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70" r:id="rId5"/>
    <p:sldId id="271" r:id="rId6"/>
    <p:sldId id="268" r:id="rId7"/>
    <p:sldId id="269" r:id="rId8"/>
    <p:sldId id="260" r:id="rId9"/>
    <p:sldId id="274" r:id="rId10"/>
    <p:sldId id="261" r:id="rId11"/>
    <p:sldId id="273" r:id="rId12"/>
    <p:sldId id="264" r:id="rId13"/>
    <p:sldId id="272" r:id="rId14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Normaali tyyli 2 - Korostu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i-FI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Taul1!$B$1</c:f>
              <c:strCache>
                <c:ptCount val="1"/>
                <c:pt idx="0">
                  <c:v>Act of Union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Taul1!$A$2:$A$3</c:f>
              <c:strCache>
                <c:ptCount val="2"/>
                <c:pt idx="0">
                  <c:v>1700-1719</c:v>
                </c:pt>
                <c:pt idx="1">
                  <c:v>1720-1739</c:v>
                </c:pt>
              </c:strCache>
            </c:strRef>
          </c:cat>
          <c:val>
            <c:numRef>
              <c:f>Taul1!$B$2:$B$3</c:f>
              <c:numCache>
                <c:formatCode>General</c:formatCode>
                <c:ptCount val="2"/>
                <c:pt idx="0">
                  <c:v>14</c:v>
                </c:pt>
                <c:pt idx="1">
                  <c:v>0</c:v>
                </c:pt>
              </c:numCache>
            </c:numRef>
          </c:val>
        </c:ser>
        <c:ser>
          <c:idx val="1"/>
          <c:order val="1"/>
          <c:tx>
            <c:strRef>
              <c:f>Taul1!$C$1</c:f>
              <c:strCache>
                <c:ptCount val="1"/>
                <c:pt idx="0">
                  <c:v>Not Act of Union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Taul1!$A$2:$A$3</c:f>
              <c:strCache>
                <c:ptCount val="2"/>
                <c:pt idx="0">
                  <c:v>1700-1719</c:v>
                </c:pt>
                <c:pt idx="1">
                  <c:v>1720-1739</c:v>
                </c:pt>
              </c:strCache>
            </c:strRef>
          </c:cat>
          <c:val>
            <c:numRef>
              <c:f>Taul1!$C$2:$C$3</c:f>
              <c:numCache>
                <c:formatCode>General</c:formatCode>
                <c:ptCount val="2"/>
                <c:pt idx="0">
                  <c:v>31</c:v>
                </c:pt>
                <c:pt idx="1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0499040"/>
        <c:axId val="50499432"/>
      </c:barChart>
      <c:catAx>
        <c:axId val="5049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50499432"/>
        <c:crosses val="autoZero"/>
        <c:auto val="1"/>
        <c:lblAlgn val="ctr"/>
        <c:lblOffset val="100"/>
        <c:noMultiLvlLbl val="0"/>
      </c:catAx>
      <c:valAx>
        <c:axId val="50499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50499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i-FI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smtClean="0"/>
              <a:t>Muokkaa alaotsikon perustyyliä napsautt.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C8DA-A2E0-47EC-A222-D38EFA9C8C81}" type="datetimeFigureOut">
              <a:rPr lang="fi-FI" smtClean="0"/>
              <a:t>15.5.2015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33F61-C0B4-4A80-824D-79979BEC2FE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70082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C8DA-A2E0-47EC-A222-D38EFA9C8C81}" type="datetimeFigureOut">
              <a:rPr lang="fi-FI" smtClean="0"/>
              <a:t>15.5.2015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33F61-C0B4-4A80-824D-79979BEC2FE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62043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C8DA-A2E0-47EC-A222-D38EFA9C8C81}" type="datetimeFigureOut">
              <a:rPr lang="fi-FI" smtClean="0"/>
              <a:t>15.5.2015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33F61-C0B4-4A80-824D-79979BEC2FE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33040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C8DA-A2E0-47EC-A222-D38EFA9C8C81}" type="datetimeFigureOut">
              <a:rPr lang="fi-FI" smtClean="0"/>
              <a:t>15.5.2015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33F61-C0B4-4A80-824D-79979BEC2FE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7693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C8DA-A2E0-47EC-A222-D38EFA9C8C81}" type="datetimeFigureOut">
              <a:rPr lang="fi-FI" smtClean="0"/>
              <a:t>15.5.2015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33F61-C0B4-4A80-824D-79979BEC2FE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66369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C8DA-A2E0-47EC-A222-D38EFA9C8C81}" type="datetimeFigureOut">
              <a:rPr lang="fi-FI" smtClean="0"/>
              <a:t>15.5.2015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33F61-C0B4-4A80-824D-79979BEC2FE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67767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C8DA-A2E0-47EC-A222-D38EFA9C8C81}" type="datetimeFigureOut">
              <a:rPr lang="fi-FI" smtClean="0"/>
              <a:t>15.5.2015</a:t>
            </a:fld>
            <a:endParaRPr lang="fi-FI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33F61-C0B4-4A80-824D-79979BEC2FE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49457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C8DA-A2E0-47EC-A222-D38EFA9C8C81}" type="datetimeFigureOut">
              <a:rPr lang="fi-FI" smtClean="0"/>
              <a:t>15.5.2015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33F61-C0B4-4A80-824D-79979BEC2FE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62013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C8DA-A2E0-47EC-A222-D38EFA9C8C81}" type="datetimeFigureOut">
              <a:rPr lang="fi-FI" smtClean="0"/>
              <a:t>15.5.2015</a:t>
            </a:fld>
            <a:endParaRPr lang="fi-FI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33F61-C0B4-4A80-824D-79979BEC2FE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98104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C8DA-A2E0-47EC-A222-D38EFA9C8C81}" type="datetimeFigureOut">
              <a:rPr lang="fi-FI" smtClean="0"/>
              <a:t>15.5.2015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33F61-C0B4-4A80-824D-79979BEC2FE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22156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C8DA-A2E0-47EC-A222-D38EFA9C8C81}" type="datetimeFigureOut">
              <a:rPr lang="fi-FI" smtClean="0"/>
              <a:t>15.5.2015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33F61-C0B4-4A80-824D-79979BEC2FE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44322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BC8DA-A2E0-47EC-A222-D38EFA9C8C81}" type="datetimeFigureOut">
              <a:rPr lang="fi-FI" smtClean="0"/>
              <a:t>15.5.2015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33F61-C0B4-4A80-824D-79979BEC2FE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65193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flanagan.shinyapps.io/shiny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1524000" y="2766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fi-FI" dirty="0" err="1" smtClean="0"/>
              <a:t>Historical</a:t>
            </a:r>
            <a:r>
              <a:rPr lang="fi-FI" dirty="0" smtClean="0"/>
              <a:t> </a:t>
            </a:r>
            <a:r>
              <a:rPr lang="fi-FI" dirty="0" err="1" smtClean="0"/>
              <a:t>events</a:t>
            </a:r>
            <a:r>
              <a:rPr lang="fi-FI" dirty="0" smtClean="0"/>
              <a:t> and </a:t>
            </a:r>
            <a:r>
              <a:rPr lang="fi-FI" dirty="0" err="1" smtClean="0"/>
              <a:t>conceptual</a:t>
            </a:r>
            <a:r>
              <a:rPr lang="fi-FI" dirty="0" smtClean="0"/>
              <a:t> </a:t>
            </a:r>
            <a:r>
              <a:rPr lang="fi-FI" dirty="0" err="1" smtClean="0"/>
              <a:t>change</a:t>
            </a:r>
            <a:r>
              <a:rPr lang="fi-FI" dirty="0" smtClean="0"/>
              <a:t> in 18th </a:t>
            </a:r>
            <a:r>
              <a:rPr lang="fi-FI" dirty="0" err="1" smtClean="0"/>
              <a:t>century</a:t>
            </a:r>
            <a:r>
              <a:rPr lang="fi-FI" dirty="0" smtClean="0"/>
              <a:t> England</a:t>
            </a:r>
            <a:endParaRPr lang="fi-FI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524000" y="2468699"/>
            <a:ext cx="9144000" cy="1655762"/>
          </a:xfrm>
        </p:spPr>
        <p:txBody>
          <a:bodyPr>
            <a:normAutofit fontScale="77500" lnSpcReduction="20000"/>
          </a:bodyPr>
          <a:lstStyle/>
          <a:p>
            <a:endParaRPr lang="fi-FI" sz="3200" dirty="0" smtClean="0"/>
          </a:p>
          <a:p>
            <a:r>
              <a:rPr lang="fi-FI" sz="3200" dirty="0" smtClean="0"/>
              <a:t>A </a:t>
            </a:r>
            <a:r>
              <a:rPr lang="fi-FI" sz="3200" dirty="0" smtClean="0"/>
              <a:t>case </a:t>
            </a:r>
            <a:r>
              <a:rPr lang="fi-FI" sz="3200" dirty="0" err="1" smtClean="0"/>
              <a:t>study</a:t>
            </a:r>
            <a:r>
              <a:rPr lang="fi-FI" sz="3200" dirty="0" smtClean="0"/>
              <a:t> of </a:t>
            </a:r>
            <a:r>
              <a:rPr lang="fi-FI" sz="3200" dirty="0" err="1" smtClean="0"/>
              <a:t>the</a:t>
            </a:r>
            <a:r>
              <a:rPr lang="fi-FI" sz="3200" dirty="0" smtClean="0"/>
              <a:t> Act of Union (1707</a:t>
            </a:r>
            <a:r>
              <a:rPr lang="fi-FI" sz="3200" dirty="0" smtClean="0"/>
              <a:t>)</a:t>
            </a:r>
          </a:p>
          <a:p>
            <a:endParaRPr lang="fi-FI" dirty="0"/>
          </a:p>
          <a:p>
            <a:r>
              <a:rPr lang="fi-FI" dirty="0" smtClean="0"/>
              <a:t>Joseph </a:t>
            </a:r>
            <a:r>
              <a:rPr lang="fi-FI" dirty="0" err="1" smtClean="0"/>
              <a:t>Flanagan</a:t>
            </a:r>
            <a:r>
              <a:rPr lang="fi-FI" dirty="0" smtClean="0"/>
              <a:t>, Wen </a:t>
            </a:r>
            <a:r>
              <a:rPr lang="fi-FI" dirty="0" err="1" smtClean="0"/>
              <a:t>Guo</a:t>
            </a:r>
            <a:r>
              <a:rPr lang="fi-FI" dirty="0" smtClean="0"/>
              <a:t>, Sonja Korkiakoski, </a:t>
            </a:r>
            <a:r>
              <a:rPr lang="fi-FI" dirty="0" err="1" smtClean="0"/>
              <a:t>Syed</a:t>
            </a:r>
            <a:r>
              <a:rPr lang="fi-FI" dirty="0" smtClean="0"/>
              <a:t> </a:t>
            </a:r>
            <a:r>
              <a:rPr lang="fi-FI" dirty="0" err="1" smtClean="0"/>
              <a:t>Mahmood</a:t>
            </a:r>
            <a:r>
              <a:rPr lang="fi-FI" dirty="0" smtClean="0"/>
              <a:t>, </a:t>
            </a:r>
            <a:br>
              <a:rPr lang="fi-FI" dirty="0" smtClean="0"/>
            </a:br>
            <a:r>
              <a:rPr lang="fi-FI" dirty="0" smtClean="0"/>
              <a:t>Tanja Säily, Oll</a:t>
            </a:r>
            <a:r>
              <a:rPr lang="fi-FI" dirty="0" smtClean="0"/>
              <a:t>i O. Silvennoinen, Jukka Suomela</a:t>
            </a:r>
            <a:r>
              <a:rPr lang="fi-FI" dirty="0" smtClean="0"/>
              <a:t> </a:t>
            </a:r>
            <a:endParaRPr lang="fi-FI" dirty="0"/>
          </a:p>
        </p:txBody>
      </p:sp>
      <p:pic>
        <p:nvPicPr>
          <p:cNvPr id="4" name="Kuv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780" y="3909689"/>
            <a:ext cx="2787693" cy="269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22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Close</a:t>
            </a:r>
            <a:r>
              <a:rPr lang="fi-FI" dirty="0" smtClean="0"/>
              <a:t> </a:t>
            </a:r>
            <a:r>
              <a:rPr lang="fi-FI" dirty="0" err="1" smtClean="0"/>
              <a:t>reading</a:t>
            </a:r>
            <a:r>
              <a:rPr lang="fi-FI" dirty="0" smtClean="0"/>
              <a:t> of </a:t>
            </a:r>
            <a:r>
              <a:rPr lang="fi-FI" dirty="0" err="1" smtClean="0"/>
              <a:t>selected</a:t>
            </a:r>
            <a:r>
              <a:rPr lang="fi-FI" dirty="0" smtClean="0"/>
              <a:t> </a:t>
            </a:r>
            <a:r>
              <a:rPr lang="fi-FI" dirty="0" err="1" smtClean="0"/>
              <a:t>letters</a:t>
            </a:r>
            <a:endParaRPr lang="fi-FI" dirty="0"/>
          </a:p>
        </p:txBody>
      </p:sp>
      <p:pic>
        <p:nvPicPr>
          <p:cNvPr id="4" name="Sisällön paikkamerkki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97025"/>
            <a:ext cx="4480775" cy="2688465"/>
          </a:xfrm>
        </p:spPr>
      </p:pic>
      <p:sp>
        <p:nvSpPr>
          <p:cNvPr id="6" name="Sisällön paikkamerkki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i-FI" dirty="0" err="1" smtClean="0"/>
              <a:t>Close</a:t>
            </a:r>
            <a:r>
              <a:rPr lang="fi-FI" dirty="0" smtClean="0"/>
              <a:t> </a:t>
            </a:r>
            <a:r>
              <a:rPr lang="fi-FI" dirty="0" err="1" smtClean="0"/>
              <a:t>reading</a:t>
            </a:r>
            <a:r>
              <a:rPr lang="fi-FI" dirty="0" smtClean="0"/>
              <a:t> of 32 </a:t>
            </a:r>
            <a:r>
              <a:rPr lang="fi-FI" dirty="0" err="1" smtClean="0"/>
              <a:t>letters</a:t>
            </a:r>
            <a:r>
              <a:rPr lang="fi-FI" dirty="0" smtClean="0"/>
              <a:t> </a:t>
            </a:r>
            <a:br>
              <a:rPr lang="fi-FI" dirty="0" smtClean="0"/>
            </a:br>
            <a:r>
              <a:rPr lang="fi-FI" dirty="0" err="1" smtClean="0"/>
              <a:t>sent</a:t>
            </a:r>
            <a:r>
              <a:rPr lang="fi-FI" dirty="0" smtClean="0"/>
              <a:t> </a:t>
            </a:r>
            <a:r>
              <a:rPr lang="fi-FI" dirty="0" err="1" smtClean="0"/>
              <a:t>between</a:t>
            </a:r>
            <a:r>
              <a:rPr lang="fi-FI" dirty="0" smtClean="0"/>
              <a:t> 1680-1800</a:t>
            </a:r>
          </a:p>
          <a:p>
            <a:r>
              <a:rPr lang="fi-FI" dirty="0" err="1" smtClean="0"/>
              <a:t>Keywords</a:t>
            </a:r>
            <a:r>
              <a:rPr lang="fi-FI" dirty="0" smtClean="0"/>
              <a:t> ”England” and ”Scotland</a:t>
            </a:r>
          </a:p>
          <a:p>
            <a:r>
              <a:rPr lang="fi-FI" dirty="0" err="1" smtClean="0"/>
              <a:t>Neutral</a:t>
            </a:r>
            <a:r>
              <a:rPr lang="fi-FI" dirty="0" smtClean="0"/>
              <a:t> </a:t>
            </a:r>
            <a:r>
              <a:rPr lang="fi-FI" dirty="0" err="1" smtClean="0"/>
              <a:t>references</a:t>
            </a:r>
            <a:r>
              <a:rPr lang="fi-FI" dirty="0" smtClean="0"/>
              <a:t> to </a:t>
            </a:r>
            <a:r>
              <a:rPr lang="fi-FI" dirty="0" err="1" smtClean="0"/>
              <a:t>both</a:t>
            </a:r>
            <a:r>
              <a:rPr lang="fi-FI" dirty="0" smtClean="0"/>
              <a:t> </a:t>
            </a:r>
            <a:r>
              <a:rPr lang="fi-FI" dirty="0" err="1" smtClean="0"/>
              <a:t>countries</a:t>
            </a:r>
            <a:endParaRPr lang="fi-FI" dirty="0" smtClean="0"/>
          </a:p>
          <a:p>
            <a:r>
              <a:rPr lang="fi-FI" dirty="0" err="1" smtClean="0"/>
              <a:t>Interesting</a:t>
            </a:r>
            <a:r>
              <a:rPr lang="fi-FI" dirty="0" smtClean="0"/>
              <a:t> </a:t>
            </a:r>
            <a:r>
              <a:rPr lang="fi-FI" dirty="0" err="1" smtClean="0"/>
              <a:t>example</a:t>
            </a:r>
            <a:r>
              <a:rPr lang="fi-FI" dirty="0" smtClean="0"/>
              <a:t>: </a:t>
            </a:r>
            <a:br>
              <a:rPr lang="fi-FI" dirty="0" smtClean="0"/>
            </a:br>
            <a:r>
              <a:rPr lang="fi-FI" dirty="0" smtClean="0"/>
              <a:t>Daniel Defoe and Act of Union</a:t>
            </a:r>
          </a:p>
          <a:p>
            <a:pPr lvl="1"/>
            <a:endParaRPr lang="fi-FI" dirty="0"/>
          </a:p>
        </p:txBody>
      </p:sp>
      <p:pic>
        <p:nvPicPr>
          <p:cNvPr id="3" name="Kuva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46" y="4009292"/>
            <a:ext cx="4485243" cy="269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55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Daniel Defoe, in a </a:t>
            </a:r>
            <a:r>
              <a:rPr lang="fi-FI" dirty="0" err="1" smtClean="0"/>
              <a:t>letter</a:t>
            </a:r>
            <a:r>
              <a:rPr lang="fi-FI" dirty="0" smtClean="0"/>
              <a:t> to Robert Harley, 24 October 1706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502759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i="1" dirty="0" smtClean="0"/>
          </a:p>
          <a:p>
            <a:pPr marL="0" indent="0" algn="ctr">
              <a:buNone/>
            </a:pPr>
            <a:r>
              <a:rPr lang="en-US" sz="3200" i="1" dirty="0" smtClean="0"/>
              <a:t>I had not been Long There but I heard a Great Noise and looking Out Saw a Terrible Multitude Come up the High street with A Drum at the head of Them shouting and swearing and </a:t>
            </a:r>
            <a:r>
              <a:rPr lang="en-US" sz="3200" i="1" dirty="0" err="1" smtClean="0"/>
              <a:t>Cryeing</a:t>
            </a:r>
            <a:r>
              <a:rPr lang="en-US" sz="3200" i="1" dirty="0" smtClean="0"/>
              <a:t> Out all </a:t>
            </a:r>
            <a:r>
              <a:rPr lang="en-US" sz="3200" i="1" dirty="0" err="1" smtClean="0"/>
              <a:t>scotland</a:t>
            </a:r>
            <a:r>
              <a:rPr lang="en-US" sz="3200" i="1" dirty="0" smtClean="0"/>
              <a:t> would stand together, No Union, No Union, English Dogs, and the like.</a:t>
            </a:r>
            <a:endParaRPr lang="fi-FI" sz="3200" i="1" dirty="0"/>
          </a:p>
        </p:txBody>
      </p:sp>
      <p:pic>
        <p:nvPicPr>
          <p:cNvPr id="6" name="Sisällön paikkamerkki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538" y="1910806"/>
            <a:ext cx="3497262" cy="4180976"/>
          </a:xfrm>
        </p:spPr>
      </p:pic>
    </p:spTree>
    <p:extLst>
      <p:ext uri="{BB962C8B-B14F-4D97-AF65-F5344CB8AC3E}">
        <p14:creationId xmlns:p14="http://schemas.microsoft.com/office/powerpoint/2010/main" val="207079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Avenues</a:t>
            </a:r>
            <a:r>
              <a:rPr lang="fi-FI" dirty="0" smtClean="0"/>
              <a:t> for </a:t>
            </a:r>
            <a:r>
              <a:rPr lang="fi-FI" dirty="0" err="1" smtClean="0"/>
              <a:t>future</a:t>
            </a:r>
            <a:r>
              <a:rPr lang="fi-FI" dirty="0" smtClean="0"/>
              <a:t> </a:t>
            </a:r>
            <a:r>
              <a:rPr lang="fi-FI" dirty="0" err="1" smtClean="0"/>
              <a:t>research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sz="3600" dirty="0"/>
              <a:t>Construct a corpus specifically focused on Scotland</a:t>
            </a:r>
          </a:p>
          <a:p>
            <a:pPr fontAlgn="base"/>
            <a:r>
              <a:rPr lang="en-US" sz="3600" dirty="0"/>
              <a:t>More advanced search techniques than searching for Scot* </a:t>
            </a:r>
          </a:p>
          <a:p>
            <a:pPr fontAlgn="base"/>
            <a:r>
              <a:rPr lang="en-US" sz="3600" dirty="0"/>
              <a:t>More advanced statistical </a:t>
            </a:r>
            <a:r>
              <a:rPr lang="en-US" sz="3600" dirty="0" smtClean="0"/>
              <a:t>techniques</a:t>
            </a:r>
          </a:p>
          <a:p>
            <a:pPr fontAlgn="base"/>
            <a:endParaRPr lang="en-US" sz="3600" dirty="0"/>
          </a:p>
          <a:p>
            <a:pPr fontAlgn="base"/>
            <a:r>
              <a:rPr lang="en-US" sz="3600" dirty="0" smtClean="0"/>
              <a:t>Other historical events?</a:t>
            </a:r>
            <a:endParaRPr lang="en-US" sz="3600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94091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Shiny</a:t>
            </a:r>
            <a:r>
              <a:rPr lang="fi-FI" dirty="0" smtClean="0"/>
              <a:t> </a:t>
            </a:r>
            <a:r>
              <a:rPr lang="fi-FI" dirty="0" err="1" smtClean="0"/>
              <a:t>app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sz="3600" dirty="0">
                <a:hlinkClick r:id="rId2"/>
              </a:rPr>
              <a:t>https://jflanagan.shinyapps.io/shiny/</a:t>
            </a:r>
            <a:endParaRPr lang="fi-FI" sz="3600" dirty="0" smtClean="0">
              <a:effectLst/>
            </a:endParaRP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61812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Our</a:t>
            </a:r>
            <a:r>
              <a:rPr lang="fi-FI" dirty="0" smtClean="0"/>
              <a:t> </a:t>
            </a:r>
            <a:r>
              <a:rPr lang="fi-FI" dirty="0" err="1" smtClean="0"/>
              <a:t>research</a:t>
            </a:r>
            <a:r>
              <a:rPr lang="fi-FI" dirty="0" smtClean="0"/>
              <a:t> </a:t>
            </a:r>
            <a:r>
              <a:rPr lang="fi-FI" dirty="0" err="1" smtClean="0"/>
              <a:t>question</a:t>
            </a:r>
            <a:endParaRPr lang="fi-FI" dirty="0"/>
          </a:p>
        </p:txBody>
      </p:sp>
      <p:sp>
        <p:nvSpPr>
          <p:cNvPr id="6" name="Sisällön paikkamerkki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sz="3600" dirty="0" err="1" smtClean="0"/>
              <a:t>Did</a:t>
            </a:r>
            <a:r>
              <a:rPr lang="fi-FI" sz="3600" dirty="0" smtClean="0"/>
              <a:t> </a:t>
            </a:r>
            <a:r>
              <a:rPr lang="fi-FI" sz="3600" dirty="0" err="1" smtClean="0"/>
              <a:t>the</a:t>
            </a:r>
            <a:r>
              <a:rPr lang="fi-FI" sz="3600" dirty="0" smtClean="0"/>
              <a:t> Act of Union </a:t>
            </a:r>
            <a:r>
              <a:rPr lang="fi-FI" sz="3600" dirty="0" err="1" smtClean="0"/>
              <a:t>change</a:t>
            </a:r>
            <a:r>
              <a:rPr lang="fi-FI" sz="3600" dirty="0" smtClean="0"/>
              <a:t> </a:t>
            </a:r>
            <a:r>
              <a:rPr lang="fi-FI" sz="3600" dirty="0" err="1" smtClean="0"/>
              <a:t>the</a:t>
            </a:r>
            <a:r>
              <a:rPr lang="fi-FI" sz="3600" dirty="0" smtClean="0"/>
              <a:t> </a:t>
            </a:r>
            <a:r>
              <a:rPr lang="fi-FI" sz="3600" dirty="0" err="1" smtClean="0"/>
              <a:t>way</a:t>
            </a:r>
            <a:r>
              <a:rPr lang="fi-FI" sz="3600" dirty="0" smtClean="0"/>
              <a:t> </a:t>
            </a:r>
            <a:r>
              <a:rPr lang="fi-FI" sz="3600" dirty="0" err="1" smtClean="0"/>
              <a:t>people</a:t>
            </a:r>
            <a:r>
              <a:rPr lang="fi-FI" sz="3600" dirty="0" smtClean="0"/>
              <a:t> </a:t>
            </a:r>
            <a:r>
              <a:rPr lang="fi-FI" sz="3600" dirty="0" err="1" smtClean="0"/>
              <a:t>talked</a:t>
            </a:r>
            <a:r>
              <a:rPr lang="fi-FI" sz="3600" dirty="0" smtClean="0"/>
              <a:t> </a:t>
            </a:r>
            <a:r>
              <a:rPr lang="fi-FI" sz="3600" dirty="0" err="1" smtClean="0"/>
              <a:t>about</a:t>
            </a:r>
            <a:r>
              <a:rPr lang="fi-FI" sz="3600" dirty="0" smtClean="0"/>
              <a:t> Scotland and </a:t>
            </a:r>
            <a:r>
              <a:rPr lang="fi-FI" sz="3600" dirty="0" err="1" smtClean="0"/>
              <a:t>the</a:t>
            </a:r>
            <a:r>
              <a:rPr lang="fi-FI" sz="3600" dirty="0" smtClean="0"/>
              <a:t> British </a:t>
            </a:r>
            <a:r>
              <a:rPr lang="fi-FI" sz="3600" dirty="0" err="1" smtClean="0"/>
              <a:t>Isles</a:t>
            </a:r>
            <a:r>
              <a:rPr lang="fi-FI" sz="3600" dirty="0" smtClean="0"/>
              <a:t> (and, </a:t>
            </a:r>
            <a:r>
              <a:rPr lang="fi-FI" sz="3600" dirty="0" err="1" smtClean="0"/>
              <a:t>presumably</a:t>
            </a:r>
            <a:r>
              <a:rPr lang="fi-FI" sz="3600" dirty="0" smtClean="0"/>
              <a:t>, </a:t>
            </a:r>
            <a:r>
              <a:rPr lang="fi-FI" sz="3600" dirty="0" err="1" smtClean="0"/>
              <a:t>thought</a:t>
            </a:r>
            <a:r>
              <a:rPr lang="fi-FI" sz="3600" dirty="0" smtClean="0"/>
              <a:t> </a:t>
            </a:r>
            <a:r>
              <a:rPr lang="fi-FI" sz="3600" dirty="0" err="1" smtClean="0"/>
              <a:t>about</a:t>
            </a:r>
            <a:r>
              <a:rPr lang="fi-FI" sz="3600" dirty="0" smtClean="0"/>
              <a:t> Scotland and </a:t>
            </a:r>
            <a:r>
              <a:rPr lang="fi-FI" sz="3600" dirty="0" err="1" smtClean="0"/>
              <a:t>the</a:t>
            </a:r>
            <a:r>
              <a:rPr lang="fi-FI" sz="3600" dirty="0" smtClean="0"/>
              <a:t> British </a:t>
            </a:r>
            <a:r>
              <a:rPr lang="fi-FI" sz="3600" dirty="0" err="1" smtClean="0"/>
              <a:t>Isles</a:t>
            </a:r>
            <a:r>
              <a:rPr lang="fi-FI" sz="3600" dirty="0" smtClean="0"/>
              <a:t>)?</a:t>
            </a:r>
            <a:endParaRPr lang="fi-FI" sz="3600" dirty="0"/>
          </a:p>
        </p:txBody>
      </p:sp>
    </p:spTree>
    <p:extLst>
      <p:ext uri="{BB962C8B-B14F-4D97-AF65-F5344CB8AC3E}">
        <p14:creationId xmlns:p14="http://schemas.microsoft.com/office/powerpoint/2010/main" val="428264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Corpus</a:t>
            </a:r>
            <a:r>
              <a:rPr lang="fi-FI" dirty="0" smtClean="0"/>
              <a:t> of </a:t>
            </a:r>
            <a:r>
              <a:rPr lang="fi-FI" dirty="0" err="1" smtClean="0"/>
              <a:t>Early</a:t>
            </a:r>
            <a:r>
              <a:rPr lang="fi-FI" dirty="0" smtClean="0"/>
              <a:t> English </a:t>
            </a:r>
            <a:r>
              <a:rPr lang="fi-FI" dirty="0" err="1" smtClean="0"/>
              <a:t>Correspondence</a:t>
            </a:r>
            <a:r>
              <a:rPr lang="fi-FI" dirty="0" smtClean="0"/>
              <a:t> (CEEC)</a:t>
            </a:r>
            <a:endParaRPr lang="fi-FI" dirty="0"/>
          </a:p>
        </p:txBody>
      </p:sp>
      <p:pic>
        <p:nvPicPr>
          <p:cNvPr id="4" name="Sisällön paikkamerkki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49" y="1825625"/>
            <a:ext cx="3437889" cy="4351338"/>
          </a:xfrm>
        </p:spPr>
      </p:pic>
      <p:sp>
        <p:nvSpPr>
          <p:cNvPr id="5" name="Sisällön paikkamerkki 4"/>
          <p:cNvSpPr>
            <a:spLocks noGrp="1"/>
          </p:cNvSpPr>
          <p:nvPr>
            <p:ph sz="half" idx="2"/>
          </p:nvPr>
        </p:nvSpPr>
        <p:spPr>
          <a:xfrm>
            <a:off x="5009882" y="1825625"/>
            <a:ext cx="6343918" cy="4351338"/>
          </a:xfrm>
        </p:spPr>
        <p:txBody>
          <a:bodyPr>
            <a:normAutofit lnSpcReduction="10000"/>
          </a:bodyPr>
          <a:lstStyle/>
          <a:p>
            <a:r>
              <a:rPr lang="fi-FI" dirty="0" err="1" smtClean="0"/>
              <a:t>Letters</a:t>
            </a:r>
            <a:r>
              <a:rPr lang="fi-FI" dirty="0" smtClean="0"/>
              <a:t> </a:t>
            </a:r>
            <a:r>
              <a:rPr lang="fi-FI" dirty="0" err="1" smtClean="0"/>
              <a:t>from</a:t>
            </a:r>
            <a:r>
              <a:rPr lang="fi-FI" dirty="0" smtClean="0"/>
              <a:t> 1400—1800, c. 4 </a:t>
            </a:r>
            <a:r>
              <a:rPr lang="fi-FI" dirty="0" err="1" smtClean="0"/>
              <a:t>million</a:t>
            </a:r>
            <a:r>
              <a:rPr lang="fi-FI" dirty="0" smtClean="0"/>
              <a:t> </a:t>
            </a:r>
            <a:r>
              <a:rPr lang="fi-FI" dirty="0" err="1" smtClean="0"/>
              <a:t>words</a:t>
            </a:r>
            <a:endParaRPr lang="fi-FI" dirty="0" smtClean="0"/>
          </a:p>
          <a:p>
            <a:r>
              <a:rPr lang="fi-FI" b="1" dirty="0" err="1" smtClean="0"/>
              <a:t>Our</a:t>
            </a:r>
            <a:r>
              <a:rPr lang="fi-FI" b="1" dirty="0" smtClean="0"/>
              <a:t> </a:t>
            </a:r>
            <a:r>
              <a:rPr lang="fi-FI" b="1" dirty="0" err="1" smtClean="0"/>
              <a:t>research</a:t>
            </a:r>
            <a:r>
              <a:rPr lang="fi-FI" b="1" dirty="0" smtClean="0"/>
              <a:t> is </a:t>
            </a:r>
            <a:r>
              <a:rPr lang="fi-FI" b="1" dirty="0" err="1" smtClean="0"/>
              <a:t>based</a:t>
            </a:r>
            <a:r>
              <a:rPr lang="fi-FI" b="1" dirty="0" smtClean="0"/>
              <a:t> on </a:t>
            </a:r>
            <a:r>
              <a:rPr lang="fi-FI" b="1" dirty="0" err="1" smtClean="0"/>
              <a:t>the</a:t>
            </a:r>
            <a:r>
              <a:rPr lang="fi-FI" b="1" dirty="0" smtClean="0"/>
              <a:t> </a:t>
            </a:r>
            <a:r>
              <a:rPr lang="fi-FI" b="1" dirty="0" err="1" smtClean="0"/>
              <a:t>years</a:t>
            </a:r>
            <a:r>
              <a:rPr lang="fi-FI" b="1" dirty="0" smtClean="0"/>
              <a:t> 1680—1800</a:t>
            </a:r>
          </a:p>
          <a:p>
            <a:pPr lvl="1"/>
            <a:r>
              <a:rPr lang="fi-FI" dirty="0" smtClean="0"/>
              <a:t>2,216,119 </a:t>
            </a:r>
            <a:r>
              <a:rPr lang="fi-FI" dirty="0" err="1" smtClean="0"/>
              <a:t>words</a:t>
            </a:r>
            <a:endParaRPr lang="fi-FI" dirty="0" smtClean="0"/>
          </a:p>
          <a:p>
            <a:pPr lvl="1"/>
            <a:r>
              <a:rPr lang="fi-FI" dirty="0" smtClean="0"/>
              <a:t>4,945 </a:t>
            </a:r>
            <a:r>
              <a:rPr lang="fi-FI" dirty="0" err="1" smtClean="0"/>
              <a:t>letters</a:t>
            </a:r>
            <a:endParaRPr lang="fi-FI" dirty="0" smtClean="0"/>
          </a:p>
          <a:p>
            <a:pPr lvl="1"/>
            <a:r>
              <a:rPr lang="fi-FI" dirty="0" smtClean="0"/>
              <a:t>315 </a:t>
            </a:r>
            <a:r>
              <a:rPr lang="fi-FI" dirty="0" err="1" smtClean="0"/>
              <a:t>writers</a:t>
            </a:r>
            <a:endParaRPr lang="fi-FI" dirty="0" smtClean="0"/>
          </a:p>
          <a:p>
            <a:r>
              <a:rPr lang="fi-FI" dirty="0" err="1" smtClean="0"/>
              <a:t>Letters</a:t>
            </a:r>
            <a:r>
              <a:rPr lang="fi-FI" dirty="0" smtClean="0"/>
              <a:t> </a:t>
            </a:r>
            <a:r>
              <a:rPr lang="fi-FI" dirty="0" err="1" smtClean="0"/>
              <a:t>selected</a:t>
            </a:r>
            <a:r>
              <a:rPr lang="fi-FI" dirty="0" smtClean="0"/>
              <a:t> </a:t>
            </a:r>
            <a:r>
              <a:rPr lang="fi-FI" dirty="0" err="1" smtClean="0"/>
              <a:t>from</a:t>
            </a:r>
            <a:r>
              <a:rPr lang="fi-FI" dirty="0" smtClean="0"/>
              <a:t> </a:t>
            </a:r>
            <a:r>
              <a:rPr lang="fi-FI" dirty="0" err="1" smtClean="0"/>
              <a:t>printed</a:t>
            </a:r>
            <a:r>
              <a:rPr lang="fi-FI" dirty="0" smtClean="0"/>
              <a:t> </a:t>
            </a:r>
            <a:r>
              <a:rPr lang="fi-FI" dirty="0" err="1" smtClean="0"/>
              <a:t>editions</a:t>
            </a:r>
            <a:r>
              <a:rPr lang="fi-FI" dirty="0" smtClean="0"/>
              <a:t>, </a:t>
            </a:r>
            <a:r>
              <a:rPr lang="fi-FI" dirty="0" err="1" smtClean="0"/>
              <a:t>aimed</a:t>
            </a:r>
            <a:r>
              <a:rPr lang="fi-FI" dirty="0" smtClean="0"/>
              <a:t> at </a:t>
            </a:r>
            <a:r>
              <a:rPr lang="fi-FI" dirty="0" err="1" smtClean="0"/>
              <a:t>sociolinguistic</a:t>
            </a:r>
            <a:r>
              <a:rPr lang="fi-FI" dirty="0" smtClean="0"/>
              <a:t> </a:t>
            </a:r>
            <a:r>
              <a:rPr lang="fi-FI" dirty="0" err="1" smtClean="0"/>
              <a:t>studies</a:t>
            </a:r>
            <a:endParaRPr lang="fi-FI" dirty="0" smtClean="0"/>
          </a:p>
          <a:p>
            <a:pPr lvl="1"/>
            <a:r>
              <a:rPr lang="fi-FI" dirty="0" smtClean="0"/>
              <a:t>Metadata (</a:t>
            </a:r>
            <a:r>
              <a:rPr lang="fi-FI" dirty="0" err="1" smtClean="0"/>
              <a:t>gender</a:t>
            </a:r>
            <a:r>
              <a:rPr lang="fi-FI" dirty="0" smtClean="0"/>
              <a:t>, </a:t>
            </a:r>
            <a:r>
              <a:rPr lang="fi-FI" dirty="0" err="1" smtClean="0"/>
              <a:t>social</a:t>
            </a:r>
            <a:r>
              <a:rPr lang="fi-FI" dirty="0" smtClean="0"/>
              <a:t> </a:t>
            </a:r>
            <a:r>
              <a:rPr lang="fi-FI" dirty="0" err="1" smtClean="0"/>
              <a:t>rank</a:t>
            </a:r>
            <a:r>
              <a:rPr lang="fi-FI" dirty="0" smtClean="0"/>
              <a:t>, </a:t>
            </a:r>
            <a:r>
              <a:rPr lang="fi-FI" dirty="0" err="1" smtClean="0"/>
              <a:t>domicile</a:t>
            </a:r>
            <a:r>
              <a:rPr lang="fi-FI" dirty="0" smtClean="0"/>
              <a:t>…)</a:t>
            </a:r>
          </a:p>
          <a:p>
            <a:pPr lvl="1"/>
            <a:r>
              <a:rPr lang="fi-FI" dirty="0" err="1" smtClean="0"/>
              <a:t>Coverage</a:t>
            </a:r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57540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Data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Subset of letters that specifically mentioned Scotland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73034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Initial</a:t>
            </a:r>
            <a:r>
              <a:rPr lang="fi-FI" dirty="0" smtClean="0"/>
              <a:t> </a:t>
            </a:r>
            <a:r>
              <a:rPr lang="fi-FI" dirty="0" err="1" smtClean="0"/>
              <a:t>problem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How to find letters that mention Scotland from </a:t>
            </a:r>
            <a:r>
              <a:rPr lang="en-US" sz="3600" dirty="0" smtClean="0"/>
              <a:t>4,945 </a:t>
            </a:r>
            <a:r>
              <a:rPr lang="en-US" sz="3600" dirty="0"/>
              <a:t>letters?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86271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Challenges</a:t>
            </a:r>
            <a:r>
              <a:rPr lang="fi-FI" dirty="0" smtClean="0"/>
              <a:t> </a:t>
            </a:r>
            <a:r>
              <a:rPr lang="fi-FI" dirty="0" err="1" smtClean="0"/>
              <a:t>with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data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sz="3600" dirty="0"/>
              <a:t>Cleaning up the data so that one can use standard tools to study it </a:t>
            </a:r>
          </a:p>
          <a:p>
            <a:pPr fontAlgn="base"/>
            <a:r>
              <a:rPr lang="en-US" sz="3600" dirty="0"/>
              <a:t>Robustness against outliers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71816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Computational</a:t>
            </a:r>
            <a:r>
              <a:rPr lang="fi-FI" dirty="0" smtClean="0"/>
              <a:t> </a:t>
            </a:r>
            <a:r>
              <a:rPr lang="fi-FI" dirty="0" err="1" smtClean="0"/>
              <a:t>techniques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sz="3600" dirty="0"/>
              <a:t>Count the number of letters (not e.g. the number of words) — single outlier letter is harmless</a:t>
            </a:r>
          </a:p>
          <a:p>
            <a:pPr fontAlgn="base"/>
            <a:r>
              <a:rPr lang="en-US" sz="3600" dirty="0"/>
              <a:t>Calculate how much the results would change if we excluded any single sender or any single letter collection, and show this in the plots, too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27284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 err="1" smtClean="0"/>
              <a:t>All</a:t>
            </a:r>
            <a:r>
              <a:rPr lang="fi-FI" dirty="0" smtClean="0"/>
              <a:t> </a:t>
            </a:r>
            <a:r>
              <a:rPr lang="fi-FI" dirty="0" err="1" smtClean="0"/>
              <a:t>letters</a:t>
            </a:r>
            <a:r>
              <a:rPr lang="fi-FI" dirty="0" smtClean="0"/>
              <a:t> </a:t>
            </a:r>
            <a:r>
              <a:rPr lang="fi-FI" dirty="0" err="1" smtClean="0"/>
              <a:t>that</a:t>
            </a:r>
            <a:r>
              <a:rPr lang="fi-FI" dirty="0" smtClean="0"/>
              <a:t> </a:t>
            </a:r>
            <a:r>
              <a:rPr lang="fi-FI" dirty="0" err="1" smtClean="0"/>
              <a:t>contain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word</a:t>
            </a:r>
            <a:r>
              <a:rPr lang="fi-FI" dirty="0" smtClean="0"/>
              <a:t> Scotland/</a:t>
            </a:r>
            <a:r>
              <a:rPr lang="fi-FI" dirty="0" err="1" smtClean="0"/>
              <a:t>Scottish</a:t>
            </a:r>
            <a:r>
              <a:rPr lang="fi-FI" dirty="0" smtClean="0"/>
              <a:t>/</a:t>
            </a:r>
            <a:r>
              <a:rPr lang="fi-FI" dirty="0" err="1" smtClean="0"/>
              <a:t>Scot</a:t>
            </a:r>
            <a:r>
              <a:rPr lang="fi-FI" dirty="0" smtClean="0"/>
              <a:t>…</a:t>
            </a:r>
            <a:endParaRPr lang="fi-FI" dirty="0"/>
          </a:p>
        </p:txBody>
      </p:sp>
      <p:pic>
        <p:nvPicPr>
          <p:cNvPr id="4" name="Sisällön paikkamerkki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885" y="1825625"/>
            <a:ext cx="7252230" cy="4351338"/>
          </a:xfrm>
        </p:spPr>
      </p:pic>
    </p:spTree>
    <p:extLst>
      <p:ext uri="{BB962C8B-B14F-4D97-AF65-F5344CB8AC3E}">
        <p14:creationId xmlns:p14="http://schemas.microsoft.com/office/powerpoint/2010/main" val="273004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cap="small" dirty="0" smtClean="0"/>
              <a:t>Scotland</a:t>
            </a:r>
            <a:r>
              <a:rPr lang="fi-FI" dirty="0" smtClean="0"/>
              <a:t> in 1700—1719 vs. 1720—1739</a:t>
            </a:r>
            <a:br>
              <a:rPr lang="fi-FI" dirty="0" smtClean="0"/>
            </a:br>
            <a:r>
              <a:rPr lang="fi-FI" dirty="0" smtClean="0"/>
              <a:t>(</a:t>
            </a:r>
            <a:r>
              <a:rPr lang="fi-FI" dirty="0" err="1" smtClean="0"/>
              <a:t>letters</a:t>
            </a:r>
            <a:r>
              <a:rPr lang="fi-FI" dirty="0" smtClean="0"/>
              <a:t>)</a:t>
            </a:r>
            <a:endParaRPr lang="fi-FI" dirty="0"/>
          </a:p>
        </p:txBody>
      </p:sp>
      <p:graphicFrame>
        <p:nvGraphicFramePr>
          <p:cNvPr id="9" name="Sisällön paikkamerkki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700964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6547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334</Words>
  <Application>Microsoft Office PowerPoint</Application>
  <PresentationFormat>Laajakuva</PresentationFormat>
  <Paragraphs>44</Paragraphs>
  <Slides>13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Office-teema</vt:lpstr>
      <vt:lpstr>Historical events and conceptual change in 18th century England</vt:lpstr>
      <vt:lpstr>Our research question</vt:lpstr>
      <vt:lpstr>Corpus of Early English Correspondence (CEEC)</vt:lpstr>
      <vt:lpstr>Data</vt:lpstr>
      <vt:lpstr>Initial problem</vt:lpstr>
      <vt:lpstr>Challenges with the data</vt:lpstr>
      <vt:lpstr>Computational techniques</vt:lpstr>
      <vt:lpstr>All letters that contain the word Scotland/Scottish/Scot…</vt:lpstr>
      <vt:lpstr>Scotland in 1700—1719 vs. 1720—1739 (letters)</vt:lpstr>
      <vt:lpstr>Close reading of selected letters</vt:lpstr>
      <vt:lpstr>Daniel Defoe, in a letter to Robert Harley, 24 October 1706</vt:lpstr>
      <vt:lpstr>Avenues for future research</vt:lpstr>
      <vt:lpstr>Shiny app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Historical events and conceptual change in 18th century England</dc:title>
  <dc:creator>Olli Silvennoinen</dc:creator>
  <cp:lastModifiedBy>Olli Silvennoinen</cp:lastModifiedBy>
  <cp:revision>16</cp:revision>
  <dcterms:created xsi:type="dcterms:W3CDTF">2015-05-15T06:11:52Z</dcterms:created>
  <dcterms:modified xsi:type="dcterms:W3CDTF">2015-05-15T09:08:47Z</dcterms:modified>
</cp:coreProperties>
</file>