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8" r:id="rId3"/>
    <p:sldId id="266" r:id="rId4"/>
    <p:sldId id="269" r:id="rId5"/>
    <p:sldId id="273" r:id="rId6"/>
    <p:sldId id="274" r:id="rId7"/>
    <p:sldId id="270" r:id="rId8"/>
    <p:sldId id="271" r:id="rId9"/>
    <p:sldId id="27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5" autoAdjust="0"/>
    <p:restoredTop sz="91616" autoAdjust="0"/>
  </p:normalViewPr>
  <p:slideViewPr>
    <p:cSldViewPr snapToGrid="0" snapToObjects="1">
      <p:cViewPr varScale="1">
        <p:scale>
          <a:sx n="178" d="100"/>
          <a:sy n="178" d="100"/>
        </p:scale>
        <p:origin x="-17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y&#246;kirj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lang="en-GB" noProof="0"/>
            </a:pPr>
            <a:r>
              <a:rPr lang="en-GB" noProof="0"/>
              <a:t>Diffusion</a:t>
            </a:r>
            <a:r>
              <a:rPr lang="en-GB" baseline="0" noProof="0"/>
              <a:t> of </a:t>
            </a:r>
            <a:r>
              <a:rPr lang="en-GB" i="1" baseline="0" noProof="0" smtClean="0"/>
              <a:t>has</a:t>
            </a:r>
            <a:r>
              <a:rPr lang="en-GB" i="0" baseline="0" noProof="0"/>
              <a:t/>
            </a:r>
            <a:br>
              <a:rPr lang="en-GB" i="0" baseline="0" noProof="0"/>
            </a:br>
            <a:r>
              <a:rPr lang="en-GB" i="0" baseline="0" noProof="0" smtClean="0">
                <a:effectLst/>
              </a:rPr>
              <a:t>by</a:t>
            </a:r>
            <a:r>
              <a:rPr lang="en-GB" i="0" baseline="0" noProof="0" smtClean="0"/>
              <a:t> </a:t>
            </a:r>
            <a:r>
              <a:rPr lang="en-GB" i="0" baseline="0" noProof="0"/>
              <a:t>social status</a:t>
            </a:r>
            <a:endParaRPr lang="en-GB" i="1" noProof="0"/>
          </a:p>
        </c:rich>
      </c:tx>
      <c:layout>
        <c:manualLayout>
          <c:xMode val="edge"/>
          <c:yMode val="edge"/>
          <c:x val="0.282732502187227"/>
          <c:y val="0.745864661654135"/>
        </c:manualLayout>
      </c:layout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Taulukko1!$A$2</c:f>
              <c:strCache>
                <c:ptCount val="1"/>
                <c:pt idx="0">
                  <c:v>Nobility</c:v>
                </c:pt>
              </c:strCache>
            </c:strRef>
          </c:tx>
          <c:cat>
            <c:strRef>
              <c:f>Taulukko1!$B$1:$D$1</c:f>
              <c:strCache>
                <c:ptCount val="3"/>
                <c:pt idx="0">
                  <c:v>1680-1719</c:v>
                </c:pt>
                <c:pt idx="1">
                  <c:v>1720-1759</c:v>
                </c:pt>
                <c:pt idx="2">
                  <c:v>1760-1800</c:v>
                </c:pt>
              </c:strCache>
            </c:strRef>
          </c:cat>
          <c:val>
            <c:numRef>
              <c:f>Taulukko1!$B$2:$D$2</c:f>
              <c:numCache>
                <c:formatCode>General</c:formatCode>
                <c:ptCount val="3"/>
                <c:pt idx="0">
                  <c:v>87.1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Taulukko1!$A$3</c:f>
              <c:strCache>
                <c:ptCount val="1"/>
                <c:pt idx="0">
                  <c:v>Gentry</c:v>
                </c:pt>
              </c:strCache>
            </c:strRef>
          </c:tx>
          <c:cat>
            <c:strRef>
              <c:f>Taulukko1!$B$1:$D$1</c:f>
              <c:strCache>
                <c:ptCount val="3"/>
                <c:pt idx="0">
                  <c:v>1680-1719</c:v>
                </c:pt>
                <c:pt idx="1">
                  <c:v>1720-1759</c:v>
                </c:pt>
                <c:pt idx="2">
                  <c:v>1760-1800</c:v>
                </c:pt>
              </c:strCache>
            </c:strRef>
          </c:cat>
          <c:val>
            <c:numRef>
              <c:f>Taulukko1!$B$3:$D$3</c:f>
              <c:numCache>
                <c:formatCode>General</c:formatCode>
                <c:ptCount val="3"/>
                <c:pt idx="0">
                  <c:v>78.7</c:v>
                </c:pt>
                <c:pt idx="1">
                  <c:v>98.7</c:v>
                </c:pt>
                <c:pt idx="2">
                  <c:v>99.2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Taulukko1!$A$4</c:f>
              <c:strCache>
                <c:ptCount val="1"/>
                <c:pt idx="0">
                  <c:v>Professionals</c:v>
                </c:pt>
              </c:strCache>
            </c:strRef>
          </c:tx>
          <c:cat>
            <c:strRef>
              <c:f>Taulukko1!$B$1:$D$1</c:f>
              <c:strCache>
                <c:ptCount val="3"/>
                <c:pt idx="0">
                  <c:v>1680-1719</c:v>
                </c:pt>
                <c:pt idx="1">
                  <c:v>1720-1759</c:v>
                </c:pt>
                <c:pt idx="2">
                  <c:v>1760-1800</c:v>
                </c:pt>
              </c:strCache>
            </c:strRef>
          </c:cat>
          <c:val>
            <c:numRef>
              <c:f>Taulukko1!$B$4:$D$4</c:f>
              <c:numCache>
                <c:formatCode>General</c:formatCode>
                <c:ptCount val="3"/>
                <c:pt idx="0">
                  <c:v>62.1</c:v>
                </c:pt>
                <c:pt idx="1">
                  <c:v>85.8</c:v>
                </c:pt>
                <c:pt idx="2">
                  <c:v>98.9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Taulukko1!$A$5</c:f>
              <c:strCache>
                <c:ptCount val="1"/>
                <c:pt idx="0">
                  <c:v>Clergy</c:v>
                </c:pt>
              </c:strCache>
            </c:strRef>
          </c:tx>
          <c:cat>
            <c:strRef>
              <c:f>Taulukko1!$B$1:$D$1</c:f>
              <c:strCache>
                <c:ptCount val="3"/>
                <c:pt idx="0">
                  <c:v>1680-1719</c:v>
                </c:pt>
                <c:pt idx="1">
                  <c:v>1720-1759</c:v>
                </c:pt>
                <c:pt idx="2">
                  <c:v>1760-1800</c:v>
                </c:pt>
              </c:strCache>
            </c:strRef>
          </c:cat>
          <c:val>
            <c:numRef>
              <c:f>Taulukko1!$B$5:$D$5</c:f>
              <c:numCache>
                <c:formatCode>General</c:formatCode>
                <c:ptCount val="3"/>
                <c:pt idx="0">
                  <c:v>48.4</c:v>
                </c:pt>
                <c:pt idx="1">
                  <c:v>76.5</c:v>
                </c:pt>
                <c:pt idx="2">
                  <c:v>98.2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Taulukko1!$A$6</c:f>
              <c:strCache>
                <c:ptCount val="1"/>
                <c:pt idx="0">
                  <c:v>Common people</c:v>
                </c:pt>
              </c:strCache>
            </c:strRef>
          </c:tx>
          <c:cat>
            <c:strRef>
              <c:f>Taulukko1!$B$1:$D$1</c:f>
              <c:strCache>
                <c:ptCount val="3"/>
                <c:pt idx="0">
                  <c:v>1680-1719</c:v>
                </c:pt>
                <c:pt idx="1">
                  <c:v>1720-1759</c:v>
                </c:pt>
                <c:pt idx="2">
                  <c:v>1760-1800</c:v>
                </c:pt>
              </c:strCache>
            </c:strRef>
          </c:cat>
          <c:val>
            <c:numRef>
              <c:f>Taulukko1!$B$6:$D$6</c:f>
              <c:numCache>
                <c:formatCode>General</c:formatCode>
                <c:ptCount val="3"/>
                <c:pt idx="0">
                  <c:v>36.3</c:v>
                </c:pt>
                <c:pt idx="1">
                  <c:v>84.3</c:v>
                </c:pt>
                <c:pt idx="2">
                  <c:v>87.5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977848"/>
        <c:axId val="2116980904"/>
      </c:lineChart>
      <c:catAx>
        <c:axId val="2116977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980904"/>
        <c:crosses val="autoZero"/>
        <c:auto val="1"/>
        <c:lblAlgn val="ctr"/>
        <c:lblOffset val="100"/>
        <c:noMultiLvlLbl val="0"/>
      </c:catAx>
      <c:valAx>
        <c:axId val="211698090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i-FI" i="1"/>
                  <a:t>has</a:t>
                </a:r>
                <a:r>
                  <a:rPr lang="fi-FI"/>
                  <a:t>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977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B5D9-9486-4EC5-89B3-4D94BEACC1FE}" type="datetimeFigureOut">
              <a:rPr lang="en-US" smtClean="0"/>
              <a:pPr/>
              <a:t>2015-05-06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5B6-EFA8-409D-AD7A-924F880C8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29"/>
            <a:ext cx="7772400" cy="3165021"/>
          </a:xfrm>
        </p:spPr>
        <p:txBody>
          <a:bodyPr anchor="b" anchorCtr="0"/>
          <a:lstStyle>
            <a:lvl1pPr algn="ctr">
              <a:defRPr sz="8500" baseline="0"/>
            </a:lvl1pPr>
          </a:lstStyle>
          <a:p>
            <a:r>
              <a:rPr lang="fi-FI" dirty="0" smtClean="0"/>
              <a:t>CLICK TO ADD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66457"/>
            <a:ext cx="6400800" cy="783771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800" y="1494971"/>
            <a:ext cx="8841600" cy="3407773"/>
          </a:xfrm>
        </p:spPr>
        <p:txBody>
          <a:bodyPr anchor="ctr" anchorCtr="0"/>
          <a:lstStyle>
            <a:lvl1pPr algn="ctr">
              <a:lnSpc>
                <a:spcPct val="70000"/>
              </a:lnSpc>
              <a:defRPr sz="8500" cap="all" spc="-5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30"/>
            <a:ext cx="7772400" cy="2256970"/>
          </a:xfrm>
        </p:spPr>
        <p:txBody>
          <a:bodyPr anchor="b" anchorCtr="0"/>
          <a:lstStyle>
            <a:lvl1pPr algn="ctr">
              <a:defRPr sz="68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23027"/>
            <a:ext cx="7772400" cy="2344059"/>
          </a:xfrm>
        </p:spPr>
        <p:txBody>
          <a:bodyPr/>
          <a:lstStyle>
            <a:lvl1pPr marL="0" indent="0" algn="ctr">
              <a:lnSpc>
                <a:spcPct val="75000"/>
              </a:lnSpc>
              <a:spcBef>
                <a:spcPts val="800"/>
              </a:spcBef>
              <a:buNone/>
              <a:defRPr sz="24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Muokkaa alaotsikon perustyyliä naps.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600200"/>
            <a:ext cx="8562000" cy="3622853"/>
          </a:xfrm>
        </p:spPr>
        <p:txBody>
          <a:bodyPr/>
          <a:lstStyle/>
          <a:p>
            <a:pPr lvl="0"/>
            <a:r>
              <a:rPr lang="en-US" smtClean="0"/>
              <a:t>Muokkaa tekstin perustyylejä napsauttamalla</a:t>
            </a:r>
          </a:p>
          <a:p>
            <a:pPr lvl="1"/>
            <a:r>
              <a:rPr lang="en-US" smtClean="0"/>
              <a:t>toinen taso</a:t>
            </a:r>
          </a:p>
          <a:p>
            <a:pPr lvl="2"/>
            <a:r>
              <a:rPr lang="en-US" smtClean="0"/>
              <a:t>kolmas taso</a:t>
            </a:r>
          </a:p>
          <a:p>
            <a:pPr lvl="3"/>
            <a:r>
              <a:rPr lang="en-US" smtClean="0"/>
              <a:t>neljäs taso</a:t>
            </a:r>
          </a:p>
          <a:p>
            <a:pPr lvl="4"/>
            <a:r>
              <a:rPr lang="en-US" smtClean="0"/>
              <a:t>viides taso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5pPr>
          </a:lstStyle>
          <a:p>
            <a:pPr lvl="0"/>
            <a:r>
              <a:rPr lang="en-US" smtClean="0"/>
              <a:t>Muokkaa tekstin perustyylejä napsauttamalla</a:t>
            </a:r>
          </a:p>
          <a:p>
            <a:pPr lvl="1"/>
            <a:r>
              <a:rPr lang="en-US" smtClean="0"/>
              <a:t>toinen taso</a:t>
            </a:r>
          </a:p>
          <a:p>
            <a:pPr lvl="2"/>
            <a:r>
              <a:rPr lang="en-US" smtClean="0"/>
              <a:t>kolmas taso</a:t>
            </a:r>
          </a:p>
          <a:p>
            <a:pPr lvl="3"/>
            <a:r>
              <a:rPr lang="en-US" smtClean="0"/>
              <a:t>neljäs taso</a:t>
            </a:r>
          </a:p>
          <a:p>
            <a:pPr lvl="4"/>
            <a:r>
              <a:rPr lang="en-US" smtClean="0"/>
              <a:t>viides taso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8" name="Ryhmä 7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4" name="Kuva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 Neg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fi-FI" dirty="0" smtClean="0"/>
              <a:t>CLICK TO ADD TEXT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2" name="Ryhmä 1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Muokkaa tekstin perustyylejä napsauttamalla</a:t>
            </a:r>
          </a:p>
          <a:p>
            <a:pPr lvl="1"/>
            <a:r>
              <a:rPr lang="en-US" smtClean="0"/>
              <a:t>toinen taso</a:t>
            </a:r>
          </a:p>
          <a:p>
            <a:pPr lvl="2"/>
            <a:r>
              <a:rPr lang="en-US" smtClean="0"/>
              <a:t>kolmas taso</a:t>
            </a:r>
          </a:p>
          <a:p>
            <a:pPr lvl="3"/>
            <a:r>
              <a:rPr lang="en-US" smtClean="0"/>
              <a:t>neljäs taso</a:t>
            </a:r>
          </a:p>
          <a:p>
            <a:pPr lvl="4"/>
            <a:r>
              <a:rPr lang="en-US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Muokkaa tekstin perustyylejä napsauttamalla</a:t>
            </a:r>
          </a:p>
          <a:p>
            <a:pPr lvl="1"/>
            <a:r>
              <a:rPr lang="en-US" smtClean="0"/>
              <a:t>toinen taso</a:t>
            </a:r>
          </a:p>
          <a:p>
            <a:pPr lvl="2"/>
            <a:r>
              <a:rPr lang="en-US" smtClean="0"/>
              <a:t>kolmas taso</a:t>
            </a:r>
          </a:p>
          <a:p>
            <a:pPr lvl="3"/>
            <a:r>
              <a:rPr lang="en-US" smtClean="0"/>
              <a:t>neljäs taso</a:t>
            </a:r>
          </a:p>
          <a:p>
            <a:pPr lvl="4"/>
            <a:r>
              <a:rPr lang="en-US" smtClean="0"/>
              <a:t>viides taso</a:t>
            </a:r>
            <a:endParaRPr lang="en-US" dirty="0"/>
          </a:p>
        </p:txBody>
      </p:sp>
      <p:sp>
        <p:nvSpPr>
          <p:cNvPr id="8" name="Otsikko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austakuv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7199" y="361684"/>
            <a:ext cx="8569257" cy="124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7199" y="1600200"/>
            <a:ext cx="8569257" cy="36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Muokkaa tekstin perustyylejä napsauttamalla</a:t>
            </a:r>
          </a:p>
          <a:p>
            <a:pPr lvl="1"/>
            <a:r>
              <a:rPr lang="en-US" smtClean="0"/>
              <a:t>toinen taso</a:t>
            </a:r>
          </a:p>
          <a:p>
            <a:pPr lvl="2"/>
            <a:r>
              <a:rPr lang="en-US" smtClean="0"/>
              <a:t>kolmas taso</a:t>
            </a:r>
          </a:p>
          <a:p>
            <a:pPr lvl="3"/>
            <a:r>
              <a:rPr lang="en-US" smtClean="0"/>
              <a:t>neljäs taso</a:t>
            </a:r>
          </a:p>
          <a:p>
            <a:pPr lvl="4"/>
            <a:r>
              <a:rPr lang="en-US" smtClean="0"/>
              <a:t>viides taso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317" y="6554464"/>
            <a:ext cx="966558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F73508DC-A5BA-41E2-8FDE-47D9799DEFDB}" type="datetimeFigureOut">
              <a:rPr lang="en-US" smtClean="0"/>
              <a:pPr/>
              <a:t>2015-05-06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0775" y="6554464"/>
            <a:ext cx="4352925" cy="14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088" y="6554464"/>
            <a:ext cx="531800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2764C9DE-4D71-4A58-A48A-44AAD841EF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5" r:id="rId8"/>
    <p:sldLayoutId id="2147483656" r:id="rId9"/>
  </p:sldLayoutIdLst>
  <p:txStyles>
    <p:titleStyle>
      <a:lvl1pPr algn="l" defTabSz="457200" rtl="0" eaLnBrk="1" fontAlgn="base" hangingPunct="1">
        <a:lnSpc>
          <a:spcPct val="65000"/>
        </a:lnSpc>
        <a:spcBef>
          <a:spcPct val="0"/>
        </a:spcBef>
        <a:spcAft>
          <a:spcPct val="0"/>
        </a:spcAft>
        <a:defRPr sz="5400" b="1" kern="1200" cap="all" spc="-300" baseline="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1809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55600" indent="-1746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5365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719138" indent="-1825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900113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helsinki.fi/varieng/CoRD/corpora/CE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18th-century letters</a:t>
            </a:r>
            <a:endParaRPr lang="en-GB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 the Corpora of Early English Correspondence (CEEC)</a:t>
            </a:r>
          </a:p>
          <a:p>
            <a:endParaRPr lang="en-GB" dirty="0" smtClean="0"/>
          </a:p>
          <a:p>
            <a:r>
              <a:rPr lang="en-GB" dirty="0" smtClean="0"/>
              <a:t>Tanja Säily, VARIENG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25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18</a:t>
            </a:r>
            <a:r>
              <a:rPr lang="en-GB" baseline="30000" dirty="0" smtClean="0"/>
              <a:t>th</a:t>
            </a:r>
            <a:r>
              <a:rPr lang="en-GB" dirty="0" smtClean="0"/>
              <a:t> century: </a:t>
            </a:r>
            <a:r>
              <a:rPr lang="en-GB" b="1" dirty="0" smtClean="0"/>
              <a:t>Glorious </a:t>
            </a:r>
            <a:r>
              <a:rPr lang="en-GB" b="1" dirty="0"/>
              <a:t>Revolution, 1688</a:t>
            </a:r>
            <a:endParaRPr lang="en-GB" dirty="0"/>
          </a:p>
          <a:p>
            <a:pPr lvl="1"/>
            <a:r>
              <a:rPr lang="en-GB" dirty="0"/>
              <a:t>James II (</a:t>
            </a:r>
            <a:r>
              <a:rPr lang="en-GB" b="1" dirty="0"/>
              <a:t>Catholic</a:t>
            </a:r>
            <a:r>
              <a:rPr lang="en-GB" dirty="0"/>
              <a:t>) </a:t>
            </a:r>
            <a:r>
              <a:rPr lang="en-GB" dirty="0" smtClean="0">
                <a:sym typeface="Wingdings"/>
              </a:rPr>
              <a:t> William </a:t>
            </a:r>
            <a:r>
              <a:rPr lang="en-GB" dirty="0">
                <a:sym typeface="Wingdings"/>
              </a:rPr>
              <a:t>III (Dutch </a:t>
            </a:r>
            <a:r>
              <a:rPr lang="en-GB" b="1" dirty="0">
                <a:sym typeface="Wingdings"/>
              </a:rPr>
              <a:t>Protestant</a:t>
            </a:r>
            <a:r>
              <a:rPr lang="en-GB" dirty="0">
                <a:sym typeface="Wingdings"/>
              </a:rPr>
              <a:t>) &amp; Mary </a:t>
            </a:r>
            <a:r>
              <a:rPr lang="en-GB" dirty="0" smtClean="0">
                <a:sym typeface="Wingdings"/>
              </a:rPr>
              <a:t>II</a:t>
            </a:r>
          </a:p>
          <a:p>
            <a:pPr lvl="1"/>
            <a:r>
              <a:rPr lang="en-GB" dirty="0" smtClean="0">
                <a:sym typeface="Wingdings"/>
              </a:rPr>
              <a:t>Later Anne, then Georgian era (George I–IV, Hanoverian)</a:t>
            </a:r>
            <a:endParaRPr lang="en-GB" dirty="0">
              <a:sym typeface="Wingdings"/>
            </a:endParaRPr>
          </a:p>
          <a:p>
            <a:endParaRPr lang="en-GB" dirty="0"/>
          </a:p>
          <a:p>
            <a:r>
              <a:rPr lang="en-GB" dirty="0" smtClean="0"/>
              <a:t>Crucial division in society: </a:t>
            </a:r>
            <a:r>
              <a:rPr lang="en-GB" b="1" dirty="0" smtClean="0"/>
              <a:t>gentry vs. non-gentry</a:t>
            </a:r>
          </a:p>
          <a:p>
            <a:pPr lvl="1"/>
            <a:r>
              <a:rPr lang="en-GB" dirty="0" smtClean="0"/>
              <a:t>Blurred lines: wealthy merchants, sons of great manufacturers</a:t>
            </a:r>
          </a:p>
          <a:p>
            <a:endParaRPr lang="en-GB" b="1" dirty="0" smtClean="0"/>
          </a:p>
          <a:p>
            <a:r>
              <a:rPr lang="en-GB" b="1" dirty="0" smtClean="0"/>
              <a:t>Education</a:t>
            </a:r>
            <a:r>
              <a:rPr lang="en-GB" dirty="0" smtClean="0"/>
              <a:t> more widely available than before, still stratified</a:t>
            </a:r>
          </a:p>
          <a:p>
            <a:pPr lvl="1"/>
            <a:r>
              <a:rPr lang="en-GB" dirty="0" smtClean="0"/>
              <a:t>Universities for high-ranking men only, women educated at home</a:t>
            </a:r>
          </a:p>
          <a:p>
            <a:pPr lvl="1"/>
            <a:r>
              <a:rPr lang="en-GB" dirty="0" smtClean="0"/>
              <a:t>Language codified &amp; standardised (grammars, etc.)</a:t>
            </a:r>
            <a:endParaRPr lang="en-GB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18</a:t>
            </a:r>
            <a:r>
              <a:rPr lang="en-GB" baseline="30000" dirty="0" smtClean="0"/>
              <a:t>th</a:t>
            </a:r>
            <a:r>
              <a:rPr lang="en-GB" dirty="0" smtClean="0"/>
              <a:t>-century</a:t>
            </a:r>
            <a:br>
              <a:rPr lang="en-GB" dirty="0" smtClean="0"/>
            </a:br>
            <a:r>
              <a:rPr lang="en-GB" dirty="0" smtClean="0"/>
              <a:t>England</a:t>
            </a:r>
            <a:endParaRPr lang="en-GB" dirty="0"/>
          </a:p>
        </p:txBody>
      </p:sp>
      <p:pic>
        <p:nvPicPr>
          <p:cNvPr id="8" name="Kuva 7" descr="Panoramic_view_of_London_in_1751_by_T._Bowl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15" y="0"/>
            <a:ext cx="2954785" cy="19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b="1" dirty="0" smtClean="0"/>
              <a:t>Identifiable</a:t>
            </a:r>
            <a:r>
              <a:rPr lang="en-GB" sz="1800" dirty="0" smtClean="0"/>
              <a:t> writer &amp; recipient</a:t>
            </a:r>
          </a:p>
          <a:p>
            <a:r>
              <a:rPr lang="en-GB" sz="1800" dirty="0" smtClean="0"/>
              <a:t>Communication across distance &amp; time</a:t>
            </a:r>
          </a:p>
          <a:p>
            <a:r>
              <a:rPr lang="en-GB" sz="1800" dirty="0" smtClean="0"/>
              <a:t>“</a:t>
            </a:r>
            <a:r>
              <a:rPr lang="en-GB" sz="1800" b="1" dirty="0" smtClean="0"/>
              <a:t>Speech-like</a:t>
            </a:r>
            <a:r>
              <a:rPr lang="en-GB" sz="1800" dirty="0" smtClean="0"/>
              <a:t>”, can be used to study language change</a:t>
            </a:r>
          </a:p>
          <a:p>
            <a:pPr lvl="1"/>
            <a:endParaRPr lang="en-GB" sz="1800" dirty="0" smtClean="0"/>
          </a:p>
          <a:p>
            <a:r>
              <a:rPr lang="en-GB" sz="1800" dirty="0" smtClean="0"/>
              <a:t>Specific </a:t>
            </a:r>
            <a:r>
              <a:rPr lang="en-GB" sz="1800" b="1" dirty="0" smtClean="0"/>
              <a:t>form</a:t>
            </a:r>
          </a:p>
          <a:p>
            <a:pPr lvl="1"/>
            <a:r>
              <a:rPr lang="en-GB" sz="1800" dirty="0" smtClean="0"/>
              <a:t>Opening &amp; closing formulae</a:t>
            </a:r>
          </a:p>
          <a:p>
            <a:pPr lvl="1"/>
            <a:r>
              <a:rPr lang="en-GB" sz="1800" dirty="0" smtClean="0"/>
              <a:t>Dates, endorsements for carrier</a:t>
            </a:r>
          </a:p>
          <a:p>
            <a:pPr lvl="1"/>
            <a:endParaRPr lang="en-GB" sz="1800" dirty="0" smtClean="0"/>
          </a:p>
          <a:p>
            <a:r>
              <a:rPr lang="en-GB" sz="1800" b="1" dirty="0" smtClean="0"/>
              <a:t>Functions</a:t>
            </a:r>
          </a:p>
          <a:p>
            <a:pPr lvl="1"/>
            <a:r>
              <a:rPr lang="en-GB" sz="1800" dirty="0" smtClean="0"/>
              <a:t>Communication of information</a:t>
            </a:r>
          </a:p>
          <a:p>
            <a:pPr lvl="1"/>
            <a:r>
              <a:rPr lang="en-GB" sz="1800" dirty="0" smtClean="0"/>
              <a:t>Maintaining social relations</a:t>
            </a:r>
          </a:p>
          <a:p>
            <a:pPr lvl="1"/>
            <a:endParaRPr lang="en-GB" sz="1800" dirty="0"/>
          </a:p>
        </p:txBody>
      </p:sp>
      <p:pic>
        <p:nvPicPr>
          <p:cNvPr id="5" name="Sisällön paikkamerkki 4" descr="austen jane letter K90032 70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18268" b="18268"/>
          <a:stretch/>
        </p:blipFill>
        <p:spPr>
          <a:xfrm>
            <a:off x="4580472" y="1600200"/>
            <a:ext cx="4266666" cy="3632200"/>
          </a:xfrm>
        </p:spPr>
      </p:pic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letters</a:t>
            </a:r>
            <a:br>
              <a:rPr lang="en-GB" dirty="0" smtClean="0"/>
            </a:br>
            <a:r>
              <a:rPr lang="en-GB" dirty="0" smtClean="0"/>
              <a:t>as data</a:t>
            </a:r>
            <a:endParaRPr lang="en-GB" dirty="0"/>
          </a:p>
        </p:txBody>
      </p:sp>
      <p:sp>
        <p:nvSpPr>
          <p:cNvPr id="6" name="Tekstiruutu 5"/>
          <p:cNvSpPr txBox="1"/>
          <p:nvPr/>
        </p:nvSpPr>
        <p:spPr>
          <a:xfrm>
            <a:off x="7657045" y="5246669"/>
            <a:ext cx="1190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i-FI" sz="1100" dirty="0" smtClean="0">
                <a:solidFill>
                  <a:schemeClr val="tx2"/>
                </a:solidFill>
                <a:latin typeface="Arial"/>
                <a:cs typeface="Arial"/>
              </a:rPr>
              <a:t>© British Library</a:t>
            </a:r>
            <a:endParaRPr lang="fi-FI" sz="11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07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Based on </a:t>
            </a:r>
            <a:r>
              <a:rPr lang="en-GB" sz="2000" b="1" dirty="0" smtClean="0"/>
              <a:t>printed editions</a:t>
            </a:r>
          </a:p>
          <a:p>
            <a:pPr lvl="1"/>
            <a:r>
              <a:rPr lang="en-GB" sz="2000" dirty="0" smtClean="0"/>
              <a:t>Letters selected &amp; digitised</a:t>
            </a:r>
            <a:br>
              <a:rPr lang="en-GB" sz="2000" dirty="0" smtClean="0"/>
            </a:br>
            <a:r>
              <a:rPr lang="en-GB" sz="2000" dirty="0" smtClean="0"/>
              <a:t>by team at VARIENG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Compiled for historical sociolinguistics</a:t>
            </a:r>
            <a:br>
              <a:rPr lang="en-GB" sz="2000" dirty="0" smtClean="0"/>
            </a:br>
            <a:r>
              <a:rPr lang="en-GB" sz="2000" dirty="0" smtClean="0">
                <a:sym typeface="Wingdings"/>
              </a:rPr>
              <a:t> extensive </a:t>
            </a:r>
            <a:r>
              <a:rPr lang="en-GB" sz="2000" b="1" dirty="0" smtClean="0">
                <a:sym typeface="Wingdings"/>
              </a:rPr>
              <a:t>metadata</a:t>
            </a:r>
            <a:r>
              <a:rPr lang="en-GB" sz="2000" dirty="0" smtClean="0">
                <a:sym typeface="Wingdings"/>
              </a:rPr>
              <a:t> on correspondents &amp; letters</a:t>
            </a:r>
          </a:p>
          <a:p>
            <a:pPr lvl="1"/>
            <a:endParaRPr lang="en-GB" sz="2000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CEEC, 1680–1800</a:t>
            </a:r>
            <a:endParaRPr lang="en-GB" dirty="0"/>
          </a:p>
        </p:txBody>
      </p:sp>
      <p:pic>
        <p:nvPicPr>
          <p:cNvPr id="13" name="Sisällön paikkamerkki 12" descr="cewolf-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16" b="-20516"/>
          <a:stretch>
            <a:fillRect/>
          </a:stretch>
        </p:blipFill>
        <p:spPr>
          <a:xfrm>
            <a:off x="3931215" y="1600201"/>
            <a:ext cx="4915241" cy="4077682"/>
          </a:xfrm>
        </p:spPr>
      </p:pic>
      <p:sp>
        <p:nvSpPr>
          <p:cNvPr id="4" name="Tekstiruutu 3"/>
          <p:cNvSpPr txBox="1"/>
          <p:nvPr/>
        </p:nvSpPr>
        <p:spPr>
          <a:xfrm>
            <a:off x="277199" y="1604095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Arial"/>
              </a:rPr>
              <a:t>2,216,119 </a:t>
            </a:r>
            <a:r>
              <a:rPr lang="en-GB" sz="2000" dirty="0" smtClean="0">
                <a:solidFill>
                  <a:prstClr val="black"/>
                </a:solidFill>
                <a:latin typeface="Arial"/>
              </a:rPr>
              <a:t>words; 4,945 letters; 315 </a:t>
            </a:r>
            <a:r>
              <a:rPr lang="en-GB" sz="2000" dirty="0">
                <a:solidFill>
                  <a:prstClr val="black"/>
                </a:solidFill>
                <a:latin typeface="Arial"/>
              </a:rPr>
              <a:t>writers</a:t>
            </a:r>
          </a:p>
        </p:txBody>
      </p:sp>
    </p:spTree>
    <p:extLst>
      <p:ext uri="{BB962C8B-B14F-4D97-AF65-F5344CB8AC3E}">
        <p14:creationId xmlns:p14="http://schemas.microsoft.com/office/powerpoint/2010/main" val="390089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4490186"/>
          </a:xfrm>
        </p:spPr>
        <p:txBody>
          <a:bodyPr/>
          <a:lstStyle/>
          <a:p>
            <a:r>
              <a:rPr lang="en-US" sz="1800" b="1" dirty="0" err="1" smtClean="0"/>
              <a:t>PersonCode</a:t>
            </a:r>
            <a:r>
              <a:rPr lang="en-US" sz="1800" b="1" dirty="0" smtClean="0"/>
              <a:t>:</a:t>
            </a:r>
            <a:r>
              <a:rPr lang="en-US" sz="1800" dirty="0" smtClean="0"/>
              <a:t> JCLIFT</a:t>
            </a:r>
          </a:p>
          <a:p>
            <a:r>
              <a:rPr lang="en-US" sz="1800" b="1" dirty="0" smtClean="0"/>
              <a:t>Last Name:</a:t>
            </a:r>
            <a:r>
              <a:rPr lang="en-US" sz="1800" dirty="0" smtClean="0"/>
              <a:t> Clift</a:t>
            </a:r>
          </a:p>
          <a:p>
            <a:r>
              <a:rPr lang="en-US" sz="1800" b="1" dirty="0" smtClean="0"/>
              <a:t>First Name: </a:t>
            </a:r>
            <a:r>
              <a:rPr lang="en-US" sz="1800" dirty="0" smtClean="0"/>
              <a:t>John</a:t>
            </a:r>
          </a:p>
          <a:p>
            <a:r>
              <a:rPr lang="en-US" sz="1800" b="1" dirty="0" smtClean="0"/>
              <a:t>Sex:</a:t>
            </a:r>
            <a:r>
              <a:rPr lang="en-US" sz="1800" dirty="0" smtClean="0"/>
              <a:t> M</a:t>
            </a:r>
          </a:p>
          <a:p>
            <a:r>
              <a:rPr lang="en-US" sz="1800" b="1" dirty="0" smtClean="0"/>
              <a:t>Lifespan: </a:t>
            </a:r>
            <a:r>
              <a:rPr lang="en-US" sz="1800" dirty="0" smtClean="0"/>
              <a:t>1759–1819</a:t>
            </a:r>
          </a:p>
          <a:p>
            <a:r>
              <a:rPr lang="en-US" sz="1800" b="1" dirty="0" smtClean="0"/>
              <a:t>Place of Birth: </a:t>
            </a:r>
            <a:r>
              <a:rPr lang="en-US" sz="1800" dirty="0" smtClean="0"/>
              <a:t>O</a:t>
            </a:r>
          </a:p>
          <a:p>
            <a:r>
              <a:rPr lang="en-US" sz="1800" b="1" dirty="0" smtClean="0"/>
              <a:t>Region: </a:t>
            </a:r>
            <a:r>
              <a:rPr lang="en-US" sz="1800" dirty="0" smtClean="0"/>
              <a:t>O</a:t>
            </a:r>
          </a:p>
          <a:p>
            <a:r>
              <a:rPr lang="en-US" sz="1800" b="1" dirty="0" smtClean="0"/>
              <a:t>County: </a:t>
            </a:r>
            <a:r>
              <a:rPr lang="en-US" sz="1800" dirty="0" smtClean="0"/>
              <a:t>CON</a:t>
            </a:r>
          </a:p>
          <a:p>
            <a:r>
              <a:rPr lang="en-US" sz="1800" b="1" dirty="0" smtClean="0"/>
              <a:t>Migration Code: </a:t>
            </a:r>
            <a:r>
              <a:rPr lang="en-US" sz="1800" dirty="0" smtClean="0"/>
              <a:t>N/A</a:t>
            </a:r>
          </a:p>
          <a:p>
            <a:r>
              <a:rPr lang="en-US" sz="1800" b="1" dirty="0" smtClean="0"/>
              <a:t>Migration Notes: </a:t>
            </a:r>
            <a:r>
              <a:rPr lang="en-US" sz="1800" dirty="0" smtClean="0"/>
              <a:t>Born at Glynn, near </a:t>
            </a:r>
            <a:r>
              <a:rPr lang="en-US" sz="1800" dirty="0" err="1" smtClean="0"/>
              <a:t>Cardinham</a:t>
            </a:r>
            <a:r>
              <a:rPr lang="en-US" sz="1800" dirty="0" smtClean="0"/>
              <a:t>, Cornwall; </a:t>
            </a:r>
            <a:r>
              <a:rPr lang="en-US" sz="1800" dirty="0" err="1" smtClean="0"/>
              <a:t>Burcombe</a:t>
            </a:r>
            <a:r>
              <a:rPr lang="en-US" sz="1800" dirty="0" smtClean="0"/>
              <a:t> Mill, </a:t>
            </a:r>
            <a:r>
              <a:rPr lang="en-US" sz="1800" dirty="0" err="1" smtClean="0"/>
              <a:t>Bodmin</a:t>
            </a:r>
            <a:r>
              <a:rPr lang="en-US" sz="1800" dirty="0" smtClean="0"/>
              <a:t>; </a:t>
            </a:r>
            <a:r>
              <a:rPr lang="en-US" sz="1800" dirty="0" err="1" smtClean="0"/>
              <a:t>Pencarrow</a:t>
            </a:r>
            <a:r>
              <a:rPr lang="en-US" sz="1800" dirty="0" smtClean="0"/>
              <a:t>, Cornwall –1819</a:t>
            </a:r>
          </a:p>
          <a:p>
            <a:r>
              <a:rPr lang="en-US" sz="1800" b="1" dirty="0" smtClean="0"/>
              <a:t>Rank: </a:t>
            </a:r>
            <a:r>
              <a:rPr lang="en-US" sz="1800" dirty="0" smtClean="0"/>
              <a:t>O</a:t>
            </a:r>
          </a:p>
          <a:p>
            <a:r>
              <a:rPr lang="en-US" sz="1800" b="1" dirty="0"/>
              <a:t>Social Mobility: </a:t>
            </a:r>
            <a:r>
              <a:rPr lang="en-US" sz="1800" dirty="0" smtClean="0"/>
              <a:t>N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Metadata: Person</a:t>
            </a:r>
            <a:endParaRPr lang="en-GB" sz="2700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 smtClean="0"/>
              <a:t>Title/Occupation</a:t>
            </a:r>
            <a:r>
              <a:rPr lang="en-US" sz="1800" b="1" dirty="0"/>
              <a:t>: </a:t>
            </a:r>
            <a:r>
              <a:rPr lang="en-US" sz="1800" dirty="0"/>
              <a:t>Steward</a:t>
            </a:r>
          </a:p>
          <a:p>
            <a:r>
              <a:rPr lang="en-US" sz="1800" b="1" dirty="0"/>
              <a:t>Education Code: </a:t>
            </a:r>
            <a:r>
              <a:rPr lang="en-US" sz="1800" dirty="0"/>
              <a:t>A</a:t>
            </a:r>
          </a:p>
          <a:p>
            <a:r>
              <a:rPr lang="en-US" sz="1800" b="1" dirty="0"/>
              <a:t>Education </a:t>
            </a:r>
            <a:r>
              <a:rPr lang="en-US" sz="1800" b="1" dirty="0" smtClean="0"/>
              <a:t>Notes: </a:t>
            </a:r>
            <a:r>
              <a:rPr lang="en-US" sz="1800" dirty="0" smtClean="0"/>
              <a:t>Apprenticed </a:t>
            </a:r>
            <a:r>
              <a:rPr lang="en-US" sz="1800" dirty="0"/>
              <a:t>to carpentry and building; no record of formal education; perhaps some elementary schooling</a:t>
            </a:r>
          </a:p>
          <a:p>
            <a:r>
              <a:rPr lang="en-US" sz="1800" b="1" dirty="0" smtClean="0"/>
              <a:t>Father’s </a:t>
            </a:r>
            <a:r>
              <a:rPr lang="en-US" sz="1800" b="1" dirty="0"/>
              <a:t>Rank: </a:t>
            </a:r>
            <a:r>
              <a:rPr lang="en-US" sz="1800" dirty="0"/>
              <a:t>O</a:t>
            </a:r>
          </a:p>
          <a:p>
            <a:r>
              <a:rPr lang="en-US" sz="1800" b="1" dirty="0"/>
              <a:t>Father:</a:t>
            </a:r>
            <a:r>
              <a:rPr lang="en-US" sz="1800" dirty="0"/>
              <a:t> Robert Clift (</a:t>
            </a:r>
            <a:r>
              <a:rPr lang="en-US" sz="1800" dirty="0" smtClean="0"/>
              <a:t>1720–1784</a:t>
            </a:r>
            <a:r>
              <a:rPr lang="en-US" sz="1800" dirty="0"/>
              <a:t>), a miller</a:t>
            </a:r>
          </a:p>
          <a:p>
            <a:r>
              <a:rPr lang="en-US" sz="1800" b="1" dirty="0" smtClean="0"/>
              <a:t>Notes: </a:t>
            </a:r>
            <a:r>
              <a:rPr lang="en-US" sz="1800" dirty="0" smtClean="0"/>
              <a:t>John </a:t>
            </a:r>
            <a:r>
              <a:rPr lang="en-US" sz="1800" dirty="0"/>
              <a:t>was apprenticed to carpentry and building, and became a general foreman or steward for the </a:t>
            </a:r>
            <a:r>
              <a:rPr lang="en-US" sz="1800" dirty="0" err="1"/>
              <a:t>Molesworths</a:t>
            </a:r>
            <a:r>
              <a:rPr lang="en-US" sz="1800" dirty="0"/>
              <a:t> at </a:t>
            </a:r>
            <a:r>
              <a:rPr lang="en-US" sz="1800" dirty="0" err="1" smtClean="0"/>
              <a:t>Pencarrow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(Career, Link to DNB: N/A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433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 descr="Portrait_of_William_Clift_Wellcome_M00180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00" y="2604078"/>
            <a:ext cx="1324356" cy="1559052"/>
          </a:xfrm>
          <a:prstGeom prst="rect">
            <a:avLst/>
          </a:prstGeom>
        </p:spPr>
      </p:pic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4490186"/>
          </a:xfrm>
        </p:spPr>
        <p:txBody>
          <a:bodyPr/>
          <a:lstStyle/>
          <a:p>
            <a:r>
              <a:rPr lang="en-US" sz="1800" b="1" dirty="0" err="1" smtClean="0"/>
              <a:t>LetterID</a:t>
            </a:r>
            <a:r>
              <a:rPr lang="en-US" sz="1800" b="1" dirty="0" smtClean="0"/>
              <a:t>: </a:t>
            </a:r>
            <a:r>
              <a:rPr lang="en-US" sz="1800" dirty="0" smtClean="0"/>
              <a:t>CLIFT_055</a:t>
            </a:r>
          </a:p>
          <a:p>
            <a:r>
              <a:rPr lang="en-US" sz="1800" b="1" dirty="0" smtClean="0"/>
              <a:t>Date: </a:t>
            </a:r>
            <a:r>
              <a:rPr lang="en-US" sz="1800" dirty="0" smtClean="0"/>
              <a:t>8 January 1798</a:t>
            </a:r>
          </a:p>
          <a:p>
            <a:r>
              <a:rPr lang="en-US" sz="1800" b="1" dirty="0" smtClean="0"/>
              <a:t>Place: </a:t>
            </a:r>
            <a:r>
              <a:rPr lang="en-US" sz="1800" dirty="0" err="1" smtClean="0"/>
              <a:t>Pencarrow</a:t>
            </a:r>
            <a:endParaRPr lang="en-US" sz="1800" dirty="0" smtClean="0"/>
          </a:p>
          <a:p>
            <a:r>
              <a:rPr lang="en-US" sz="1800" b="1" dirty="0" smtClean="0"/>
              <a:t>Sender’s ID: </a:t>
            </a:r>
            <a:r>
              <a:rPr lang="en-US" sz="1800" dirty="0" smtClean="0"/>
              <a:t>JCLIFT</a:t>
            </a:r>
            <a:endParaRPr lang="en-US" sz="1800" dirty="0"/>
          </a:p>
          <a:p>
            <a:r>
              <a:rPr lang="en-US" sz="1800" b="1" dirty="0"/>
              <a:t>Last </a:t>
            </a:r>
            <a:r>
              <a:rPr lang="en-US" sz="1800" b="1" dirty="0" smtClean="0"/>
              <a:t>Name: </a:t>
            </a:r>
            <a:r>
              <a:rPr lang="en-US" sz="1800" dirty="0" smtClean="0"/>
              <a:t>Clift</a:t>
            </a:r>
            <a:endParaRPr lang="en-US" sz="1800" dirty="0"/>
          </a:p>
          <a:p>
            <a:r>
              <a:rPr lang="en-US" sz="1800" b="1" dirty="0"/>
              <a:t>First </a:t>
            </a:r>
            <a:r>
              <a:rPr lang="en-US" sz="1800" b="1" dirty="0" smtClean="0"/>
              <a:t>Name: </a:t>
            </a:r>
            <a:r>
              <a:rPr lang="en-US" sz="1800" dirty="0" smtClean="0"/>
              <a:t>John</a:t>
            </a:r>
            <a:endParaRPr lang="en-US" sz="1800" dirty="0"/>
          </a:p>
          <a:p>
            <a:r>
              <a:rPr lang="en-US" sz="1800" b="1" dirty="0" smtClean="0"/>
              <a:t>Sender’s Rank: </a:t>
            </a:r>
            <a:r>
              <a:rPr lang="en-US" sz="1800" dirty="0" smtClean="0"/>
              <a:t>O</a:t>
            </a:r>
            <a:endParaRPr lang="en-US" sz="1800" dirty="0"/>
          </a:p>
          <a:p>
            <a:r>
              <a:rPr lang="en-US" sz="1800" b="1" dirty="0" smtClean="0"/>
              <a:t>Sender’s Status: </a:t>
            </a:r>
            <a:r>
              <a:rPr lang="en-US" sz="1800" dirty="0" smtClean="0"/>
              <a:t>non</a:t>
            </a:r>
            <a:r>
              <a:rPr lang="en-US" sz="1800" dirty="0"/>
              <a:t>-gentry; general foreman/</a:t>
            </a:r>
            <a:r>
              <a:rPr lang="en-US" sz="1800" dirty="0" smtClean="0"/>
              <a:t>steward</a:t>
            </a:r>
          </a:p>
          <a:p>
            <a:r>
              <a:rPr lang="en-US" sz="1800" b="1" dirty="0" smtClean="0"/>
              <a:t>Source: </a:t>
            </a:r>
            <a:r>
              <a:rPr lang="en-US" sz="1800" i="1" dirty="0" smtClean="0"/>
              <a:t>The Clift Family Correspondence 1792–1846</a:t>
            </a:r>
            <a:r>
              <a:rPr lang="en-US" sz="1800" dirty="0" smtClean="0"/>
              <a:t>. Ed. by Frances Austin. Centre for English Cultural Tradition &amp; Language. The University of Sheffield. 1991.</a:t>
            </a:r>
          </a:p>
          <a:p>
            <a:r>
              <a:rPr lang="en-US" sz="1800" b="1" dirty="0" smtClean="0"/>
              <a:t>Page Number: </a:t>
            </a:r>
            <a:r>
              <a:rPr lang="en-US" sz="1800" dirty="0" smtClean="0"/>
              <a:t>168</a:t>
            </a:r>
          </a:p>
          <a:p>
            <a:endParaRPr lang="en-US" sz="1800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Metadata: Letter</a:t>
            </a:r>
            <a:endParaRPr lang="en-GB" sz="2700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 smtClean="0"/>
              <a:t>Words: </a:t>
            </a:r>
            <a:r>
              <a:rPr lang="en-US" sz="1800" dirty="0" smtClean="0"/>
              <a:t>590</a:t>
            </a:r>
          </a:p>
          <a:p>
            <a:r>
              <a:rPr lang="en-US" sz="1800" b="1" dirty="0" smtClean="0"/>
              <a:t>Content </a:t>
            </a:r>
            <a:r>
              <a:rPr lang="en-US" sz="1800" b="1" dirty="0"/>
              <a:t>Type: </a:t>
            </a:r>
            <a:r>
              <a:rPr lang="en-US" sz="1800" dirty="0"/>
              <a:t>family </a:t>
            </a:r>
            <a:r>
              <a:rPr lang="en-US" sz="1800" dirty="0" smtClean="0"/>
              <a:t>matters</a:t>
            </a:r>
          </a:p>
          <a:p>
            <a:r>
              <a:rPr lang="en-US" sz="1800" b="1" dirty="0" smtClean="0"/>
              <a:t>Authenticity: </a:t>
            </a:r>
            <a:r>
              <a:rPr lang="en-US" sz="1800" dirty="0" smtClean="0"/>
              <a:t>A</a:t>
            </a:r>
          </a:p>
          <a:p>
            <a:r>
              <a:rPr lang="en-US" sz="1800" b="1" dirty="0" smtClean="0"/>
              <a:t>Recipient’s ID: </a:t>
            </a:r>
            <a:r>
              <a:rPr lang="en-US" sz="1800" dirty="0" smtClean="0"/>
              <a:t>WCLIFT</a:t>
            </a:r>
            <a:endParaRPr lang="en-US" sz="1800" dirty="0"/>
          </a:p>
          <a:p>
            <a:r>
              <a:rPr lang="en-US" sz="1800" b="1" dirty="0"/>
              <a:t>Last </a:t>
            </a:r>
            <a:r>
              <a:rPr lang="en-US" sz="1800" b="1" dirty="0" smtClean="0"/>
              <a:t>Name: </a:t>
            </a:r>
            <a:r>
              <a:rPr lang="en-US" sz="1800" dirty="0" smtClean="0"/>
              <a:t>Clift</a:t>
            </a:r>
            <a:endParaRPr lang="en-US" sz="1800" dirty="0"/>
          </a:p>
          <a:p>
            <a:r>
              <a:rPr lang="en-US" sz="1800" b="1" dirty="0"/>
              <a:t>First </a:t>
            </a:r>
            <a:r>
              <a:rPr lang="en-US" sz="1800" b="1" dirty="0" smtClean="0"/>
              <a:t>Name: </a:t>
            </a:r>
            <a:r>
              <a:rPr lang="en-US" sz="1800" dirty="0" smtClean="0"/>
              <a:t>William</a:t>
            </a:r>
            <a:endParaRPr lang="en-US" sz="1800" dirty="0"/>
          </a:p>
          <a:p>
            <a:r>
              <a:rPr lang="en-US" sz="1800" b="1" dirty="0" smtClean="0"/>
              <a:t>Recipient’s Rank: </a:t>
            </a:r>
            <a:r>
              <a:rPr lang="en-US" sz="1800" dirty="0" smtClean="0"/>
              <a:t>P</a:t>
            </a:r>
            <a:endParaRPr lang="en-US" sz="1800" dirty="0"/>
          </a:p>
          <a:p>
            <a:r>
              <a:rPr lang="en-US" sz="1800" b="1" dirty="0" smtClean="0"/>
              <a:t>Recipient’s Status: </a:t>
            </a:r>
            <a:r>
              <a:rPr lang="en-US" sz="1800" dirty="0" smtClean="0"/>
              <a:t>professional</a:t>
            </a:r>
            <a:r>
              <a:rPr lang="en-US" sz="1800" dirty="0"/>
              <a:t>; conservator of the </a:t>
            </a:r>
            <a:r>
              <a:rPr lang="en-US" sz="1800" dirty="0" err="1"/>
              <a:t>Hunterian</a:t>
            </a:r>
            <a:r>
              <a:rPr lang="en-US" sz="1800" dirty="0"/>
              <a:t> Museum</a:t>
            </a:r>
          </a:p>
          <a:p>
            <a:r>
              <a:rPr lang="en-US" sz="1800" b="1" dirty="0" err="1"/>
              <a:t>RelCode</a:t>
            </a:r>
            <a:r>
              <a:rPr lang="en-US" sz="1800" b="1" dirty="0"/>
              <a:t>: </a:t>
            </a:r>
            <a:r>
              <a:rPr lang="en-US" sz="1800" dirty="0"/>
              <a:t>FN</a:t>
            </a:r>
          </a:p>
          <a:p>
            <a:r>
              <a:rPr lang="en-US" sz="1800" b="1" dirty="0"/>
              <a:t>Relationship: </a:t>
            </a:r>
            <a:r>
              <a:rPr lang="en-US" sz="1800" dirty="0"/>
              <a:t>brothers</a:t>
            </a:r>
          </a:p>
          <a:p>
            <a:r>
              <a:rPr lang="en-US" sz="1800" b="1" dirty="0" smtClean="0"/>
              <a:t>Address Formula: </a:t>
            </a:r>
            <a:r>
              <a:rPr lang="en-US" sz="1800" dirty="0" smtClean="0"/>
              <a:t>Y</a:t>
            </a:r>
          </a:p>
          <a:p>
            <a:r>
              <a:rPr lang="en-US" sz="1800" b="1" dirty="0" smtClean="0"/>
              <a:t>Closing </a:t>
            </a:r>
            <a:r>
              <a:rPr lang="en-US" sz="1800" b="1" dirty="0"/>
              <a:t>Formula: </a:t>
            </a:r>
            <a:r>
              <a:rPr lang="en-US" sz="1800" dirty="0"/>
              <a:t>Y</a:t>
            </a:r>
          </a:p>
          <a:p>
            <a:endParaRPr lang="en-US" sz="1800" dirty="0"/>
          </a:p>
        </p:txBody>
      </p:sp>
      <p:sp>
        <p:nvSpPr>
          <p:cNvPr id="5" name="Suorakulmio 4"/>
          <p:cNvSpPr/>
          <p:nvPr/>
        </p:nvSpPr>
        <p:spPr>
          <a:xfrm>
            <a:off x="277198" y="2604078"/>
            <a:ext cx="8569257" cy="1947708"/>
          </a:xfrm>
          <a:prstGeom prst="rect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/>
          <p:cNvSpPr txBox="1"/>
          <p:nvPr/>
        </p:nvSpPr>
        <p:spPr>
          <a:xfrm>
            <a:off x="7431611" y="2604078"/>
            <a:ext cx="141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i-FI" sz="1100" dirty="0" smtClean="0">
                <a:solidFill>
                  <a:schemeClr val="tx2"/>
                </a:solidFill>
                <a:latin typeface="Arial"/>
                <a:cs typeface="Arial"/>
              </a:rPr>
              <a:t>© Wellcome Library</a:t>
            </a:r>
            <a:endParaRPr lang="fi-FI" sz="11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3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44901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Our Tommy </a:t>
            </a:r>
            <a:r>
              <a:rPr lang="en-GB" sz="2000" b="1" dirty="0" smtClean="0"/>
              <a:t>has </a:t>
            </a:r>
            <a:r>
              <a:rPr lang="en-GB" sz="2000" dirty="0" smtClean="0"/>
              <a:t>had a grievous </a:t>
            </a:r>
            <a:r>
              <a:rPr lang="en-GB" sz="2000" dirty="0" err="1" smtClean="0"/>
              <a:t>Cof</a:t>
            </a:r>
            <a:r>
              <a:rPr lang="en-GB" sz="2000" dirty="0" smtClean="0"/>
              <a:t> and </a:t>
            </a:r>
            <a:r>
              <a:rPr lang="en-GB" sz="2000" dirty="0" err="1" smtClean="0"/>
              <a:t>feavor</a:t>
            </a:r>
            <a:r>
              <a:rPr lang="en-GB" sz="2000" dirty="0" smtClean="0"/>
              <a:t>, </a:t>
            </a:r>
            <a:r>
              <a:rPr lang="en-GB" sz="2000" dirty="0" err="1" smtClean="0"/>
              <a:t>yr</a:t>
            </a:r>
            <a:r>
              <a:rPr lang="en-GB" sz="2000" dirty="0" smtClean="0"/>
              <a:t> sister Frank </a:t>
            </a:r>
            <a:r>
              <a:rPr lang="en-GB" sz="2000" b="1" dirty="0" smtClean="0"/>
              <a:t>has </a:t>
            </a:r>
            <a:r>
              <a:rPr lang="en-GB" sz="2000" dirty="0" smtClean="0"/>
              <a:t>dun more for him then I could have thought …</a:t>
            </a:r>
          </a:p>
          <a:p>
            <a:pPr marL="0" indent="0">
              <a:buNone/>
            </a:pPr>
            <a:r>
              <a:rPr lang="en-GB" dirty="0" smtClean="0"/>
              <a:t>(Sir Thomas Browne to his daughter </a:t>
            </a:r>
            <a:r>
              <a:rPr lang="en-GB" dirty="0" err="1" smtClean="0"/>
              <a:t>Mrs.</a:t>
            </a:r>
            <a:r>
              <a:rPr lang="en-GB" dirty="0" smtClean="0"/>
              <a:t> </a:t>
            </a:r>
            <a:r>
              <a:rPr lang="en-GB" dirty="0" err="1" smtClean="0"/>
              <a:t>Lyttelton</a:t>
            </a:r>
            <a:r>
              <a:rPr lang="en-GB" dirty="0" smtClean="0"/>
              <a:t>, 6 June 1681; Browne, p. 194) 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Cousin </a:t>
            </a:r>
            <a:r>
              <a:rPr lang="en-GB" sz="2000" dirty="0" err="1" smtClean="0"/>
              <a:t>peggy</a:t>
            </a:r>
            <a:r>
              <a:rPr lang="en-GB" sz="2000" dirty="0" smtClean="0"/>
              <a:t> Bate is married to a Soldier and is sent abroad she </a:t>
            </a:r>
            <a:r>
              <a:rPr lang="en-GB" sz="2000" b="1" dirty="0" smtClean="0"/>
              <a:t>hath </a:t>
            </a:r>
            <a:r>
              <a:rPr lang="en-GB" sz="2000" dirty="0" smtClean="0"/>
              <a:t>had a Child and </a:t>
            </a:r>
            <a:r>
              <a:rPr lang="en-GB" sz="2000" b="1" dirty="0" smtClean="0"/>
              <a:t>hath </a:t>
            </a:r>
            <a:r>
              <a:rPr lang="en-GB" sz="2000" dirty="0" smtClean="0"/>
              <a:t>been home with her parents for some time …</a:t>
            </a:r>
          </a:p>
          <a:p>
            <a:pPr marL="0" indent="0">
              <a:buNone/>
            </a:pPr>
            <a:r>
              <a:rPr lang="en-GB" dirty="0" smtClean="0"/>
              <a:t>(John Clift to his brother William Clift,</a:t>
            </a:r>
            <a:br>
              <a:rPr lang="en-GB" dirty="0" smtClean="0"/>
            </a:br>
            <a:r>
              <a:rPr lang="en-GB" dirty="0" smtClean="0"/>
              <a:t>8 January 1798; Clift, p. 168) </a:t>
            </a:r>
            <a:endParaRPr lang="en-GB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i="1" dirty="0" smtClean="0"/>
              <a:t>has</a:t>
            </a:r>
            <a:r>
              <a:rPr lang="en-GB" dirty="0" smtClean="0"/>
              <a:t> vs. </a:t>
            </a:r>
            <a:r>
              <a:rPr lang="en-GB" i="1" dirty="0" smtClean="0"/>
              <a:t>hath</a:t>
            </a:r>
            <a:br>
              <a:rPr lang="en-GB" i="1" dirty="0" smtClean="0"/>
            </a:br>
            <a:r>
              <a:rPr lang="en-GB" sz="2700" dirty="0" smtClean="0"/>
              <a:t>(Nevalainen, forthcoming)</a:t>
            </a:r>
            <a:endParaRPr lang="en-GB" sz="2700" dirty="0"/>
          </a:p>
        </p:txBody>
      </p:sp>
      <p:graphicFrame>
        <p:nvGraphicFramePr>
          <p:cNvPr id="12" name="Sisällön paikkamerkki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1256760"/>
              </p:ext>
            </p:extLst>
          </p:nvPr>
        </p:nvGraphicFramePr>
        <p:xfrm>
          <a:off x="4468813" y="1600200"/>
          <a:ext cx="4378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32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4490186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Before</a:t>
            </a:r>
            <a:r>
              <a:rPr lang="en-GB" sz="2000" dirty="0" smtClean="0"/>
              <a:t> (original):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Dear </a:t>
            </a:r>
            <a:r>
              <a:rPr lang="en-GB" sz="2000" dirty="0"/>
              <a:t>Brother this Comes with my </a:t>
            </a:r>
            <a:r>
              <a:rPr lang="en-GB" sz="2000" dirty="0" err="1">
                <a:solidFill>
                  <a:srgbClr val="FF0000"/>
                </a:solidFill>
              </a:rPr>
              <a:t>Cind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Love to you hoping </a:t>
            </a:r>
            <a:r>
              <a:rPr lang="en-GB" sz="2000" dirty="0" smtClean="0"/>
              <a:t>it will </a:t>
            </a:r>
            <a:r>
              <a:rPr lang="en-GB" sz="2000" dirty="0"/>
              <a:t>find you in Good health as this </a:t>
            </a:r>
            <a:r>
              <a:rPr lang="en-GB" sz="2000" dirty="0" err="1"/>
              <a:t>Leves</a:t>
            </a:r>
            <a:r>
              <a:rPr lang="en-GB" sz="2000" dirty="0"/>
              <a:t> me at </a:t>
            </a:r>
            <a:r>
              <a:rPr lang="en-GB" sz="2000" dirty="0" err="1">
                <a:solidFill>
                  <a:srgbClr val="FF0000"/>
                </a:solidFill>
              </a:rPr>
              <a:t>Preasent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I bless </a:t>
            </a:r>
            <a:r>
              <a:rPr lang="en-GB" sz="2000" dirty="0"/>
              <a:t>the All Mighty for it Dear Brother I </a:t>
            </a:r>
            <a:r>
              <a:rPr lang="en-GB" sz="2000" dirty="0" err="1">
                <a:solidFill>
                  <a:srgbClr val="FF0000"/>
                </a:solidFill>
              </a:rPr>
              <a:t>receved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your </a:t>
            </a:r>
            <a:r>
              <a:rPr lang="en-GB" sz="2000" dirty="0" err="1" smtClean="0">
                <a:solidFill>
                  <a:srgbClr val="FF0000"/>
                </a:solidFill>
              </a:rPr>
              <a:t>welcom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Letter </a:t>
            </a:r>
            <a:r>
              <a:rPr lang="en-GB" sz="2000" dirty="0"/>
              <a:t>a </a:t>
            </a:r>
            <a:r>
              <a:rPr lang="en-GB" sz="2000" dirty="0" err="1"/>
              <a:t>Goodfriday</a:t>
            </a:r>
            <a:r>
              <a:rPr lang="en-GB" sz="2000" dirty="0"/>
              <a:t> an I am happy to hear that there is </a:t>
            </a:r>
            <a:r>
              <a:rPr lang="en-GB" sz="2000" dirty="0" smtClean="0"/>
              <a:t>some hopes </a:t>
            </a:r>
            <a:r>
              <a:rPr lang="en-GB" sz="2000" dirty="0"/>
              <a:t>of an alteration </a:t>
            </a:r>
            <a:r>
              <a:rPr lang="en-GB" sz="2000" dirty="0" err="1">
                <a:solidFill>
                  <a:srgbClr val="FF0000"/>
                </a:solidFill>
              </a:rPr>
              <a:t>wich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I hope will be for </a:t>
            </a:r>
            <a:r>
              <a:rPr lang="en-GB" sz="2000" dirty="0" err="1">
                <a:solidFill>
                  <a:srgbClr val="FF0000"/>
                </a:solidFill>
              </a:rPr>
              <a:t>youre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betterment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 smtClean="0"/>
              <a:t>(Elizabeth Clift to her brother William Clift,</a:t>
            </a:r>
            <a:br>
              <a:rPr lang="en-GB" dirty="0" smtClean="0"/>
            </a:br>
            <a:r>
              <a:rPr lang="en-GB" dirty="0" smtClean="0"/>
              <a:t>16 April 1796; Clift, p. 130)</a:t>
            </a:r>
            <a:endParaRPr lang="en-GB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Standardised-spelling version</a:t>
            </a:r>
            <a:endParaRPr lang="en-GB" sz="2700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After</a:t>
            </a:r>
            <a:r>
              <a:rPr lang="en-GB" sz="2000" dirty="0" smtClean="0"/>
              <a:t> automatic standardisation: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Dear Brother this Comes with my </a:t>
            </a:r>
            <a:r>
              <a:rPr lang="en-GB" sz="2000" dirty="0" smtClean="0">
                <a:solidFill>
                  <a:srgbClr val="008000"/>
                </a:solidFill>
              </a:rPr>
              <a:t>Kind</a:t>
            </a:r>
            <a:r>
              <a:rPr lang="en-GB" sz="2000" dirty="0" smtClean="0"/>
              <a:t> Love to you hoping it will find you in Good health as this </a:t>
            </a:r>
            <a:r>
              <a:rPr lang="en-GB" sz="2000" dirty="0" err="1" smtClean="0"/>
              <a:t>Leves</a:t>
            </a:r>
            <a:r>
              <a:rPr lang="en-GB" sz="2000" dirty="0" smtClean="0"/>
              <a:t> me at </a:t>
            </a:r>
            <a:r>
              <a:rPr lang="en-GB" sz="2000" dirty="0" smtClean="0">
                <a:solidFill>
                  <a:srgbClr val="008000"/>
                </a:solidFill>
              </a:rPr>
              <a:t>Present</a:t>
            </a:r>
            <a:r>
              <a:rPr lang="en-GB" sz="2000" dirty="0" smtClean="0"/>
              <a:t> I bless the All Mighty for it Dear Brother I </a:t>
            </a:r>
            <a:r>
              <a:rPr lang="en-GB" sz="2000" dirty="0" smtClean="0">
                <a:solidFill>
                  <a:srgbClr val="008000"/>
                </a:solidFill>
              </a:rPr>
              <a:t>received</a:t>
            </a:r>
            <a:r>
              <a:rPr lang="en-GB" sz="2000" dirty="0" smtClean="0"/>
              <a:t> your </a:t>
            </a:r>
            <a:r>
              <a:rPr lang="en-GB" sz="2000" dirty="0" smtClean="0">
                <a:solidFill>
                  <a:srgbClr val="008000"/>
                </a:solidFill>
              </a:rPr>
              <a:t>welcome</a:t>
            </a:r>
            <a:r>
              <a:rPr lang="en-GB" sz="2000" dirty="0" smtClean="0"/>
              <a:t> Letter a </a:t>
            </a:r>
            <a:r>
              <a:rPr lang="en-GB" sz="2000" dirty="0" err="1" smtClean="0"/>
              <a:t>Goodfriday</a:t>
            </a:r>
            <a:r>
              <a:rPr lang="en-GB" sz="2000" dirty="0" smtClean="0"/>
              <a:t> an I am happy to hear that there is some hopes of an alteration </a:t>
            </a:r>
            <a:r>
              <a:rPr lang="en-GB" sz="2000" dirty="0" smtClean="0">
                <a:solidFill>
                  <a:srgbClr val="008000"/>
                </a:solidFill>
              </a:rPr>
              <a:t>which</a:t>
            </a:r>
            <a:r>
              <a:rPr lang="en-GB" sz="2000" dirty="0" smtClean="0"/>
              <a:t> I hope will be for </a:t>
            </a:r>
            <a:r>
              <a:rPr lang="en-GB" sz="2000" dirty="0" smtClean="0">
                <a:solidFill>
                  <a:srgbClr val="008000"/>
                </a:solidFill>
              </a:rPr>
              <a:t>your</a:t>
            </a:r>
            <a:r>
              <a:rPr lang="en-GB" sz="2000" dirty="0" smtClean="0"/>
              <a:t> betterment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238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CEEC: Compiled for the study of </a:t>
            </a:r>
            <a:r>
              <a:rPr lang="en-GB" b="1" dirty="0" smtClean="0"/>
              <a:t>language change in its social contexts</a:t>
            </a:r>
            <a:r>
              <a:rPr lang="en-GB" dirty="0" smtClean="0"/>
              <a:t> but could be used for other purposes as well (e.g. history, culture, literature)</a:t>
            </a:r>
          </a:p>
          <a:p>
            <a:endParaRPr lang="en-GB" dirty="0"/>
          </a:p>
          <a:p>
            <a:r>
              <a:rPr lang="en-GB" b="1" dirty="0" smtClean="0"/>
              <a:t>2.2 million words of authentic 18</a:t>
            </a:r>
            <a:r>
              <a:rPr lang="en-GB" b="1" baseline="30000" dirty="0" smtClean="0"/>
              <a:t>th</a:t>
            </a:r>
            <a:r>
              <a:rPr lang="en-GB" b="1" dirty="0" smtClean="0"/>
              <a:t>-century communication </a:t>
            </a:r>
            <a:r>
              <a:rPr lang="en-GB" dirty="0" smtClean="0"/>
              <a:t>representing a wide social spectrum and a variety of topics</a:t>
            </a:r>
          </a:p>
          <a:p>
            <a:pPr lvl="1"/>
            <a:r>
              <a:rPr lang="en-GB" dirty="0" smtClean="0"/>
              <a:t>Complete CEEC: 5 million words, 1400–1800</a:t>
            </a:r>
          </a:p>
          <a:p>
            <a:endParaRPr lang="en-GB" dirty="0" smtClean="0"/>
          </a:p>
          <a:p>
            <a:r>
              <a:rPr lang="en-GB" b="1" dirty="0" smtClean="0"/>
              <a:t>Extensive metadata </a:t>
            </a:r>
            <a:r>
              <a:rPr lang="en-GB" dirty="0" smtClean="0"/>
              <a:t>gives a comprehensive picture of the correspondents and their letters</a:t>
            </a:r>
            <a:endParaRPr lang="en-GB" dirty="0"/>
          </a:p>
          <a:p>
            <a:pPr marL="0" indent="0" algn="r">
              <a:buNone/>
            </a:pPr>
            <a:r>
              <a:rPr lang="en-GB" sz="1800" dirty="0" smtClean="0">
                <a:hlinkClick r:id="rId2"/>
              </a:rPr>
              <a:t>helsinki.fi</a:t>
            </a:r>
            <a:r>
              <a:rPr lang="en-GB" sz="1800" dirty="0">
                <a:hlinkClick r:id="rId2"/>
              </a:rPr>
              <a:t>/varieng/CoRD/corpora/CEEC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4" name="Kuva 3" descr="Jane_Austen_by_Cassandra_Austen,_groß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4" y="1"/>
            <a:ext cx="1193145" cy="1611228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94" y="2"/>
            <a:ext cx="1458360" cy="1611229"/>
          </a:xfrm>
          <a:prstGeom prst="rect">
            <a:avLst/>
          </a:prstGeom>
        </p:spPr>
      </p:pic>
      <p:pic>
        <p:nvPicPr>
          <p:cNvPr id="6" name="Kuva 5" descr="austen jane letter K90032 6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17" y="-2"/>
            <a:ext cx="1273677" cy="1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3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Y__DB23_arial__EN_V____RGB">
  <a:themeElements>
    <a:clrScheme name="HY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HY__DB23_arial__EN_V____RGB.potx</Template>
  <TotalTime>0</TotalTime>
  <Words>775</Words>
  <Application>Microsoft Macintosh PowerPoint</Application>
  <PresentationFormat>Näytössä katseltava diaesitys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HY__DB23_arial__EN_V____RGB</vt:lpstr>
      <vt:lpstr>18th-century letters</vt:lpstr>
      <vt:lpstr>18th-century England</vt:lpstr>
      <vt:lpstr>Personal letters as data</vt:lpstr>
      <vt:lpstr>CEEC, 1680–1800</vt:lpstr>
      <vt:lpstr>Metadata: Person</vt:lpstr>
      <vt:lpstr>Metadata: Letter</vt:lpstr>
      <vt:lpstr>EXAMPLE: has vs. hath (Nevalainen, forthcoming)</vt:lpstr>
      <vt:lpstr>Standardised-spelling version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2012-05-29T07:09:48Z</dcterms:created>
  <dcterms:modified xsi:type="dcterms:W3CDTF">2015-05-06T11:14:45Z</dcterms:modified>
</cp:coreProperties>
</file>