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256" r:id="rId2"/>
    <p:sldId id="260" r:id="rId3"/>
    <p:sldId id="261" r:id="rId4"/>
    <p:sldId id="262" r:id="rId5"/>
    <p:sldId id="263" r:id="rId6"/>
    <p:sldId id="264" r:id="rId7"/>
    <p:sldId id="303" r:id="rId8"/>
    <p:sldId id="304" r:id="rId9"/>
    <p:sldId id="305" r:id="rId10"/>
    <p:sldId id="265" r:id="rId11"/>
    <p:sldId id="270" r:id="rId12"/>
    <p:sldId id="271" r:id="rId13"/>
    <p:sldId id="272" r:id="rId14"/>
    <p:sldId id="273" r:id="rId15"/>
    <p:sldId id="274" r:id="rId16"/>
    <p:sldId id="275" r:id="rId17"/>
    <p:sldId id="276" r:id="rId18"/>
    <p:sldId id="277" r:id="rId19"/>
    <p:sldId id="278" r:id="rId20"/>
    <p:sldId id="306" r:id="rId21"/>
    <p:sldId id="307" r:id="rId22"/>
    <p:sldId id="310" r:id="rId23"/>
    <p:sldId id="308" r:id="rId24"/>
    <p:sldId id="309" r:id="rId25"/>
    <p:sldId id="279" r:id="rId26"/>
    <p:sldId id="280" r:id="rId27"/>
    <p:sldId id="281" r:id="rId28"/>
    <p:sldId id="282" r:id="rId29"/>
    <p:sldId id="311" r:id="rId30"/>
    <p:sldId id="283" r:id="rId31"/>
    <p:sldId id="312" r:id="rId32"/>
    <p:sldId id="284" r:id="rId33"/>
    <p:sldId id="285" r:id="rId34"/>
    <p:sldId id="286" r:id="rId35"/>
    <p:sldId id="287" r:id="rId36"/>
    <p:sldId id="288" r:id="rId37"/>
    <p:sldId id="289" r:id="rId38"/>
    <p:sldId id="290" r:id="rId39"/>
    <p:sldId id="291" r:id="rId40"/>
    <p:sldId id="294" r:id="rId41"/>
    <p:sldId id="295" r:id="rId42"/>
    <p:sldId id="296" r:id="rId43"/>
    <p:sldId id="299" r:id="rId44"/>
    <p:sldId id="30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97" autoAdjust="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B2BF90-99B2-4202-92DF-19479BF58EE9}" type="datetimeFigureOut">
              <a:rPr lang="en-GB" smtClean="0"/>
              <a:t>09/03/2015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55A965-49CD-492E-84BE-5EB2A9CC3DBD}" type="slidenum">
              <a:rPr lang="en-GB" smtClean="0"/>
              <a:t>‹#›</a:t>
            </a:fld>
            <a:endParaRPr lang="en-GB"/>
          </a:p>
        </p:txBody>
      </p:sp>
    </p:spTree>
    <p:extLst>
      <p:ext uri="{BB962C8B-B14F-4D97-AF65-F5344CB8AC3E}">
        <p14:creationId xmlns:p14="http://schemas.microsoft.com/office/powerpoint/2010/main" val="14793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F55A965-49CD-492E-84BE-5EB2A9CC3DBD}" type="slidenum">
              <a:rPr lang="en-GB" smtClean="0"/>
              <a:t>1</a:t>
            </a:fld>
            <a:endParaRPr lang="en-GB"/>
          </a:p>
        </p:txBody>
      </p:sp>
    </p:spTree>
    <p:extLst>
      <p:ext uri="{BB962C8B-B14F-4D97-AF65-F5344CB8AC3E}">
        <p14:creationId xmlns:p14="http://schemas.microsoft.com/office/powerpoint/2010/main" val="3867059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4645B79-582F-6E4A-A89A-70587424B97D}" type="slidenum">
              <a:rPr lang="en-GB" sz="1200"/>
              <a:pPr eaLnBrk="1" hangingPunct="1"/>
              <a:t>11</a:t>
            </a:fld>
            <a:endParaRPr lang="en-GB" sz="1200"/>
          </a:p>
        </p:txBody>
      </p:sp>
      <p:sp>
        <p:nvSpPr>
          <p:cNvPr id="3686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E87C0F4A-BDCE-0C40-8260-529D7783E3B2}" type="slidenum">
              <a:rPr lang="en-US" sz="1200">
                <a:latin typeface="Times" charset="0"/>
              </a:rPr>
              <a:pPr algn="r"/>
              <a:t>11</a:t>
            </a:fld>
            <a:endParaRPr lang="en-US" sz="1200">
              <a:latin typeface="Times" charset="0"/>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9EFEB-8928-DB4E-9850-CF8B998F5AB8}" type="slidenum">
              <a:rPr lang="en-GB" sz="1200"/>
              <a:pPr eaLnBrk="1" hangingPunct="1"/>
              <a:t>12</a:t>
            </a:fld>
            <a:endParaRPr lang="en-GB" sz="1200"/>
          </a:p>
        </p:txBody>
      </p:sp>
      <p:sp>
        <p:nvSpPr>
          <p:cNvPr id="3891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0C72D138-8066-A740-BFA4-61FCC723C962}" type="slidenum">
              <a:rPr lang="en-US" sz="1200">
                <a:latin typeface="Times" charset="0"/>
              </a:rPr>
              <a:pPr algn="r"/>
              <a:t>12</a:t>
            </a:fld>
            <a:endParaRPr lang="en-US" sz="1200">
              <a:latin typeface="Times" charset="0"/>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C303291-8158-D44F-A08A-D9ED06D5FFF5}" type="slidenum">
              <a:rPr lang="en-GB" sz="1200"/>
              <a:pPr eaLnBrk="1" hangingPunct="1"/>
              <a:t>13</a:t>
            </a:fld>
            <a:endParaRPr lang="en-GB" sz="1200"/>
          </a:p>
        </p:txBody>
      </p:sp>
      <p:sp>
        <p:nvSpPr>
          <p:cNvPr id="4096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D8EB64B4-07C7-3F43-BB82-47517A63D0F1}" type="slidenum">
              <a:rPr lang="en-US" sz="1200">
                <a:latin typeface="Times" charset="0"/>
              </a:rPr>
              <a:pPr algn="r"/>
              <a:t>13</a:t>
            </a:fld>
            <a:endParaRPr lang="en-US" sz="1200">
              <a:latin typeface="Times" charset="0"/>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1252218-CEEA-434E-AC65-0356EADA44E2}" type="slidenum">
              <a:rPr lang="en-GB" sz="1200"/>
              <a:pPr eaLnBrk="1" hangingPunct="1"/>
              <a:t>14</a:t>
            </a:fld>
            <a:endParaRPr lang="en-GB" sz="1200"/>
          </a:p>
        </p:txBody>
      </p:sp>
      <p:sp>
        <p:nvSpPr>
          <p:cNvPr id="4301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C8DEA59A-DA96-EA46-A56F-14FAEF6DB586}" type="slidenum">
              <a:rPr lang="en-US" sz="1200">
                <a:latin typeface="Times" charset="0"/>
              </a:rPr>
              <a:pPr algn="r"/>
              <a:t>14</a:t>
            </a:fld>
            <a:endParaRPr lang="en-US" sz="1200">
              <a:latin typeface="Times" charset="0"/>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8DCBDF8-8520-5B4F-BB5D-F01586F9F5AE}" type="slidenum">
              <a:rPr lang="en-GB" sz="1200"/>
              <a:pPr eaLnBrk="1" hangingPunct="1"/>
              <a:t>15</a:t>
            </a:fld>
            <a:endParaRPr lang="en-GB" sz="1200"/>
          </a:p>
        </p:txBody>
      </p:sp>
      <p:sp>
        <p:nvSpPr>
          <p:cNvPr id="4505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6FBEB6A6-4959-BB4E-A820-585E51FBA94D}" type="slidenum">
              <a:rPr lang="en-US" sz="1200">
                <a:latin typeface="Times" charset="0"/>
              </a:rPr>
              <a:pPr algn="r"/>
              <a:t>15</a:t>
            </a:fld>
            <a:endParaRPr lang="en-US" sz="1200">
              <a:latin typeface="Times" charset="0"/>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FBF08E2-CBEC-4742-AB01-ACEBB68FEB0F}" type="slidenum">
              <a:rPr lang="en-GB" sz="1200"/>
              <a:pPr eaLnBrk="1" hangingPunct="1"/>
              <a:t>16</a:t>
            </a:fld>
            <a:endParaRPr lang="en-GB" sz="1200"/>
          </a:p>
        </p:txBody>
      </p:sp>
      <p:sp>
        <p:nvSpPr>
          <p:cNvPr id="4710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E3382936-BD15-DF48-8023-987A338D962B}" type="slidenum">
              <a:rPr lang="en-US" sz="1200">
                <a:latin typeface="Times" charset="0"/>
              </a:rPr>
              <a:pPr algn="r"/>
              <a:t>16</a:t>
            </a:fld>
            <a:endParaRPr lang="en-US" sz="1200">
              <a:latin typeface="Times" charset="0"/>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394FDE-74FA-0F48-A201-864C500876EF}" type="slidenum">
              <a:rPr lang="en-GB" sz="1200"/>
              <a:pPr eaLnBrk="1" hangingPunct="1"/>
              <a:t>17</a:t>
            </a:fld>
            <a:endParaRPr lang="en-GB" sz="1200"/>
          </a:p>
        </p:txBody>
      </p:sp>
      <p:sp>
        <p:nvSpPr>
          <p:cNvPr id="4915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FC43B3B9-C6D2-7146-8B05-7A548FA78D11}" type="slidenum">
              <a:rPr lang="en-US" sz="1200">
                <a:latin typeface="Times" charset="0"/>
              </a:rPr>
              <a:pPr algn="r"/>
              <a:t>17</a:t>
            </a:fld>
            <a:endParaRPr lang="en-US" sz="1200">
              <a:latin typeface="Times" charset="0"/>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dirty="0" smtClean="0"/>
              <a:t>Can</a:t>
            </a:r>
            <a:r>
              <a:rPr lang="en-US" baseline="0" dirty="0" smtClean="0"/>
              <a:t> you change to Figure 5.8</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BCD8439-3FED-7D44-94EB-EE01703381F4}" type="slidenum">
              <a:rPr lang="en-GB" sz="1200"/>
              <a:pPr eaLnBrk="1" hangingPunct="1"/>
              <a:t>18</a:t>
            </a:fld>
            <a:endParaRPr lang="en-GB" sz="1200"/>
          </a:p>
        </p:txBody>
      </p:sp>
      <p:sp>
        <p:nvSpPr>
          <p:cNvPr id="5120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ADC3EA3A-0686-1540-A3B4-16C6D93E0475}" type="slidenum">
              <a:rPr lang="en-US" sz="1200">
                <a:latin typeface="Times" charset="0"/>
              </a:rPr>
              <a:pPr algn="r"/>
              <a:t>18</a:t>
            </a:fld>
            <a:endParaRPr lang="en-US" sz="1200">
              <a:latin typeface="Times" charset="0"/>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7B172C8-FAE6-ED43-A4ED-8796AF37B0EC}" type="slidenum">
              <a:rPr lang="en-GB" sz="1200"/>
              <a:pPr eaLnBrk="1" hangingPunct="1"/>
              <a:t>19</a:t>
            </a:fld>
            <a:endParaRPr lang="en-GB" sz="1200"/>
          </a:p>
        </p:txBody>
      </p:sp>
      <p:sp>
        <p:nvSpPr>
          <p:cNvPr id="5325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F4D00816-1500-2348-B2AE-4B02D09EF90B}" type="slidenum">
              <a:rPr lang="en-US" sz="1200">
                <a:latin typeface="Times" charset="0"/>
              </a:rPr>
              <a:pPr algn="r"/>
              <a:t>19</a:t>
            </a:fld>
            <a:endParaRPr lang="en-US" sz="1200">
              <a:latin typeface="Times" charset="0"/>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22</a:t>
            </a:fld>
            <a:endParaRPr lang="en-GB"/>
          </a:p>
        </p:txBody>
      </p:sp>
    </p:spTree>
    <p:extLst>
      <p:ext uri="{BB962C8B-B14F-4D97-AF65-F5344CB8AC3E}">
        <p14:creationId xmlns:p14="http://schemas.microsoft.com/office/powerpoint/2010/main" val="3172708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79CE98B-C607-6649-8747-5980ADDE3C5A}" type="slidenum">
              <a:rPr lang="en-GB" sz="1200"/>
              <a:pPr eaLnBrk="1" hangingPunct="1"/>
              <a:t>2</a:t>
            </a:fld>
            <a:endParaRPr lang="en-GB" sz="1200"/>
          </a:p>
        </p:txBody>
      </p:sp>
      <p:sp>
        <p:nvSpPr>
          <p:cNvPr id="1638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8382DFD6-1081-AB4B-AF94-76A18A8122C3}" type="slidenum">
              <a:rPr lang="en-US" sz="1200">
                <a:latin typeface="Times" charset="0"/>
              </a:rPr>
              <a:pPr algn="r"/>
              <a:t>2</a:t>
            </a:fld>
            <a:endParaRPr lang="en-US" sz="1200">
              <a:latin typeface="Times" charset="0"/>
            </a:endParaRPr>
          </a:p>
        </p:txBody>
      </p:sp>
      <p:sp>
        <p:nvSpPr>
          <p:cNvPr id="16388" name="Rectangle 2"/>
          <p:cNvSpPr>
            <a:spLocks noGrp="1" noRot="1" noChangeAspect="1" noChangeArrowheads="1" noTextEdit="1"/>
          </p:cNvSpPr>
          <p:nvPr>
            <p:ph type="sldImg"/>
          </p:nvPr>
        </p:nvSpPr>
        <p:spPr>
          <a:ln/>
        </p:spPr>
      </p:sp>
      <p:sp>
        <p:nvSpPr>
          <p:cNvPr id="1638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13A05E5-F5F2-1341-BF68-4543D6C0C35E}" type="slidenum">
              <a:rPr lang="en-GB" sz="1200"/>
              <a:pPr eaLnBrk="1" hangingPunct="1"/>
              <a:t>25</a:t>
            </a:fld>
            <a:endParaRPr lang="en-GB" sz="1200"/>
          </a:p>
        </p:txBody>
      </p:sp>
      <p:sp>
        <p:nvSpPr>
          <p:cNvPr id="5529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7B966CA2-F7C0-AA40-8BF9-983FD4EB0F20}" type="slidenum">
              <a:rPr lang="en-US" sz="1200">
                <a:latin typeface="Times" charset="0"/>
              </a:rPr>
              <a:pPr algn="r"/>
              <a:t>25</a:t>
            </a:fld>
            <a:endParaRPr lang="en-US" sz="1200">
              <a:latin typeface="Times" charset="0"/>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0E8852F-43C8-134D-B94D-62A957BF5416}" type="slidenum">
              <a:rPr lang="en-GB" sz="1200"/>
              <a:pPr eaLnBrk="1" hangingPunct="1"/>
              <a:t>26</a:t>
            </a:fld>
            <a:endParaRPr lang="en-GB" sz="1200"/>
          </a:p>
        </p:txBody>
      </p:sp>
      <p:sp>
        <p:nvSpPr>
          <p:cNvPr id="5734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AE1A7EDD-3146-0E42-B597-848D330BBF8B}" type="slidenum">
              <a:rPr lang="en-US" sz="1200">
                <a:latin typeface="Times" charset="0"/>
              </a:rPr>
              <a:pPr algn="r"/>
              <a:t>26</a:t>
            </a:fld>
            <a:endParaRPr lang="en-US" sz="1200">
              <a:latin typeface="Times" charset="0"/>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t>This use of positive rewarding and sulking can be a powerful means of persuasion, given that children often become emotionally attached to their virtual pets, especially when they start to care for them.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36750AB-68EC-C741-BCE5-B710B8125CAC}" type="slidenum">
              <a:rPr lang="en-GB" sz="1200"/>
              <a:pPr eaLnBrk="1" hangingPunct="1"/>
              <a:t>27</a:t>
            </a:fld>
            <a:endParaRPr lang="en-GB" sz="1200"/>
          </a:p>
        </p:txBody>
      </p:sp>
      <p:sp>
        <p:nvSpPr>
          <p:cNvPr id="5939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E999D5EB-33CF-9047-B6A3-039693D7571C}" type="slidenum">
              <a:rPr lang="en-US" sz="1200">
                <a:latin typeface="Times" charset="0"/>
              </a:rPr>
              <a:pPr algn="r"/>
              <a:t>27</a:t>
            </a:fld>
            <a:endParaRPr lang="en-US" sz="1200">
              <a:latin typeface="Times" charset="0"/>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2B39725-F243-C843-8627-EC649F2E8B40}" type="slidenum">
              <a:rPr lang="en-GB" sz="1200"/>
              <a:pPr eaLnBrk="1" hangingPunct="1"/>
              <a:t>28</a:t>
            </a:fld>
            <a:endParaRPr lang="en-GB" sz="1200"/>
          </a:p>
        </p:txBody>
      </p:sp>
      <p:sp>
        <p:nvSpPr>
          <p:cNvPr id="61443" name="Slide Image Placeholder 1"/>
          <p:cNvSpPr>
            <a:spLocks noGrp="1" noRot="1" noChangeAspect="1" noTextEdit="1"/>
          </p:cNvSpPr>
          <p:nvPr>
            <p:ph type="sldImg"/>
          </p:nvPr>
        </p:nvSpPr>
        <p:spPr>
          <a:ln/>
        </p:spPr>
      </p:sp>
      <p:sp>
        <p:nvSpPr>
          <p:cNvPr id="6144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GB" sz="1100" dirty="0"/>
              <a:t>The photo on the left in Figure 5.12 is of a banner placed in downtown LA, in an attempt to encourage the general public to take the stairs instead of the elevator, asking people to climb stairs on a certain day. The two photos on the right are of ambient displays (see also chapter 2) designed to do the same thing but using more subtle and interactive methods: (</a:t>
            </a:r>
            <a:r>
              <a:rPr lang="en-GB" sz="1100" dirty="0" err="1"/>
              <a:t>i</a:t>
            </a:r>
            <a:r>
              <a:rPr lang="en-GB" sz="1100" dirty="0"/>
              <a:t>) lights that twinkled when people approach them, intended to lure them to take the stairs and (ii) Clouds of different </a:t>
            </a:r>
            <a:r>
              <a:rPr lang="en-GB" sz="1100" dirty="0" err="1"/>
              <a:t>colored</a:t>
            </a:r>
            <a:r>
              <a:rPr lang="en-GB" sz="1100" dirty="0"/>
              <a:t> spheres that move up and down depending on how many people have taken the stairs or the elevator for a given period of time (grey represents elevator). The higher the orange cloud is relative to the grey one the more people taking the stairs than the elevator (Rogers </a:t>
            </a:r>
            <a:r>
              <a:rPr lang="en-GB" sz="1100" i="1" dirty="0"/>
              <a:t>et al</a:t>
            </a:r>
            <a:r>
              <a:rPr lang="en-GB" sz="1100" dirty="0"/>
              <a:t>, 2010). Which representation do you think is the most effective?</a:t>
            </a:r>
          </a:p>
          <a:p>
            <a:pPr eaLnBrk="1" hangingPunct="1">
              <a:lnSpc>
                <a:spcPct val="90000"/>
              </a:lnSpc>
            </a:pPr>
            <a:r>
              <a:rPr lang="en-GB" sz="1100" dirty="0"/>
              <a:t>Comment</a:t>
            </a:r>
          </a:p>
          <a:p>
            <a:pPr eaLnBrk="1" hangingPunct="1">
              <a:lnSpc>
                <a:spcPct val="90000"/>
              </a:lnSpc>
            </a:pPr>
            <a:r>
              <a:rPr lang="en-GB" sz="1100" dirty="0"/>
              <a:t>The banner on the left uses a striking slogan that metaphorically points a finger at you. Some people might find this amusing or a challenge. Others, however, are likely to find it offensive and even insulting and ignore it. The extent to which it will change </a:t>
            </a:r>
            <a:r>
              <a:rPr lang="en-GB" sz="1100" dirty="0" err="1"/>
              <a:t>behavior</a:t>
            </a:r>
            <a:r>
              <a:rPr lang="en-GB" sz="1100" dirty="0"/>
              <a:t> is debatable. In contrast, the ambient displays shown in the other images are meant to be much more subtle and aesthetic. They are assumed to work by raising people</a:t>
            </a:r>
            <a:r>
              <a:rPr lang="ja-JP" altLang="en-GB" sz="1100" dirty="0"/>
              <a:t>’</a:t>
            </a:r>
            <a:r>
              <a:rPr lang="en-GB" sz="1100" dirty="0"/>
              <a:t>s awareness of a </a:t>
            </a:r>
            <a:r>
              <a:rPr lang="en-GB" sz="1100" dirty="0" err="1"/>
              <a:t>behavior</a:t>
            </a:r>
            <a:r>
              <a:rPr lang="en-GB" sz="1100" dirty="0"/>
              <a:t> that they normally overlook or try not to think about and to nudge them at the point of decision-making (</a:t>
            </a:r>
            <a:r>
              <a:rPr lang="en-GB" sz="1100" dirty="0" err="1"/>
              <a:t>Thaler</a:t>
            </a:r>
            <a:r>
              <a:rPr lang="en-GB" sz="1100" dirty="0"/>
              <a:t> and </a:t>
            </a:r>
            <a:r>
              <a:rPr lang="en-GB" sz="1100" dirty="0" err="1"/>
              <a:t>Sunstein</a:t>
            </a:r>
            <a:r>
              <a:rPr lang="en-GB" sz="1100" dirty="0"/>
              <a:t>, 2008). An in the wild study was conducted when they were embedded in a building showed a significant increase in stair taking. Interestingly, the majority of people, when asked, were not aware of changing their </a:t>
            </a:r>
            <a:r>
              <a:rPr lang="en-GB" sz="1100" dirty="0" err="1"/>
              <a:t>behavior</a:t>
            </a:r>
            <a:r>
              <a:rPr lang="en-GB" sz="1100" dirty="0"/>
              <a:t> in response to noticing them. This suggests that ambient displays can influence at an unconscious level, and they can be used to encourage people to adhere to certain kinds of desired </a:t>
            </a:r>
            <a:r>
              <a:rPr lang="en-GB" sz="1100" dirty="0" err="1"/>
              <a:t>behaviors</a:t>
            </a:r>
            <a:r>
              <a:rPr lang="en-GB" sz="1100" dirty="0"/>
              <a:t>, where there is a choice, such as washing hands or not, eating healthy or unhealthy snacks, taking one route or another through a building, switching off the lights or leaving them on. </a:t>
            </a:r>
          </a:p>
        </p:txBody>
      </p:sp>
      <p:sp>
        <p:nvSpPr>
          <p:cNvPr id="61445"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8A1B6D98-A6DB-0748-863E-D248DC989EBD}" type="slidenum">
              <a:rPr lang="en-US" sz="1200">
                <a:latin typeface="Times" charset="0"/>
              </a:rPr>
              <a:pPr algn="r"/>
              <a:t>28</a:t>
            </a:fld>
            <a:endParaRPr lang="en-US" sz="1200">
              <a:latin typeface="Times"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9A7301A-D917-F04F-AB4F-7C5EC1C1ADCB}" type="slidenum">
              <a:rPr lang="en-GB" sz="1200"/>
              <a:pPr eaLnBrk="1" hangingPunct="1"/>
              <a:t>30</a:t>
            </a:fld>
            <a:endParaRPr lang="en-GB" sz="1200"/>
          </a:p>
        </p:txBody>
      </p:sp>
      <p:sp>
        <p:nvSpPr>
          <p:cNvPr id="63491" name="Slide Image Placeholder 1"/>
          <p:cNvSpPr>
            <a:spLocks noGrp="1" noRot="1" noChangeAspect="1" noTextEdit="1"/>
          </p:cNvSpPr>
          <p:nvPr>
            <p:ph type="sldImg"/>
          </p:nvPr>
        </p:nvSpPr>
        <p:spPr>
          <a:ln/>
        </p:spPr>
      </p:sp>
      <p:sp>
        <p:nvSpPr>
          <p:cNvPr id="63492" name="Notes Placeholder 2"/>
          <p:cNvSpPr>
            <a:spLocks noGrp="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t>The global concern about climate change has led a number of HCI researchers to design and evaluate various energy sensing devices that display real-time feedback. A goal is to find ways of helping people reduce their energy consumption (and is part of a larger research agenda called sustainable HCI, Mankoff et al, 2008; DiSalvo et al, 2010). A focus is on persuading people to change their everyday habits with respect to environmental concerns, such as reducing their own carbon footprint, their community</a:t>
            </a:r>
            <a:r>
              <a:rPr lang="ja-JP" altLang="en-GB"/>
              <a:t>’</a:t>
            </a:r>
            <a:r>
              <a:rPr lang="en-GB"/>
              <a:t>s (e.g. school, workplace) or an even larger organization</a:t>
            </a:r>
            <a:r>
              <a:rPr lang="ja-JP" altLang="en-GB"/>
              <a:t>’</a:t>
            </a:r>
            <a:r>
              <a:rPr lang="en-GB"/>
              <a:t>s (e.g. street, town, country). Two well-known products are the Power Aware Cord and the Waatson. The Power-Aware Cord consists of an electrical power strip in which the cord is designed to visualize the energy rather than hiding it. Increase and decrease in use is conveyed through showing glowing pulses, flow, and intensity of light. The Waatson (now a commercial product available in many countries) measures in watts or cost how much electricity someone is using in their home at any moment. This is conveyed in LEDS on the top-side. On the underside are coloured lights; when they glow blue it shows you are using less than normal; when it changes to purple it indicates that your usage is average, and when it is red it indicates you are using more than usual.</a:t>
            </a:r>
          </a:p>
          <a:p>
            <a:pPr eaLnBrk="1" hangingPunct="1"/>
            <a:endParaRPr lang="en-GB"/>
          </a:p>
        </p:txBody>
      </p:sp>
      <p:sp>
        <p:nvSpPr>
          <p:cNvPr id="63493"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D764A032-97AB-7E44-9157-7B4CB6C94780}" type="slidenum">
              <a:rPr lang="en-US" sz="1200">
                <a:latin typeface="Times" charset="0"/>
              </a:rPr>
              <a:pPr algn="r"/>
              <a:t>30</a:t>
            </a:fld>
            <a:endParaRPr lang="en-US" sz="1200">
              <a:latin typeface="Times"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31</a:t>
            </a:fld>
            <a:endParaRPr lang="en-GB"/>
          </a:p>
        </p:txBody>
      </p:sp>
    </p:spTree>
    <p:extLst>
      <p:ext uri="{BB962C8B-B14F-4D97-AF65-F5344CB8AC3E}">
        <p14:creationId xmlns:p14="http://schemas.microsoft.com/office/powerpoint/2010/main" val="3593186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983FB16-F540-8C44-AED5-A78CF06596CE}" type="slidenum">
              <a:rPr lang="en-GB" sz="1200"/>
              <a:pPr eaLnBrk="1" hangingPunct="1"/>
              <a:t>32</a:t>
            </a:fld>
            <a:endParaRPr lang="en-GB" sz="1200"/>
          </a:p>
        </p:txBody>
      </p:sp>
      <p:sp>
        <p:nvSpPr>
          <p:cNvPr id="6553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B91818C5-ABFD-D949-AF0B-D7C0CF426C94}" type="slidenum">
              <a:rPr lang="en-US" sz="1200">
                <a:latin typeface="Times" charset="0"/>
              </a:rPr>
              <a:pPr algn="r"/>
              <a:t>32</a:t>
            </a:fld>
            <a:endParaRPr lang="en-US" sz="1200">
              <a:latin typeface="Times" charset="0"/>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FE3F302-4685-3C42-85C4-F3FECE8B9D6E}" type="slidenum">
              <a:rPr lang="en-GB" sz="1200"/>
              <a:pPr eaLnBrk="1" hangingPunct="1"/>
              <a:t>33</a:t>
            </a:fld>
            <a:endParaRPr lang="en-GB" sz="1200"/>
          </a:p>
        </p:txBody>
      </p:sp>
      <p:sp>
        <p:nvSpPr>
          <p:cNvPr id="6758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363FC993-D24E-AE4A-80A0-44341278DDF9}" type="slidenum">
              <a:rPr lang="en-US" sz="1200">
                <a:latin typeface="Times" charset="0"/>
              </a:rPr>
              <a:pPr algn="r"/>
              <a:t>33</a:t>
            </a:fld>
            <a:endParaRPr lang="en-US" sz="1200">
              <a:latin typeface="Times" charset="0"/>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6B7D9F0-F560-C943-AAB9-93DBDA8D3AFA}" type="slidenum">
              <a:rPr lang="en-GB" sz="1200"/>
              <a:pPr eaLnBrk="1" hangingPunct="1"/>
              <a:t>34</a:t>
            </a:fld>
            <a:endParaRPr lang="en-GB" sz="1200"/>
          </a:p>
        </p:txBody>
      </p:sp>
      <p:sp>
        <p:nvSpPr>
          <p:cNvPr id="6963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AE68670C-0D7D-A54B-8F1B-3D31AB6CB953}" type="slidenum">
              <a:rPr lang="en-US" sz="1200">
                <a:latin typeface="Times" charset="0"/>
              </a:rPr>
              <a:pPr algn="r"/>
              <a:t>34</a:t>
            </a:fld>
            <a:endParaRPr lang="en-US" sz="1200">
              <a:latin typeface="Times" charset="0"/>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4DFC293-E385-064B-9F66-A5986E943C0A}" type="slidenum">
              <a:rPr lang="en-GB" sz="1200"/>
              <a:pPr eaLnBrk="1" hangingPunct="1"/>
              <a:t>35</a:t>
            </a:fld>
            <a:endParaRPr lang="en-GB" sz="1200"/>
          </a:p>
        </p:txBody>
      </p:sp>
      <p:sp>
        <p:nvSpPr>
          <p:cNvPr id="7168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EAFCD94D-8219-9F44-93F5-8929101948DF}" type="slidenum">
              <a:rPr lang="en-US" sz="1200">
                <a:latin typeface="Times" charset="0"/>
              </a:rPr>
              <a:pPr algn="r"/>
              <a:t>35</a:t>
            </a:fld>
            <a:endParaRPr lang="en-US" sz="1200">
              <a:latin typeface="Times" charset="0"/>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755BF87-E7B7-AB44-AA7F-77410F5E5369}" type="slidenum">
              <a:rPr lang="en-GB" sz="1200"/>
              <a:pPr eaLnBrk="1" hangingPunct="1"/>
              <a:t>3</a:t>
            </a:fld>
            <a:endParaRPr lang="en-GB" sz="1200"/>
          </a:p>
        </p:txBody>
      </p:sp>
      <p:sp>
        <p:nvSpPr>
          <p:cNvPr id="1843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658A51F8-02E6-2D40-94DF-2CB17DDBACAE}" type="slidenum">
              <a:rPr lang="en-US" sz="1200">
                <a:latin typeface="Times" charset="0"/>
              </a:rPr>
              <a:pPr algn="r"/>
              <a:t>3</a:t>
            </a:fld>
            <a:endParaRPr lang="en-US" sz="1200">
              <a:latin typeface="Times" charset="0"/>
            </a:endParaRPr>
          </a:p>
        </p:txBody>
      </p:sp>
      <p:sp>
        <p:nvSpPr>
          <p:cNvPr id="18436" name="Rectangle 2"/>
          <p:cNvSpPr>
            <a:spLocks noGrp="1" noRot="1" noChangeAspect="1" noChangeArrowheads="1" noTextEdit="1"/>
          </p:cNvSpPr>
          <p:nvPr>
            <p:ph type="sldImg"/>
          </p:nvPr>
        </p:nvSpPr>
        <p:spPr>
          <a:ln/>
        </p:spPr>
      </p:sp>
      <p:sp>
        <p:nvSpPr>
          <p:cNvPr id="1843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7B23A0A-F9DB-264B-A40D-6373FE6DBC66}" type="slidenum">
              <a:rPr lang="en-GB" sz="1200"/>
              <a:pPr eaLnBrk="1" hangingPunct="1"/>
              <a:t>36</a:t>
            </a:fld>
            <a:endParaRPr lang="en-GB" sz="1200"/>
          </a:p>
        </p:txBody>
      </p:sp>
      <p:sp>
        <p:nvSpPr>
          <p:cNvPr id="7373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E77A6DDB-3EF7-BB43-8CAE-D4694D3AF7BD}" type="slidenum">
              <a:rPr lang="en-US" sz="1200">
                <a:latin typeface="Times" charset="0"/>
              </a:rPr>
              <a:pPr algn="r"/>
              <a:t>36</a:t>
            </a:fld>
            <a:endParaRPr lang="en-US" sz="1200">
              <a:latin typeface="Times" charset="0"/>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D97ECC8-941E-4741-B464-41F74BC49DB3}" type="slidenum">
              <a:rPr lang="en-GB" sz="1200"/>
              <a:pPr eaLnBrk="1" hangingPunct="1"/>
              <a:t>37</a:t>
            </a:fld>
            <a:endParaRPr lang="en-GB" sz="1200"/>
          </a:p>
        </p:txBody>
      </p:sp>
      <p:sp>
        <p:nvSpPr>
          <p:cNvPr id="7577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515AAE7F-0430-6F4B-A67E-BC210B8E253B}" type="slidenum">
              <a:rPr lang="en-US" sz="1200">
                <a:latin typeface="Times" charset="0"/>
              </a:rPr>
              <a:pPr algn="r"/>
              <a:t>37</a:t>
            </a:fld>
            <a:endParaRPr lang="en-US" sz="1200">
              <a:latin typeface="Times" charset="0"/>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DF23121-B913-0E4C-A3C0-88B302EEECAF}" type="slidenum">
              <a:rPr lang="en-GB" sz="1200"/>
              <a:pPr eaLnBrk="1" hangingPunct="1"/>
              <a:t>38</a:t>
            </a:fld>
            <a:endParaRPr lang="en-GB" sz="1200"/>
          </a:p>
        </p:txBody>
      </p:sp>
      <p:sp>
        <p:nvSpPr>
          <p:cNvPr id="7782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40BC7CCD-A3E8-8449-9359-9FB6DC789DBC}" type="slidenum">
              <a:rPr lang="en-US" sz="1200">
                <a:latin typeface="Times" charset="0"/>
              </a:rPr>
              <a:pPr algn="r"/>
              <a:t>38</a:t>
            </a:fld>
            <a:endParaRPr lang="en-US" sz="1200">
              <a:latin typeface="Times" charset="0"/>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C48D2BB-0CFA-5B4C-8C1B-6389FFEB2235}" type="slidenum">
              <a:rPr lang="en-GB" sz="1200"/>
              <a:pPr eaLnBrk="1" hangingPunct="1"/>
              <a:t>39</a:t>
            </a:fld>
            <a:endParaRPr lang="en-GB" sz="1200"/>
          </a:p>
        </p:txBody>
      </p:sp>
      <p:sp>
        <p:nvSpPr>
          <p:cNvPr id="7987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8D6E7295-7777-194F-A771-82692E2642B1}" type="slidenum">
              <a:rPr lang="en-US" sz="1200">
                <a:latin typeface="Times" charset="0"/>
              </a:rPr>
              <a:pPr algn="r"/>
              <a:t>39</a:t>
            </a:fld>
            <a:endParaRPr lang="en-US" sz="1200">
              <a:latin typeface="Times" charset="0"/>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C75D70B-AA08-5C44-B20B-3E24674BC7E2}" type="slidenum">
              <a:rPr lang="en-GB" sz="1200"/>
              <a:pPr eaLnBrk="1" hangingPunct="1"/>
              <a:t>40</a:t>
            </a:fld>
            <a:endParaRPr lang="en-GB" sz="1200"/>
          </a:p>
        </p:txBody>
      </p:sp>
      <p:sp>
        <p:nvSpPr>
          <p:cNvPr id="8601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A0D43CED-D593-8946-853D-FC4EFD6D9956}" type="slidenum">
              <a:rPr lang="en-US" sz="1200">
                <a:latin typeface="Times" charset="0"/>
              </a:rPr>
              <a:pPr algn="r"/>
              <a:t>40</a:t>
            </a:fld>
            <a:endParaRPr lang="en-US" sz="1200">
              <a:latin typeface="Times" charset="0"/>
            </a:endParaRPr>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E46351B-F710-964F-A483-1AAA579AA0A7}" type="slidenum">
              <a:rPr lang="en-GB" sz="1200"/>
              <a:pPr eaLnBrk="1" hangingPunct="1"/>
              <a:t>41</a:t>
            </a:fld>
            <a:endParaRPr lang="en-GB" sz="1200"/>
          </a:p>
        </p:txBody>
      </p:sp>
      <p:sp>
        <p:nvSpPr>
          <p:cNvPr id="8806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D35A67E2-545F-8A40-8A60-FC831C4E71EC}" type="slidenum">
              <a:rPr lang="en-US" sz="1200">
                <a:latin typeface="Times" charset="0"/>
              </a:rPr>
              <a:pPr algn="r"/>
              <a:t>41</a:t>
            </a:fld>
            <a:endParaRPr lang="en-US" sz="1200">
              <a:latin typeface="Times" charset="0"/>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0BEF8F6-470F-3246-A8E3-9912412A00D3}" type="slidenum">
              <a:rPr lang="en-GB" sz="1200"/>
              <a:pPr eaLnBrk="1" hangingPunct="1"/>
              <a:t>42</a:t>
            </a:fld>
            <a:endParaRPr lang="en-GB" sz="1200"/>
          </a:p>
        </p:txBody>
      </p:sp>
      <p:sp>
        <p:nvSpPr>
          <p:cNvPr id="90115" name="Slide Image Placeholder 1"/>
          <p:cNvSpPr>
            <a:spLocks noGrp="1" noRot="1" noChangeAspect="1" noTextEdit="1"/>
          </p:cNvSpPr>
          <p:nvPr>
            <p:ph type="sldImg"/>
          </p:nvPr>
        </p:nvSpPr>
        <p:spPr>
          <a:ln/>
        </p:spPr>
      </p:sp>
      <p:sp>
        <p:nvSpPr>
          <p:cNvPr id="90116" name="Notes Placeholder 2"/>
          <p:cNvSpPr>
            <a:spLocks noGrp="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t>Most people like stroking pets and cuddly toys and so will as likely want to stroke pet robots. However, because they look and feel like the real thing some people may find them a bit creepy. A motivation for making robot pets cuddly is to enhance the emotional experience people have through using their sense of touch. For example, the Haptic Creature is a robotic device that mimics a pet that might sit in your lap, such as a rabbit or a cat (Yohanan </a:t>
            </a:r>
            <a:r>
              <a:rPr lang="en-GB" i="1"/>
              <a:t>et al,</a:t>
            </a:r>
            <a:r>
              <a:rPr lang="en-GB"/>
              <a:t> 2008). It is made up of a body, two ear-like appendages, a breathing mechanism, a purring mechanism, and a warming element. These enable it to detect the way it is stroked and to respond accordingly. When it is placed in a human</a:t>
            </a:r>
            <a:r>
              <a:rPr lang="ja-JP" altLang="en-GB"/>
              <a:t>’</a:t>
            </a:r>
            <a:r>
              <a:rPr lang="en-GB"/>
              <a:t>s lap and that person strokes its fur, it might consider this as a pleasing interaction and will update its emotional state to reflect happiness. This then triggers quick rhythmic breathing that causes its ribcage to press against the human</a:t>
            </a:r>
            <a:r>
              <a:rPr lang="ja-JP" altLang="en-GB"/>
              <a:t>’</a:t>
            </a:r>
            <a:r>
              <a:rPr lang="en-GB"/>
              <a:t>s hand. It also stiffens its ears and makes a gentle purring-like vibration. Note how the rabbit has no eyes, nose or mouth. These were deliberately left off to see how people respond to it primary through touch.</a:t>
            </a:r>
          </a:p>
          <a:p>
            <a:pPr eaLnBrk="1" hangingPunct="1"/>
            <a:endParaRPr lang="en-GB"/>
          </a:p>
        </p:txBody>
      </p:sp>
      <p:sp>
        <p:nvSpPr>
          <p:cNvPr id="90117"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51BF99AD-9C1D-F144-8949-495CA81E5BF0}" type="slidenum">
              <a:rPr lang="en-US" sz="1200">
                <a:latin typeface="Times" charset="0"/>
              </a:rPr>
              <a:pPr algn="r"/>
              <a:t>42</a:t>
            </a:fld>
            <a:endParaRPr lang="en-US" sz="1200">
              <a:latin typeface="Times"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ECAF162-26CE-9A44-879B-A06FE847FA15}" type="slidenum">
              <a:rPr lang="en-GB" sz="1200"/>
              <a:pPr eaLnBrk="1" hangingPunct="1"/>
              <a:t>43</a:t>
            </a:fld>
            <a:endParaRPr lang="en-GB" sz="1200"/>
          </a:p>
        </p:txBody>
      </p:sp>
      <p:sp>
        <p:nvSpPr>
          <p:cNvPr id="9625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94ADD417-C26F-0C48-AD95-87A3CFEF27C0}" type="slidenum">
              <a:rPr lang="en-US" sz="1200">
                <a:latin typeface="Times" charset="0"/>
              </a:rPr>
              <a:pPr algn="r"/>
              <a:t>43</a:t>
            </a:fld>
            <a:endParaRPr lang="en-US" sz="1200">
              <a:latin typeface="Times" charset="0"/>
            </a:endParaRPr>
          </a:p>
        </p:txBody>
      </p:sp>
      <p:sp>
        <p:nvSpPr>
          <p:cNvPr id="96260" name="Rectangle 2"/>
          <p:cNvSpPr>
            <a:spLocks noGrp="1" noRot="1" noChangeAspect="1" noChangeArrowheads="1" noTextEdit="1"/>
          </p:cNvSpPr>
          <p:nvPr>
            <p:ph type="sldImg"/>
          </p:nvPr>
        </p:nvSpPr>
        <p:spPr>
          <a:ln/>
        </p:spPr>
      </p:sp>
      <p:sp>
        <p:nvSpPr>
          <p:cNvPr id="9626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670D8BA-CDF3-364F-A511-35E54D19ACB7}" type="slidenum">
              <a:rPr lang="en-GB" sz="1200"/>
              <a:pPr eaLnBrk="1" hangingPunct="1"/>
              <a:t>44</a:t>
            </a:fld>
            <a:endParaRPr lang="en-GB" sz="1200"/>
          </a:p>
        </p:txBody>
      </p:sp>
      <p:sp>
        <p:nvSpPr>
          <p:cNvPr id="10240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14D178AB-452F-8349-9FF8-C4B0F51511BC}" type="slidenum">
              <a:rPr lang="en-US" sz="1200">
                <a:latin typeface="Times" charset="0"/>
              </a:rPr>
              <a:pPr algn="r"/>
              <a:t>44</a:t>
            </a:fld>
            <a:endParaRPr lang="en-US" sz="1200">
              <a:latin typeface="Times" charset="0"/>
            </a:endParaRPr>
          </a:p>
        </p:txBody>
      </p:sp>
      <p:sp>
        <p:nvSpPr>
          <p:cNvPr id="102404" name="Rectangle 2"/>
          <p:cNvSpPr>
            <a:spLocks noGrp="1" noRot="1" noChangeAspect="1" noChangeArrowheads="1" noTextEdit="1"/>
          </p:cNvSpPr>
          <p:nvPr>
            <p:ph type="sldImg"/>
          </p:nvPr>
        </p:nvSpPr>
        <p:spPr>
          <a:ln/>
        </p:spPr>
      </p:sp>
      <p:sp>
        <p:nvSpPr>
          <p:cNvPr id="10240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CBA27A1-AAE3-C54B-AD6D-42FE2A416E57}" type="slidenum">
              <a:rPr lang="en-GB" sz="1200"/>
              <a:pPr eaLnBrk="1" hangingPunct="1"/>
              <a:t>4</a:t>
            </a:fld>
            <a:endParaRPr lang="en-GB" sz="1200"/>
          </a:p>
        </p:txBody>
      </p:sp>
      <p:sp>
        <p:nvSpPr>
          <p:cNvPr id="20483" name="Slide Image Placeholder 1"/>
          <p:cNvSpPr>
            <a:spLocks noGrp="1" noRot="1" noChangeAspect="1" noTextEdit="1"/>
          </p:cNvSpPr>
          <p:nvPr>
            <p:ph type="sldImg"/>
          </p:nvPr>
        </p:nvSpPr>
        <p:spPr>
          <a:ln/>
        </p:spPr>
      </p:sp>
      <p:sp>
        <p:nvSpPr>
          <p:cNvPr id="20484" name="Notes Placeholder 2"/>
          <p:cNvSpPr>
            <a:spLocks noGrp="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dirty="0" err="1"/>
              <a:t>Wufoo</a:t>
            </a:r>
            <a:r>
              <a:rPr lang="en-GB" dirty="0"/>
              <a:t> is a company specialising in building online forms and have transformed what are usually boring and tedious tasks into being more fun. How do the forms below compare with others you have had to fill in? One reason is the way minimalism, balance and aesthetics have been used in the design of the forms. As commented by one of </a:t>
            </a:r>
            <a:r>
              <a:rPr lang="en-GB" dirty="0" err="1"/>
              <a:t>Wufoo</a:t>
            </a:r>
            <a:r>
              <a:rPr lang="ja-JP" altLang="en-GB" dirty="0"/>
              <a:t>’</a:t>
            </a:r>
            <a:r>
              <a:rPr lang="en-GB" dirty="0"/>
              <a:t>s creators, Kevin Hale: </a:t>
            </a:r>
            <a:r>
              <a:rPr lang="ja-JP" altLang="en-GB" dirty="0"/>
              <a:t>“</a:t>
            </a:r>
            <a:r>
              <a:rPr lang="en-GB" dirty="0"/>
              <a:t>The inspiration for our </a:t>
            </a:r>
            <a:r>
              <a:rPr lang="en-GB" dirty="0" err="1"/>
              <a:t>color</a:t>
            </a:r>
            <a:r>
              <a:rPr lang="en-GB" dirty="0"/>
              <a:t> palette did come from our competitors. It was really depressing to see so much software designed to remind people they</a:t>
            </a:r>
            <a:r>
              <a:rPr lang="ja-JP" altLang="en-GB" dirty="0"/>
              <a:t>’</a:t>
            </a:r>
            <a:r>
              <a:rPr lang="en-GB" dirty="0"/>
              <a:t>re making databases in a windowless office and so we immediately knew we wanted to go in the opposite direction. My goal was to design </a:t>
            </a:r>
            <a:r>
              <a:rPr lang="en-GB" dirty="0" err="1"/>
              <a:t>Wufoo</a:t>
            </a:r>
            <a:r>
              <a:rPr lang="en-GB" dirty="0"/>
              <a:t> to feel like something Fisher-Price would make. We were determined to make sure </a:t>
            </a:r>
            <a:r>
              <a:rPr lang="en-GB" dirty="0" err="1"/>
              <a:t>Wufoo</a:t>
            </a:r>
            <a:r>
              <a:rPr lang="en-GB" dirty="0"/>
              <a:t> was fun.</a:t>
            </a:r>
            <a:r>
              <a:rPr lang="ja-JP" altLang="en-GB" dirty="0"/>
              <a:t>”</a:t>
            </a:r>
            <a:r>
              <a:rPr lang="en-GB" dirty="0"/>
              <a:t>  </a:t>
            </a:r>
          </a:p>
          <a:p>
            <a:pPr eaLnBrk="1" hangingPunct="1"/>
            <a:endParaRPr lang="en-GB" dirty="0"/>
          </a:p>
        </p:txBody>
      </p:sp>
      <p:sp>
        <p:nvSpPr>
          <p:cNvPr id="20485"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34A89C39-2282-9F4C-ABF1-61B434427E61}" type="slidenum">
              <a:rPr lang="en-US" sz="1200">
                <a:latin typeface="Times" charset="0"/>
              </a:rPr>
              <a:pPr algn="r"/>
              <a:t>4</a:t>
            </a:fld>
            <a:endParaRPr lang="en-US" sz="1200">
              <a:latin typeface="Time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CBBEC2E-C544-3A46-BCF9-09E9A496F105}" type="slidenum">
              <a:rPr lang="en-GB" sz="1200"/>
              <a:pPr eaLnBrk="1" hangingPunct="1"/>
              <a:t>5</a:t>
            </a:fld>
            <a:endParaRPr lang="en-GB" sz="1200"/>
          </a:p>
        </p:txBody>
      </p:sp>
      <p:sp>
        <p:nvSpPr>
          <p:cNvPr id="22531" name="Slide Image Placeholder 1"/>
          <p:cNvSpPr>
            <a:spLocks noGrp="1" noRot="1" noChangeAspect="1" noTextEdit="1"/>
          </p:cNvSpPr>
          <p:nvPr>
            <p:ph type="sldImg"/>
          </p:nvPr>
        </p:nvSpPr>
        <p:spPr>
          <a:ln/>
        </p:spPr>
      </p:sp>
      <p:sp>
        <p:nvSpPr>
          <p:cNvPr id="22532" name="Notes Placeholder 2"/>
          <p:cNvSpPr>
            <a:spLocks noGrp="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t>Emotional interaction is about considering what makes us happy, sad, annoyed, anxious, frustrated, motivated, delirious and so on and translating this knowledge into different aspects of the user experience, from when we first want something to when we no longer interact with it or need to replace it. However, it is not straightforward to achieve as people</a:t>
            </a:r>
            <a:r>
              <a:rPr lang="ja-JP" altLang="en-GB"/>
              <a:t>’</a:t>
            </a:r>
            <a:r>
              <a:rPr lang="en-GB"/>
              <a:t>s moods and feelings are constantly changing. There are also many reasons that might cause someone to be happy or sad, such as the sun shining or someone else winning a game. </a:t>
            </a:r>
          </a:p>
          <a:p>
            <a:pPr eaLnBrk="1" hangingPunct="1"/>
            <a:endParaRPr lang="en-GB"/>
          </a:p>
        </p:txBody>
      </p:sp>
      <p:sp>
        <p:nvSpPr>
          <p:cNvPr id="22533"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1A6EBE1F-49BD-D246-B79D-3046BF1DA52D}" type="slidenum">
              <a:rPr lang="en-US" sz="1200">
                <a:latin typeface="Times" charset="0"/>
              </a:rPr>
              <a:pPr algn="r"/>
              <a:t>5</a:t>
            </a:fld>
            <a:endParaRPr lang="en-US" sz="1200">
              <a:latin typeface="Time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DED7AE0-D481-7141-87BB-7E0230E57AB2}" type="slidenum">
              <a:rPr lang="en-GB" sz="1200"/>
              <a:pPr eaLnBrk="1" hangingPunct="1"/>
              <a:t>6</a:t>
            </a:fld>
            <a:endParaRPr lang="en-GB" sz="1200"/>
          </a:p>
        </p:txBody>
      </p:sp>
      <p:sp>
        <p:nvSpPr>
          <p:cNvPr id="24579" name="Slide Image Placeholder 1"/>
          <p:cNvSpPr>
            <a:spLocks noGrp="1" noRot="1" noChangeAspect="1" noTextEdit="1"/>
          </p:cNvSpPr>
          <p:nvPr>
            <p:ph type="sldImg"/>
          </p:nvPr>
        </p:nvSpPr>
        <p:spPr>
          <a:ln/>
        </p:spPr>
      </p:sp>
      <p:sp>
        <p:nvSpPr>
          <p:cNvPr id="2458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GB" sz="1100"/>
              <a:t>Consider the different emotions you experience for a common everyday activity – shopping online for a product, such as a new phone, a washing machine or a vacation. Firstly, there is the realisation of needing or wanting it, and then the desire and anticipation of purchasing it. This is followed by the joy or frustration of finding out more about what products are available and deciding which to choose from potentially hundreds or even thousands (by visiting numerous websites, such as comparison sites, reviews, recommendations, blogs). This entails matching what is available with what you like or need and if you can afford it. The thrill of deciding on a purchase may be quickly followed by the shock of how much it costs and the disappointment that you can</a:t>
            </a:r>
            <a:r>
              <a:rPr lang="ja-JP" altLang="en-GB" sz="1100"/>
              <a:t>’</a:t>
            </a:r>
            <a:r>
              <a:rPr lang="en-GB" sz="1100"/>
              <a:t>t afford it. The process of having to decide again may be accompanied by annoyance as you cant find one that is as good as your first choice. You think about other options, such as seeking advice from an expert in a shopping mall, but you have an aversion to sales assistants and don</a:t>
            </a:r>
            <a:r>
              <a:rPr lang="ja-JP" altLang="en-GB" sz="1100"/>
              <a:t>’</a:t>
            </a:r>
            <a:r>
              <a:rPr lang="en-GB" sz="1100"/>
              <a:t>t trust their advice, because you think they have their own interests (making money), rather than yours, at heart. So you carry on looking, getting more tired and frustrated. When you do make a decision you experience a sense of relief. You click merrily though the various options (such as color, size, warranty) and then the dreaded online payment form pops up. You type in all your details and press the final payment button. A window then appears saying that your credit card number is incorrect. So you type it in again very slowly. And you notice you need to type the 3 number security code in again. Finally, when all is done you let out a big sigh. But as you walk away from your computer doubts start to form in your mind – maybe you should have bought the other one... </a:t>
            </a:r>
          </a:p>
          <a:p>
            <a:pPr eaLnBrk="1" hangingPunct="1">
              <a:lnSpc>
                <a:spcPct val="90000"/>
              </a:lnSpc>
            </a:pPr>
            <a:r>
              <a:rPr lang="en-GB" sz="1100"/>
              <a:t>	This rollercoaster set of emotions is what many of us experience when shopping online, especially for expensive products, where there are a myriad of options to choose from and where we want to be sure that we make the right choice. </a:t>
            </a:r>
          </a:p>
          <a:p>
            <a:pPr eaLnBrk="1" hangingPunct="1">
              <a:lnSpc>
                <a:spcPct val="90000"/>
              </a:lnSpc>
            </a:pPr>
            <a:endParaRPr lang="en-GB" sz="1100"/>
          </a:p>
        </p:txBody>
      </p:sp>
      <p:sp>
        <p:nvSpPr>
          <p:cNvPr id="24581"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F6643383-6F74-D54E-BCA0-D41F0549930E}" type="slidenum">
              <a:rPr lang="en-US" sz="1200">
                <a:latin typeface="Times" charset="0"/>
              </a:rPr>
              <a:pPr algn="r"/>
              <a:t>6</a:t>
            </a:fld>
            <a:endParaRPr lang="en-US" sz="1200">
              <a:latin typeface="Times"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F94AF32-67B0-C14E-AC45-275DE7A55269}" type="slidenum">
              <a:rPr lang="en-GB" sz="1200"/>
              <a:pPr eaLnBrk="1" hangingPunct="1"/>
              <a:t>7</a:t>
            </a:fld>
            <a:endParaRPr lang="en-GB" sz="1200"/>
          </a:p>
        </p:txBody>
      </p:sp>
      <p:sp>
        <p:nvSpPr>
          <p:cNvPr id="9216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6D266264-CDDE-7D47-A591-1A3885391922}" type="slidenum">
              <a:rPr lang="en-US" sz="1200">
                <a:latin typeface="Times" charset="0"/>
              </a:rPr>
              <a:pPr algn="r"/>
              <a:t>7</a:t>
            </a:fld>
            <a:endParaRPr lang="en-US" sz="1200">
              <a:latin typeface="Times" charset="0"/>
            </a:endParaRPr>
          </a:p>
        </p:txBody>
      </p:sp>
      <p:sp>
        <p:nvSpPr>
          <p:cNvPr id="92164" name="Rectangle 2"/>
          <p:cNvSpPr>
            <a:spLocks noGrp="1" noRot="1" noChangeAspect="1" noChangeArrowheads="1" noTextEdit="1"/>
          </p:cNvSpPr>
          <p:nvPr>
            <p:ph type="sldImg"/>
          </p:nvPr>
        </p:nvSpPr>
        <p:spPr>
          <a:ln/>
        </p:spPr>
      </p:sp>
      <p:sp>
        <p:nvSpPr>
          <p:cNvPr id="9216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0609CBD-8721-1E49-9A6B-24A6F4BD7E44}" type="slidenum">
              <a:rPr lang="en-GB" sz="1200"/>
              <a:pPr eaLnBrk="1" hangingPunct="1"/>
              <a:t>8</a:t>
            </a:fld>
            <a:endParaRPr lang="en-GB" sz="1200"/>
          </a:p>
        </p:txBody>
      </p:sp>
      <p:sp>
        <p:nvSpPr>
          <p:cNvPr id="9421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58087CB2-CA51-6C44-A9DE-25D5C70BE794}" type="slidenum">
              <a:rPr lang="en-US" sz="1200">
                <a:latin typeface="Times" charset="0"/>
              </a:rPr>
              <a:pPr algn="r"/>
              <a:t>8</a:t>
            </a:fld>
            <a:endParaRPr lang="en-US" sz="1200">
              <a:latin typeface="Times" charset="0"/>
            </a:endParaRPr>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0199517-DA56-3848-8351-510131693777}" type="slidenum">
              <a:rPr lang="en-GB" sz="1200"/>
              <a:pPr eaLnBrk="1" hangingPunct="1"/>
              <a:t>10</a:t>
            </a:fld>
            <a:endParaRPr lang="en-GB" sz="1200"/>
          </a:p>
        </p:txBody>
      </p:sp>
      <p:sp>
        <p:nvSpPr>
          <p:cNvPr id="2662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A65B2FDA-8013-6B44-958F-6DD456601F95}" type="slidenum">
              <a:rPr lang="en-US" sz="1200">
                <a:latin typeface="Times" charset="0"/>
              </a:rPr>
              <a:pPr algn="r"/>
              <a:t>10</a:t>
            </a:fld>
            <a:endParaRPr lang="en-US" sz="1200">
              <a:latin typeface="Times" charset="0"/>
            </a:endParaRPr>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t>A good place to start understanding how emotions affect behavior and how behavior affects emotions is to examine how people express themselves and read each other</a:t>
            </a:r>
            <a:r>
              <a:rPr lang="ja-JP" altLang="en-GB"/>
              <a:t>’</a:t>
            </a:r>
            <a:r>
              <a:rPr lang="en-GB"/>
              <a:t>s expressions. These include understanding the relationship between facial expressions, body language, gestures and tone of voice. For example, when people are happy they typically smile, laugh and open their bodies up. When they are angry they shout, gesticulate and screw up their face. A person</a:t>
            </a:r>
            <a:r>
              <a:rPr lang="ja-JP" altLang="en-GB"/>
              <a:t>’</a:t>
            </a:r>
            <a:r>
              <a:rPr lang="en-GB"/>
              <a:t>s expressions can trigger emotional responses in others. So when someone smiles it can cause others to feel good and smile back. </a:t>
            </a:r>
          </a:p>
          <a:p>
            <a:pPr eaLnBrk="1" hangingPunct="1"/>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www.id-book.com</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152863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www.id-book.com</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3368491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www.id-book.com</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714383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lvl1pPr>
              <a:defRPr>
                <a:solidFill>
                  <a:schemeClr val="tx1"/>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www.id-book.com</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5934151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www.id-book.com</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330861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www.id-book.com</a:t>
            </a:r>
            <a:endParaRPr lang="en-GB"/>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147230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r>
              <a:rPr lang="en-GB" smtClean="0"/>
              <a:t>www.id-book.com</a:t>
            </a:r>
            <a:endParaRPr lang="en-GB"/>
          </a:p>
        </p:txBody>
      </p:sp>
      <p:sp>
        <p:nvSpPr>
          <p:cNvPr id="9" name="Slide Number Placeholder 8"/>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3091041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r>
              <a:rPr lang="en-GB" smtClean="0"/>
              <a:t>www.id-book.com</a:t>
            </a:r>
            <a:endParaRPr lang="en-GB"/>
          </a:p>
        </p:txBody>
      </p:sp>
      <p:sp>
        <p:nvSpPr>
          <p:cNvPr id="5" name="Slide Number Placeholder 4"/>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407614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r>
              <a:rPr lang="en-GB" smtClean="0"/>
              <a:t>www.id-book.com</a:t>
            </a:r>
            <a:endParaRPr lang="en-GB"/>
          </a:p>
        </p:txBody>
      </p:sp>
      <p:sp>
        <p:nvSpPr>
          <p:cNvPr id="4" name="Slide Number Placeholder 3"/>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123699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www.id-book.com</a:t>
            </a:r>
            <a:endParaRPr lang="en-GB"/>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2540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www.id-book.com</a:t>
            </a:r>
            <a:endParaRPr lang="en-GB"/>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79049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r>
              <a:rPr lang="en-GB" smtClean="0"/>
              <a:t>www.id-book.com</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fld id="{A7EA2D8D-44E5-43C4-BBA1-AE3E32EF0894}" type="slidenum">
              <a:rPr lang="en-GB" smtClean="0"/>
              <a:pPr/>
              <a:t>‹#›</a:t>
            </a:fld>
            <a:endParaRPr lang="en-GB"/>
          </a:p>
        </p:txBody>
      </p:sp>
      <p:sp>
        <p:nvSpPr>
          <p:cNvPr id="7" name="Rectangle 6"/>
          <p:cNvSpPr/>
          <p:nvPr userDrawn="1"/>
        </p:nvSpPr>
        <p:spPr>
          <a:xfrm>
            <a:off x="0" y="0"/>
            <a:ext cx="9144000" cy="6858000"/>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419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rgbClr val="7030A0"/>
          </a:solidFill>
          <a:latin typeface="Liberation Sans" panose="020B0604020202020204" pitchFamily="34" charset="0"/>
          <a:ea typeface="Liberation Sans" panose="020B0604020202020204" pitchFamily="34" charset="0"/>
          <a:cs typeface="Liberation Sans"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rgbClr val="0070C0"/>
          </a:solidFill>
          <a:latin typeface="Liberation Sans" panose="020B0604020202020204" pitchFamily="34" charset="0"/>
          <a:ea typeface="Liberation Sans" panose="020B0604020202020204" pitchFamily="34" charset="0"/>
          <a:cs typeface="Liberation Sans"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rgbClr val="0070C0"/>
          </a:solidFill>
          <a:latin typeface="Liberation Sans" panose="020B0604020202020204" pitchFamily="34" charset="0"/>
          <a:ea typeface="Liberation Sans" panose="020B0604020202020204" pitchFamily="34" charset="0"/>
          <a:cs typeface="Liberation Sans"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rgbClr val="0070C0"/>
          </a:solidFill>
          <a:latin typeface="Liberation Sans" panose="020B0604020202020204" pitchFamily="34" charset="0"/>
          <a:ea typeface="Liberation Sans" panose="020B0604020202020204" pitchFamily="34" charset="0"/>
          <a:cs typeface="Liberation Sans"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u.wiley.com/WileyCDA/WileyTitle/productCd-1119020751.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Microsoft_Word_97_-_2003_Document1.doc"/><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media.wiley.com/product_data/coverImage300/51/11190207/1119020751.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620688"/>
            <a:ext cx="2857500" cy="37242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91680" y="4581128"/>
            <a:ext cx="6048671" cy="1785104"/>
          </a:xfrm>
          <a:prstGeom prst="rect">
            <a:avLst/>
          </a:prstGeom>
          <a:noFill/>
        </p:spPr>
        <p:txBody>
          <a:bodyPr wrap="square" rtlCol="0">
            <a:spAutoFit/>
          </a:bodyPr>
          <a:lstStyle/>
          <a:p>
            <a:pPr algn="ctr"/>
            <a:r>
              <a:rPr lang="en-GB" sz="3200" dirty="0" smtClean="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Chapter 5</a:t>
            </a:r>
            <a:br>
              <a:rPr lang="en-GB" sz="3200" dirty="0" smtClean="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br>
            <a:endParaRPr lang="en-GB" sz="1400" dirty="0" smtClean="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a:r>
              <a:rPr lang="en-GB" sz="3200" dirty="0" smtClean="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EMOTIONAL</a:t>
            </a:r>
          </a:p>
          <a:p>
            <a:pPr algn="ctr"/>
            <a:r>
              <a:rPr lang="en-GB" sz="3200" dirty="0" smtClean="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 INTERACTION</a:t>
            </a:r>
            <a:endParaRPr lang="en-GB" sz="3200" dirty="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ext uri="{BB962C8B-B14F-4D97-AF65-F5344CB8AC3E}">
        <p14:creationId xmlns:p14="http://schemas.microsoft.com/office/powerpoint/2010/main" val="1471185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idx="4294967295"/>
          </p:nvPr>
        </p:nvSpPr>
        <p:spPr/>
        <p:txBody>
          <a:bodyPr/>
          <a:lstStyle/>
          <a:p>
            <a:pPr eaLnBrk="1" hangingPunct="1"/>
            <a:r>
              <a:rPr lang="en-GB">
                <a:latin typeface="Liberation Sans"/>
              </a:rPr>
              <a:t>Expressive interfaces</a:t>
            </a:r>
          </a:p>
        </p:txBody>
      </p:sp>
      <p:sp>
        <p:nvSpPr>
          <p:cNvPr id="25605" name="Rectangle 3"/>
          <p:cNvSpPr>
            <a:spLocks noGrp="1" noChangeArrowheads="1"/>
          </p:cNvSpPr>
          <p:nvPr>
            <p:ph type="body" idx="4294967295"/>
          </p:nvPr>
        </p:nvSpPr>
        <p:spPr/>
        <p:txBody>
          <a:bodyPr/>
          <a:lstStyle/>
          <a:p>
            <a:pPr eaLnBrk="1" hangingPunct="1"/>
            <a:r>
              <a:rPr lang="en-GB" sz="2400" dirty="0">
                <a:solidFill>
                  <a:srgbClr val="7030A0"/>
                </a:solidFill>
                <a:latin typeface="Liberation Sans"/>
              </a:rPr>
              <a:t>Provide reassuring feedback that can be both informative and fun</a:t>
            </a:r>
          </a:p>
          <a:p>
            <a:pPr eaLnBrk="1" hangingPunct="1"/>
            <a:r>
              <a:rPr lang="en-GB" sz="2400" dirty="0">
                <a:solidFill>
                  <a:srgbClr val="7030A0"/>
                </a:solidFill>
                <a:latin typeface="Liberation Sans"/>
              </a:rPr>
              <a:t>But can also be intrusive, causing people to get annoyed and even angry</a:t>
            </a:r>
          </a:p>
          <a:p>
            <a:pPr eaLnBrk="1" hangingPunct="1"/>
            <a:r>
              <a:rPr lang="en-GB" sz="2400" dirty="0" err="1">
                <a:solidFill>
                  <a:srgbClr val="7030A0"/>
                </a:solidFill>
                <a:latin typeface="Liberation Sans"/>
              </a:rPr>
              <a:t>Color</a:t>
            </a:r>
            <a:r>
              <a:rPr lang="en-GB" sz="2400" dirty="0">
                <a:solidFill>
                  <a:srgbClr val="7030A0"/>
                </a:solidFill>
                <a:latin typeface="Liberation Sans"/>
              </a:rPr>
              <a:t>, icons, sounds, graphical elements and animations are used to make the </a:t>
            </a:r>
            <a:r>
              <a:rPr lang="ja-JP" altLang="en-GB" sz="2400" dirty="0">
                <a:solidFill>
                  <a:srgbClr val="7030A0"/>
                </a:solidFill>
                <a:latin typeface="Liberation Sans"/>
              </a:rPr>
              <a:t>‘</a:t>
            </a:r>
            <a:r>
              <a:rPr lang="en-GB" sz="2400" dirty="0">
                <a:solidFill>
                  <a:srgbClr val="7030A0"/>
                </a:solidFill>
                <a:latin typeface="Liberation Sans"/>
              </a:rPr>
              <a:t>look and feel</a:t>
            </a:r>
            <a:r>
              <a:rPr lang="ja-JP" altLang="en-GB" sz="2400" dirty="0">
                <a:solidFill>
                  <a:srgbClr val="7030A0"/>
                </a:solidFill>
                <a:latin typeface="Liberation Sans"/>
              </a:rPr>
              <a:t>’</a:t>
            </a:r>
            <a:r>
              <a:rPr lang="en-GB" sz="2400" dirty="0">
                <a:solidFill>
                  <a:srgbClr val="7030A0"/>
                </a:solidFill>
                <a:latin typeface="Liberation Sans"/>
              </a:rPr>
              <a:t> of an interface appealing</a:t>
            </a:r>
          </a:p>
          <a:p>
            <a:pPr lvl="1" eaLnBrk="1" hangingPunct="1"/>
            <a:r>
              <a:rPr lang="en-GB" sz="1800" dirty="0">
                <a:solidFill>
                  <a:schemeClr val="accent1"/>
                </a:solidFill>
                <a:latin typeface="Liberation Sans"/>
                <a:ea typeface="ＭＳ Ｐゴシック" charset="0"/>
              </a:rPr>
              <a:t>conveys an emotional state</a:t>
            </a:r>
          </a:p>
          <a:p>
            <a:pPr eaLnBrk="1" hangingPunct="1"/>
            <a:r>
              <a:rPr lang="en-GB" sz="2400" dirty="0">
                <a:solidFill>
                  <a:srgbClr val="7030A0"/>
                </a:solidFill>
                <a:latin typeface="Liberation Sans"/>
              </a:rPr>
              <a:t>In turn this can affect the usability of an interface</a:t>
            </a:r>
          </a:p>
          <a:p>
            <a:pPr lvl="1" eaLnBrk="1" hangingPunct="1"/>
            <a:r>
              <a:rPr lang="en-GB" sz="1800" dirty="0">
                <a:solidFill>
                  <a:schemeClr val="accent1"/>
                </a:solidFill>
                <a:latin typeface="Liberation Sans"/>
                <a:ea typeface="ＭＳ Ｐゴシック" charset="0"/>
              </a:rPr>
              <a:t>people are prepared to put up with certain aspects of an interface (e.g. slow download rate) if the end result is appealing and aesthetic</a:t>
            </a:r>
          </a:p>
        </p:txBody>
      </p:sp>
      <p:pic>
        <p:nvPicPr>
          <p:cNvPr id="25606" name="Picture 4" descr="Emoticon smile_whiteb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4572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5" descr="Emoticon surprised_whiteb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5715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10</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349317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idx="4294967295"/>
          </p:nvPr>
        </p:nvSpPr>
        <p:spPr/>
        <p:txBody>
          <a:bodyPr/>
          <a:lstStyle/>
          <a:p>
            <a:pPr eaLnBrk="1" hangingPunct="1"/>
            <a:r>
              <a:rPr lang="en-GB">
                <a:latin typeface="Liberation Sans"/>
              </a:rPr>
              <a:t>Friendly interfaces</a:t>
            </a:r>
          </a:p>
        </p:txBody>
      </p:sp>
      <p:sp>
        <p:nvSpPr>
          <p:cNvPr id="35845" name="Rectangle 3"/>
          <p:cNvSpPr>
            <a:spLocks noGrp="1" noChangeArrowheads="1"/>
          </p:cNvSpPr>
          <p:nvPr>
            <p:ph type="body" idx="4294967295"/>
          </p:nvPr>
        </p:nvSpPr>
        <p:spPr/>
        <p:txBody>
          <a:bodyPr/>
          <a:lstStyle/>
          <a:p>
            <a:pPr eaLnBrk="1" hangingPunct="1">
              <a:lnSpc>
                <a:spcPct val="90000"/>
              </a:lnSpc>
            </a:pPr>
            <a:r>
              <a:rPr lang="en-GB" sz="2800" dirty="0">
                <a:solidFill>
                  <a:srgbClr val="7030A0"/>
                </a:solidFill>
                <a:latin typeface="Liberation Sans"/>
              </a:rPr>
              <a:t>Microsoft pioneered friendly interfaces for technophobes - </a:t>
            </a:r>
            <a:r>
              <a:rPr lang="ja-JP" altLang="en-GB" sz="2800" dirty="0">
                <a:solidFill>
                  <a:srgbClr val="7030A0"/>
                </a:solidFill>
                <a:latin typeface="Liberation Sans"/>
              </a:rPr>
              <a:t>‘</a:t>
            </a:r>
            <a:r>
              <a:rPr lang="en-GB" sz="2800" dirty="0">
                <a:solidFill>
                  <a:srgbClr val="7030A0"/>
                </a:solidFill>
                <a:latin typeface="Liberation Sans"/>
              </a:rPr>
              <a:t>At home with Bob</a:t>
            </a:r>
            <a:r>
              <a:rPr lang="ja-JP" altLang="en-GB" sz="2800" dirty="0">
                <a:solidFill>
                  <a:srgbClr val="7030A0"/>
                </a:solidFill>
                <a:latin typeface="Liberation Sans"/>
              </a:rPr>
              <a:t>’</a:t>
            </a:r>
            <a:r>
              <a:rPr lang="en-GB" sz="2800" dirty="0">
                <a:solidFill>
                  <a:srgbClr val="7030A0"/>
                </a:solidFill>
                <a:latin typeface="Liberation Sans"/>
              </a:rPr>
              <a:t> </a:t>
            </a:r>
            <a:r>
              <a:rPr lang="en-GB" sz="2800" dirty="0" smtClean="0">
                <a:solidFill>
                  <a:srgbClr val="7030A0"/>
                </a:solidFill>
                <a:latin typeface="Liberation Sans"/>
              </a:rPr>
              <a:t>software</a:t>
            </a:r>
          </a:p>
          <a:p>
            <a:pPr eaLnBrk="1" hangingPunct="1">
              <a:lnSpc>
                <a:spcPct val="90000"/>
              </a:lnSpc>
            </a:pPr>
            <a:endParaRPr lang="en-GB" sz="1200" dirty="0">
              <a:solidFill>
                <a:srgbClr val="7030A0"/>
              </a:solidFill>
              <a:latin typeface="Liberation Sans"/>
            </a:endParaRPr>
          </a:p>
          <a:p>
            <a:pPr eaLnBrk="1" hangingPunct="1">
              <a:lnSpc>
                <a:spcPct val="90000"/>
              </a:lnSpc>
            </a:pPr>
            <a:endParaRPr lang="en-GB" sz="800" dirty="0">
              <a:solidFill>
                <a:srgbClr val="7030A0"/>
              </a:solidFill>
              <a:latin typeface="Liberation Sans"/>
            </a:endParaRPr>
          </a:p>
          <a:p>
            <a:pPr eaLnBrk="1" hangingPunct="1">
              <a:lnSpc>
                <a:spcPct val="90000"/>
              </a:lnSpc>
            </a:pPr>
            <a:r>
              <a:rPr lang="en-GB" sz="2800" dirty="0">
                <a:solidFill>
                  <a:srgbClr val="7030A0"/>
                </a:solidFill>
                <a:latin typeface="Liberation Sans"/>
              </a:rPr>
              <a:t>3D metaphors based on familiar places (e.g. living rooms</a:t>
            </a:r>
            <a:r>
              <a:rPr lang="en-GB" sz="2800" dirty="0" smtClean="0">
                <a:solidFill>
                  <a:srgbClr val="7030A0"/>
                </a:solidFill>
                <a:latin typeface="Liberation Sans"/>
              </a:rPr>
              <a:t>)</a:t>
            </a:r>
          </a:p>
          <a:p>
            <a:pPr eaLnBrk="1" hangingPunct="1">
              <a:lnSpc>
                <a:spcPct val="90000"/>
              </a:lnSpc>
            </a:pPr>
            <a:endParaRPr lang="en-GB" sz="1200" dirty="0">
              <a:solidFill>
                <a:srgbClr val="7030A0"/>
              </a:solidFill>
              <a:latin typeface="Liberation Sans"/>
            </a:endParaRPr>
          </a:p>
          <a:p>
            <a:pPr eaLnBrk="1" hangingPunct="1">
              <a:lnSpc>
                <a:spcPct val="90000"/>
              </a:lnSpc>
            </a:pPr>
            <a:endParaRPr lang="en-GB" sz="800" dirty="0">
              <a:solidFill>
                <a:srgbClr val="7030A0"/>
              </a:solidFill>
              <a:latin typeface="Liberation Sans"/>
            </a:endParaRPr>
          </a:p>
          <a:p>
            <a:pPr eaLnBrk="1" hangingPunct="1">
              <a:lnSpc>
                <a:spcPct val="90000"/>
              </a:lnSpc>
            </a:pPr>
            <a:r>
              <a:rPr lang="en-GB" sz="2800" dirty="0">
                <a:solidFill>
                  <a:srgbClr val="7030A0"/>
                </a:solidFill>
                <a:latin typeface="Liberation Sans"/>
              </a:rPr>
              <a:t>Agents in the guise of pets (e.g. bunny, dog) were included to talk to the user </a:t>
            </a:r>
            <a:endParaRPr lang="en-GB" sz="2800" dirty="0" smtClean="0">
              <a:solidFill>
                <a:srgbClr val="7030A0"/>
              </a:solidFill>
              <a:latin typeface="Liberation Sans"/>
            </a:endParaRPr>
          </a:p>
          <a:p>
            <a:pPr eaLnBrk="1" hangingPunct="1">
              <a:lnSpc>
                <a:spcPct val="90000"/>
              </a:lnSpc>
            </a:pPr>
            <a:endParaRPr lang="en-GB" sz="1200" dirty="0">
              <a:solidFill>
                <a:srgbClr val="7030A0"/>
              </a:solidFill>
              <a:latin typeface="Liberation Sans"/>
            </a:endParaRPr>
          </a:p>
          <a:p>
            <a:pPr lvl="1" eaLnBrk="1" hangingPunct="1">
              <a:lnSpc>
                <a:spcPct val="90000"/>
              </a:lnSpc>
            </a:pPr>
            <a:r>
              <a:rPr lang="en-GB" sz="2400" dirty="0">
                <a:solidFill>
                  <a:schemeClr val="accent1"/>
                </a:solidFill>
                <a:latin typeface="Liberation Sans"/>
                <a:ea typeface="ＭＳ Ｐゴシック" charset="0"/>
              </a:rPr>
              <a:t>Make users feel more at ease and comfortable</a:t>
            </a: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11</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4237530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idx="4294967295"/>
          </p:nvPr>
        </p:nvSpPr>
        <p:spPr>
          <a:xfrm>
            <a:off x="539552" y="188640"/>
            <a:ext cx="8229600" cy="778098"/>
          </a:xfrm>
        </p:spPr>
        <p:txBody>
          <a:bodyPr/>
          <a:lstStyle/>
          <a:p>
            <a:pPr eaLnBrk="1" hangingPunct="1"/>
            <a:r>
              <a:rPr lang="en-GB" dirty="0">
                <a:latin typeface="Liberation Sans"/>
              </a:rPr>
              <a:t>Bob</a:t>
            </a: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12</a:t>
            </a:fld>
            <a:endParaRPr lang="en-GB" dirty="0">
              <a:solidFill>
                <a:schemeClr val="accent6">
                  <a:lumMod val="75000"/>
                </a:schemeClr>
              </a:solidFill>
              <a:latin typeface="Liberation Sans"/>
            </a:endParaRPr>
          </a:p>
        </p:txBody>
      </p:sp>
      <p:pic>
        <p:nvPicPr>
          <p:cNvPr id="61461"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80727"/>
            <a:ext cx="8424936" cy="5140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2925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idx="4294967295"/>
          </p:nvPr>
        </p:nvSpPr>
        <p:spPr/>
        <p:txBody>
          <a:bodyPr/>
          <a:lstStyle/>
          <a:p>
            <a:pPr eaLnBrk="1" hangingPunct="1"/>
            <a:r>
              <a:rPr lang="en-GB">
                <a:latin typeface="Liberation Sans"/>
              </a:rPr>
              <a:t>Clippy</a:t>
            </a:r>
          </a:p>
        </p:txBody>
      </p:sp>
      <p:sp>
        <p:nvSpPr>
          <p:cNvPr id="39942" name="Rectangle 3"/>
          <p:cNvSpPr>
            <a:spLocks noGrp="1" noChangeArrowheads="1"/>
          </p:cNvSpPr>
          <p:nvPr>
            <p:ph type="body" idx="4294967295"/>
          </p:nvPr>
        </p:nvSpPr>
        <p:spPr>
          <a:xfrm>
            <a:off x="132335" y="1702494"/>
            <a:ext cx="3456384" cy="4525963"/>
          </a:xfrm>
        </p:spPr>
        <p:txBody>
          <a:bodyPr>
            <a:normAutofit fontScale="92500"/>
          </a:bodyPr>
          <a:lstStyle/>
          <a:p>
            <a:pPr eaLnBrk="1" hangingPunct="1">
              <a:lnSpc>
                <a:spcPct val="90000"/>
              </a:lnSpc>
            </a:pPr>
            <a:r>
              <a:rPr lang="en-GB" dirty="0">
                <a:solidFill>
                  <a:srgbClr val="7030A0"/>
                </a:solidFill>
                <a:latin typeface="Liberation Sans"/>
              </a:rPr>
              <a:t>Why was </a:t>
            </a:r>
            <a:r>
              <a:rPr lang="en-GB" dirty="0" err="1">
                <a:solidFill>
                  <a:srgbClr val="7030A0"/>
                </a:solidFill>
                <a:latin typeface="Liberation Sans"/>
              </a:rPr>
              <a:t>Clippy</a:t>
            </a:r>
            <a:r>
              <a:rPr lang="en-GB" dirty="0">
                <a:solidFill>
                  <a:srgbClr val="7030A0"/>
                </a:solidFill>
                <a:latin typeface="Liberation Sans"/>
              </a:rPr>
              <a:t> disliked</a:t>
            </a:r>
            <a:br>
              <a:rPr lang="en-GB" dirty="0">
                <a:solidFill>
                  <a:srgbClr val="7030A0"/>
                </a:solidFill>
                <a:latin typeface="Liberation Sans"/>
              </a:rPr>
            </a:br>
            <a:r>
              <a:rPr lang="en-GB" dirty="0">
                <a:solidFill>
                  <a:srgbClr val="7030A0"/>
                </a:solidFill>
                <a:latin typeface="Liberation Sans"/>
              </a:rPr>
              <a:t>by so many</a:t>
            </a:r>
            <a:r>
              <a:rPr lang="en-GB" dirty="0" smtClean="0">
                <a:solidFill>
                  <a:srgbClr val="7030A0"/>
                </a:solidFill>
                <a:latin typeface="Liberation Sans"/>
              </a:rPr>
              <a:t>?</a:t>
            </a:r>
          </a:p>
          <a:p>
            <a:pPr eaLnBrk="1" hangingPunct="1">
              <a:lnSpc>
                <a:spcPct val="90000"/>
              </a:lnSpc>
            </a:pPr>
            <a:endParaRPr lang="en-GB" sz="900" dirty="0">
              <a:solidFill>
                <a:srgbClr val="7030A0"/>
              </a:solidFill>
              <a:latin typeface="Liberation Sans"/>
            </a:endParaRPr>
          </a:p>
          <a:p>
            <a:pPr eaLnBrk="1" hangingPunct="1">
              <a:lnSpc>
                <a:spcPct val="90000"/>
              </a:lnSpc>
            </a:pPr>
            <a:r>
              <a:rPr lang="en-GB" dirty="0">
                <a:solidFill>
                  <a:srgbClr val="7030A0"/>
                </a:solidFill>
                <a:latin typeface="Liberation Sans"/>
              </a:rPr>
              <a:t>Was it annoying, </a:t>
            </a:r>
            <a:br>
              <a:rPr lang="en-GB" dirty="0">
                <a:solidFill>
                  <a:srgbClr val="7030A0"/>
                </a:solidFill>
                <a:latin typeface="Liberation Sans"/>
              </a:rPr>
            </a:br>
            <a:r>
              <a:rPr lang="en-GB" dirty="0">
                <a:solidFill>
                  <a:srgbClr val="7030A0"/>
                </a:solidFill>
                <a:latin typeface="Liberation Sans"/>
              </a:rPr>
              <a:t>distracting,</a:t>
            </a:r>
            <a:br>
              <a:rPr lang="en-GB" dirty="0">
                <a:solidFill>
                  <a:srgbClr val="7030A0"/>
                </a:solidFill>
                <a:latin typeface="Liberation Sans"/>
              </a:rPr>
            </a:br>
            <a:r>
              <a:rPr lang="en-GB" dirty="0">
                <a:solidFill>
                  <a:srgbClr val="7030A0"/>
                </a:solidFill>
                <a:latin typeface="Liberation Sans"/>
              </a:rPr>
              <a:t>patronising or other</a:t>
            </a:r>
            <a:r>
              <a:rPr lang="en-GB" dirty="0" smtClean="0">
                <a:solidFill>
                  <a:srgbClr val="7030A0"/>
                </a:solidFill>
                <a:latin typeface="Liberation Sans"/>
              </a:rPr>
              <a:t>?</a:t>
            </a:r>
          </a:p>
          <a:p>
            <a:pPr eaLnBrk="1" hangingPunct="1">
              <a:lnSpc>
                <a:spcPct val="90000"/>
              </a:lnSpc>
            </a:pPr>
            <a:endParaRPr lang="en-GB" sz="900" dirty="0">
              <a:solidFill>
                <a:srgbClr val="7030A0"/>
              </a:solidFill>
              <a:latin typeface="Liberation Sans"/>
            </a:endParaRPr>
          </a:p>
          <a:p>
            <a:pPr eaLnBrk="1" hangingPunct="1">
              <a:lnSpc>
                <a:spcPct val="90000"/>
              </a:lnSpc>
            </a:pPr>
            <a:r>
              <a:rPr lang="en-GB" dirty="0">
                <a:solidFill>
                  <a:srgbClr val="7030A0"/>
                </a:solidFill>
                <a:latin typeface="Liberation Sans"/>
              </a:rPr>
              <a:t>What sort of user </a:t>
            </a:r>
            <a:br>
              <a:rPr lang="en-GB" dirty="0">
                <a:solidFill>
                  <a:srgbClr val="7030A0"/>
                </a:solidFill>
                <a:latin typeface="Liberation Sans"/>
              </a:rPr>
            </a:br>
            <a:r>
              <a:rPr lang="en-GB" dirty="0">
                <a:solidFill>
                  <a:srgbClr val="7030A0"/>
                </a:solidFill>
                <a:latin typeface="Liberation Sans"/>
              </a:rPr>
              <a:t>liked </a:t>
            </a:r>
            <a:r>
              <a:rPr lang="en-GB" dirty="0" err="1">
                <a:solidFill>
                  <a:srgbClr val="7030A0"/>
                </a:solidFill>
                <a:latin typeface="Liberation Sans"/>
              </a:rPr>
              <a:t>Clippy</a:t>
            </a:r>
            <a:r>
              <a:rPr lang="en-GB" dirty="0">
                <a:solidFill>
                  <a:srgbClr val="7030A0"/>
                </a:solidFill>
                <a:latin typeface="Liberation Sans"/>
              </a:rPr>
              <a:t>?</a:t>
            </a:r>
          </a:p>
          <a:p>
            <a:pPr eaLnBrk="1" hangingPunct="1">
              <a:lnSpc>
                <a:spcPct val="90000"/>
              </a:lnSpc>
            </a:pPr>
            <a:endParaRPr lang="en-GB" dirty="0">
              <a:latin typeface="Liberation Sans"/>
            </a:endParaRP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13</a:t>
            </a:fld>
            <a:endParaRPr lang="en-GB" dirty="0">
              <a:solidFill>
                <a:schemeClr val="accent6">
                  <a:lumMod val="75000"/>
                </a:schemeClr>
              </a:solidFill>
              <a:latin typeface="Liberation Sans"/>
            </a:endParaRPr>
          </a:p>
        </p:txBody>
      </p:sp>
      <p:pic>
        <p:nvPicPr>
          <p:cNvPr id="6351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1556792"/>
            <a:ext cx="5418358" cy="481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2506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idx="4294967295"/>
          </p:nvPr>
        </p:nvSpPr>
        <p:spPr>
          <a:xfrm>
            <a:off x="685800" y="228600"/>
            <a:ext cx="7772400" cy="1143000"/>
          </a:xfrm>
        </p:spPr>
        <p:txBody>
          <a:bodyPr/>
          <a:lstStyle/>
          <a:p>
            <a:pPr eaLnBrk="1" hangingPunct="1"/>
            <a:r>
              <a:rPr lang="en-GB" dirty="0">
                <a:latin typeface="Liberation Sans"/>
              </a:rPr>
              <a:t>Frustrating interfaces</a:t>
            </a:r>
          </a:p>
        </p:txBody>
      </p:sp>
      <p:sp>
        <p:nvSpPr>
          <p:cNvPr id="41989" name="Rectangle 3"/>
          <p:cNvSpPr>
            <a:spLocks noGrp="1" noChangeArrowheads="1"/>
          </p:cNvSpPr>
          <p:nvPr>
            <p:ph type="body" idx="4294967295"/>
          </p:nvPr>
        </p:nvSpPr>
        <p:spPr>
          <a:xfrm>
            <a:off x="685800" y="1524000"/>
            <a:ext cx="8001000" cy="4713312"/>
          </a:xfrm>
        </p:spPr>
        <p:txBody>
          <a:bodyPr>
            <a:normAutofit lnSpcReduction="10000"/>
          </a:bodyPr>
          <a:lstStyle/>
          <a:p>
            <a:pPr eaLnBrk="1" hangingPunct="1">
              <a:lnSpc>
                <a:spcPct val="90000"/>
              </a:lnSpc>
            </a:pPr>
            <a:r>
              <a:rPr lang="en-GB" sz="2400" dirty="0">
                <a:solidFill>
                  <a:srgbClr val="7030A0"/>
                </a:solidFill>
                <a:latin typeface="Liberation Sans"/>
              </a:rPr>
              <a:t>Many causes:</a:t>
            </a:r>
            <a:endParaRPr lang="en-GB" sz="2000" dirty="0">
              <a:solidFill>
                <a:srgbClr val="7030A0"/>
              </a:solidFill>
              <a:latin typeface="Liberation Sans"/>
            </a:endParaRPr>
          </a:p>
          <a:p>
            <a:pPr eaLnBrk="1" hangingPunct="1">
              <a:lnSpc>
                <a:spcPct val="90000"/>
              </a:lnSpc>
            </a:pPr>
            <a:endParaRPr lang="en-GB" sz="700" dirty="0">
              <a:latin typeface="Liberation Sans"/>
            </a:endParaRPr>
          </a:p>
          <a:p>
            <a:pPr lvl="1" eaLnBrk="1" hangingPunct="1">
              <a:lnSpc>
                <a:spcPct val="90000"/>
              </a:lnSpc>
            </a:pPr>
            <a:r>
              <a:rPr lang="en-GB" sz="2000" dirty="0">
                <a:solidFill>
                  <a:schemeClr val="accent1"/>
                </a:solidFill>
                <a:latin typeface="Liberation Sans"/>
                <a:ea typeface="ＭＳ Ｐゴシック" charset="0"/>
              </a:rPr>
              <a:t>When an application </a:t>
            </a:r>
            <a:r>
              <a:rPr lang="en-GB" sz="2000" dirty="0" err="1">
                <a:solidFill>
                  <a:schemeClr val="accent1"/>
                </a:solidFill>
                <a:latin typeface="Liberation Sans"/>
                <a:ea typeface="ＭＳ Ｐゴシック" charset="0"/>
              </a:rPr>
              <a:t>doesn</a:t>
            </a:r>
            <a:r>
              <a:rPr lang="ja-JP" altLang="en-GB" sz="2000" dirty="0">
                <a:solidFill>
                  <a:schemeClr val="accent1"/>
                </a:solidFill>
                <a:latin typeface="Liberation Sans"/>
                <a:ea typeface="ＭＳ Ｐゴシック" charset="0"/>
              </a:rPr>
              <a:t>’</a:t>
            </a:r>
            <a:r>
              <a:rPr lang="en-GB" sz="2000" dirty="0">
                <a:solidFill>
                  <a:schemeClr val="accent1"/>
                </a:solidFill>
                <a:latin typeface="Liberation Sans"/>
                <a:ea typeface="ＭＳ Ｐゴシック" charset="0"/>
              </a:rPr>
              <a:t>t work properly or </a:t>
            </a:r>
            <a:r>
              <a:rPr lang="en-GB" sz="2000" dirty="0" smtClean="0">
                <a:solidFill>
                  <a:schemeClr val="accent1"/>
                </a:solidFill>
                <a:latin typeface="Liberation Sans"/>
                <a:ea typeface="ＭＳ Ｐゴシック" charset="0"/>
              </a:rPr>
              <a:t>crashes</a:t>
            </a:r>
          </a:p>
          <a:p>
            <a:pPr lvl="1" eaLnBrk="1" hangingPunct="1">
              <a:lnSpc>
                <a:spcPct val="90000"/>
              </a:lnSpc>
            </a:pPr>
            <a:endParaRPr lang="en-GB" sz="600" dirty="0">
              <a:solidFill>
                <a:schemeClr val="accent1"/>
              </a:solidFill>
              <a:latin typeface="Liberation Sans"/>
              <a:ea typeface="ＭＳ Ｐゴシック" charset="0"/>
            </a:endParaRPr>
          </a:p>
          <a:p>
            <a:pPr lvl="1" eaLnBrk="1" hangingPunct="1">
              <a:lnSpc>
                <a:spcPct val="90000"/>
              </a:lnSpc>
            </a:pPr>
            <a:r>
              <a:rPr lang="en-GB" sz="2000" dirty="0">
                <a:solidFill>
                  <a:schemeClr val="accent1"/>
                </a:solidFill>
                <a:latin typeface="Liberation Sans"/>
                <a:ea typeface="ＭＳ Ｐゴシック" charset="0"/>
              </a:rPr>
              <a:t>When a system </a:t>
            </a:r>
            <a:r>
              <a:rPr lang="en-GB" sz="2000" dirty="0" err="1">
                <a:solidFill>
                  <a:schemeClr val="accent1"/>
                </a:solidFill>
                <a:latin typeface="Liberation Sans"/>
                <a:ea typeface="ＭＳ Ｐゴシック" charset="0"/>
              </a:rPr>
              <a:t>doesn</a:t>
            </a:r>
            <a:r>
              <a:rPr lang="ja-JP" altLang="en-GB" sz="2000" dirty="0">
                <a:solidFill>
                  <a:schemeClr val="accent1"/>
                </a:solidFill>
                <a:latin typeface="Liberation Sans"/>
                <a:ea typeface="ＭＳ Ｐゴシック" charset="0"/>
              </a:rPr>
              <a:t>’</a:t>
            </a:r>
            <a:r>
              <a:rPr lang="en-GB" sz="2000" dirty="0">
                <a:solidFill>
                  <a:schemeClr val="accent1"/>
                </a:solidFill>
                <a:latin typeface="Liberation Sans"/>
                <a:ea typeface="ＭＳ Ｐゴシック" charset="0"/>
              </a:rPr>
              <a:t>t do what the user wants it to </a:t>
            </a:r>
            <a:r>
              <a:rPr lang="en-GB" sz="2000" dirty="0" smtClean="0">
                <a:solidFill>
                  <a:schemeClr val="accent1"/>
                </a:solidFill>
                <a:latin typeface="Liberation Sans"/>
                <a:ea typeface="ＭＳ Ｐゴシック" charset="0"/>
              </a:rPr>
              <a:t>do</a:t>
            </a:r>
          </a:p>
          <a:p>
            <a:pPr lvl="1" eaLnBrk="1" hangingPunct="1">
              <a:lnSpc>
                <a:spcPct val="90000"/>
              </a:lnSpc>
            </a:pPr>
            <a:endParaRPr lang="en-GB" sz="600" dirty="0">
              <a:solidFill>
                <a:schemeClr val="accent1"/>
              </a:solidFill>
              <a:latin typeface="Liberation Sans"/>
              <a:ea typeface="ＭＳ Ｐゴシック" charset="0"/>
            </a:endParaRPr>
          </a:p>
          <a:p>
            <a:pPr lvl="1" eaLnBrk="1" hangingPunct="1">
              <a:lnSpc>
                <a:spcPct val="90000"/>
              </a:lnSpc>
            </a:pPr>
            <a:r>
              <a:rPr lang="en-GB" sz="2000" dirty="0">
                <a:solidFill>
                  <a:schemeClr val="accent1"/>
                </a:solidFill>
                <a:latin typeface="Liberation Sans"/>
                <a:ea typeface="ＭＳ Ｐゴシック" charset="0"/>
              </a:rPr>
              <a:t>When a user</a:t>
            </a:r>
            <a:r>
              <a:rPr lang="ja-JP" altLang="en-GB" sz="2000" dirty="0">
                <a:solidFill>
                  <a:schemeClr val="accent1"/>
                </a:solidFill>
                <a:latin typeface="Liberation Sans"/>
                <a:ea typeface="ＭＳ Ｐゴシック" charset="0"/>
              </a:rPr>
              <a:t>’</a:t>
            </a:r>
            <a:r>
              <a:rPr lang="en-GB" sz="2000" dirty="0">
                <a:solidFill>
                  <a:schemeClr val="accent1"/>
                </a:solidFill>
                <a:latin typeface="Liberation Sans"/>
                <a:ea typeface="ＭＳ Ｐゴシック" charset="0"/>
              </a:rPr>
              <a:t>s expectations are not </a:t>
            </a:r>
            <a:r>
              <a:rPr lang="en-GB" sz="2000" dirty="0" smtClean="0">
                <a:solidFill>
                  <a:schemeClr val="accent1"/>
                </a:solidFill>
                <a:latin typeface="Liberation Sans"/>
                <a:ea typeface="ＭＳ Ｐゴシック" charset="0"/>
              </a:rPr>
              <a:t>met</a:t>
            </a:r>
          </a:p>
          <a:p>
            <a:pPr lvl="1" eaLnBrk="1" hangingPunct="1">
              <a:lnSpc>
                <a:spcPct val="90000"/>
              </a:lnSpc>
            </a:pPr>
            <a:endParaRPr lang="en-GB" sz="600" dirty="0">
              <a:solidFill>
                <a:schemeClr val="accent1"/>
              </a:solidFill>
              <a:latin typeface="Liberation Sans"/>
              <a:ea typeface="ＭＳ Ｐゴシック" charset="0"/>
            </a:endParaRPr>
          </a:p>
          <a:p>
            <a:pPr lvl="1" eaLnBrk="1" hangingPunct="1">
              <a:lnSpc>
                <a:spcPct val="90000"/>
              </a:lnSpc>
            </a:pPr>
            <a:r>
              <a:rPr lang="en-GB" sz="2000" dirty="0">
                <a:solidFill>
                  <a:schemeClr val="accent1"/>
                </a:solidFill>
                <a:latin typeface="Liberation Sans"/>
                <a:ea typeface="ＭＳ Ｐゴシック" charset="0"/>
              </a:rPr>
              <a:t>When a system does not provide sufficient information to enable the user to know what to do </a:t>
            </a:r>
            <a:endParaRPr lang="en-GB" sz="2000" dirty="0" smtClean="0">
              <a:solidFill>
                <a:schemeClr val="accent1"/>
              </a:solidFill>
              <a:latin typeface="Liberation Sans"/>
              <a:ea typeface="ＭＳ Ｐゴシック" charset="0"/>
            </a:endParaRPr>
          </a:p>
          <a:p>
            <a:pPr lvl="1" eaLnBrk="1" hangingPunct="1">
              <a:lnSpc>
                <a:spcPct val="90000"/>
              </a:lnSpc>
            </a:pPr>
            <a:endParaRPr lang="en-GB" sz="600" dirty="0">
              <a:solidFill>
                <a:schemeClr val="accent1"/>
              </a:solidFill>
              <a:latin typeface="Liberation Sans"/>
              <a:ea typeface="ＭＳ Ｐゴシック" charset="0"/>
            </a:endParaRPr>
          </a:p>
          <a:p>
            <a:pPr lvl="1" eaLnBrk="1" hangingPunct="1">
              <a:lnSpc>
                <a:spcPct val="90000"/>
              </a:lnSpc>
            </a:pPr>
            <a:r>
              <a:rPr lang="en-GB" sz="2000" dirty="0">
                <a:solidFill>
                  <a:schemeClr val="accent1"/>
                </a:solidFill>
                <a:latin typeface="Liberation Sans"/>
                <a:ea typeface="ＭＳ Ｐゴシック" charset="0"/>
              </a:rPr>
              <a:t>When error messages pop up that are vague, obtuse or </a:t>
            </a:r>
            <a:r>
              <a:rPr lang="en-GB" sz="2000" dirty="0" smtClean="0">
                <a:solidFill>
                  <a:schemeClr val="accent1"/>
                </a:solidFill>
                <a:latin typeface="Liberation Sans"/>
                <a:ea typeface="ＭＳ Ｐゴシック" charset="0"/>
              </a:rPr>
              <a:t>condemning</a:t>
            </a:r>
          </a:p>
          <a:p>
            <a:pPr lvl="1" eaLnBrk="1" hangingPunct="1">
              <a:lnSpc>
                <a:spcPct val="90000"/>
              </a:lnSpc>
            </a:pPr>
            <a:endParaRPr lang="en-GB" sz="600" dirty="0">
              <a:solidFill>
                <a:schemeClr val="accent1"/>
              </a:solidFill>
              <a:latin typeface="Liberation Sans"/>
              <a:ea typeface="ＭＳ Ｐゴシック" charset="0"/>
            </a:endParaRPr>
          </a:p>
          <a:p>
            <a:pPr lvl="1" eaLnBrk="1" hangingPunct="1">
              <a:lnSpc>
                <a:spcPct val="90000"/>
              </a:lnSpc>
            </a:pPr>
            <a:r>
              <a:rPr lang="en-GB" sz="2000" dirty="0">
                <a:solidFill>
                  <a:schemeClr val="accent1"/>
                </a:solidFill>
                <a:latin typeface="Liberation Sans"/>
                <a:ea typeface="ＭＳ Ｐゴシック" charset="0"/>
              </a:rPr>
              <a:t>When the appearance of an interface is garish, noisy, gimmicky or </a:t>
            </a:r>
            <a:r>
              <a:rPr lang="en-GB" sz="2000" dirty="0" smtClean="0">
                <a:solidFill>
                  <a:schemeClr val="accent1"/>
                </a:solidFill>
                <a:latin typeface="Liberation Sans"/>
                <a:ea typeface="ＭＳ Ｐゴシック" charset="0"/>
              </a:rPr>
              <a:t>patronizing</a:t>
            </a:r>
          </a:p>
          <a:p>
            <a:pPr lvl="1" eaLnBrk="1" hangingPunct="1">
              <a:lnSpc>
                <a:spcPct val="90000"/>
              </a:lnSpc>
            </a:pPr>
            <a:endParaRPr lang="en-GB" sz="600" dirty="0">
              <a:solidFill>
                <a:schemeClr val="accent1"/>
              </a:solidFill>
              <a:latin typeface="Liberation Sans"/>
              <a:ea typeface="ＭＳ Ｐゴシック" charset="0"/>
            </a:endParaRPr>
          </a:p>
          <a:p>
            <a:pPr lvl="1" eaLnBrk="1" hangingPunct="1">
              <a:lnSpc>
                <a:spcPct val="90000"/>
              </a:lnSpc>
            </a:pPr>
            <a:r>
              <a:rPr lang="en-GB" sz="2000" dirty="0">
                <a:solidFill>
                  <a:schemeClr val="accent1"/>
                </a:solidFill>
                <a:latin typeface="Liberation Sans"/>
                <a:ea typeface="ＭＳ Ｐゴシック" charset="0"/>
              </a:rPr>
              <a:t>When a system requires users to carry out too many steps to perform a task, only to discover a mistake was made earlier and they need to start all over again</a:t>
            </a:r>
          </a:p>
          <a:p>
            <a:pPr lvl="1" eaLnBrk="1" hangingPunct="1">
              <a:lnSpc>
                <a:spcPct val="90000"/>
              </a:lnSpc>
              <a:buFontTx/>
              <a:buNone/>
            </a:pPr>
            <a:endParaRPr lang="en-GB" sz="1600" dirty="0">
              <a:latin typeface="Liberation Sans"/>
              <a:ea typeface="ＭＳ Ｐゴシック" charset="0"/>
            </a:endParaRP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14</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1503787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idx="4294967295"/>
          </p:nvPr>
        </p:nvSpPr>
        <p:spPr/>
        <p:txBody>
          <a:bodyPr/>
          <a:lstStyle/>
          <a:p>
            <a:pPr eaLnBrk="1" hangingPunct="1"/>
            <a:r>
              <a:rPr lang="en-GB">
                <a:latin typeface="Liberation Sans"/>
              </a:rPr>
              <a:t>Gimmicks</a:t>
            </a:r>
          </a:p>
        </p:txBody>
      </p:sp>
      <p:sp>
        <p:nvSpPr>
          <p:cNvPr id="44038" name="Rectangle 3"/>
          <p:cNvSpPr>
            <a:spLocks noGrp="1" noChangeArrowheads="1"/>
          </p:cNvSpPr>
          <p:nvPr>
            <p:ph type="body" idx="4294967295"/>
          </p:nvPr>
        </p:nvSpPr>
        <p:spPr/>
        <p:txBody>
          <a:bodyPr/>
          <a:lstStyle/>
          <a:p>
            <a:pPr eaLnBrk="1" hangingPunct="1"/>
            <a:r>
              <a:rPr lang="en-GB" dirty="0">
                <a:solidFill>
                  <a:srgbClr val="7030A0"/>
                </a:solidFill>
                <a:latin typeface="Liberation Sans"/>
              </a:rPr>
              <a:t>Amusing to the designer but not the user, e.g</a:t>
            </a:r>
            <a:r>
              <a:rPr lang="en-GB" dirty="0" smtClean="0">
                <a:solidFill>
                  <a:srgbClr val="7030A0"/>
                </a:solidFill>
                <a:latin typeface="Liberation Sans"/>
              </a:rPr>
              <a:t>.</a:t>
            </a:r>
          </a:p>
          <a:p>
            <a:pPr marL="0" indent="0" eaLnBrk="1" hangingPunct="1">
              <a:buNone/>
            </a:pPr>
            <a:endParaRPr lang="en-GB" sz="1400" dirty="0">
              <a:solidFill>
                <a:srgbClr val="7030A0"/>
              </a:solidFill>
              <a:latin typeface="Liberation Sans"/>
            </a:endParaRPr>
          </a:p>
          <a:p>
            <a:pPr lvl="1" eaLnBrk="1" hangingPunct="1"/>
            <a:r>
              <a:rPr lang="en-GB" dirty="0">
                <a:solidFill>
                  <a:schemeClr val="accent1"/>
                </a:solidFill>
                <a:latin typeface="Liberation Sans"/>
                <a:ea typeface="ＭＳ Ｐゴシック" charset="0"/>
              </a:rPr>
              <a:t>Clicking on a link to a website only to discover that it is still </a:t>
            </a:r>
            <a:r>
              <a:rPr lang="ja-JP" altLang="en-GB" dirty="0">
                <a:solidFill>
                  <a:schemeClr val="accent1"/>
                </a:solidFill>
                <a:latin typeface="Liberation Sans"/>
                <a:ea typeface="ＭＳ Ｐゴシック" charset="0"/>
              </a:rPr>
              <a:t>‘</a:t>
            </a:r>
            <a:r>
              <a:rPr lang="en-GB" dirty="0">
                <a:solidFill>
                  <a:schemeClr val="accent1"/>
                </a:solidFill>
                <a:latin typeface="Liberation Sans"/>
                <a:ea typeface="ＭＳ Ｐゴシック" charset="0"/>
              </a:rPr>
              <a:t>under construction</a:t>
            </a:r>
            <a:r>
              <a:rPr lang="ja-JP" altLang="en-GB" dirty="0">
                <a:solidFill>
                  <a:schemeClr val="accent1"/>
                </a:solidFill>
                <a:latin typeface="Liberation Sans"/>
                <a:ea typeface="ＭＳ Ｐゴシック" charset="0"/>
              </a:rPr>
              <a:t>’</a:t>
            </a:r>
            <a:endParaRPr lang="en-GB" dirty="0">
              <a:solidFill>
                <a:schemeClr val="accent1"/>
              </a:solidFill>
              <a:latin typeface="Liberation Sans"/>
              <a:ea typeface="ＭＳ Ｐゴシック" charset="0"/>
            </a:endParaRPr>
          </a:p>
          <a:p>
            <a:pPr eaLnBrk="1" hangingPunct="1"/>
            <a:endParaRPr lang="en-GB" dirty="0">
              <a:latin typeface="Liberation Sans"/>
            </a:endParaRPr>
          </a:p>
        </p:txBody>
      </p:sp>
      <p:graphicFrame>
        <p:nvGraphicFramePr>
          <p:cNvPr id="44034" name="Object 2"/>
          <p:cNvGraphicFramePr>
            <a:graphicFrameLocks noChangeAspect="1"/>
          </p:cNvGraphicFramePr>
          <p:nvPr>
            <p:extLst>
              <p:ext uri="{D42A27DB-BD31-4B8C-83A1-F6EECF244321}">
                <p14:modId xmlns:p14="http://schemas.microsoft.com/office/powerpoint/2010/main" val="283854071"/>
              </p:ext>
            </p:extLst>
          </p:nvPr>
        </p:nvGraphicFramePr>
        <p:xfrm>
          <a:off x="2438400" y="4800600"/>
          <a:ext cx="3657600" cy="557213"/>
        </p:xfrm>
        <a:graphic>
          <a:graphicData uri="http://schemas.openxmlformats.org/presentationml/2006/ole">
            <mc:AlternateContent xmlns:mc="http://schemas.openxmlformats.org/markup-compatibility/2006">
              <mc:Choice xmlns:v="urn:schemas-microsoft-com:vml" Requires="v">
                <p:oleObj spid="_x0000_s67612" name="Document" r:id="rId5" imgW="3657600" imgH="557784" progId="Word.Document.8">
                  <p:embed/>
                </p:oleObj>
              </mc:Choice>
              <mc:Fallback>
                <p:oleObj name="Document" r:id="rId5" imgW="3657600" imgH="557784"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800600"/>
                        <a:ext cx="3657600"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15</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3976937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idx="4294967295"/>
          </p:nvPr>
        </p:nvSpPr>
        <p:spPr>
          <a:xfrm>
            <a:off x="685800" y="228600"/>
            <a:ext cx="7772400" cy="1143000"/>
          </a:xfrm>
        </p:spPr>
        <p:txBody>
          <a:bodyPr/>
          <a:lstStyle/>
          <a:p>
            <a:pPr eaLnBrk="1" hangingPunct="1"/>
            <a:r>
              <a:rPr lang="en-GB">
                <a:latin typeface="Liberation Sans"/>
              </a:rPr>
              <a:t>Error messages</a:t>
            </a:r>
          </a:p>
        </p:txBody>
      </p:sp>
      <p:sp>
        <p:nvSpPr>
          <p:cNvPr id="46085" name="Rectangle 3"/>
          <p:cNvSpPr>
            <a:spLocks noGrp="1" noChangeArrowheads="1"/>
          </p:cNvSpPr>
          <p:nvPr>
            <p:ph type="body" idx="4294967295"/>
          </p:nvPr>
        </p:nvSpPr>
        <p:spPr>
          <a:xfrm>
            <a:off x="381000" y="1447800"/>
            <a:ext cx="8382000" cy="4789512"/>
          </a:xfrm>
        </p:spPr>
        <p:txBody>
          <a:bodyPr/>
          <a:lstStyle/>
          <a:p>
            <a:pPr algn="ctr" eaLnBrk="1" hangingPunct="1">
              <a:lnSpc>
                <a:spcPct val="90000"/>
              </a:lnSpc>
              <a:buFontTx/>
              <a:buNone/>
            </a:pPr>
            <a:r>
              <a:rPr lang="ja-JP" altLang="en-GB" sz="2200" dirty="0">
                <a:solidFill>
                  <a:srgbClr val="7030A0"/>
                </a:solidFill>
                <a:latin typeface="Liberation Sans"/>
              </a:rPr>
              <a:t>“</a:t>
            </a:r>
            <a:r>
              <a:rPr lang="en-GB" sz="2200" dirty="0">
                <a:solidFill>
                  <a:srgbClr val="7030A0"/>
                </a:solidFill>
                <a:latin typeface="Liberation Sans"/>
              </a:rPr>
              <a:t>The application Word Wonder has unexpectedly quit due to a type 2 error.</a:t>
            </a:r>
            <a:r>
              <a:rPr lang="ja-JP" altLang="en-GB" sz="2200" dirty="0">
                <a:solidFill>
                  <a:srgbClr val="7030A0"/>
                </a:solidFill>
                <a:latin typeface="Liberation Sans"/>
              </a:rPr>
              <a:t>”</a:t>
            </a:r>
            <a:endParaRPr lang="en-GB" sz="2200" dirty="0">
              <a:solidFill>
                <a:srgbClr val="7030A0"/>
              </a:solidFill>
              <a:latin typeface="Liberation Sans"/>
            </a:endParaRPr>
          </a:p>
          <a:p>
            <a:pPr algn="ctr" eaLnBrk="1" hangingPunct="1">
              <a:lnSpc>
                <a:spcPct val="90000"/>
              </a:lnSpc>
              <a:buFontTx/>
              <a:buNone/>
            </a:pPr>
            <a:endParaRPr lang="en-GB" sz="700" dirty="0">
              <a:solidFill>
                <a:srgbClr val="7030A0"/>
              </a:solidFill>
              <a:latin typeface="Liberation Sans"/>
            </a:endParaRPr>
          </a:p>
          <a:p>
            <a:pPr algn="ctr" eaLnBrk="1" hangingPunct="1">
              <a:lnSpc>
                <a:spcPct val="90000"/>
              </a:lnSpc>
              <a:buFontTx/>
              <a:buNone/>
            </a:pPr>
            <a:r>
              <a:rPr lang="en-GB" sz="2600" dirty="0">
                <a:solidFill>
                  <a:srgbClr val="7030A0"/>
                </a:solidFill>
                <a:latin typeface="Liberation Sans"/>
              </a:rPr>
              <a:t>Why not instead:</a:t>
            </a:r>
          </a:p>
          <a:p>
            <a:pPr algn="ctr" eaLnBrk="1" hangingPunct="1">
              <a:lnSpc>
                <a:spcPct val="90000"/>
              </a:lnSpc>
              <a:buFontTx/>
              <a:buNone/>
            </a:pPr>
            <a:endParaRPr lang="en-GB" sz="700" dirty="0">
              <a:solidFill>
                <a:srgbClr val="7030A0"/>
              </a:solidFill>
              <a:latin typeface="Liberation Sans"/>
            </a:endParaRPr>
          </a:p>
          <a:p>
            <a:pPr algn="ctr" eaLnBrk="1" hangingPunct="1">
              <a:lnSpc>
                <a:spcPct val="90000"/>
              </a:lnSpc>
              <a:buFontTx/>
              <a:buNone/>
            </a:pPr>
            <a:r>
              <a:rPr lang="ja-JP" altLang="en-GB" sz="2200" dirty="0">
                <a:solidFill>
                  <a:srgbClr val="7030A0"/>
                </a:solidFill>
                <a:latin typeface="Liberation Sans"/>
              </a:rPr>
              <a:t>“</a:t>
            </a:r>
            <a:r>
              <a:rPr lang="en-GB" sz="2200" dirty="0">
                <a:solidFill>
                  <a:srgbClr val="7030A0"/>
                </a:solidFill>
                <a:latin typeface="Liberation Sans"/>
              </a:rPr>
              <a:t>the application has </a:t>
            </a:r>
            <a:r>
              <a:rPr lang="en-GB" sz="2200" i="1" dirty="0">
                <a:solidFill>
                  <a:srgbClr val="7030A0"/>
                </a:solidFill>
                <a:latin typeface="Liberation Sans"/>
              </a:rPr>
              <a:t>expectedly</a:t>
            </a:r>
            <a:r>
              <a:rPr lang="en-GB" sz="2200" dirty="0">
                <a:solidFill>
                  <a:srgbClr val="7030A0"/>
                </a:solidFill>
                <a:latin typeface="Liberation Sans"/>
              </a:rPr>
              <a:t> quit due to poor coding in the operating system</a:t>
            </a:r>
            <a:r>
              <a:rPr lang="ja-JP" altLang="en-GB" sz="2200" dirty="0">
                <a:solidFill>
                  <a:srgbClr val="7030A0"/>
                </a:solidFill>
                <a:latin typeface="Liberation Sans"/>
              </a:rPr>
              <a:t>”</a:t>
            </a:r>
            <a:endParaRPr lang="en-GB" sz="2200" dirty="0">
              <a:solidFill>
                <a:srgbClr val="7030A0"/>
              </a:solidFill>
              <a:latin typeface="Liberation Sans"/>
            </a:endParaRPr>
          </a:p>
          <a:p>
            <a:pPr eaLnBrk="1" hangingPunct="1">
              <a:lnSpc>
                <a:spcPct val="90000"/>
              </a:lnSpc>
            </a:pPr>
            <a:endParaRPr lang="en-GB" sz="2000" dirty="0">
              <a:solidFill>
                <a:srgbClr val="7030A0"/>
              </a:solidFill>
              <a:latin typeface="Liberation Sans"/>
            </a:endParaRPr>
          </a:p>
          <a:p>
            <a:pPr eaLnBrk="1" hangingPunct="1">
              <a:lnSpc>
                <a:spcPct val="90000"/>
              </a:lnSpc>
            </a:pPr>
            <a:r>
              <a:rPr lang="en-GB" sz="2400" dirty="0" err="1">
                <a:solidFill>
                  <a:srgbClr val="7030A0"/>
                </a:solidFill>
                <a:latin typeface="Liberation Sans"/>
              </a:rPr>
              <a:t>Shneiderman</a:t>
            </a:r>
            <a:r>
              <a:rPr lang="ja-JP" altLang="en-GB" sz="2400" dirty="0">
                <a:solidFill>
                  <a:srgbClr val="7030A0"/>
                </a:solidFill>
                <a:latin typeface="Liberation Sans"/>
              </a:rPr>
              <a:t>’</a:t>
            </a:r>
            <a:r>
              <a:rPr lang="en-GB" sz="2400" dirty="0">
                <a:solidFill>
                  <a:srgbClr val="7030A0"/>
                </a:solidFill>
                <a:latin typeface="Liberation Sans"/>
              </a:rPr>
              <a:t>s  guidelines for error messages include</a:t>
            </a:r>
            <a:r>
              <a:rPr lang="en-GB" sz="2400" dirty="0" smtClean="0">
                <a:solidFill>
                  <a:srgbClr val="7030A0"/>
                </a:solidFill>
                <a:latin typeface="Liberation Sans"/>
              </a:rPr>
              <a:t>:</a:t>
            </a:r>
          </a:p>
          <a:p>
            <a:pPr eaLnBrk="1" hangingPunct="1">
              <a:lnSpc>
                <a:spcPct val="90000"/>
              </a:lnSpc>
            </a:pPr>
            <a:endParaRPr lang="en-GB" sz="1200" dirty="0">
              <a:solidFill>
                <a:srgbClr val="7030A0"/>
              </a:solidFill>
              <a:latin typeface="Liberation Sans"/>
            </a:endParaRPr>
          </a:p>
          <a:p>
            <a:pPr lvl="2" eaLnBrk="1" hangingPunct="1">
              <a:lnSpc>
                <a:spcPct val="90000"/>
              </a:lnSpc>
            </a:pPr>
            <a:r>
              <a:rPr lang="en-GB" sz="1800" dirty="0">
                <a:solidFill>
                  <a:schemeClr val="accent1"/>
                </a:solidFill>
                <a:latin typeface="Liberation Sans"/>
                <a:ea typeface="ＭＳ Ｐゴシック" charset="0"/>
              </a:rPr>
              <a:t>avoid using terms like FATAL, INVALID, BAD</a:t>
            </a:r>
          </a:p>
          <a:p>
            <a:pPr lvl="2" eaLnBrk="1" hangingPunct="1">
              <a:lnSpc>
                <a:spcPct val="90000"/>
              </a:lnSpc>
            </a:pPr>
            <a:r>
              <a:rPr lang="en-GB" sz="1800" dirty="0">
                <a:solidFill>
                  <a:schemeClr val="accent1"/>
                </a:solidFill>
                <a:latin typeface="Liberation Sans"/>
                <a:ea typeface="ＭＳ Ｐゴシック" charset="0"/>
              </a:rPr>
              <a:t>Audio warnings </a:t>
            </a:r>
          </a:p>
          <a:p>
            <a:pPr lvl="2" eaLnBrk="1" hangingPunct="1">
              <a:lnSpc>
                <a:spcPct val="90000"/>
              </a:lnSpc>
            </a:pPr>
            <a:r>
              <a:rPr lang="en-GB" sz="1800" dirty="0">
                <a:solidFill>
                  <a:schemeClr val="accent1"/>
                </a:solidFill>
                <a:latin typeface="Liberation Sans"/>
                <a:ea typeface="ＭＳ Ｐゴシック" charset="0"/>
              </a:rPr>
              <a:t>Avoid UPPERCASE and long code numbers</a:t>
            </a:r>
          </a:p>
          <a:p>
            <a:pPr lvl="2" eaLnBrk="1" hangingPunct="1">
              <a:lnSpc>
                <a:spcPct val="90000"/>
              </a:lnSpc>
            </a:pPr>
            <a:r>
              <a:rPr lang="en-GB" sz="1800" dirty="0">
                <a:solidFill>
                  <a:schemeClr val="accent1"/>
                </a:solidFill>
                <a:latin typeface="Liberation Sans"/>
                <a:ea typeface="ＭＳ Ｐゴシック" charset="0"/>
              </a:rPr>
              <a:t>Messages should be precise rather than vague</a:t>
            </a:r>
          </a:p>
          <a:p>
            <a:pPr lvl="2" eaLnBrk="1" hangingPunct="1">
              <a:lnSpc>
                <a:spcPct val="90000"/>
              </a:lnSpc>
            </a:pPr>
            <a:r>
              <a:rPr lang="en-GB" sz="1800" dirty="0">
                <a:solidFill>
                  <a:schemeClr val="accent1"/>
                </a:solidFill>
                <a:latin typeface="Liberation Sans"/>
                <a:ea typeface="ＭＳ Ｐゴシック" charset="0"/>
              </a:rPr>
              <a:t>Provide context-sensitive help</a:t>
            </a:r>
          </a:p>
          <a:p>
            <a:pPr eaLnBrk="1" hangingPunct="1">
              <a:lnSpc>
                <a:spcPct val="90000"/>
              </a:lnSpc>
              <a:buFontTx/>
              <a:buNone/>
            </a:pPr>
            <a:endParaRPr lang="en-GB" sz="1800" dirty="0">
              <a:latin typeface="Liberation Sans"/>
            </a:endParaRP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16</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4066702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ChangeArrowheads="1"/>
          </p:cNvSpPr>
          <p:nvPr>
            <p:ph type="title" idx="4294967295"/>
          </p:nvPr>
        </p:nvSpPr>
        <p:spPr/>
        <p:txBody>
          <a:bodyPr/>
          <a:lstStyle/>
          <a:p>
            <a:pPr eaLnBrk="1" hangingPunct="1"/>
            <a:r>
              <a:rPr lang="en-GB">
                <a:latin typeface="Liberation Sans"/>
              </a:rPr>
              <a:t>Website error messages</a:t>
            </a:r>
          </a:p>
        </p:txBody>
      </p:sp>
      <p:pic>
        <p:nvPicPr>
          <p:cNvPr id="48134" name="Picture 3" descr="4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44825"/>
            <a:ext cx="7848600"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17</a:t>
            </a:fld>
            <a:endParaRPr lang="en-GB" dirty="0">
              <a:solidFill>
                <a:schemeClr val="accent6">
                  <a:lumMod val="75000"/>
                </a:schemeClr>
              </a:solidFill>
              <a:latin typeface="Liberation Sans"/>
            </a:endParaRPr>
          </a:p>
        </p:txBody>
      </p:sp>
      <p:pic>
        <p:nvPicPr>
          <p:cNvPr id="71702"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04" y="3028695"/>
            <a:ext cx="8388424" cy="2773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8815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idx="4294967295"/>
          </p:nvPr>
        </p:nvSpPr>
        <p:spPr>
          <a:xfrm>
            <a:off x="685800" y="304800"/>
            <a:ext cx="7772400" cy="1143000"/>
          </a:xfrm>
        </p:spPr>
        <p:txBody>
          <a:bodyPr>
            <a:normAutofit/>
          </a:bodyPr>
          <a:lstStyle/>
          <a:p>
            <a:pPr eaLnBrk="1" hangingPunct="1"/>
            <a:r>
              <a:rPr lang="en-GB">
                <a:latin typeface="Liberation Sans"/>
              </a:rPr>
              <a:t>More helpful error message</a:t>
            </a:r>
          </a:p>
        </p:txBody>
      </p:sp>
      <p:sp>
        <p:nvSpPr>
          <p:cNvPr id="50181" name="Rectangle 3"/>
          <p:cNvSpPr>
            <a:spLocks noGrp="1" noChangeArrowheads="1"/>
          </p:cNvSpPr>
          <p:nvPr>
            <p:ph type="body" idx="4294967295"/>
          </p:nvPr>
        </p:nvSpPr>
        <p:spPr>
          <a:xfrm>
            <a:off x="683568" y="1556792"/>
            <a:ext cx="7772400" cy="4495800"/>
          </a:xfrm>
        </p:spPr>
        <p:txBody>
          <a:bodyPr>
            <a:normAutofit/>
          </a:bodyPr>
          <a:lstStyle/>
          <a:p>
            <a:pPr eaLnBrk="1" hangingPunct="1">
              <a:buFontTx/>
              <a:buNone/>
            </a:pPr>
            <a:r>
              <a:rPr lang="en-GB" sz="1800" dirty="0">
                <a:solidFill>
                  <a:srgbClr val="000000"/>
                </a:solidFill>
                <a:latin typeface="Liberation Sans"/>
              </a:rPr>
              <a:t>	</a:t>
            </a:r>
            <a:r>
              <a:rPr lang="ja-JP" altLang="en-GB" sz="1900" dirty="0">
                <a:solidFill>
                  <a:srgbClr val="7030A0"/>
                </a:solidFill>
                <a:latin typeface="Liberation Sans"/>
              </a:rPr>
              <a:t>“</a:t>
            </a:r>
            <a:r>
              <a:rPr lang="en-GB" sz="1900" dirty="0">
                <a:solidFill>
                  <a:srgbClr val="7030A0"/>
                </a:solidFill>
                <a:latin typeface="Liberation Sans"/>
              </a:rPr>
              <a:t>The requested page </a:t>
            </a:r>
            <a:r>
              <a:rPr lang="en-GB" sz="1900" b="1" dirty="0">
                <a:solidFill>
                  <a:srgbClr val="7030A0"/>
                </a:solidFill>
                <a:latin typeface="Liberation Sans"/>
              </a:rPr>
              <a:t>/</a:t>
            </a:r>
            <a:r>
              <a:rPr lang="en-GB" sz="1900" b="1" dirty="0" err="1">
                <a:solidFill>
                  <a:srgbClr val="7030A0"/>
                </a:solidFill>
                <a:latin typeface="Liberation Sans"/>
              </a:rPr>
              <a:t>helpme</a:t>
            </a:r>
            <a:r>
              <a:rPr lang="en-GB" sz="1900" dirty="0">
                <a:solidFill>
                  <a:srgbClr val="7030A0"/>
                </a:solidFill>
                <a:latin typeface="Liberation Sans"/>
              </a:rPr>
              <a:t> is not available on the web server. </a:t>
            </a:r>
          </a:p>
          <a:p>
            <a:pPr eaLnBrk="1" hangingPunct="1">
              <a:buFontTx/>
              <a:buNone/>
            </a:pPr>
            <a:endParaRPr lang="en-GB" sz="1900" dirty="0">
              <a:solidFill>
                <a:srgbClr val="7030A0"/>
              </a:solidFill>
              <a:latin typeface="Liberation Sans"/>
            </a:endParaRPr>
          </a:p>
          <a:p>
            <a:pPr eaLnBrk="1" hangingPunct="1">
              <a:buFontTx/>
              <a:buNone/>
            </a:pPr>
            <a:r>
              <a:rPr lang="en-GB" sz="1900" dirty="0">
                <a:solidFill>
                  <a:srgbClr val="7030A0"/>
                </a:solidFill>
                <a:latin typeface="Liberation Sans"/>
              </a:rPr>
              <a:t>	If you followed a link or bookmark to get to this page, please let us know, so that we can fix the problem. Please include the URL of the referring page as well as the URL of the missing page. </a:t>
            </a:r>
          </a:p>
          <a:p>
            <a:pPr eaLnBrk="1" hangingPunct="1">
              <a:buFontTx/>
              <a:buNone/>
            </a:pPr>
            <a:endParaRPr lang="en-GB" sz="1900" dirty="0">
              <a:solidFill>
                <a:srgbClr val="7030A0"/>
              </a:solidFill>
              <a:latin typeface="Liberation Sans"/>
            </a:endParaRPr>
          </a:p>
          <a:p>
            <a:pPr eaLnBrk="1" hangingPunct="1">
              <a:buFontTx/>
              <a:buNone/>
            </a:pPr>
            <a:r>
              <a:rPr lang="en-GB" sz="1900" dirty="0">
                <a:solidFill>
                  <a:srgbClr val="7030A0"/>
                </a:solidFill>
                <a:latin typeface="Liberation Sans"/>
              </a:rPr>
              <a:t>	Otherwise check that you have typed the address of the web page correctly. </a:t>
            </a:r>
          </a:p>
          <a:p>
            <a:pPr eaLnBrk="1" hangingPunct="1">
              <a:buFontTx/>
              <a:buNone/>
            </a:pPr>
            <a:endParaRPr lang="en-GB" sz="1900" dirty="0">
              <a:solidFill>
                <a:srgbClr val="7030A0"/>
              </a:solidFill>
              <a:latin typeface="Liberation Sans"/>
            </a:endParaRPr>
          </a:p>
          <a:p>
            <a:pPr eaLnBrk="1" hangingPunct="1">
              <a:buFontTx/>
              <a:buNone/>
            </a:pPr>
            <a:r>
              <a:rPr lang="en-GB" sz="1900" i="1" dirty="0">
                <a:solidFill>
                  <a:srgbClr val="7030A0"/>
                </a:solidFill>
                <a:latin typeface="Liberation Sans"/>
              </a:rPr>
              <a:t>	The Web site you seek</a:t>
            </a:r>
            <a:br>
              <a:rPr lang="en-GB" sz="1900" i="1" dirty="0">
                <a:solidFill>
                  <a:srgbClr val="7030A0"/>
                </a:solidFill>
                <a:latin typeface="Liberation Sans"/>
              </a:rPr>
            </a:br>
            <a:r>
              <a:rPr lang="en-GB" sz="1900" i="1" dirty="0">
                <a:solidFill>
                  <a:srgbClr val="7030A0"/>
                </a:solidFill>
                <a:latin typeface="Liberation Sans"/>
              </a:rPr>
              <a:t>Cannot be located, but</a:t>
            </a:r>
            <a:br>
              <a:rPr lang="en-GB" sz="1900" i="1" dirty="0">
                <a:solidFill>
                  <a:srgbClr val="7030A0"/>
                </a:solidFill>
                <a:latin typeface="Liberation Sans"/>
              </a:rPr>
            </a:br>
            <a:r>
              <a:rPr lang="en-GB" sz="1900" i="1" dirty="0">
                <a:solidFill>
                  <a:srgbClr val="7030A0"/>
                </a:solidFill>
                <a:latin typeface="Liberation Sans"/>
              </a:rPr>
              <a:t>Countless more exist.</a:t>
            </a:r>
            <a:r>
              <a:rPr lang="ja-JP" altLang="en-GB" sz="1900" i="1" dirty="0">
                <a:solidFill>
                  <a:srgbClr val="7030A0"/>
                </a:solidFill>
                <a:latin typeface="Liberation Sans"/>
              </a:rPr>
              <a:t>”</a:t>
            </a:r>
            <a:endParaRPr lang="en-GB" sz="1900" dirty="0">
              <a:solidFill>
                <a:srgbClr val="7030A0"/>
              </a:solidFill>
              <a:latin typeface="Liberation Sans"/>
            </a:endParaRPr>
          </a:p>
          <a:p>
            <a:pPr eaLnBrk="1" hangingPunct="1"/>
            <a:endParaRPr lang="en-GB" sz="1800" dirty="0">
              <a:latin typeface="Liberation Sans"/>
            </a:endParaRP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18</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3924482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idx="4294967295"/>
          </p:nvPr>
        </p:nvSpPr>
        <p:spPr>
          <a:xfrm>
            <a:off x="685800" y="381000"/>
            <a:ext cx="7772400" cy="1143000"/>
          </a:xfrm>
        </p:spPr>
        <p:txBody>
          <a:bodyPr>
            <a:normAutofit/>
          </a:bodyPr>
          <a:lstStyle/>
          <a:p>
            <a:pPr eaLnBrk="1" hangingPunct="1"/>
            <a:r>
              <a:rPr lang="en-GB" sz="3600">
                <a:latin typeface="Liberation Sans"/>
              </a:rPr>
              <a:t>Should computers say they</a:t>
            </a:r>
            <a:r>
              <a:rPr lang="ja-JP" altLang="en-GB" sz="3600">
                <a:latin typeface="Liberation Sans"/>
              </a:rPr>
              <a:t>’</a:t>
            </a:r>
            <a:r>
              <a:rPr lang="en-GB" sz="3600">
                <a:latin typeface="Liberation Sans"/>
              </a:rPr>
              <a:t>re sorry?</a:t>
            </a:r>
          </a:p>
        </p:txBody>
      </p:sp>
      <p:sp>
        <p:nvSpPr>
          <p:cNvPr id="52229" name="Rectangle 3"/>
          <p:cNvSpPr>
            <a:spLocks noGrp="1" noChangeArrowheads="1"/>
          </p:cNvSpPr>
          <p:nvPr>
            <p:ph type="body" idx="4294967295"/>
          </p:nvPr>
        </p:nvSpPr>
        <p:spPr>
          <a:xfrm>
            <a:off x="304800" y="1484784"/>
            <a:ext cx="8534400" cy="4824536"/>
          </a:xfrm>
        </p:spPr>
        <p:txBody>
          <a:bodyPr/>
          <a:lstStyle/>
          <a:p>
            <a:pPr eaLnBrk="1" hangingPunct="1">
              <a:lnSpc>
                <a:spcPct val="90000"/>
              </a:lnSpc>
            </a:pPr>
            <a:r>
              <a:rPr lang="en-GB" sz="2400" dirty="0">
                <a:solidFill>
                  <a:srgbClr val="7030A0"/>
                </a:solidFill>
                <a:latin typeface="Liberation Sans"/>
              </a:rPr>
              <a:t>Reeves and Naas (1996) argue that computers should be made to </a:t>
            </a:r>
            <a:r>
              <a:rPr lang="en-GB" sz="2400" dirty="0" smtClean="0">
                <a:solidFill>
                  <a:srgbClr val="7030A0"/>
                </a:solidFill>
                <a:latin typeface="Liberation Sans"/>
              </a:rPr>
              <a:t>apologize</a:t>
            </a:r>
          </a:p>
          <a:p>
            <a:pPr eaLnBrk="1" hangingPunct="1">
              <a:lnSpc>
                <a:spcPct val="90000"/>
              </a:lnSpc>
            </a:pPr>
            <a:endParaRPr lang="en-GB" sz="1200" dirty="0">
              <a:solidFill>
                <a:srgbClr val="7030A0"/>
              </a:solidFill>
              <a:latin typeface="Liberation Sans"/>
            </a:endParaRPr>
          </a:p>
          <a:p>
            <a:pPr eaLnBrk="1" hangingPunct="1">
              <a:lnSpc>
                <a:spcPct val="90000"/>
              </a:lnSpc>
            </a:pPr>
            <a:r>
              <a:rPr lang="en-GB" sz="2400" dirty="0">
                <a:solidFill>
                  <a:srgbClr val="7030A0"/>
                </a:solidFill>
                <a:latin typeface="Liberation Sans"/>
              </a:rPr>
              <a:t>Should emulate human </a:t>
            </a:r>
            <a:r>
              <a:rPr lang="en-GB" sz="2400" dirty="0" smtClean="0">
                <a:solidFill>
                  <a:srgbClr val="7030A0"/>
                </a:solidFill>
                <a:latin typeface="Liberation Sans"/>
              </a:rPr>
              <a:t>etiquette</a:t>
            </a:r>
          </a:p>
          <a:p>
            <a:pPr eaLnBrk="1" hangingPunct="1">
              <a:lnSpc>
                <a:spcPct val="90000"/>
              </a:lnSpc>
            </a:pPr>
            <a:endParaRPr lang="en-GB" sz="1200" dirty="0">
              <a:solidFill>
                <a:srgbClr val="7030A0"/>
              </a:solidFill>
              <a:latin typeface="Liberation Sans"/>
            </a:endParaRPr>
          </a:p>
          <a:p>
            <a:pPr eaLnBrk="1" hangingPunct="1">
              <a:lnSpc>
                <a:spcPct val="90000"/>
              </a:lnSpc>
            </a:pPr>
            <a:r>
              <a:rPr lang="en-GB" sz="2400" dirty="0">
                <a:solidFill>
                  <a:srgbClr val="7030A0"/>
                </a:solidFill>
                <a:latin typeface="Liberation Sans"/>
              </a:rPr>
              <a:t>Would users be as forgiving of computers saying sorry as people are of each other when saying sorry</a:t>
            </a:r>
            <a:r>
              <a:rPr lang="en-GB" sz="2400" dirty="0" smtClean="0">
                <a:solidFill>
                  <a:srgbClr val="7030A0"/>
                </a:solidFill>
                <a:latin typeface="Liberation Sans"/>
              </a:rPr>
              <a:t>?</a:t>
            </a:r>
          </a:p>
          <a:p>
            <a:pPr eaLnBrk="1" hangingPunct="1">
              <a:lnSpc>
                <a:spcPct val="90000"/>
              </a:lnSpc>
            </a:pPr>
            <a:endParaRPr lang="en-GB" sz="1200" dirty="0">
              <a:solidFill>
                <a:srgbClr val="7030A0"/>
              </a:solidFill>
              <a:latin typeface="Liberation Sans"/>
            </a:endParaRPr>
          </a:p>
          <a:p>
            <a:pPr eaLnBrk="1" hangingPunct="1">
              <a:lnSpc>
                <a:spcPct val="90000"/>
              </a:lnSpc>
            </a:pPr>
            <a:r>
              <a:rPr lang="en-GB" sz="2400" dirty="0">
                <a:solidFill>
                  <a:srgbClr val="7030A0"/>
                </a:solidFill>
                <a:latin typeface="Liberation Sans"/>
              </a:rPr>
              <a:t>How sincere would they think the computer was being? For example, after a system crash</a:t>
            </a:r>
            <a:r>
              <a:rPr lang="en-GB" sz="1800" dirty="0" smtClean="0">
                <a:solidFill>
                  <a:srgbClr val="7030A0"/>
                </a:solidFill>
                <a:latin typeface="Liberation Sans"/>
              </a:rPr>
              <a:t>:</a:t>
            </a:r>
          </a:p>
          <a:p>
            <a:pPr eaLnBrk="1" hangingPunct="1">
              <a:lnSpc>
                <a:spcPct val="90000"/>
              </a:lnSpc>
            </a:pPr>
            <a:endParaRPr lang="en-GB" sz="600" dirty="0">
              <a:solidFill>
                <a:srgbClr val="7030A0"/>
              </a:solidFill>
              <a:latin typeface="Liberation Sans"/>
            </a:endParaRPr>
          </a:p>
          <a:p>
            <a:pPr lvl="1" eaLnBrk="1" hangingPunct="1">
              <a:lnSpc>
                <a:spcPct val="90000"/>
              </a:lnSpc>
            </a:pPr>
            <a:r>
              <a:rPr lang="ja-JP" altLang="en-GB" sz="1800" dirty="0">
                <a:solidFill>
                  <a:schemeClr val="accent1"/>
                </a:solidFill>
                <a:latin typeface="Liberation Sans"/>
                <a:ea typeface="ＭＳ Ｐゴシック" charset="0"/>
              </a:rPr>
              <a:t>“</a:t>
            </a:r>
            <a:r>
              <a:rPr lang="en-GB" sz="1800" dirty="0">
                <a:solidFill>
                  <a:schemeClr val="accent1"/>
                </a:solidFill>
                <a:latin typeface="Liberation Sans"/>
                <a:ea typeface="ＭＳ Ｐゴシック" charset="0"/>
              </a:rPr>
              <a:t>I</a:t>
            </a:r>
            <a:r>
              <a:rPr lang="ja-JP" altLang="en-GB" sz="1800" dirty="0">
                <a:solidFill>
                  <a:schemeClr val="accent1"/>
                </a:solidFill>
                <a:latin typeface="Liberation Sans"/>
                <a:ea typeface="ＭＳ Ｐゴシック" charset="0"/>
              </a:rPr>
              <a:t>’</a:t>
            </a:r>
            <a:r>
              <a:rPr lang="en-GB" sz="1800" dirty="0">
                <a:solidFill>
                  <a:schemeClr val="accent1"/>
                </a:solidFill>
                <a:latin typeface="Liberation Sans"/>
                <a:ea typeface="ＭＳ Ｐゴシック" charset="0"/>
              </a:rPr>
              <a:t>m really sorry I crashed. I</a:t>
            </a:r>
            <a:r>
              <a:rPr lang="ja-JP" altLang="en-GB" sz="1800" dirty="0">
                <a:solidFill>
                  <a:schemeClr val="accent1"/>
                </a:solidFill>
                <a:latin typeface="Liberation Sans"/>
                <a:ea typeface="ＭＳ Ｐゴシック" charset="0"/>
              </a:rPr>
              <a:t>’</a:t>
            </a:r>
            <a:r>
              <a:rPr lang="en-GB" sz="1800" dirty="0" err="1">
                <a:solidFill>
                  <a:schemeClr val="accent1"/>
                </a:solidFill>
                <a:latin typeface="Liberation Sans"/>
                <a:ea typeface="ＭＳ Ｐゴシック" charset="0"/>
              </a:rPr>
              <a:t>ll</a:t>
            </a:r>
            <a:r>
              <a:rPr lang="en-GB" sz="1800" dirty="0">
                <a:solidFill>
                  <a:schemeClr val="accent1"/>
                </a:solidFill>
                <a:latin typeface="Liberation Sans"/>
                <a:ea typeface="ＭＳ Ｐゴシック" charset="0"/>
              </a:rPr>
              <a:t> try not to do it again</a:t>
            </a:r>
            <a:r>
              <a:rPr lang="ja-JP" altLang="en-GB" sz="1800" dirty="0">
                <a:solidFill>
                  <a:schemeClr val="accent1"/>
                </a:solidFill>
                <a:latin typeface="Liberation Sans"/>
                <a:ea typeface="ＭＳ Ｐゴシック" charset="0"/>
              </a:rPr>
              <a:t>”</a:t>
            </a:r>
            <a:endParaRPr lang="en-GB" sz="1800" dirty="0">
              <a:solidFill>
                <a:schemeClr val="accent1"/>
              </a:solidFill>
              <a:latin typeface="Liberation Sans"/>
              <a:ea typeface="ＭＳ Ｐゴシック" charset="0"/>
            </a:endParaRPr>
          </a:p>
          <a:p>
            <a:pPr lvl="1" eaLnBrk="1" hangingPunct="1">
              <a:lnSpc>
                <a:spcPct val="90000"/>
              </a:lnSpc>
            </a:pPr>
            <a:endParaRPr lang="en-GB" sz="700" dirty="0">
              <a:latin typeface="Liberation Sans"/>
              <a:ea typeface="ＭＳ Ｐゴシック" charset="0"/>
            </a:endParaRPr>
          </a:p>
          <a:p>
            <a:pPr eaLnBrk="1" hangingPunct="1">
              <a:lnSpc>
                <a:spcPct val="90000"/>
              </a:lnSpc>
            </a:pPr>
            <a:r>
              <a:rPr lang="en-GB" sz="2400" dirty="0">
                <a:solidFill>
                  <a:srgbClr val="7030A0"/>
                </a:solidFill>
                <a:latin typeface="Liberation Sans"/>
              </a:rPr>
              <a:t>How else should computers communicate with users?</a:t>
            </a: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19</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3596376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idx="4294967295"/>
          </p:nvPr>
        </p:nvSpPr>
        <p:spPr/>
        <p:txBody>
          <a:bodyPr/>
          <a:lstStyle/>
          <a:p>
            <a:pPr eaLnBrk="1" hangingPunct="1"/>
            <a:r>
              <a:rPr lang="en-GB" dirty="0">
                <a:latin typeface="Liberation Sans"/>
              </a:rPr>
              <a:t>Overview</a:t>
            </a:r>
          </a:p>
        </p:txBody>
      </p:sp>
      <p:sp>
        <p:nvSpPr>
          <p:cNvPr id="15365" name="Rectangle 3"/>
          <p:cNvSpPr>
            <a:spLocks noGrp="1" noChangeArrowheads="1"/>
          </p:cNvSpPr>
          <p:nvPr>
            <p:ph type="body" idx="4294967295"/>
          </p:nvPr>
        </p:nvSpPr>
        <p:spPr>
          <a:xfrm>
            <a:off x="683568" y="1772816"/>
            <a:ext cx="7772400" cy="4449762"/>
          </a:xfrm>
        </p:spPr>
        <p:txBody>
          <a:bodyPr>
            <a:normAutofit fontScale="92500" lnSpcReduction="20000"/>
          </a:bodyPr>
          <a:lstStyle/>
          <a:p>
            <a:pPr eaLnBrk="1" hangingPunct="1">
              <a:lnSpc>
                <a:spcPct val="90000"/>
              </a:lnSpc>
            </a:pPr>
            <a:r>
              <a:rPr lang="en-GB" sz="2400" dirty="0">
                <a:solidFill>
                  <a:srgbClr val="7030A0"/>
                </a:solidFill>
                <a:latin typeface="Liberation Sans"/>
              </a:rPr>
              <a:t>Emotions and the user </a:t>
            </a:r>
            <a:r>
              <a:rPr lang="en-GB" sz="2400" dirty="0" smtClean="0">
                <a:solidFill>
                  <a:srgbClr val="7030A0"/>
                </a:solidFill>
                <a:latin typeface="Liberation Sans"/>
              </a:rPr>
              <a:t>experience</a:t>
            </a:r>
          </a:p>
          <a:p>
            <a:pPr eaLnBrk="1" hangingPunct="1">
              <a:lnSpc>
                <a:spcPct val="90000"/>
              </a:lnSpc>
            </a:pPr>
            <a:endParaRPr lang="en-GB" sz="1300" dirty="0">
              <a:solidFill>
                <a:srgbClr val="7030A0"/>
              </a:solidFill>
              <a:latin typeface="Liberation Sans"/>
            </a:endParaRPr>
          </a:p>
          <a:p>
            <a:pPr eaLnBrk="1" hangingPunct="1">
              <a:lnSpc>
                <a:spcPct val="90000"/>
              </a:lnSpc>
            </a:pPr>
            <a:r>
              <a:rPr lang="en-GB" sz="2400" dirty="0">
                <a:solidFill>
                  <a:srgbClr val="7030A0"/>
                </a:solidFill>
                <a:latin typeface="Liberation Sans"/>
              </a:rPr>
              <a:t>Expressive </a:t>
            </a:r>
            <a:r>
              <a:rPr lang="en-GB" sz="2400" dirty="0" smtClean="0">
                <a:solidFill>
                  <a:srgbClr val="7030A0"/>
                </a:solidFill>
                <a:latin typeface="Liberation Sans"/>
              </a:rPr>
              <a:t>and annoying interface</a:t>
            </a:r>
          </a:p>
          <a:p>
            <a:pPr eaLnBrk="1" hangingPunct="1">
              <a:lnSpc>
                <a:spcPct val="90000"/>
              </a:lnSpc>
            </a:pPr>
            <a:endParaRPr lang="en-GB" sz="600" dirty="0">
              <a:solidFill>
                <a:srgbClr val="7030A0"/>
              </a:solidFill>
              <a:latin typeface="Liberation Sans"/>
            </a:endParaRPr>
          </a:p>
          <a:p>
            <a:pPr lvl="1" eaLnBrk="1" hangingPunct="1">
              <a:lnSpc>
                <a:spcPct val="90000"/>
              </a:lnSpc>
            </a:pPr>
            <a:r>
              <a:rPr lang="en-GB" sz="2000" dirty="0">
                <a:solidFill>
                  <a:schemeClr val="accent1"/>
                </a:solidFill>
                <a:latin typeface="Liberation Sans"/>
                <a:ea typeface="ＭＳ Ｐゴシック" charset="0"/>
              </a:rPr>
              <a:t>how the </a:t>
            </a:r>
            <a:r>
              <a:rPr lang="ja-JP" altLang="en-GB" sz="2000" dirty="0">
                <a:solidFill>
                  <a:schemeClr val="accent1"/>
                </a:solidFill>
                <a:latin typeface="Liberation Sans"/>
                <a:ea typeface="ＭＳ Ｐゴシック" charset="0"/>
              </a:rPr>
              <a:t>‘</a:t>
            </a:r>
            <a:r>
              <a:rPr lang="en-GB" sz="2000" dirty="0">
                <a:solidFill>
                  <a:schemeClr val="accent1"/>
                </a:solidFill>
                <a:latin typeface="Liberation Sans"/>
                <a:ea typeface="ＭＳ Ｐゴシック" charset="0"/>
              </a:rPr>
              <a:t>appearance</a:t>
            </a:r>
            <a:r>
              <a:rPr lang="ja-JP" altLang="en-GB" sz="2000" dirty="0">
                <a:solidFill>
                  <a:schemeClr val="accent1"/>
                </a:solidFill>
                <a:latin typeface="Liberation Sans"/>
                <a:ea typeface="ＭＳ Ｐゴシック" charset="0"/>
              </a:rPr>
              <a:t>’</a:t>
            </a:r>
            <a:r>
              <a:rPr lang="en-GB" sz="2000" dirty="0">
                <a:solidFill>
                  <a:schemeClr val="accent1"/>
                </a:solidFill>
                <a:latin typeface="Liberation Sans"/>
                <a:ea typeface="ＭＳ Ｐゴシック" charset="0"/>
              </a:rPr>
              <a:t> of an interface can affect </a:t>
            </a:r>
            <a:r>
              <a:rPr lang="en-GB" sz="2000" dirty="0" smtClean="0">
                <a:solidFill>
                  <a:schemeClr val="accent1"/>
                </a:solidFill>
                <a:latin typeface="Liberation Sans"/>
                <a:ea typeface="ＭＳ Ｐゴシック" charset="0"/>
              </a:rPr>
              <a:t>users</a:t>
            </a:r>
          </a:p>
          <a:p>
            <a:pPr lvl="1" eaLnBrk="1" hangingPunct="1">
              <a:lnSpc>
                <a:spcPct val="90000"/>
              </a:lnSpc>
            </a:pPr>
            <a:endParaRPr lang="en-GB" sz="1100" dirty="0" smtClean="0">
              <a:solidFill>
                <a:schemeClr val="accent1"/>
              </a:solidFill>
              <a:latin typeface="Liberation Sans"/>
              <a:ea typeface="ＭＳ Ｐゴシック" charset="0"/>
            </a:endParaRPr>
          </a:p>
          <a:p>
            <a:pPr>
              <a:lnSpc>
                <a:spcPct val="90000"/>
              </a:lnSpc>
            </a:pPr>
            <a:r>
              <a:rPr lang="en-GB" sz="2400" dirty="0">
                <a:solidFill>
                  <a:srgbClr val="7030A0"/>
                </a:solidFill>
                <a:latin typeface="Liberation Sans"/>
              </a:rPr>
              <a:t>Models of </a:t>
            </a:r>
            <a:r>
              <a:rPr lang="en-GB" sz="2400" dirty="0" smtClean="0">
                <a:solidFill>
                  <a:srgbClr val="7030A0"/>
                </a:solidFill>
                <a:latin typeface="Liberation Sans"/>
              </a:rPr>
              <a:t>emotion</a:t>
            </a:r>
          </a:p>
          <a:p>
            <a:pPr>
              <a:lnSpc>
                <a:spcPct val="90000"/>
              </a:lnSpc>
            </a:pPr>
            <a:endParaRPr lang="en-GB" sz="600" dirty="0">
              <a:solidFill>
                <a:srgbClr val="7030A0"/>
              </a:solidFill>
              <a:latin typeface="Liberation Sans"/>
            </a:endParaRPr>
          </a:p>
          <a:p>
            <a:pPr lvl="1">
              <a:lnSpc>
                <a:spcPct val="90000"/>
              </a:lnSpc>
            </a:pPr>
            <a:r>
              <a:rPr lang="en-GB" sz="2000" dirty="0" err="1" smtClean="0">
                <a:solidFill>
                  <a:schemeClr val="accent1"/>
                </a:solidFill>
                <a:latin typeface="Liberation Sans"/>
                <a:ea typeface="ＭＳ Ｐゴシック" charset="0"/>
              </a:rPr>
              <a:t>Ortony</a:t>
            </a:r>
            <a:r>
              <a:rPr lang="en-GB" sz="2000" dirty="0" smtClean="0">
                <a:solidFill>
                  <a:schemeClr val="accent1"/>
                </a:solidFill>
                <a:latin typeface="Liberation Sans"/>
                <a:ea typeface="ＭＳ Ｐゴシック" charset="0"/>
              </a:rPr>
              <a:t> et al (2005)</a:t>
            </a:r>
          </a:p>
          <a:p>
            <a:pPr lvl="1">
              <a:lnSpc>
                <a:spcPct val="90000"/>
              </a:lnSpc>
            </a:pPr>
            <a:endParaRPr lang="en-GB" sz="1100" dirty="0">
              <a:solidFill>
                <a:schemeClr val="accent1"/>
              </a:solidFill>
              <a:latin typeface="Liberation Sans"/>
              <a:ea typeface="ＭＳ Ｐゴシック" charset="0"/>
            </a:endParaRPr>
          </a:p>
          <a:p>
            <a:pPr lvl="1" eaLnBrk="1" hangingPunct="1">
              <a:lnSpc>
                <a:spcPct val="90000"/>
              </a:lnSpc>
            </a:pPr>
            <a:endParaRPr lang="en-GB" sz="700" dirty="0">
              <a:latin typeface="Liberation Sans"/>
              <a:ea typeface="ＭＳ Ｐゴシック" charset="0"/>
            </a:endParaRPr>
          </a:p>
          <a:p>
            <a:pPr lvl="0">
              <a:lnSpc>
                <a:spcPct val="90000"/>
              </a:lnSpc>
            </a:pPr>
            <a:r>
              <a:rPr lang="en-US" sz="2400" dirty="0" smtClean="0">
                <a:solidFill>
                  <a:srgbClr val="7030A0"/>
                </a:solidFill>
                <a:latin typeface="Liberation Sans"/>
              </a:rPr>
              <a:t>Automatic </a:t>
            </a:r>
            <a:r>
              <a:rPr lang="en-US" sz="2400" dirty="0">
                <a:solidFill>
                  <a:srgbClr val="7030A0"/>
                </a:solidFill>
                <a:latin typeface="Liberation Sans"/>
              </a:rPr>
              <a:t>emotion recognition and emotional </a:t>
            </a:r>
            <a:r>
              <a:rPr lang="en-US" sz="2400" dirty="0" smtClean="0">
                <a:solidFill>
                  <a:srgbClr val="7030A0"/>
                </a:solidFill>
                <a:latin typeface="Liberation Sans"/>
              </a:rPr>
              <a:t>technologies</a:t>
            </a:r>
          </a:p>
          <a:p>
            <a:pPr lvl="0">
              <a:lnSpc>
                <a:spcPct val="90000"/>
              </a:lnSpc>
            </a:pPr>
            <a:endParaRPr lang="en-GB" sz="1100" dirty="0">
              <a:solidFill>
                <a:srgbClr val="7030A0"/>
              </a:solidFill>
              <a:latin typeface="Liberation Sans"/>
            </a:endParaRPr>
          </a:p>
          <a:p>
            <a:pPr>
              <a:lnSpc>
                <a:spcPct val="90000"/>
              </a:lnSpc>
            </a:pPr>
            <a:r>
              <a:rPr lang="en-GB" sz="2400" dirty="0">
                <a:solidFill>
                  <a:srgbClr val="7030A0"/>
                </a:solidFill>
                <a:latin typeface="Liberation Sans"/>
              </a:rPr>
              <a:t>Persuasive technologies and </a:t>
            </a:r>
            <a:r>
              <a:rPr lang="en-GB" sz="2400" dirty="0" err="1">
                <a:solidFill>
                  <a:srgbClr val="7030A0"/>
                </a:solidFill>
                <a:latin typeface="Liberation Sans"/>
              </a:rPr>
              <a:t>behavioral</a:t>
            </a:r>
            <a:r>
              <a:rPr lang="en-GB" sz="2400" dirty="0">
                <a:solidFill>
                  <a:srgbClr val="7030A0"/>
                </a:solidFill>
                <a:latin typeface="Liberation Sans"/>
              </a:rPr>
              <a:t> </a:t>
            </a:r>
            <a:r>
              <a:rPr lang="en-GB" sz="2400" dirty="0" smtClean="0">
                <a:solidFill>
                  <a:srgbClr val="7030A0"/>
                </a:solidFill>
                <a:latin typeface="Liberation Sans"/>
              </a:rPr>
              <a:t>change</a:t>
            </a:r>
          </a:p>
          <a:p>
            <a:pPr>
              <a:lnSpc>
                <a:spcPct val="90000"/>
              </a:lnSpc>
            </a:pPr>
            <a:endParaRPr lang="en-GB" sz="600" dirty="0">
              <a:solidFill>
                <a:srgbClr val="7030A0"/>
              </a:solidFill>
              <a:latin typeface="Liberation Sans"/>
            </a:endParaRPr>
          </a:p>
          <a:p>
            <a:pPr lvl="1">
              <a:lnSpc>
                <a:spcPct val="90000"/>
              </a:lnSpc>
            </a:pPr>
            <a:r>
              <a:rPr lang="en-GB" sz="2000" dirty="0">
                <a:solidFill>
                  <a:schemeClr val="accent1"/>
                </a:solidFill>
                <a:latin typeface="Liberation Sans"/>
                <a:ea typeface="ＭＳ Ｐゴシック" charset="0"/>
              </a:rPr>
              <a:t>how technologies can be designed to change people</a:t>
            </a:r>
            <a:r>
              <a:rPr lang="ja-JP" altLang="en-GB" sz="2000" dirty="0">
                <a:solidFill>
                  <a:schemeClr val="accent1"/>
                </a:solidFill>
                <a:latin typeface="Liberation Sans"/>
                <a:ea typeface="ＭＳ Ｐゴシック" charset="0"/>
              </a:rPr>
              <a:t>’</a:t>
            </a:r>
            <a:r>
              <a:rPr lang="en-GB" sz="2000" dirty="0">
                <a:solidFill>
                  <a:schemeClr val="accent1"/>
                </a:solidFill>
                <a:latin typeface="Liberation Sans"/>
                <a:ea typeface="ＭＳ Ｐゴシック" charset="0"/>
              </a:rPr>
              <a:t>s attitudes and </a:t>
            </a:r>
            <a:r>
              <a:rPr lang="en-GB" sz="2000" dirty="0" err="1" smtClean="0">
                <a:solidFill>
                  <a:schemeClr val="accent1"/>
                </a:solidFill>
                <a:latin typeface="Liberation Sans"/>
                <a:ea typeface="ＭＳ Ｐゴシック" charset="0"/>
              </a:rPr>
              <a:t>behavior</a:t>
            </a:r>
            <a:endParaRPr lang="en-GB" sz="2000" dirty="0">
              <a:solidFill>
                <a:schemeClr val="accent1"/>
              </a:solidFill>
              <a:latin typeface="Liberation Sans"/>
              <a:ea typeface="ＭＳ Ｐゴシック" charset="0"/>
            </a:endParaRPr>
          </a:p>
          <a:p>
            <a:pPr lvl="1" eaLnBrk="1" hangingPunct="1">
              <a:lnSpc>
                <a:spcPct val="90000"/>
              </a:lnSpc>
            </a:pPr>
            <a:endParaRPr lang="en-GB" sz="700" dirty="0">
              <a:latin typeface="Liberation Sans"/>
              <a:ea typeface="ＭＳ Ｐゴシック" charset="0"/>
            </a:endParaRPr>
          </a:p>
          <a:p>
            <a:pPr eaLnBrk="1" hangingPunct="1">
              <a:lnSpc>
                <a:spcPct val="90000"/>
              </a:lnSpc>
            </a:pPr>
            <a:r>
              <a:rPr lang="en-GB" sz="2400" dirty="0" smtClean="0">
                <a:solidFill>
                  <a:srgbClr val="7030A0"/>
                </a:solidFill>
                <a:latin typeface="Liberation Sans"/>
              </a:rPr>
              <a:t>Anthropomorphism</a:t>
            </a:r>
          </a:p>
          <a:p>
            <a:pPr eaLnBrk="1" hangingPunct="1">
              <a:lnSpc>
                <a:spcPct val="90000"/>
              </a:lnSpc>
            </a:pPr>
            <a:endParaRPr lang="en-GB" sz="600" dirty="0">
              <a:solidFill>
                <a:srgbClr val="7030A0"/>
              </a:solidFill>
              <a:latin typeface="Liberation Sans"/>
            </a:endParaRPr>
          </a:p>
          <a:p>
            <a:pPr lvl="1" eaLnBrk="1" hangingPunct="1">
              <a:lnSpc>
                <a:spcPct val="90000"/>
              </a:lnSpc>
            </a:pPr>
            <a:r>
              <a:rPr lang="en-GB" sz="2000" dirty="0">
                <a:solidFill>
                  <a:schemeClr val="accent1"/>
                </a:solidFill>
                <a:latin typeface="Liberation Sans"/>
                <a:ea typeface="ＭＳ Ｐゴシック" charset="0"/>
              </a:rPr>
              <a:t>The pros and </a:t>
            </a:r>
            <a:r>
              <a:rPr lang="en-GB" sz="2000" dirty="0" smtClean="0">
                <a:solidFill>
                  <a:schemeClr val="accent1"/>
                </a:solidFill>
                <a:latin typeface="Liberation Sans"/>
                <a:ea typeface="ＭＳ Ｐゴシック" charset="0"/>
              </a:rPr>
              <a:t>cons</a:t>
            </a:r>
            <a:endParaRPr lang="en-GB" sz="2000" dirty="0">
              <a:solidFill>
                <a:schemeClr val="accent1"/>
              </a:solidFill>
              <a:latin typeface="Liberation Sans"/>
              <a:ea typeface="ＭＳ Ｐゴシック" charset="0"/>
            </a:endParaRPr>
          </a:p>
        </p:txBody>
      </p:sp>
      <p:pic>
        <p:nvPicPr>
          <p:cNvPr id="15366" name="Picture 5" descr="Emoticon smile_whiteb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685800"/>
            <a:ext cx="884238"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rPr>
              <a:t>2</a:t>
            </a:fld>
            <a:endParaRPr lang="en-GB" dirty="0">
              <a:solidFill>
                <a:schemeClr val="accent6">
                  <a:lumMod val="75000"/>
                </a:schemeClr>
              </a:solidFill>
            </a:endParaRPr>
          </a:p>
        </p:txBody>
      </p:sp>
    </p:spTree>
    <p:extLst>
      <p:ext uri="{BB962C8B-B14F-4D97-AF65-F5344CB8AC3E}">
        <p14:creationId xmlns:p14="http://schemas.microsoft.com/office/powerpoint/2010/main" val="41369986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Detecting emotions and emotional technology</a:t>
            </a:r>
            <a:endParaRPr lang="en-US" dirty="0"/>
          </a:p>
        </p:txBody>
      </p:sp>
      <p:sp>
        <p:nvSpPr>
          <p:cNvPr id="6" name="Content Placeholder 5"/>
          <p:cNvSpPr>
            <a:spLocks noGrp="1"/>
          </p:cNvSpPr>
          <p:nvPr>
            <p:ph idx="1"/>
          </p:nvPr>
        </p:nvSpPr>
        <p:spPr/>
        <p:txBody>
          <a:bodyPr/>
          <a:lstStyle/>
          <a:p>
            <a:r>
              <a:rPr lang="en-US" dirty="0">
                <a:solidFill>
                  <a:srgbClr val="7030A0"/>
                </a:solidFill>
              </a:rPr>
              <a:t>S</a:t>
            </a:r>
            <a:r>
              <a:rPr lang="en-US" dirty="0" smtClean="0">
                <a:solidFill>
                  <a:srgbClr val="7030A0"/>
                </a:solidFill>
              </a:rPr>
              <a:t>ensing </a:t>
            </a:r>
            <a:r>
              <a:rPr lang="en-US" dirty="0">
                <a:solidFill>
                  <a:srgbClr val="7030A0"/>
                </a:solidFill>
              </a:rPr>
              <a:t>technologies </a:t>
            </a:r>
            <a:r>
              <a:rPr lang="en-US" dirty="0" smtClean="0">
                <a:solidFill>
                  <a:srgbClr val="7030A0"/>
                </a:solidFill>
              </a:rPr>
              <a:t>used to measure GSR, facial expressions, gestures, body movement</a:t>
            </a:r>
          </a:p>
          <a:p>
            <a:endParaRPr lang="en-US" sz="1200" dirty="0" smtClean="0">
              <a:solidFill>
                <a:srgbClr val="7030A0"/>
              </a:solidFill>
            </a:endParaRPr>
          </a:p>
          <a:p>
            <a:r>
              <a:rPr lang="en-US" dirty="0" smtClean="0">
                <a:solidFill>
                  <a:srgbClr val="7030A0"/>
                </a:solidFill>
              </a:rPr>
              <a:t>Aim is to predict </a:t>
            </a:r>
            <a:r>
              <a:rPr lang="en-US" dirty="0">
                <a:solidFill>
                  <a:srgbClr val="7030A0"/>
                </a:solidFill>
              </a:rPr>
              <a:t>user’s emotions </a:t>
            </a:r>
            <a:r>
              <a:rPr lang="en-US" dirty="0" smtClean="0">
                <a:solidFill>
                  <a:srgbClr val="7030A0"/>
                </a:solidFill>
              </a:rPr>
              <a:t>and </a:t>
            </a:r>
            <a:r>
              <a:rPr lang="en-US" dirty="0">
                <a:solidFill>
                  <a:srgbClr val="7030A0"/>
                </a:solidFill>
              </a:rPr>
              <a:t>aspects of their behavior – </a:t>
            </a:r>
            <a:endParaRPr lang="en-US" dirty="0" smtClean="0">
              <a:solidFill>
                <a:srgbClr val="7030A0"/>
              </a:solidFill>
            </a:endParaRPr>
          </a:p>
          <a:p>
            <a:endParaRPr lang="en-US" sz="1200" dirty="0" smtClean="0">
              <a:solidFill>
                <a:srgbClr val="7030A0"/>
              </a:solidFill>
            </a:endParaRPr>
          </a:p>
          <a:p>
            <a:r>
              <a:rPr lang="en-US" dirty="0">
                <a:solidFill>
                  <a:srgbClr val="7030A0"/>
                </a:solidFill>
              </a:rPr>
              <a:t>E</a:t>
            </a:r>
            <a:r>
              <a:rPr lang="en-US" dirty="0" smtClean="0">
                <a:solidFill>
                  <a:srgbClr val="7030A0"/>
                </a:solidFill>
              </a:rPr>
              <a:t>.g. what </a:t>
            </a:r>
            <a:r>
              <a:rPr lang="en-US" dirty="0">
                <a:solidFill>
                  <a:srgbClr val="7030A0"/>
                </a:solidFill>
              </a:rPr>
              <a:t>is someone most likely to buy online when feeling sad, bored or happy</a:t>
            </a:r>
          </a:p>
        </p:txBody>
      </p:sp>
      <p:sp>
        <p:nvSpPr>
          <p:cNvPr id="7" name="Footer Placeholder 6"/>
          <p:cNvSpPr>
            <a:spLocks noGrp="1"/>
          </p:cNvSpPr>
          <p:nvPr>
            <p:ph type="ftr" sz="quarter" idx="11"/>
          </p:nvPr>
        </p:nvSpPr>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
        <p:nvSpPr>
          <p:cNvPr id="8" name="Slide Number Placeholder 7"/>
          <p:cNvSpPr>
            <a:spLocks noGrp="1"/>
          </p:cNvSpPr>
          <p:nvPr>
            <p:ph type="sldNum" sz="quarter" idx="12"/>
          </p:nvPr>
        </p:nvSpPr>
        <p:spPr/>
        <p:txBody>
          <a:bodyPr/>
          <a:lstStyle/>
          <a:p>
            <a:fld id="{A7EA2D8D-44E5-43C4-BBA1-AE3E32EF0894}" type="slidenum">
              <a:rPr lang="en-GB" smtClean="0">
                <a:solidFill>
                  <a:schemeClr val="accent6">
                    <a:lumMod val="75000"/>
                  </a:schemeClr>
                </a:solidFill>
              </a:rPr>
              <a:t>20</a:t>
            </a:fld>
            <a:endParaRPr lang="en-GB" dirty="0">
              <a:solidFill>
                <a:schemeClr val="accent6">
                  <a:lumMod val="75000"/>
                </a:schemeClr>
              </a:solidFill>
            </a:endParaRPr>
          </a:p>
        </p:txBody>
      </p:sp>
    </p:spTree>
    <p:extLst>
      <p:ext uri="{BB962C8B-B14F-4D97-AF65-F5344CB8AC3E}">
        <p14:creationId xmlns:p14="http://schemas.microsoft.com/office/powerpoint/2010/main" val="1483300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Facial Coding</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solidFill>
                  <a:srgbClr val="7030A0"/>
                </a:solidFill>
              </a:rPr>
              <a:t>Measures </a:t>
            </a:r>
            <a:r>
              <a:rPr lang="en-GB" dirty="0">
                <a:solidFill>
                  <a:srgbClr val="7030A0"/>
                </a:solidFill>
              </a:rPr>
              <a:t>a user’s emotions as they interact with a computer or tablet </a:t>
            </a:r>
            <a:endParaRPr lang="en-GB" dirty="0" smtClean="0">
              <a:solidFill>
                <a:srgbClr val="7030A0"/>
              </a:solidFill>
            </a:endParaRPr>
          </a:p>
          <a:p>
            <a:r>
              <a:rPr lang="en-GB" sz="1000" dirty="0">
                <a:solidFill>
                  <a:srgbClr val="7030A0"/>
                </a:solidFill>
              </a:rPr>
              <a:t>.</a:t>
            </a:r>
            <a:endParaRPr lang="en-GB" sz="1100" dirty="0" smtClean="0">
              <a:solidFill>
                <a:srgbClr val="7030A0"/>
              </a:solidFill>
            </a:endParaRPr>
          </a:p>
          <a:p>
            <a:r>
              <a:rPr lang="en-GB" dirty="0" smtClean="0">
                <a:solidFill>
                  <a:srgbClr val="7030A0"/>
                </a:solidFill>
              </a:rPr>
              <a:t>Analyses </a:t>
            </a:r>
            <a:r>
              <a:rPr lang="en-GB" dirty="0">
                <a:solidFill>
                  <a:srgbClr val="7030A0"/>
                </a:solidFill>
              </a:rPr>
              <a:t>images captured by a webcam of their </a:t>
            </a:r>
            <a:r>
              <a:rPr lang="en-GB" dirty="0" smtClean="0">
                <a:solidFill>
                  <a:srgbClr val="7030A0"/>
                </a:solidFill>
              </a:rPr>
              <a:t>face</a:t>
            </a:r>
          </a:p>
          <a:p>
            <a:endParaRPr lang="en-GB" sz="1100" dirty="0" smtClean="0">
              <a:solidFill>
                <a:srgbClr val="7030A0"/>
              </a:solidFill>
            </a:endParaRPr>
          </a:p>
          <a:p>
            <a:r>
              <a:rPr lang="en-GB" dirty="0" smtClean="0">
                <a:solidFill>
                  <a:srgbClr val="7030A0"/>
                </a:solidFill>
              </a:rPr>
              <a:t>Uses this to gauge </a:t>
            </a:r>
            <a:r>
              <a:rPr lang="en-GB" dirty="0">
                <a:solidFill>
                  <a:srgbClr val="7030A0"/>
                </a:solidFill>
              </a:rPr>
              <a:t>how engaged the user is </a:t>
            </a:r>
            <a:r>
              <a:rPr lang="en-GB" dirty="0" smtClean="0">
                <a:solidFill>
                  <a:srgbClr val="7030A0"/>
                </a:solidFill>
              </a:rPr>
              <a:t>when looking at movies</a:t>
            </a:r>
            <a:r>
              <a:rPr lang="en-GB" dirty="0">
                <a:solidFill>
                  <a:srgbClr val="7030A0"/>
                </a:solidFill>
              </a:rPr>
              <a:t>, online shopping sites and ads </a:t>
            </a:r>
            <a:endParaRPr lang="en-GB" dirty="0" smtClean="0">
              <a:solidFill>
                <a:srgbClr val="7030A0"/>
              </a:solidFill>
            </a:endParaRPr>
          </a:p>
          <a:p>
            <a:endParaRPr lang="en-GB" sz="1100" dirty="0" smtClean="0">
              <a:solidFill>
                <a:srgbClr val="7030A0"/>
              </a:solidFill>
            </a:endParaRPr>
          </a:p>
          <a:p>
            <a:r>
              <a:rPr lang="en-GB" dirty="0" smtClean="0">
                <a:solidFill>
                  <a:srgbClr val="7030A0"/>
                </a:solidFill>
              </a:rPr>
              <a:t>6 core expressions - sadness</a:t>
            </a:r>
            <a:r>
              <a:rPr lang="en-GB" dirty="0">
                <a:solidFill>
                  <a:srgbClr val="7030A0"/>
                </a:solidFill>
              </a:rPr>
              <a:t>, happiness, disgust, fear, surprise and anger </a:t>
            </a:r>
            <a:endParaRPr lang="en-US" dirty="0">
              <a:solidFill>
                <a:srgbClr val="7030A0"/>
              </a:solidFill>
            </a:endParaRPr>
          </a:p>
        </p:txBody>
      </p:sp>
      <p:sp>
        <p:nvSpPr>
          <p:cNvPr id="7" name="Footer Placeholder 6"/>
          <p:cNvSpPr>
            <a:spLocks noGrp="1"/>
          </p:cNvSpPr>
          <p:nvPr>
            <p:ph type="ftr" sz="quarter" idx="11"/>
          </p:nvPr>
        </p:nvSpPr>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
        <p:nvSpPr>
          <p:cNvPr id="8" name="Slide Number Placeholder 7"/>
          <p:cNvSpPr>
            <a:spLocks noGrp="1"/>
          </p:cNvSpPr>
          <p:nvPr>
            <p:ph type="sldNum" sz="quarter" idx="12"/>
          </p:nvPr>
        </p:nvSpPr>
        <p:spPr/>
        <p:txBody>
          <a:bodyPr/>
          <a:lstStyle/>
          <a:p>
            <a:fld id="{A7EA2D8D-44E5-43C4-BBA1-AE3E32EF0894}" type="slidenum">
              <a:rPr lang="en-GB" smtClean="0">
                <a:solidFill>
                  <a:schemeClr val="accent6">
                    <a:lumMod val="75000"/>
                  </a:schemeClr>
                </a:solidFill>
              </a:rPr>
              <a:t>21</a:t>
            </a:fld>
            <a:endParaRPr lang="en-GB" dirty="0">
              <a:solidFill>
                <a:schemeClr val="accent6">
                  <a:lumMod val="75000"/>
                </a:schemeClr>
              </a:solidFill>
            </a:endParaRPr>
          </a:p>
        </p:txBody>
      </p:sp>
    </p:spTree>
    <p:extLst>
      <p:ext uri="{BB962C8B-B14F-4D97-AF65-F5344CB8AC3E}">
        <p14:creationId xmlns:p14="http://schemas.microsoft.com/office/powerpoint/2010/main" val="4123648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
        <p:nvSpPr>
          <p:cNvPr id="8" name="Slide Number Placeholder 7"/>
          <p:cNvSpPr>
            <a:spLocks noGrp="1"/>
          </p:cNvSpPr>
          <p:nvPr>
            <p:ph type="sldNum" sz="quarter" idx="12"/>
          </p:nvPr>
        </p:nvSpPr>
        <p:spPr/>
        <p:txBody>
          <a:bodyPr/>
          <a:lstStyle/>
          <a:p>
            <a:fld id="{A7EA2D8D-44E5-43C4-BBA1-AE3E32EF0894}" type="slidenum">
              <a:rPr lang="en-GB" smtClean="0">
                <a:solidFill>
                  <a:schemeClr val="accent6">
                    <a:lumMod val="75000"/>
                  </a:schemeClr>
                </a:solidFill>
              </a:rPr>
              <a:t>22</a:t>
            </a:fld>
            <a:endParaRPr lang="en-GB" dirty="0">
              <a:solidFill>
                <a:schemeClr val="accent6">
                  <a:lumMod val="75000"/>
                </a:schemeClr>
              </a:solidFill>
            </a:endParaRPr>
          </a:p>
        </p:txBody>
      </p:sp>
      <p:pic>
        <p:nvPicPr>
          <p:cNvPr id="1280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260648"/>
            <a:ext cx="8667750" cy="5992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20557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use the emotional data?</a:t>
            </a:r>
            <a:endParaRPr lang="en-US" dirty="0"/>
          </a:p>
        </p:txBody>
      </p:sp>
      <p:sp>
        <p:nvSpPr>
          <p:cNvPr id="3" name="Content Placeholder 2"/>
          <p:cNvSpPr>
            <a:spLocks noGrp="1"/>
          </p:cNvSpPr>
          <p:nvPr>
            <p:ph idx="1"/>
          </p:nvPr>
        </p:nvSpPr>
        <p:spPr/>
        <p:txBody>
          <a:bodyPr>
            <a:normAutofit/>
          </a:bodyPr>
          <a:lstStyle/>
          <a:p>
            <a:r>
              <a:rPr lang="en-GB" dirty="0" smtClean="0">
                <a:solidFill>
                  <a:srgbClr val="7030A0"/>
                </a:solidFill>
              </a:rPr>
              <a:t>If user </a:t>
            </a:r>
            <a:r>
              <a:rPr lang="en-GB" dirty="0">
                <a:solidFill>
                  <a:srgbClr val="7030A0"/>
                </a:solidFill>
              </a:rPr>
              <a:t>screws up their face when an ad pops up </a:t>
            </a:r>
            <a:r>
              <a:rPr lang="en-GB" dirty="0" smtClean="0">
                <a:solidFill>
                  <a:srgbClr val="7030A0"/>
                </a:solidFill>
              </a:rPr>
              <a:t>-&gt; feel disgust</a:t>
            </a:r>
          </a:p>
          <a:p>
            <a:endParaRPr lang="en-GB" sz="600" dirty="0" smtClean="0">
              <a:solidFill>
                <a:srgbClr val="7030A0"/>
              </a:solidFill>
            </a:endParaRPr>
          </a:p>
          <a:p>
            <a:r>
              <a:rPr lang="en-GB" dirty="0" smtClean="0">
                <a:solidFill>
                  <a:srgbClr val="7030A0"/>
                </a:solidFill>
              </a:rPr>
              <a:t>If start </a:t>
            </a:r>
            <a:r>
              <a:rPr lang="en-GB" dirty="0">
                <a:solidFill>
                  <a:srgbClr val="7030A0"/>
                </a:solidFill>
              </a:rPr>
              <a:t>smiling </a:t>
            </a:r>
            <a:r>
              <a:rPr lang="en-GB" dirty="0" smtClean="0">
                <a:solidFill>
                  <a:srgbClr val="7030A0"/>
                </a:solidFill>
              </a:rPr>
              <a:t>-&gt; they </a:t>
            </a:r>
            <a:r>
              <a:rPr lang="en-GB" dirty="0">
                <a:solidFill>
                  <a:srgbClr val="7030A0"/>
                </a:solidFill>
              </a:rPr>
              <a:t>are feeling happy </a:t>
            </a:r>
            <a:endParaRPr lang="en-GB" dirty="0" smtClean="0">
              <a:solidFill>
                <a:srgbClr val="7030A0"/>
              </a:solidFill>
            </a:endParaRPr>
          </a:p>
          <a:p>
            <a:endParaRPr lang="en-GB" sz="600" dirty="0" smtClean="0">
              <a:solidFill>
                <a:srgbClr val="7030A0"/>
              </a:solidFill>
            </a:endParaRPr>
          </a:p>
          <a:p>
            <a:r>
              <a:rPr lang="en-GB" dirty="0" smtClean="0">
                <a:solidFill>
                  <a:srgbClr val="7030A0"/>
                </a:solidFill>
              </a:rPr>
              <a:t>Website </a:t>
            </a:r>
            <a:r>
              <a:rPr lang="en-GB" dirty="0">
                <a:solidFill>
                  <a:srgbClr val="7030A0"/>
                </a:solidFill>
              </a:rPr>
              <a:t>can </a:t>
            </a:r>
            <a:r>
              <a:rPr lang="en-GB" dirty="0" smtClean="0">
                <a:solidFill>
                  <a:srgbClr val="7030A0"/>
                </a:solidFill>
              </a:rPr>
              <a:t>adapt </a:t>
            </a:r>
            <a:r>
              <a:rPr lang="en-GB" dirty="0">
                <a:solidFill>
                  <a:srgbClr val="7030A0"/>
                </a:solidFill>
              </a:rPr>
              <a:t>its ad, movie storyline or content to </a:t>
            </a:r>
            <a:r>
              <a:rPr lang="en-GB" dirty="0" smtClean="0">
                <a:solidFill>
                  <a:srgbClr val="7030A0"/>
                </a:solidFill>
              </a:rPr>
              <a:t>match user’s emotional state</a:t>
            </a:r>
            <a:endParaRPr lang="en-GB" dirty="0">
              <a:solidFill>
                <a:srgbClr val="7030A0"/>
              </a:solidFill>
            </a:endParaRPr>
          </a:p>
          <a:p>
            <a:r>
              <a:rPr lang="en-GB" dirty="0" smtClean="0">
                <a:solidFill>
                  <a:srgbClr val="7030A0"/>
                </a:solidFill>
              </a:rPr>
              <a:t>Eye</a:t>
            </a:r>
            <a:r>
              <a:rPr lang="en-GB" dirty="0">
                <a:solidFill>
                  <a:srgbClr val="7030A0"/>
                </a:solidFill>
              </a:rPr>
              <a:t>-tracking, finger pulse, speech and </a:t>
            </a:r>
            <a:r>
              <a:rPr lang="en-GB" dirty="0" smtClean="0">
                <a:solidFill>
                  <a:srgbClr val="7030A0"/>
                </a:solidFill>
              </a:rPr>
              <a:t>words</a:t>
            </a:r>
            <a:r>
              <a:rPr lang="en-GB" dirty="0">
                <a:solidFill>
                  <a:srgbClr val="7030A0"/>
                </a:solidFill>
              </a:rPr>
              <a:t>/phrases </a:t>
            </a:r>
            <a:r>
              <a:rPr lang="en-GB" dirty="0" smtClean="0">
                <a:solidFill>
                  <a:srgbClr val="7030A0"/>
                </a:solidFill>
              </a:rPr>
              <a:t>also analysed when tweeting or </a:t>
            </a:r>
            <a:r>
              <a:rPr lang="en-GB" dirty="0">
                <a:solidFill>
                  <a:srgbClr val="7030A0"/>
                </a:solidFill>
              </a:rPr>
              <a:t>posting to Facebook </a:t>
            </a:r>
            <a:endParaRPr lang="en-US" dirty="0">
              <a:solidFill>
                <a:srgbClr val="7030A0"/>
              </a:solidFill>
            </a:endParaRPr>
          </a:p>
        </p:txBody>
      </p:sp>
      <p:sp>
        <p:nvSpPr>
          <p:cNvPr id="7" name="Footer Placeholder 6"/>
          <p:cNvSpPr>
            <a:spLocks noGrp="1"/>
          </p:cNvSpPr>
          <p:nvPr>
            <p:ph type="ftr" sz="quarter" idx="11"/>
          </p:nvPr>
        </p:nvSpPr>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
        <p:nvSpPr>
          <p:cNvPr id="8" name="Slide Number Placeholder 7"/>
          <p:cNvSpPr>
            <a:spLocks noGrp="1"/>
          </p:cNvSpPr>
          <p:nvPr>
            <p:ph type="sldNum" sz="quarter" idx="12"/>
          </p:nvPr>
        </p:nvSpPr>
        <p:spPr/>
        <p:txBody>
          <a:bodyPr/>
          <a:lstStyle/>
          <a:p>
            <a:fld id="{A7EA2D8D-44E5-43C4-BBA1-AE3E32EF0894}" type="slidenum">
              <a:rPr lang="en-GB" smtClean="0">
                <a:solidFill>
                  <a:schemeClr val="accent6">
                    <a:lumMod val="75000"/>
                  </a:schemeClr>
                </a:solidFill>
              </a:rPr>
              <a:t>23</a:t>
            </a:fld>
            <a:endParaRPr lang="en-GB" dirty="0">
              <a:solidFill>
                <a:schemeClr val="accent6">
                  <a:lumMod val="75000"/>
                </a:schemeClr>
              </a:solidFill>
            </a:endParaRPr>
          </a:p>
        </p:txBody>
      </p:sp>
    </p:spTree>
    <p:extLst>
      <p:ext uri="{BB962C8B-B14F-4D97-AF65-F5344CB8AC3E}">
        <p14:creationId xmlns:p14="http://schemas.microsoft.com/office/powerpoint/2010/main" val="28240006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Indirect emotion detection</a:t>
            </a:r>
            <a:endParaRPr lang="en-US" dirty="0"/>
          </a:p>
        </p:txBody>
      </p:sp>
      <p:sp>
        <p:nvSpPr>
          <p:cNvPr id="3" name="Content Placeholder 2"/>
          <p:cNvSpPr>
            <a:spLocks noGrp="1"/>
          </p:cNvSpPr>
          <p:nvPr>
            <p:ph idx="1"/>
          </p:nvPr>
        </p:nvSpPr>
        <p:spPr>
          <a:xfrm>
            <a:off x="457200" y="1340768"/>
            <a:ext cx="8229600" cy="4785395"/>
          </a:xfrm>
        </p:spPr>
        <p:txBody>
          <a:bodyPr>
            <a:normAutofit/>
          </a:bodyPr>
          <a:lstStyle/>
          <a:p>
            <a:r>
              <a:rPr lang="en-GB" dirty="0">
                <a:solidFill>
                  <a:srgbClr val="7030A0"/>
                </a:solidFill>
              </a:rPr>
              <a:t>B</a:t>
            </a:r>
            <a:r>
              <a:rPr lang="en-GB" dirty="0" smtClean="0">
                <a:solidFill>
                  <a:srgbClr val="7030A0"/>
                </a:solidFill>
              </a:rPr>
              <a:t>eginning </a:t>
            </a:r>
            <a:r>
              <a:rPr lang="en-GB" dirty="0">
                <a:solidFill>
                  <a:srgbClr val="7030A0"/>
                </a:solidFill>
              </a:rPr>
              <a:t>to be used </a:t>
            </a:r>
            <a:r>
              <a:rPr lang="en-GB" dirty="0" smtClean="0">
                <a:solidFill>
                  <a:srgbClr val="7030A0"/>
                </a:solidFill>
              </a:rPr>
              <a:t>more to infer </a:t>
            </a:r>
            <a:r>
              <a:rPr lang="en-GB" dirty="0">
                <a:solidFill>
                  <a:srgbClr val="7030A0"/>
                </a:solidFill>
              </a:rPr>
              <a:t>or predict someone’s </a:t>
            </a:r>
            <a:r>
              <a:rPr lang="en-GB" dirty="0" err="1" smtClean="0">
                <a:solidFill>
                  <a:srgbClr val="7030A0"/>
                </a:solidFill>
              </a:rPr>
              <a:t>behavior</a:t>
            </a:r>
            <a:endParaRPr lang="en-GB" dirty="0" smtClean="0">
              <a:solidFill>
                <a:srgbClr val="7030A0"/>
              </a:solidFill>
            </a:endParaRPr>
          </a:p>
          <a:p>
            <a:r>
              <a:rPr lang="en-GB" dirty="0" smtClean="0">
                <a:solidFill>
                  <a:srgbClr val="7030A0"/>
                </a:solidFill>
              </a:rPr>
              <a:t>For example</a:t>
            </a:r>
            <a:r>
              <a:rPr lang="en-GB" dirty="0">
                <a:solidFill>
                  <a:srgbClr val="7030A0"/>
                </a:solidFill>
              </a:rPr>
              <a:t>, determining </a:t>
            </a:r>
            <a:r>
              <a:rPr lang="en-GB" dirty="0" smtClean="0">
                <a:solidFill>
                  <a:srgbClr val="7030A0"/>
                </a:solidFill>
              </a:rPr>
              <a:t>a person’s suitability </a:t>
            </a:r>
            <a:r>
              <a:rPr lang="en-GB" dirty="0">
                <a:solidFill>
                  <a:srgbClr val="7030A0"/>
                </a:solidFill>
              </a:rPr>
              <a:t>for a job, or how they will vote at an </a:t>
            </a:r>
            <a:r>
              <a:rPr lang="en-GB" dirty="0" smtClean="0">
                <a:solidFill>
                  <a:srgbClr val="7030A0"/>
                </a:solidFill>
              </a:rPr>
              <a:t>election</a:t>
            </a:r>
          </a:p>
          <a:p>
            <a:r>
              <a:rPr lang="en-GB" dirty="0">
                <a:solidFill>
                  <a:srgbClr val="7030A0"/>
                </a:solidFill>
              </a:rPr>
              <a:t>Do you think it is creepy that technology </a:t>
            </a:r>
            <a:r>
              <a:rPr lang="en-GB" dirty="0" smtClean="0">
                <a:solidFill>
                  <a:srgbClr val="7030A0"/>
                </a:solidFill>
              </a:rPr>
              <a:t>can read </a:t>
            </a:r>
            <a:r>
              <a:rPr lang="en-GB" dirty="0">
                <a:solidFill>
                  <a:srgbClr val="7030A0"/>
                </a:solidFill>
              </a:rPr>
              <a:t>your emotions from your facial expressions or from </a:t>
            </a:r>
            <a:r>
              <a:rPr lang="en-GB" dirty="0" smtClean="0">
                <a:solidFill>
                  <a:srgbClr val="7030A0"/>
                </a:solidFill>
              </a:rPr>
              <a:t>your tweets?</a:t>
            </a:r>
          </a:p>
          <a:p>
            <a:endParaRPr lang="en-US" dirty="0"/>
          </a:p>
        </p:txBody>
      </p:sp>
      <p:sp>
        <p:nvSpPr>
          <p:cNvPr id="7" name="Footer Placeholder 6"/>
          <p:cNvSpPr>
            <a:spLocks noGrp="1"/>
          </p:cNvSpPr>
          <p:nvPr>
            <p:ph type="ftr" sz="quarter" idx="11"/>
          </p:nvPr>
        </p:nvSpPr>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
        <p:nvSpPr>
          <p:cNvPr id="8" name="Slide Number Placeholder 7"/>
          <p:cNvSpPr>
            <a:spLocks noGrp="1"/>
          </p:cNvSpPr>
          <p:nvPr>
            <p:ph type="sldNum" sz="quarter" idx="12"/>
          </p:nvPr>
        </p:nvSpPr>
        <p:spPr/>
        <p:txBody>
          <a:bodyPr/>
          <a:lstStyle/>
          <a:p>
            <a:fld id="{A7EA2D8D-44E5-43C4-BBA1-AE3E32EF0894}" type="slidenum">
              <a:rPr lang="en-GB" smtClean="0">
                <a:solidFill>
                  <a:schemeClr val="accent6">
                    <a:lumMod val="75000"/>
                  </a:schemeClr>
                </a:solidFill>
              </a:rPr>
              <a:t>24</a:t>
            </a:fld>
            <a:endParaRPr lang="en-GB" dirty="0">
              <a:solidFill>
                <a:schemeClr val="accent6">
                  <a:lumMod val="75000"/>
                </a:schemeClr>
              </a:solidFill>
            </a:endParaRPr>
          </a:p>
        </p:txBody>
      </p:sp>
    </p:spTree>
    <p:extLst>
      <p:ext uri="{BB962C8B-B14F-4D97-AF65-F5344CB8AC3E}">
        <p14:creationId xmlns:p14="http://schemas.microsoft.com/office/powerpoint/2010/main" val="10836280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idx="4294967295"/>
          </p:nvPr>
        </p:nvSpPr>
        <p:spPr/>
        <p:txBody>
          <a:bodyPr>
            <a:normAutofit fontScale="90000"/>
          </a:bodyPr>
          <a:lstStyle/>
          <a:p>
            <a:pPr eaLnBrk="1" hangingPunct="1"/>
            <a:r>
              <a:rPr lang="en-GB">
                <a:latin typeface="Liberation Sans"/>
              </a:rPr>
              <a:t>Persuasive technologies and behavioral change</a:t>
            </a:r>
          </a:p>
        </p:txBody>
      </p:sp>
      <p:sp>
        <p:nvSpPr>
          <p:cNvPr id="54277" name="Rectangle 3"/>
          <p:cNvSpPr>
            <a:spLocks noGrp="1" noChangeArrowheads="1"/>
          </p:cNvSpPr>
          <p:nvPr>
            <p:ph type="body" idx="4294967295"/>
          </p:nvPr>
        </p:nvSpPr>
        <p:spPr/>
        <p:txBody>
          <a:bodyPr>
            <a:normAutofit lnSpcReduction="10000"/>
          </a:bodyPr>
          <a:lstStyle/>
          <a:p>
            <a:pPr eaLnBrk="1" hangingPunct="1"/>
            <a:r>
              <a:rPr lang="en-GB" sz="2800" dirty="0" err="1">
                <a:solidFill>
                  <a:srgbClr val="7030A0"/>
                </a:solidFill>
                <a:latin typeface="Liberation Sans"/>
              </a:rPr>
              <a:t>Interacive</a:t>
            </a:r>
            <a:r>
              <a:rPr lang="en-GB" sz="2800" dirty="0">
                <a:solidFill>
                  <a:srgbClr val="7030A0"/>
                </a:solidFill>
                <a:latin typeface="Liberation Sans"/>
              </a:rPr>
              <a:t> computing systems deliberately designed to change people</a:t>
            </a:r>
            <a:r>
              <a:rPr lang="ja-JP" altLang="en-GB" sz="2800" dirty="0">
                <a:solidFill>
                  <a:srgbClr val="7030A0"/>
                </a:solidFill>
                <a:latin typeface="Liberation Sans"/>
              </a:rPr>
              <a:t>’</a:t>
            </a:r>
            <a:r>
              <a:rPr lang="en-GB" sz="2800" dirty="0">
                <a:solidFill>
                  <a:srgbClr val="7030A0"/>
                </a:solidFill>
                <a:latin typeface="Liberation Sans"/>
              </a:rPr>
              <a:t>s attitudes and </a:t>
            </a:r>
            <a:r>
              <a:rPr lang="en-GB" sz="2800" dirty="0" err="1">
                <a:solidFill>
                  <a:srgbClr val="7030A0"/>
                </a:solidFill>
                <a:latin typeface="Liberation Sans"/>
              </a:rPr>
              <a:t>behaviors</a:t>
            </a:r>
            <a:r>
              <a:rPr lang="en-GB" sz="2800" dirty="0">
                <a:solidFill>
                  <a:srgbClr val="7030A0"/>
                </a:solidFill>
                <a:latin typeface="Liberation Sans"/>
              </a:rPr>
              <a:t> (</a:t>
            </a:r>
            <a:r>
              <a:rPr lang="en-GB" sz="2800" dirty="0" err="1">
                <a:solidFill>
                  <a:srgbClr val="7030A0"/>
                </a:solidFill>
                <a:latin typeface="Liberation Sans"/>
              </a:rPr>
              <a:t>Fogg</a:t>
            </a:r>
            <a:r>
              <a:rPr lang="en-GB" sz="2800" dirty="0">
                <a:solidFill>
                  <a:srgbClr val="7030A0"/>
                </a:solidFill>
                <a:latin typeface="Liberation Sans"/>
              </a:rPr>
              <a:t>, 2003</a:t>
            </a:r>
            <a:r>
              <a:rPr lang="en-GB" sz="2800" dirty="0" smtClean="0">
                <a:solidFill>
                  <a:srgbClr val="7030A0"/>
                </a:solidFill>
                <a:latin typeface="Liberation Sans"/>
              </a:rPr>
              <a:t>)</a:t>
            </a:r>
          </a:p>
          <a:p>
            <a:pPr eaLnBrk="1" hangingPunct="1"/>
            <a:endParaRPr lang="en-GB" sz="1500" dirty="0">
              <a:solidFill>
                <a:srgbClr val="7030A0"/>
              </a:solidFill>
              <a:latin typeface="Liberation Sans"/>
            </a:endParaRPr>
          </a:p>
          <a:p>
            <a:pPr eaLnBrk="1" hangingPunct="1"/>
            <a:r>
              <a:rPr lang="en-GB" sz="2800" dirty="0">
                <a:solidFill>
                  <a:srgbClr val="7030A0"/>
                </a:solidFill>
                <a:latin typeface="Liberation Sans"/>
              </a:rPr>
              <a:t>A diversity of techniques now used to change what they do or </a:t>
            </a:r>
            <a:r>
              <a:rPr lang="en-GB" sz="2800" dirty="0" smtClean="0">
                <a:solidFill>
                  <a:srgbClr val="7030A0"/>
                </a:solidFill>
                <a:latin typeface="Liberation Sans"/>
              </a:rPr>
              <a:t>think</a:t>
            </a:r>
          </a:p>
          <a:p>
            <a:pPr eaLnBrk="1" hangingPunct="1"/>
            <a:endParaRPr lang="en-GB" sz="1100" dirty="0">
              <a:solidFill>
                <a:srgbClr val="7030A0"/>
              </a:solidFill>
              <a:latin typeface="Liberation Sans"/>
            </a:endParaRPr>
          </a:p>
          <a:p>
            <a:pPr lvl="1" eaLnBrk="1" hangingPunct="1"/>
            <a:r>
              <a:rPr lang="en-GB" sz="2000" dirty="0">
                <a:solidFill>
                  <a:schemeClr val="accent1"/>
                </a:solidFill>
                <a:latin typeface="Liberation Sans"/>
                <a:ea typeface="ＭＳ Ｐゴシック" charset="0"/>
              </a:rPr>
              <a:t>Pop-up ads, warning messages, reminders, prompts, personalized messages, recommendations, Amazon </a:t>
            </a:r>
            <a:r>
              <a:rPr lang="en-GB" sz="2000" dirty="0" smtClean="0">
                <a:solidFill>
                  <a:schemeClr val="accent1"/>
                </a:solidFill>
                <a:latin typeface="Liberation Sans"/>
                <a:ea typeface="ＭＳ Ｐゴシック" charset="0"/>
              </a:rPr>
              <a:t>1-click</a:t>
            </a:r>
          </a:p>
          <a:p>
            <a:pPr lvl="1" eaLnBrk="1" hangingPunct="1"/>
            <a:endParaRPr lang="en-GB" sz="2000" dirty="0">
              <a:solidFill>
                <a:schemeClr val="accent1"/>
              </a:solidFill>
              <a:latin typeface="Liberation Sans"/>
              <a:ea typeface="ＭＳ Ｐゴシック" charset="0"/>
            </a:endParaRPr>
          </a:p>
          <a:p>
            <a:pPr lvl="1" eaLnBrk="1" hangingPunct="1"/>
            <a:r>
              <a:rPr lang="en-GB" sz="2000" dirty="0">
                <a:solidFill>
                  <a:schemeClr val="accent1"/>
                </a:solidFill>
                <a:latin typeface="Liberation Sans"/>
                <a:ea typeface="ＭＳ Ｐゴシック" charset="0"/>
              </a:rPr>
              <a:t>Commonly referred to as nudging </a:t>
            </a:r>
          </a:p>
          <a:p>
            <a:pPr eaLnBrk="1" hangingPunct="1">
              <a:buFontTx/>
              <a:buNone/>
            </a:pPr>
            <a:r>
              <a:rPr lang="en-GB" sz="2800" dirty="0">
                <a:solidFill>
                  <a:srgbClr val="7030A0"/>
                </a:solidFill>
                <a:latin typeface="Liberation Sans"/>
              </a:rPr>
              <a:t> </a:t>
            </a: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25</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12291448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2"/>
          <p:cNvSpPr>
            <a:spLocks noGrp="1" noChangeArrowheads="1"/>
          </p:cNvSpPr>
          <p:nvPr>
            <p:ph type="title" idx="4294967295"/>
          </p:nvPr>
        </p:nvSpPr>
        <p:spPr/>
        <p:txBody>
          <a:bodyPr/>
          <a:lstStyle/>
          <a:p>
            <a:pPr eaLnBrk="1" hangingPunct="1"/>
            <a:r>
              <a:rPr lang="en-GB" dirty="0">
                <a:latin typeface="Liberation Sans"/>
              </a:rPr>
              <a:t>Nintendo</a:t>
            </a:r>
            <a:r>
              <a:rPr lang="ja-JP" altLang="en-GB" dirty="0">
                <a:latin typeface="Liberation Sans"/>
              </a:rPr>
              <a:t>’</a:t>
            </a:r>
            <a:r>
              <a:rPr lang="en-GB" dirty="0">
                <a:latin typeface="Liberation Sans"/>
              </a:rPr>
              <a:t>s Pocket Pikachu</a:t>
            </a:r>
          </a:p>
        </p:txBody>
      </p:sp>
      <p:sp>
        <p:nvSpPr>
          <p:cNvPr id="56326" name="Rectangle 3"/>
          <p:cNvSpPr>
            <a:spLocks noGrp="1" noChangeArrowheads="1"/>
          </p:cNvSpPr>
          <p:nvPr>
            <p:ph type="body" idx="4294967295"/>
          </p:nvPr>
        </p:nvSpPr>
        <p:spPr/>
        <p:txBody>
          <a:bodyPr/>
          <a:lstStyle/>
          <a:p>
            <a:pPr eaLnBrk="1" hangingPunct="1"/>
            <a:r>
              <a:rPr lang="en-GB" sz="2800" dirty="0">
                <a:solidFill>
                  <a:srgbClr val="7030A0"/>
                </a:solidFill>
                <a:latin typeface="Liberation Sans"/>
              </a:rPr>
              <a:t>Changing bad habits and improving well </a:t>
            </a:r>
            <a:r>
              <a:rPr lang="en-GB" sz="2800" dirty="0" smtClean="0">
                <a:solidFill>
                  <a:srgbClr val="7030A0"/>
                </a:solidFill>
                <a:latin typeface="Liberation Sans"/>
              </a:rPr>
              <a:t>being</a:t>
            </a:r>
          </a:p>
          <a:p>
            <a:pPr eaLnBrk="1" hangingPunct="1"/>
            <a:endParaRPr lang="en-GB" sz="1200" dirty="0">
              <a:solidFill>
                <a:srgbClr val="7030A0"/>
              </a:solidFill>
              <a:latin typeface="Liberation Sans"/>
            </a:endParaRPr>
          </a:p>
          <a:p>
            <a:pPr lvl="1" eaLnBrk="1" hangingPunct="1"/>
            <a:r>
              <a:rPr lang="en-GB" sz="2400" dirty="0">
                <a:solidFill>
                  <a:schemeClr val="accent1"/>
                </a:solidFill>
                <a:latin typeface="Liberation Sans"/>
                <a:ea typeface="ＭＳ Ｐゴシック" charset="0"/>
              </a:rPr>
              <a:t>Designed to motivate children </a:t>
            </a:r>
            <a:r>
              <a:rPr lang="en-GB" sz="2400" dirty="0" smtClean="0">
                <a:solidFill>
                  <a:schemeClr val="accent1"/>
                </a:solidFill>
                <a:latin typeface="Liberation Sans"/>
                <a:ea typeface="ＭＳ Ｐゴシック" charset="0"/>
              </a:rPr>
              <a:t>to </a:t>
            </a:r>
            <a:r>
              <a:rPr lang="en-GB" sz="2400" dirty="0">
                <a:solidFill>
                  <a:schemeClr val="accent1"/>
                </a:solidFill>
                <a:latin typeface="Liberation Sans"/>
                <a:ea typeface="ＭＳ Ｐゴシック" charset="0"/>
              </a:rPr>
              <a:t>be more physically active </a:t>
            </a:r>
            <a:r>
              <a:rPr lang="en-GB" sz="2400" dirty="0" smtClean="0">
                <a:solidFill>
                  <a:schemeClr val="accent1"/>
                </a:solidFill>
                <a:latin typeface="Liberation Sans"/>
                <a:ea typeface="ＭＳ Ｐゴシック" charset="0"/>
              </a:rPr>
              <a:t>on a </a:t>
            </a:r>
            <a:r>
              <a:rPr lang="en-GB" sz="2400" dirty="0">
                <a:solidFill>
                  <a:schemeClr val="accent1"/>
                </a:solidFill>
                <a:latin typeface="Liberation Sans"/>
                <a:ea typeface="ＭＳ Ｐゴシック" charset="0"/>
              </a:rPr>
              <a:t>regular </a:t>
            </a:r>
            <a:r>
              <a:rPr lang="en-GB" sz="2400" dirty="0" smtClean="0">
                <a:solidFill>
                  <a:schemeClr val="accent1"/>
                </a:solidFill>
                <a:latin typeface="Liberation Sans"/>
                <a:ea typeface="ＭＳ Ｐゴシック" charset="0"/>
              </a:rPr>
              <a:t>basis</a:t>
            </a:r>
          </a:p>
          <a:p>
            <a:pPr lvl="1" eaLnBrk="1" hangingPunct="1"/>
            <a:endParaRPr lang="en-GB" sz="1000" dirty="0">
              <a:solidFill>
                <a:schemeClr val="accent1"/>
              </a:solidFill>
              <a:latin typeface="Liberation Sans"/>
              <a:ea typeface="ＭＳ Ｐゴシック" charset="0"/>
            </a:endParaRPr>
          </a:p>
          <a:p>
            <a:pPr lvl="1" eaLnBrk="1" hangingPunct="1"/>
            <a:r>
              <a:rPr lang="en-GB" sz="2400" dirty="0">
                <a:solidFill>
                  <a:schemeClr val="accent1"/>
                </a:solidFill>
                <a:latin typeface="Liberation Sans"/>
                <a:ea typeface="ＭＳ Ｐゴシック" charset="0"/>
              </a:rPr>
              <a:t>owner of the digital pet </a:t>
            </a:r>
            <a:r>
              <a:rPr lang="en-GB" sz="2400" dirty="0" smtClean="0">
                <a:solidFill>
                  <a:schemeClr val="accent1"/>
                </a:solidFill>
                <a:latin typeface="Liberation Sans"/>
                <a:ea typeface="ＭＳ Ｐゴシック" charset="0"/>
              </a:rPr>
              <a:t>that</a:t>
            </a:r>
            <a:r>
              <a:rPr lang="en-GB" sz="2400" dirty="0">
                <a:solidFill>
                  <a:schemeClr val="accent1"/>
                </a:solidFill>
                <a:latin typeface="Liberation Sans"/>
                <a:ea typeface="ＭＳ Ｐゴシック" charset="0"/>
              </a:rPr>
              <a:t> </a:t>
            </a:r>
            <a:r>
              <a:rPr lang="ja-JP" altLang="en-GB" sz="2400" dirty="0" smtClean="0">
                <a:solidFill>
                  <a:schemeClr val="accent1"/>
                </a:solidFill>
                <a:latin typeface="Liberation Sans"/>
                <a:ea typeface="ＭＳ Ｐゴシック" charset="0"/>
              </a:rPr>
              <a:t>‘</a:t>
            </a:r>
            <a:r>
              <a:rPr lang="en-GB" sz="2400" dirty="0">
                <a:solidFill>
                  <a:schemeClr val="accent1"/>
                </a:solidFill>
                <a:latin typeface="Liberation Sans"/>
                <a:ea typeface="ＭＳ Ｐゴシック" charset="0"/>
              </a:rPr>
              <a:t>lives</a:t>
            </a:r>
            <a:r>
              <a:rPr lang="ja-JP" altLang="en-GB" sz="2400" dirty="0">
                <a:solidFill>
                  <a:schemeClr val="accent1"/>
                </a:solidFill>
                <a:latin typeface="Liberation Sans"/>
                <a:ea typeface="ＭＳ Ｐゴシック" charset="0"/>
              </a:rPr>
              <a:t>’</a:t>
            </a:r>
            <a:r>
              <a:rPr lang="en-GB" sz="2400" dirty="0">
                <a:solidFill>
                  <a:schemeClr val="accent1"/>
                </a:solidFill>
                <a:latin typeface="Liberation Sans"/>
                <a:ea typeface="ＭＳ Ｐゴシック" charset="0"/>
              </a:rPr>
              <a:t> in the device is </a:t>
            </a:r>
            <a:r>
              <a:rPr lang="en-GB" sz="2400" dirty="0" smtClean="0">
                <a:solidFill>
                  <a:schemeClr val="accent1"/>
                </a:solidFill>
                <a:latin typeface="Liberation Sans"/>
                <a:ea typeface="ＭＳ Ｐゴシック" charset="0"/>
              </a:rPr>
              <a:t>required</a:t>
            </a:r>
            <a:r>
              <a:rPr lang="en-GB" sz="2400" dirty="0">
                <a:solidFill>
                  <a:schemeClr val="accent1"/>
                </a:solidFill>
                <a:latin typeface="Liberation Sans"/>
                <a:ea typeface="ＭＳ Ｐゴシック" charset="0"/>
              </a:rPr>
              <a:t> </a:t>
            </a:r>
            <a:r>
              <a:rPr lang="en-GB" sz="2400" dirty="0" smtClean="0">
                <a:solidFill>
                  <a:schemeClr val="accent1"/>
                </a:solidFill>
                <a:latin typeface="Liberation Sans"/>
                <a:ea typeface="ＭＳ Ｐゴシック" charset="0"/>
              </a:rPr>
              <a:t>to </a:t>
            </a:r>
            <a:r>
              <a:rPr lang="en-GB" sz="2400" dirty="0">
                <a:solidFill>
                  <a:schemeClr val="accent1"/>
                </a:solidFill>
                <a:latin typeface="Liberation Sans"/>
                <a:ea typeface="ＭＳ Ｐゴシック" charset="0"/>
              </a:rPr>
              <a:t>walk, run, or jump </a:t>
            </a:r>
            <a:endParaRPr lang="en-GB" sz="2400" dirty="0" smtClean="0">
              <a:solidFill>
                <a:schemeClr val="accent1"/>
              </a:solidFill>
              <a:latin typeface="Liberation Sans"/>
              <a:ea typeface="ＭＳ Ｐゴシック" charset="0"/>
            </a:endParaRPr>
          </a:p>
          <a:p>
            <a:pPr lvl="1" eaLnBrk="1" hangingPunct="1"/>
            <a:endParaRPr lang="en-GB" sz="1000" dirty="0">
              <a:solidFill>
                <a:schemeClr val="accent1"/>
              </a:solidFill>
              <a:latin typeface="Liberation Sans"/>
              <a:ea typeface="ＭＳ Ｐゴシック" charset="0"/>
            </a:endParaRPr>
          </a:p>
          <a:p>
            <a:pPr lvl="1" eaLnBrk="1" hangingPunct="1"/>
            <a:r>
              <a:rPr lang="en-GB" sz="2400" dirty="0">
                <a:solidFill>
                  <a:schemeClr val="accent1"/>
                </a:solidFill>
                <a:latin typeface="Liberation Sans"/>
                <a:ea typeface="ＭＳ Ｐゴシック" charset="0"/>
              </a:rPr>
              <a:t> If owner does not exercise the virtual pet becomes angry and refuses to play anymore </a:t>
            </a: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26</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3351502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idx="4294967295"/>
          </p:nvPr>
        </p:nvSpPr>
        <p:spPr/>
        <p:txBody>
          <a:bodyPr/>
          <a:lstStyle/>
          <a:p>
            <a:pPr eaLnBrk="1" hangingPunct="1"/>
            <a:r>
              <a:rPr lang="en-GB">
                <a:latin typeface="Liberation Sans"/>
              </a:rPr>
              <a:t>How effective?</a:t>
            </a:r>
          </a:p>
        </p:txBody>
      </p:sp>
      <p:sp>
        <p:nvSpPr>
          <p:cNvPr id="58373" name="Rectangle 3"/>
          <p:cNvSpPr>
            <a:spLocks noGrp="1" noChangeArrowheads="1"/>
          </p:cNvSpPr>
          <p:nvPr>
            <p:ph type="body" idx="4294967295"/>
          </p:nvPr>
        </p:nvSpPr>
        <p:spPr/>
        <p:txBody>
          <a:bodyPr>
            <a:normAutofit/>
          </a:bodyPr>
          <a:lstStyle/>
          <a:p>
            <a:pPr eaLnBrk="1" hangingPunct="1">
              <a:lnSpc>
                <a:spcPct val="90000"/>
              </a:lnSpc>
            </a:pPr>
            <a:r>
              <a:rPr lang="en-GB" sz="3000" dirty="0">
                <a:solidFill>
                  <a:srgbClr val="7030A0"/>
                </a:solidFill>
                <a:latin typeface="Liberation Sans"/>
              </a:rPr>
              <a:t>Is the use of novel forms of interactive technologies (e.g., the combination of sensors and dynamically updated information) that monitor, nag, or send personalized messages intermittently to a person more effective at changing a person</a:t>
            </a:r>
            <a:r>
              <a:rPr lang="ja-JP" altLang="en-GB" sz="3000" dirty="0">
                <a:solidFill>
                  <a:srgbClr val="7030A0"/>
                </a:solidFill>
                <a:latin typeface="Liberation Sans"/>
              </a:rPr>
              <a:t>’</a:t>
            </a:r>
            <a:r>
              <a:rPr lang="en-GB" sz="3000" dirty="0">
                <a:solidFill>
                  <a:srgbClr val="7030A0"/>
                </a:solidFill>
                <a:latin typeface="Liberation Sans"/>
              </a:rPr>
              <a:t>s </a:t>
            </a:r>
            <a:r>
              <a:rPr lang="en-GB" sz="3000" dirty="0" err="1">
                <a:solidFill>
                  <a:srgbClr val="7030A0"/>
                </a:solidFill>
                <a:latin typeface="Liberation Sans"/>
              </a:rPr>
              <a:t>behavior</a:t>
            </a:r>
            <a:r>
              <a:rPr lang="en-GB" sz="3000" dirty="0">
                <a:solidFill>
                  <a:srgbClr val="7030A0"/>
                </a:solidFill>
                <a:latin typeface="Liberation Sans"/>
              </a:rPr>
              <a:t> than non-interactive methods, such as the placement of warning signs, labels, or ads in prominent positions?</a:t>
            </a: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27</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42672270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2" name="Title 1"/>
          <p:cNvSpPr>
            <a:spLocks noGrp="1"/>
          </p:cNvSpPr>
          <p:nvPr>
            <p:ph type="title" idx="4294967295"/>
          </p:nvPr>
        </p:nvSpPr>
        <p:spPr/>
        <p:txBody>
          <a:bodyPr/>
          <a:lstStyle/>
          <a:p>
            <a:pPr eaLnBrk="1" hangingPunct="1"/>
            <a:r>
              <a:rPr lang="en-GB">
                <a:latin typeface="Verdana" charset="0"/>
              </a:rPr>
              <a:t>Which is most effective?</a:t>
            </a: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rPr>
              <a:t>28</a:t>
            </a:fld>
            <a:endParaRPr lang="en-GB" dirty="0">
              <a:solidFill>
                <a:schemeClr val="accent6">
                  <a:lumMod val="75000"/>
                </a:schemeClr>
              </a:solidFill>
            </a:endParaRPr>
          </a:p>
        </p:txBody>
      </p:sp>
      <p:pic>
        <p:nvPicPr>
          <p:cNvPr id="84012"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243054"/>
            <a:ext cx="8277225" cy="496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52083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Tracking devices</a:t>
            </a:r>
            <a:endParaRPr lang="en-US" dirty="0"/>
          </a:p>
        </p:txBody>
      </p:sp>
      <p:sp>
        <p:nvSpPr>
          <p:cNvPr id="6" name="Content Placeholder 5"/>
          <p:cNvSpPr>
            <a:spLocks noGrp="1"/>
          </p:cNvSpPr>
          <p:nvPr>
            <p:ph idx="1"/>
          </p:nvPr>
        </p:nvSpPr>
        <p:spPr/>
        <p:txBody>
          <a:bodyPr>
            <a:normAutofit/>
          </a:bodyPr>
          <a:lstStyle/>
          <a:p>
            <a:r>
              <a:rPr lang="en-GB" dirty="0" smtClean="0">
                <a:solidFill>
                  <a:srgbClr val="7030A0"/>
                </a:solidFill>
              </a:rPr>
              <a:t>Mobile apps designed </a:t>
            </a:r>
            <a:r>
              <a:rPr lang="en-GB" dirty="0">
                <a:solidFill>
                  <a:srgbClr val="7030A0"/>
                </a:solidFill>
              </a:rPr>
              <a:t>to help people monitor </a:t>
            </a:r>
            <a:r>
              <a:rPr lang="en-GB" dirty="0" smtClean="0">
                <a:solidFill>
                  <a:srgbClr val="7030A0"/>
                </a:solidFill>
              </a:rPr>
              <a:t>and change their behaviour (e.g. fitness, sleeping, weight)</a:t>
            </a:r>
          </a:p>
          <a:p>
            <a:endParaRPr lang="en-GB" sz="800" dirty="0" smtClean="0">
              <a:solidFill>
                <a:srgbClr val="7030A0"/>
              </a:solidFill>
            </a:endParaRPr>
          </a:p>
          <a:p>
            <a:r>
              <a:rPr lang="en-GB" dirty="0" smtClean="0">
                <a:solidFill>
                  <a:srgbClr val="7030A0"/>
                </a:solidFill>
              </a:rPr>
              <a:t>Can compare with </a:t>
            </a:r>
            <a:r>
              <a:rPr lang="en-GB" dirty="0">
                <a:solidFill>
                  <a:srgbClr val="7030A0"/>
                </a:solidFill>
              </a:rPr>
              <a:t>online </a:t>
            </a:r>
            <a:r>
              <a:rPr lang="en-GB" dirty="0" smtClean="0">
                <a:solidFill>
                  <a:srgbClr val="7030A0"/>
                </a:solidFill>
              </a:rPr>
              <a:t>leader boards </a:t>
            </a:r>
            <a:r>
              <a:rPr lang="en-GB" dirty="0">
                <a:solidFill>
                  <a:srgbClr val="7030A0"/>
                </a:solidFill>
              </a:rPr>
              <a:t>and charts, </a:t>
            </a:r>
            <a:r>
              <a:rPr lang="en-GB" dirty="0" smtClean="0">
                <a:solidFill>
                  <a:srgbClr val="7030A0"/>
                </a:solidFill>
              </a:rPr>
              <a:t>to show how they </a:t>
            </a:r>
            <a:r>
              <a:rPr lang="en-GB" dirty="0">
                <a:solidFill>
                  <a:srgbClr val="7030A0"/>
                </a:solidFill>
              </a:rPr>
              <a:t>have done in relation to their peers and friends </a:t>
            </a:r>
            <a:endParaRPr lang="en-GB" dirty="0" smtClean="0">
              <a:solidFill>
                <a:srgbClr val="7030A0"/>
              </a:solidFill>
            </a:endParaRPr>
          </a:p>
          <a:p>
            <a:endParaRPr lang="en-GB" sz="800" dirty="0" smtClean="0">
              <a:solidFill>
                <a:srgbClr val="7030A0"/>
              </a:solidFill>
            </a:endParaRPr>
          </a:p>
          <a:p>
            <a:r>
              <a:rPr lang="en-GB" dirty="0" smtClean="0">
                <a:solidFill>
                  <a:srgbClr val="7030A0"/>
                </a:solidFill>
              </a:rPr>
              <a:t>Also apps that encourage reflection that in turn increase </a:t>
            </a:r>
            <a:r>
              <a:rPr lang="en-GB" dirty="0">
                <a:solidFill>
                  <a:srgbClr val="7030A0"/>
                </a:solidFill>
              </a:rPr>
              <a:t>well-being and </a:t>
            </a:r>
            <a:r>
              <a:rPr lang="en-GB" dirty="0" smtClean="0">
                <a:solidFill>
                  <a:srgbClr val="7030A0"/>
                </a:solidFill>
              </a:rPr>
              <a:t>happiness </a:t>
            </a:r>
          </a:p>
          <a:p>
            <a:endParaRPr lang="en-US" dirty="0"/>
          </a:p>
        </p:txBody>
      </p:sp>
      <p:sp>
        <p:nvSpPr>
          <p:cNvPr id="7" name="Footer Placeholder 6"/>
          <p:cNvSpPr>
            <a:spLocks noGrp="1"/>
          </p:cNvSpPr>
          <p:nvPr>
            <p:ph type="ftr" sz="quarter" idx="11"/>
          </p:nvPr>
        </p:nvSpPr>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
        <p:nvSpPr>
          <p:cNvPr id="8" name="Slide Number Placeholder 7"/>
          <p:cNvSpPr>
            <a:spLocks noGrp="1"/>
          </p:cNvSpPr>
          <p:nvPr>
            <p:ph type="sldNum" sz="quarter" idx="12"/>
          </p:nvPr>
        </p:nvSpPr>
        <p:spPr/>
        <p:txBody>
          <a:bodyPr/>
          <a:lstStyle/>
          <a:p>
            <a:fld id="{A7EA2D8D-44E5-43C4-BBA1-AE3E32EF0894}" type="slidenum">
              <a:rPr lang="en-GB" smtClean="0">
                <a:solidFill>
                  <a:schemeClr val="accent6">
                    <a:lumMod val="75000"/>
                  </a:schemeClr>
                </a:solidFill>
              </a:rPr>
              <a:t>29</a:t>
            </a:fld>
            <a:endParaRPr lang="en-GB" dirty="0">
              <a:solidFill>
                <a:schemeClr val="accent6">
                  <a:lumMod val="75000"/>
                </a:schemeClr>
              </a:solidFill>
            </a:endParaRPr>
          </a:p>
        </p:txBody>
      </p:sp>
    </p:spTree>
    <p:extLst>
      <p:ext uri="{BB962C8B-B14F-4D97-AF65-F5344CB8AC3E}">
        <p14:creationId xmlns:p14="http://schemas.microsoft.com/office/powerpoint/2010/main" val="2510758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idx="4294967295"/>
          </p:nvPr>
        </p:nvSpPr>
        <p:spPr>
          <a:xfrm>
            <a:off x="683568" y="476672"/>
            <a:ext cx="7772400" cy="1143000"/>
          </a:xfrm>
        </p:spPr>
        <p:txBody>
          <a:bodyPr>
            <a:normAutofit fontScale="90000"/>
          </a:bodyPr>
          <a:lstStyle/>
          <a:p>
            <a:pPr eaLnBrk="1" hangingPunct="1"/>
            <a:r>
              <a:rPr lang="en-GB" dirty="0">
                <a:latin typeface="Liberation Sans"/>
              </a:rPr>
              <a:t>Emotions and the user experience</a:t>
            </a:r>
          </a:p>
        </p:txBody>
      </p:sp>
      <p:sp>
        <p:nvSpPr>
          <p:cNvPr id="17413" name="Rectangle 3"/>
          <p:cNvSpPr>
            <a:spLocks noGrp="1" noChangeArrowheads="1"/>
          </p:cNvSpPr>
          <p:nvPr>
            <p:ph type="body" idx="4294967295"/>
          </p:nvPr>
        </p:nvSpPr>
        <p:spPr>
          <a:xfrm>
            <a:off x="395536" y="1916832"/>
            <a:ext cx="8229600" cy="4525962"/>
          </a:xfrm>
        </p:spPr>
        <p:txBody>
          <a:bodyPr/>
          <a:lstStyle/>
          <a:p>
            <a:pPr eaLnBrk="1" hangingPunct="1"/>
            <a:r>
              <a:rPr lang="en-GB" sz="2400" dirty="0">
                <a:solidFill>
                  <a:srgbClr val="7030A0"/>
                </a:solidFill>
                <a:latin typeface="Liberation Sans"/>
              </a:rPr>
              <a:t>HCI has traditionally been about designing efficient and effective </a:t>
            </a:r>
            <a:r>
              <a:rPr lang="en-GB" sz="2400" dirty="0" smtClean="0">
                <a:solidFill>
                  <a:srgbClr val="7030A0"/>
                </a:solidFill>
                <a:latin typeface="Liberation Sans"/>
              </a:rPr>
              <a:t>systems</a:t>
            </a:r>
          </a:p>
          <a:p>
            <a:pPr eaLnBrk="1" hangingPunct="1"/>
            <a:endParaRPr lang="en-GB" sz="1200" dirty="0">
              <a:solidFill>
                <a:srgbClr val="7030A0"/>
              </a:solidFill>
              <a:latin typeface="Liberation Sans"/>
            </a:endParaRPr>
          </a:p>
          <a:p>
            <a:pPr eaLnBrk="1" hangingPunct="1"/>
            <a:r>
              <a:rPr lang="en-GB" sz="2400" dirty="0">
                <a:solidFill>
                  <a:srgbClr val="7030A0"/>
                </a:solidFill>
                <a:latin typeface="Liberation Sans"/>
              </a:rPr>
              <a:t>Now more about how to design interactive systems that make people respond in certain </a:t>
            </a:r>
            <a:r>
              <a:rPr lang="en-GB" sz="2400" dirty="0" smtClean="0">
                <a:solidFill>
                  <a:srgbClr val="7030A0"/>
                </a:solidFill>
                <a:latin typeface="Liberation Sans"/>
              </a:rPr>
              <a:t>ways</a:t>
            </a:r>
          </a:p>
          <a:p>
            <a:pPr eaLnBrk="1" hangingPunct="1"/>
            <a:endParaRPr lang="en-GB" sz="800" dirty="0">
              <a:solidFill>
                <a:srgbClr val="7030A0"/>
              </a:solidFill>
              <a:latin typeface="Liberation Sans"/>
            </a:endParaRPr>
          </a:p>
          <a:p>
            <a:pPr lvl="1" eaLnBrk="1" hangingPunct="1"/>
            <a:r>
              <a:rPr lang="en-GB" sz="2000" dirty="0">
                <a:solidFill>
                  <a:schemeClr val="accent1"/>
                </a:solidFill>
                <a:latin typeface="Liberation Sans"/>
                <a:ea typeface="ＭＳ Ｐゴシック" charset="0"/>
              </a:rPr>
              <a:t> e.g. to be happy, to be trusting, to learn, to be </a:t>
            </a:r>
            <a:r>
              <a:rPr lang="en-GB" sz="2000" dirty="0" smtClean="0">
                <a:solidFill>
                  <a:schemeClr val="accent1"/>
                </a:solidFill>
                <a:latin typeface="Liberation Sans"/>
                <a:ea typeface="ＭＳ Ｐゴシック" charset="0"/>
              </a:rPr>
              <a:t>motivated</a:t>
            </a:r>
          </a:p>
          <a:p>
            <a:pPr lvl="1" eaLnBrk="1" hangingPunct="1"/>
            <a:endParaRPr lang="en-GB" sz="1200" dirty="0">
              <a:solidFill>
                <a:schemeClr val="accent1"/>
              </a:solidFill>
              <a:latin typeface="Liberation Sans"/>
              <a:ea typeface="ＭＳ Ｐゴシック" charset="0"/>
            </a:endParaRPr>
          </a:p>
          <a:p>
            <a:pPr eaLnBrk="1" hangingPunct="1"/>
            <a:r>
              <a:rPr lang="en-GB" sz="2400" dirty="0">
                <a:solidFill>
                  <a:srgbClr val="7030A0"/>
                </a:solidFill>
                <a:latin typeface="Liberation Sans"/>
              </a:rPr>
              <a:t>Emotional interaction is concerned with how we feel and react when interacting with technologies </a:t>
            </a: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3</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33112927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0" name="Title 1"/>
          <p:cNvSpPr>
            <a:spLocks noGrp="1"/>
          </p:cNvSpPr>
          <p:nvPr>
            <p:ph type="title" idx="4294967295"/>
          </p:nvPr>
        </p:nvSpPr>
        <p:spPr>
          <a:xfrm>
            <a:off x="435298" y="116632"/>
            <a:ext cx="8229600" cy="706090"/>
          </a:xfrm>
        </p:spPr>
        <p:txBody>
          <a:bodyPr>
            <a:normAutofit fontScale="90000"/>
          </a:bodyPr>
          <a:lstStyle/>
          <a:p>
            <a:pPr eaLnBrk="1" hangingPunct="1"/>
            <a:r>
              <a:rPr lang="en-GB" dirty="0">
                <a:latin typeface="Verdana" charset="0"/>
              </a:rPr>
              <a:t>Energy reduction </a:t>
            </a: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rPr>
              <a:t>30</a:t>
            </a:fld>
            <a:endParaRPr lang="en-GB" dirty="0">
              <a:solidFill>
                <a:schemeClr val="accent6">
                  <a:lumMod val="75000"/>
                </a:schemeClr>
              </a:solidFill>
            </a:endParaRPr>
          </a:p>
        </p:txBody>
      </p:sp>
      <p:pic>
        <p:nvPicPr>
          <p:cNvPr id="86060"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08720"/>
            <a:ext cx="8557394" cy="54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43271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260648"/>
            <a:ext cx="8229600" cy="868958"/>
          </a:xfrm>
        </p:spPr>
        <p:txBody>
          <a:bodyPr/>
          <a:lstStyle/>
          <a:p>
            <a:r>
              <a:rPr lang="en-US" dirty="0" smtClean="0"/>
              <a:t>The Tidy Street project</a:t>
            </a:r>
            <a:endParaRPr lang="en-US" dirty="0"/>
          </a:p>
        </p:txBody>
      </p:sp>
      <p:sp>
        <p:nvSpPr>
          <p:cNvPr id="6" name="Content Placeholder 5"/>
          <p:cNvSpPr>
            <a:spLocks noGrp="1"/>
          </p:cNvSpPr>
          <p:nvPr>
            <p:ph idx="1"/>
          </p:nvPr>
        </p:nvSpPr>
        <p:spPr>
          <a:xfrm>
            <a:off x="553839" y="1340768"/>
            <a:ext cx="8229600" cy="4525963"/>
          </a:xfrm>
        </p:spPr>
        <p:txBody>
          <a:bodyPr>
            <a:normAutofit/>
          </a:bodyPr>
          <a:lstStyle/>
          <a:p>
            <a:r>
              <a:rPr lang="en-GB" dirty="0" smtClean="0">
                <a:solidFill>
                  <a:srgbClr val="7030A0"/>
                </a:solidFill>
              </a:rPr>
              <a:t>large</a:t>
            </a:r>
            <a:r>
              <a:rPr lang="en-GB" dirty="0">
                <a:solidFill>
                  <a:srgbClr val="7030A0"/>
                </a:solidFill>
              </a:rPr>
              <a:t>-scale visualization of the street’s electricity </a:t>
            </a:r>
            <a:r>
              <a:rPr lang="en-GB" dirty="0" smtClean="0">
                <a:solidFill>
                  <a:srgbClr val="7030A0"/>
                </a:solidFill>
              </a:rPr>
              <a:t>usage</a:t>
            </a:r>
            <a:endParaRPr lang="en-GB" sz="1400" dirty="0" smtClean="0">
              <a:solidFill>
                <a:srgbClr val="7030A0"/>
              </a:solidFill>
            </a:endParaRPr>
          </a:p>
          <a:p>
            <a:pPr lvl="1"/>
            <a:r>
              <a:rPr lang="en-GB" sz="2000" dirty="0" err="1" smtClean="0">
                <a:solidFill>
                  <a:schemeClr val="accent1"/>
                </a:solidFill>
              </a:rPr>
              <a:t>stenciled</a:t>
            </a:r>
            <a:r>
              <a:rPr lang="en-GB" sz="2000" dirty="0" smtClean="0">
                <a:solidFill>
                  <a:schemeClr val="accent1"/>
                </a:solidFill>
              </a:rPr>
              <a:t> </a:t>
            </a:r>
            <a:r>
              <a:rPr lang="en-GB" sz="2000" dirty="0">
                <a:solidFill>
                  <a:schemeClr val="accent1"/>
                </a:solidFill>
              </a:rPr>
              <a:t>display on the road surface using chalk </a:t>
            </a:r>
            <a:endParaRPr lang="en-GB" sz="2000" dirty="0" smtClean="0">
              <a:solidFill>
                <a:schemeClr val="accent1"/>
              </a:solidFill>
            </a:endParaRPr>
          </a:p>
          <a:p>
            <a:pPr lvl="1"/>
            <a:endParaRPr lang="en-GB" sz="800" dirty="0" smtClean="0">
              <a:solidFill>
                <a:schemeClr val="accent1"/>
              </a:solidFill>
            </a:endParaRPr>
          </a:p>
          <a:p>
            <a:pPr lvl="1"/>
            <a:r>
              <a:rPr lang="en-GB" sz="2000" dirty="0" smtClean="0">
                <a:solidFill>
                  <a:schemeClr val="accent1"/>
                </a:solidFill>
              </a:rPr>
              <a:t>provided </a:t>
            </a:r>
            <a:r>
              <a:rPr lang="en-GB" sz="2000" dirty="0" err="1">
                <a:solidFill>
                  <a:schemeClr val="accent1"/>
                </a:solidFill>
              </a:rPr>
              <a:t>realtime</a:t>
            </a:r>
            <a:r>
              <a:rPr lang="en-GB" sz="2000" dirty="0">
                <a:solidFill>
                  <a:schemeClr val="accent1"/>
                </a:solidFill>
              </a:rPr>
              <a:t> feedback that all </a:t>
            </a:r>
            <a:r>
              <a:rPr lang="en-GB" sz="2000" dirty="0" smtClean="0">
                <a:solidFill>
                  <a:schemeClr val="accent1"/>
                </a:solidFill>
              </a:rPr>
              <a:t>could </a:t>
            </a:r>
            <a:r>
              <a:rPr lang="en-GB" sz="2000" dirty="0">
                <a:solidFill>
                  <a:schemeClr val="accent1"/>
                </a:solidFill>
              </a:rPr>
              <a:t>see change each day </a:t>
            </a:r>
            <a:endParaRPr lang="en-GB" sz="2000" dirty="0" smtClean="0">
              <a:solidFill>
                <a:schemeClr val="accent1"/>
              </a:solidFill>
            </a:endParaRPr>
          </a:p>
          <a:p>
            <a:pPr lvl="1"/>
            <a:endParaRPr lang="en-GB" sz="800" dirty="0" smtClean="0">
              <a:solidFill>
                <a:schemeClr val="accent1"/>
              </a:solidFill>
            </a:endParaRPr>
          </a:p>
          <a:p>
            <a:pPr lvl="1"/>
            <a:r>
              <a:rPr lang="en-GB" sz="2000" dirty="0" smtClean="0">
                <a:solidFill>
                  <a:schemeClr val="accent1"/>
                </a:solidFill>
              </a:rPr>
              <a:t>reduced electricity </a:t>
            </a:r>
            <a:r>
              <a:rPr lang="en-GB" sz="2000" dirty="0">
                <a:solidFill>
                  <a:schemeClr val="accent1"/>
                </a:solidFill>
              </a:rPr>
              <a:t>consumption </a:t>
            </a:r>
            <a:r>
              <a:rPr lang="en-GB" sz="2000" dirty="0" smtClean="0">
                <a:solidFill>
                  <a:schemeClr val="accent1"/>
                </a:solidFill>
              </a:rPr>
              <a:t>by </a:t>
            </a:r>
            <a:r>
              <a:rPr lang="en-GB" sz="2000" dirty="0">
                <a:solidFill>
                  <a:schemeClr val="accent1"/>
                </a:solidFill>
              </a:rPr>
              <a:t>15% </a:t>
            </a:r>
            <a:endParaRPr lang="en-US" sz="2000" dirty="0">
              <a:solidFill>
                <a:schemeClr val="accent1"/>
              </a:solidFill>
            </a:endParaRPr>
          </a:p>
        </p:txBody>
      </p:sp>
      <p:sp>
        <p:nvSpPr>
          <p:cNvPr id="7" name="Footer Placeholder 6"/>
          <p:cNvSpPr>
            <a:spLocks noGrp="1"/>
          </p:cNvSpPr>
          <p:nvPr>
            <p:ph type="ftr" sz="quarter" idx="11"/>
          </p:nvPr>
        </p:nvSpPr>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
        <p:nvSpPr>
          <p:cNvPr id="8" name="Slide Number Placeholder 7"/>
          <p:cNvSpPr>
            <a:spLocks noGrp="1"/>
          </p:cNvSpPr>
          <p:nvPr>
            <p:ph type="sldNum" sz="quarter" idx="12"/>
          </p:nvPr>
        </p:nvSpPr>
        <p:spPr/>
        <p:txBody>
          <a:bodyPr/>
          <a:lstStyle/>
          <a:p>
            <a:fld id="{A7EA2D8D-44E5-43C4-BBA1-AE3E32EF0894}" type="slidenum">
              <a:rPr lang="en-GB" smtClean="0">
                <a:solidFill>
                  <a:schemeClr val="accent6">
                    <a:lumMod val="75000"/>
                  </a:schemeClr>
                </a:solidFill>
              </a:rPr>
              <a:t>31</a:t>
            </a:fld>
            <a:endParaRPr lang="en-GB" dirty="0">
              <a:solidFill>
                <a:schemeClr val="accent6">
                  <a:lumMod val="75000"/>
                </a:schemeClr>
              </a:solidFill>
            </a:endParaRPr>
          </a:p>
        </p:txBody>
      </p:sp>
      <p:pic>
        <p:nvPicPr>
          <p:cNvPr id="686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077072"/>
            <a:ext cx="8099871"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95323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idx="4294967295"/>
          </p:nvPr>
        </p:nvSpPr>
        <p:spPr/>
        <p:txBody>
          <a:bodyPr/>
          <a:lstStyle/>
          <a:p>
            <a:pPr eaLnBrk="1" hangingPunct="1"/>
            <a:r>
              <a:rPr lang="en-GB">
                <a:latin typeface="Liberation Sans"/>
              </a:rPr>
              <a:t>Phishing and trust</a:t>
            </a:r>
          </a:p>
        </p:txBody>
      </p:sp>
      <p:sp>
        <p:nvSpPr>
          <p:cNvPr id="64517" name="Rectangle 3"/>
          <p:cNvSpPr>
            <a:spLocks noGrp="1" noChangeArrowheads="1"/>
          </p:cNvSpPr>
          <p:nvPr>
            <p:ph type="body" idx="4294967295"/>
          </p:nvPr>
        </p:nvSpPr>
        <p:spPr/>
        <p:txBody>
          <a:bodyPr>
            <a:normAutofit fontScale="85000" lnSpcReduction="20000"/>
          </a:bodyPr>
          <a:lstStyle/>
          <a:p>
            <a:pPr eaLnBrk="1" hangingPunct="1"/>
            <a:r>
              <a:rPr lang="en-GB" sz="3500" dirty="0" smtClean="0">
                <a:solidFill>
                  <a:srgbClr val="7030A0"/>
                </a:solidFill>
                <a:latin typeface="Liberation Sans"/>
              </a:rPr>
              <a:t>Web used to deceive people  into parting with personal details</a:t>
            </a:r>
          </a:p>
          <a:p>
            <a:pPr eaLnBrk="1" hangingPunct="1"/>
            <a:endParaRPr lang="en-GB" sz="900" dirty="0" smtClean="0">
              <a:solidFill>
                <a:srgbClr val="7030A0"/>
              </a:solidFill>
              <a:latin typeface="Liberation Sans"/>
            </a:endParaRPr>
          </a:p>
          <a:p>
            <a:pPr lvl="1" eaLnBrk="1" hangingPunct="1"/>
            <a:r>
              <a:rPr lang="en-GB" sz="2000" dirty="0" smtClean="0">
                <a:solidFill>
                  <a:schemeClr val="accent1"/>
                </a:solidFill>
                <a:latin typeface="Liberation Sans"/>
                <a:ea typeface="ＭＳ Ｐゴシック" charset="0"/>
              </a:rPr>
              <a:t>e.g. </a:t>
            </a:r>
            <a:r>
              <a:rPr lang="en-GB" sz="2000" dirty="0" err="1" smtClean="0">
                <a:solidFill>
                  <a:schemeClr val="accent1"/>
                </a:solidFill>
                <a:latin typeface="Liberation Sans"/>
                <a:ea typeface="ＭＳ Ｐゴシック" charset="0"/>
              </a:rPr>
              <a:t>Paypal</a:t>
            </a:r>
            <a:r>
              <a:rPr lang="en-GB" sz="2000" dirty="0" smtClean="0">
                <a:solidFill>
                  <a:schemeClr val="accent1"/>
                </a:solidFill>
                <a:latin typeface="Liberation Sans"/>
                <a:ea typeface="ＭＳ Ｐゴシック" charset="0"/>
              </a:rPr>
              <a:t>, eBay and won the lottery letters </a:t>
            </a:r>
          </a:p>
          <a:p>
            <a:pPr lvl="1" eaLnBrk="1" hangingPunct="1"/>
            <a:endParaRPr lang="en-GB" sz="1400" dirty="0" smtClean="0">
              <a:solidFill>
                <a:schemeClr val="accent1"/>
              </a:solidFill>
              <a:latin typeface="Liberation Sans"/>
              <a:ea typeface="ＭＳ Ｐゴシック" charset="0"/>
            </a:endParaRPr>
          </a:p>
          <a:p>
            <a:pPr eaLnBrk="1" hangingPunct="1"/>
            <a:r>
              <a:rPr lang="en-GB" sz="3500" dirty="0" smtClean="0">
                <a:solidFill>
                  <a:srgbClr val="7030A0"/>
                </a:solidFill>
                <a:latin typeface="Liberation Sans"/>
              </a:rPr>
              <a:t>Allows </a:t>
            </a:r>
            <a:r>
              <a:rPr lang="en-GB" sz="3500" dirty="0">
                <a:solidFill>
                  <a:srgbClr val="7030A0"/>
                </a:solidFill>
                <a:latin typeface="Liberation Sans"/>
              </a:rPr>
              <a:t>Internet fraudsters </a:t>
            </a:r>
            <a:r>
              <a:rPr lang="en-GB" sz="3500" dirty="0" smtClean="0">
                <a:solidFill>
                  <a:srgbClr val="7030A0"/>
                </a:solidFill>
                <a:latin typeface="Liberation Sans"/>
              </a:rPr>
              <a:t>to </a:t>
            </a:r>
            <a:r>
              <a:rPr lang="en-GB" sz="3500" dirty="0">
                <a:solidFill>
                  <a:srgbClr val="7030A0"/>
                </a:solidFill>
                <a:latin typeface="Liberation Sans"/>
              </a:rPr>
              <a:t>access their bank accounts </a:t>
            </a:r>
            <a:r>
              <a:rPr lang="en-GB" sz="3500" dirty="0" smtClean="0">
                <a:solidFill>
                  <a:srgbClr val="7030A0"/>
                </a:solidFill>
                <a:latin typeface="Liberation Sans"/>
              </a:rPr>
              <a:t>and </a:t>
            </a:r>
            <a:r>
              <a:rPr lang="en-GB" sz="3500" dirty="0">
                <a:solidFill>
                  <a:srgbClr val="7030A0"/>
                </a:solidFill>
                <a:latin typeface="Liberation Sans"/>
              </a:rPr>
              <a:t>draw money from </a:t>
            </a:r>
            <a:r>
              <a:rPr lang="en-GB" sz="3500" dirty="0" smtClean="0">
                <a:solidFill>
                  <a:srgbClr val="7030A0"/>
                </a:solidFill>
                <a:latin typeface="Liberation Sans"/>
              </a:rPr>
              <a:t>them</a:t>
            </a:r>
          </a:p>
          <a:p>
            <a:pPr eaLnBrk="1" hangingPunct="1"/>
            <a:endParaRPr lang="en-GB" sz="1400" dirty="0">
              <a:solidFill>
                <a:srgbClr val="7030A0"/>
              </a:solidFill>
              <a:latin typeface="Liberation Sans"/>
            </a:endParaRPr>
          </a:p>
          <a:p>
            <a:pPr eaLnBrk="1" hangingPunct="1"/>
            <a:r>
              <a:rPr lang="en-GB" sz="3500" dirty="0">
                <a:solidFill>
                  <a:srgbClr val="7030A0"/>
                </a:solidFill>
                <a:latin typeface="Liberation Sans"/>
              </a:rPr>
              <a:t>Many vulnerable people </a:t>
            </a:r>
            <a:r>
              <a:rPr lang="en-GB" sz="3500" dirty="0" smtClean="0">
                <a:solidFill>
                  <a:srgbClr val="7030A0"/>
                </a:solidFill>
                <a:latin typeface="Liberation Sans"/>
              </a:rPr>
              <a:t>fall </a:t>
            </a:r>
            <a:r>
              <a:rPr lang="en-GB" sz="3500" dirty="0">
                <a:solidFill>
                  <a:srgbClr val="7030A0"/>
                </a:solidFill>
                <a:latin typeface="Liberation Sans"/>
              </a:rPr>
              <a:t>for </a:t>
            </a:r>
            <a:r>
              <a:rPr lang="en-GB" sz="3500" dirty="0" smtClean="0">
                <a:solidFill>
                  <a:srgbClr val="7030A0"/>
                </a:solidFill>
                <a:latin typeface="Liberation Sans"/>
              </a:rPr>
              <a:t>it</a:t>
            </a:r>
          </a:p>
          <a:p>
            <a:pPr eaLnBrk="1" hangingPunct="1"/>
            <a:endParaRPr lang="en-GB" sz="1400" dirty="0">
              <a:solidFill>
                <a:srgbClr val="7030A0"/>
              </a:solidFill>
              <a:latin typeface="Liberation Sans"/>
            </a:endParaRPr>
          </a:p>
          <a:p>
            <a:pPr eaLnBrk="1" hangingPunct="1"/>
            <a:r>
              <a:rPr lang="en-GB" sz="3500" dirty="0">
                <a:solidFill>
                  <a:srgbClr val="7030A0"/>
                </a:solidFill>
                <a:latin typeface="Liberation Sans"/>
              </a:rPr>
              <a:t>The art of deception is centuries old </a:t>
            </a:r>
            <a:r>
              <a:rPr lang="en-GB" sz="3500" dirty="0" smtClean="0">
                <a:solidFill>
                  <a:srgbClr val="7030A0"/>
                </a:solidFill>
                <a:latin typeface="Liberation Sans"/>
              </a:rPr>
              <a:t>but </a:t>
            </a:r>
            <a:r>
              <a:rPr lang="en-GB" sz="3500" dirty="0">
                <a:solidFill>
                  <a:srgbClr val="7030A0"/>
                </a:solidFill>
                <a:latin typeface="Liberation Sans"/>
              </a:rPr>
              <a:t>internet allows ever more </a:t>
            </a:r>
            <a:r>
              <a:rPr lang="en-GB" sz="3500" dirty="0" smtClean="0">
                <a:solidFill>
                  <a:srgbClr val="7030A0"/>
                </a:solidFill>
                <a:latin typeface="Liberation Sans"/>
              </a:rPr>
              <a:t>ingenious </a:t>
            </a:r>
            <a:r>
              <a:rPr lang="en-GB" sz="3500" dirty="0">
                <a:solidFill>
                  <a:srgbClr val="7030A0"/>
                </a:solidFill>
                <a:latin typeface="Liberation Sans"/>
              </a:rPr>
              <a:t>ways to trick people</a:t>
            </a: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32</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33933610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idx="4294967295"/>
          </p:nvPr>
        </p:nvSpPr>
        <p:spPr/>
        <p:txBody>
          <a:bodyPr/>
          <a:lstStyle/>
          <a:p>
            <a:pPr eaLnBrk="1" hangingPunct="1"/>
            <a:r>
              <a:rPr lang="en-GB">
                <a:latin typeface="Liberation Sans"/>
              </a:rPr>
              <a:t>Anthropomorphism</a:t>
            </a:r>
          </a:p>
        </p:txBody>
      </p:sp>
      <p:sp>
        <p:nvSpPr>
          <p:cNvPr id="66565" name="Rectangle 3"/>
          <p:cNvSpPr>
            <a:spLocks noGrp="1" noChangeArrowheads="1"/>
          </p:cNvSpPr>
          <p:nvPr>
            <p:ph type="body" idx="4294967295"/>
          </p:nvPr>
        </p:nvSpPr>
        <p:spPr>
          <a:xfrm>
            <a:off x="685800" y="1484784"/>
            <a:ext cx="7772400" cy="4464496"/>
          </a:xfrm>
        </p:spPr>
        <p:txBody>
          <a:bodyPr>
            <a:normAutofit/>
          </a:bodyPr>
          <a:lstStyle/>
          <a:p>
            <a:pPr eaLnBrk="1" hangingPunct="1"/>
            <a:r>
              <a:rPr lang="en-GB" sz="2400" dirty="0">
                <a:solidFill>
                  <a:srgbClr val="7030A0"/>
                </a:solidFill>
                <a:latin typeface="Liberation Sans"/>
              </a:rPr>
              <a:t>Attributing human-like qualities to inanimate objects (e.g. cars, computers)</a:t>
            </a:r>
          </a:p>
          <a:p>
            <a:pPr eaLnBrk="1" hangingPunct="1"/>
            <a:endParaRPr lang="en-GB" sz="1400" dirty="0">
              <a:latin typeface="Liberation Sans"/>
            </a:endParaRPr>
          </a:p>
          <a:p>
            <a:pPr eaLnBrk="1" hangingPunct="1"/>
            <a:r>
              <a:rPr lang="en-GB" sz="2400" dirty="0">
                <a:solidFill>
                  <a:srgbClr val="7030A0"/>
                </a:solidFill>
                <a:latin typeface="Liberation Sans"/>
              </a:rPr>
              <a:t>Well known phenomenon in advertising </a:t>
            </a:r>
          </a:p>
          <a:p>
            <a:pPr lvl="1" eaLnBrk="1" hangingPunct="1"/>
            <a:r>
              <a:rPr lang="en-GB" sz="2400" dirty="0">
                <a:solidFill>
                  <a:schemeClr val="accent1"/>
                </a:solidFill>
                <a:latin typeface="Liberation Sans"/>
                <a:ea typeface="ＭＳ Ｐゴシック" charset="0"/>
              </a:rPr>
              <a:t>Dancing butter, drinks, breakfast cereals</a:t>
            </a:r>
          </a:p>
          <a:p>
            <a:pPr lvl="1" eaLnBrk="1" hangingPunct="1"/>
            <a:endParaRPr lang="en-GB" sz="1400" dirty="0">
              <a:latin typeface="Liberation Sans"/>
              <a:ea typeface="ＭＳ Ｐゴシック" charset="0"/>
            </a:endParaRPr>
          </a:p>
          <a:p>
            <a:pPr eaLnBrk="1" hangingPunct="1"/>
            <a:r>
              <a:rPr lang="en-GB" sz="2400" dirty="0">
                <a:solidFill>
                  <a:srgbClr val="7030A0"/>
                </a:solidFill>
                <a:latin typeface="Liberation Sans"/>
              </a:rPr>
              <a:t>Much exploited in human-computer interaction</a:t>
            </a:r>
          </a:p>
          <a:p>
            <a:pPr lvl="1" eaLnBrk="1" hangingPunct="1"/>
            <a:r>
              <a:rPr lang="en-GB" sz="2400" dirty="0">
                <a:solidFill>
                  <a:schemeClr val="accent1"/>
                </a:solidFill>
                <a:latin typeface="Liberation Sans"/>
                <a:ea typeface="ＭＳ Ｐゴシック" charset="0"/>
              </a:rPr>
              <a:t>Make user experience more enjoyable, more motivating, make people feel at ease, reduce anxiety</a:t>
            </a: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33</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42841633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idx="4294967295"/>
          </p:nvPr>
        </p:nvSpPr>
        <p:spPr/>
        <p:txBody>
          <a:bodyPr/>
          <a:lstStyle/>
          <a:p>
            <a:pPr eaLnBrk="1" hangingPunct="1"/>
            <a:r>
              <a:rPr lang="en-GB">
                <a:latin typeface="Liberation Sans"/>
              </a:rPr>
              <a:t>Which do you prefer?</a:t>
            </a:r>
          </a:p>
        </p:txBody>
      </p:sp>
      <p:sp>
        <p:nvSpPr>
          <p:cNvPr id="68613" name="Rectangle 3"/>
          <p:cNvSpPr>
            <a:spLocks noGrp="1" noChangeArrowheads="1"/>
          </p:cNvSpPr>
          <p:nvPr>
            <p:ph type="body" idx="4294967295"/>
          </p:nvPr>
        </p:nvSpPr>
        <p:spPr/>
        <p:txBody>
          <a:bodyPr>
            <a:normAutofit/>
          </a:bodyPr>
          <a:lstStyle/>
          <a:p>
            <a:pPr eaLnBrk="1" hangingPunct="1">
              <a:buFontTx/>
              <a:buNone/>
            </a:pPr>
            <a:r>
              <a:rPr lang="en-GB" sz="2800" dirty="0">
                <a:solidFill>
                  <a:srgbClr val="7030A0"/>
                </a:solidFill>
                <a:latin typeface="Liberation Sans"/>
              </a:rPr>
              <a:t>1. As a welcome message</a:t>
            </a:r>
          </a:p>
          <a:p>
            <a:pPr eaLnBrk="1" hangingPunct="1"/>
            <a:endParaRPr lang="en-GB" sz="2800" dirty="0">
              <a:solidFill>
                <a:srgbClr val="7030A0"/>
              </a:solidFill>
              <a:latin typeface="Liberation Sans"/>
            </a:endParaRPr>
          </a:p>
          <a:p>
            <a:pPr eaLnBrk="1" hangingPunct="1"/>
            <a:r>
              <a:rPr lang="ja-JP" altLang="en-GB" sz="2800" dirty="0">
                <a:solidFill>
                  <a:srgbClr val="7030A0"/>
                </a:solidFill>
                <a:latin typeface="Liberation Sans"/>
              </a:rPr>
              <a:t>“</a:t>
            </a:r>
            <a:r>
              <a:rPr lang="en-GB" sz="2800" dirty="0">
                <a:solidFill>
                  <a:srgbClr val="7030A0"/>
                </a:solidFill>
                <a:latin typeface="Liberation Sans"/>
              </a:rPr>
              <a:t>Hello Chris! Nice to see you again. Welcome back. Now what were we doing last time? Oh yes, exercise 5. Let</a:t>
            </a:r>
            <a:r>
              <a:rPr lang="ja-JP" altLang="en-GB" sz="2800" dirty="0">
                <a:solidFill>
                  <a:srgbClr val="7030A0"/>
                </a:solidFill>
                <a:latin typeface="Liberation Sans"/>
              </a:rPr>
              <a:t>’</a:t>
            </a:r>
            <a:r>
              <a:rPr lang="en-GB" sz="2800" dirty="0">
                <a:solidFill>
                  <a:srgbClr val="7030A0"/>
                </a:solidFill>
                <a:latin typeface="Liberation Sans"/>
              </a:rPr>
              <a:t>s start again.</a:t>
            </a:r>
            <a:r>
              <a:rPr lang="ja-JP" altLang="en-GB" sz="2800" dirty="0">
                <a:solidFill>
                  <a:srgbClr val="7030A0"/>
                </a:solidFill>
                <a:latin typeface="Liberation Sans"/>
              </a:rPr>
              <a:t>”</a:t>
            </a:r>
            <a:endParaRPr lang="en-GB" sz="2800" dirty="0">
              <a:solidFill>
                <a:srgbClr val="7030A0"/>
              </a:solidFill>
              <a:latin typeface="Liberation Sans"/>
            </a:endParaRPr>
          </a:p>
          <a:p>
            <a:pPr eaLnBrk="1" hangingPunct="1"/>
            <a:endParaRPr lang="en-GB" sz="2800" dirty="0">
              <a:solidFill>
                <a:srgbClr val="7030A0"/>
              </a:solidFill>
              <a:latin typeface="Liberation Sans"/>
            </a:endParaRPr>
          </a:p>
          <a:p>
            <a:pPr eaLnBrk="1" hangingPunct="1"/>
            <a:r>
              <a:rPr lang="ja-JP" altLang="en-GB" sz="2800" dirty="0">
                <a:solidFill>
                  <a:srgbClr val="7030A0"/>
                </a:solidFill>
                <a:latin typeface="Liberation Sans"/>
              </a:rPr>
              <a:t>“</a:t>
            </a:r>
            <a:r>
              <a:rPr lang="en-GB" sz="2800" dirty="0">
                <a:solidFill>
                  <a:srgbClr val="7030A0"/>
                </a:solidFill>
                <a:latin typeface="Liberation Sans"/>
              </a:rPr>
              <a:t>User 24, commence exercise 5.</a:t>
            </a:r>
            <a:r>
              <a:rPr lang="ja-JP" altLang="en-GB" sz="2800" dirty="0">
                <a:solidFill>
                  <a:srgbClr val="7030A0"/>
                </a:solidFill>
                <a:latin typeface="Liberation Sans"/>
              </a:rPr>
              <a:t>”</a:t>
            </a:r>
            <a:r>
              <a:rPr lang="en-GB" sz="2800" dirty="0">
                <a:solidFill>
                  <a:srgbClr val="7030A0"/>
                </a:solidFill>
                <a:latin typeface="Liberation Sans"/>
              </a:rPr>
              <a:t> </a:t>
            </a: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34</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40557100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idx="4294967295"/>
          </p:nvPr>
        </p:nvSpPr>
        <p:spPr/>
        <p:txBody>
          <a:bodyPr/>
          <a:lstStyle/>
          <a:p>
            <a:pPr eaLnBrk="1" hangingPunct="1"/>
            <a:r>
              <a:rPr lang="en-GB">
                <a:latin typeface="Liberation Sans"/>
              </a:rPr>
              <a:t>Which do you prefer? </a:t>
            </a:r>
          </a:p>
        </p:txBody>
      </p:sp>
      <p:sp>
        <p:nvSpPr>
          <p:cNvPr id="70661" name="Rectangle 3"/>
          <p:cNvSpPr>
            <a:spLocks noGrp="1" noChangeArrowheads="1"/>
          </p:cNvSpPr>
          <p:nvPr>
            <p:ph type="body" idx="4294967295"/>
          </p:nvPr>
        </p:nvSpPr>
        <p:spPr>
          <a:xfrm>
            <a:off x="609600" y="1905000"/>
            <a:ext cx="8001000" cy="4114800"/>
          </a:xfrm>
        </p:spPr>
        <p:txBody>
          <a:bodyPr>
            <a:normAutofit/>
          </a:bodyPr>
          <a:lstStyle/>
          <a:p>
            <a:pPr marL="533400" indent="-533400" eaLnBrk="1" hangingPunct="1">
              <a:buFontTx/>
              <a:buNone/>
            </a:pPr>
            <a:r>
              <a:rPr lang="en-GB" sz="2800" dirty="0">
                <a:solidFill>
                  <a:srgbClr val="7030A0"/>
                </a:solidFill>
                <a:latin typeface="Liberation Sans"/>
              </a:rPr>
              <a:t>2. Feedback when get something wrong</a:t>
            </a:r>
          </a:p>
          <a:p>
            <a:pPr marL="533400" indent="-533400" eaLnBrk="1" hangingPunct="1">
              <a:buFontTx/>
              <a:buNone/>
            </a:pPr>
            <a:endParaRPr lang="en-GB" sz="2800" dirty="0">
              <a:solidFill>
                <a:srgbClr val="7030A0"/>
              </a:solidFill>
              <a:latin typeface="Liberation Sans"/>
            </a:endParaRPr>
          </a:p>
          <a:p>
            <a:pPr marL="533400" indent="-533400" eaLnBrk="1" hangingPunct="1">
              <a:buFontTx/>
              <a:buAutoNum type="arabicPeriod"/>
            </a:pPr>
            <a:r>
              <a:rPr lang="ja-JP" altLang="en-GB" sz="2800" i="1" dirty="0">
                <a:solidFill>
                  <a:schemeClr val="accent1"/>
                </a:solidFill>
                <a:latin typeface="Liberation Sans"/>
              </a:rPr>
              <a:t>“</a:t>
            </a:r>
            <a:r>
              <a:rPr lang="en-GB" sz="2800" i="1" dirty="0">
                <a:solidFill>
                  <a:schemeClr val="accent1"/>
                </a:solidFill>
                <a:latin typeface="Liberation Sans"/>
              </a:rPr>
              <a:t>Now Chris, that</a:t>
            </a:r>
            <a:r>
              <a:rPr lang="ja-JP" altLang="en-GB" sz="2800" i="1" dirty="0">
                <a:solidFill>
                  <a:schemeClr val="accent1"/>
                </a:solidFill>
                <a:latin typeface="Liberation Sans"/>
              </a:rPr>
              <a:t>’</a:t>
            </a:r>
            <a:r>
              <a:rPr lang="en-GB" sz="2800" i="1" dirty="0">
                <a:solidFill>
                  <a:schemeClr val="accent1"/>
                </a:solidFill>
                <a:latin typeface="Liberation Sans"/>
              </a:rPr>
              <a:t>s not right. You can do better than that</a:t>
            </a:r>
            <a:r>
              <a:rPr lang="en-GB" sz="2800" i="1" dirty="0" smtClean="0">
                <a:solidFill>
                  <a:schemeClr val="accent1"/>
                </a:solidFill>
                <a:latin typeface="Liberation Sans"/>
              </a:rPr>
              <a:t>. Try </a:t>
            </a:r>
            <a:r>
              <a:rPr lang="en-GB" sz="2800" i="1" dirty="0">
                <a:solidFill>
                  <a:schemeClr val="accent1"/>
                </a:solidFill>
                <a:latin typeface="Liberation Sans"/>
              </a:rPr>
              <a:t>again.</a:t>
            </a:r>
            <a:r>
              <a:rPr lang="ja-JP" altLang="en-GB" sz="2800" i="1" dirty="0">
                <a:solidFill>
                  <a:schemeClr val="accent1"/>
                </a:solidFill>
                <a:latin typeface="Liberation Sans"/>
              </a:rPr>
              <a:t>”</a:t>
            </a:r>
            <a:endParaRPr lang="en-GB" sz="2800" i="1" dirty="0">
              <a:solidFill>
                <a:schemeClr val="accent1"/>
              </a:solidFill>
              <a:latin typeface="Liberation Sans"/>
            </a:endParaRPr>
          </a:p>
          <a:p>
            <a:pPr marL="533400" indent="-533400" eaLnBrk="1" hangingPunct="1">
              <a:buFontTx/>
              <a:buAutoNum type="arabicPeriod"/>
            </a:pPr>
            <a:r>
              <a:rPr lang="ja-JP" altLang="en-GB" sz="2800" i="1" dirty="0">
                <a:solidFill>
                  <a:schemeClr val="accent1"/>
                </a:solidFill>
                <a:latin typeface="Liberation Sans"/>
              </a:rPr>
              <a:t>“</a:t>
            </a:r>
            <a:r>
              <a:rPr lang="en-GB" sz="2800" i="1" dirty="0">
                <a:solidFill>
                  <a:schemeClr val="accent1"/>
                </a:solidFill>
                <a:latin typeface="Liberation Sans"/>
              </a:rPr>
              <a:t>Incorrect. Try again.</a:t>
            </a:r>
            <a:r>
              <a:rPr lang="ja-JP" altLang="en-GB" sz="2800" i="1" dirty="0">
                <a:solidFill>
                  <a:schemeClr val="accent1"/>
                </a:solidFill>
                <a:latin typeface="Liberation Sans"/>
              </a:rPr>
              <a:t>”</a:t>
            </a:r>
            <a:endParaRPr lang="en-GB" sz="2800" i="1" dirty="0">
              <a:solidFill>
                <a:schemeClr val="accent1"/>
              </a:solidFill>
              <a:latin typeface="Liberation Sans"/>
            </a:endParaRPr>
          </a:p>
          <a:p>
            <a:pPr marL="533400" indent="-533400" eaLnBrk="1" hangingPunct="1">
              <a:buFontTx/>
              <a:buNone/>
            </a:pPr>
            <a:endParaRPr lang="en-GB" sz="2800" dirty="0">
              <a:solidFill>
                <a:srgbClr val="7030A0"/>
              </a:solidFill>
              <a:latin typeface="Liberation Sans"/>
            </a:endParaRPr>
          </a:p>
          <a:p>
            <a:pPr marL="533400" indent="-533400" eaLnBrk="1" hangingPunct="1">
              <a:buFontTx/>
              <a:buNone/>
            </a:pPr>
            <a:r>
              <a:rPr lang="en-GB" sz="2800" dirty="0">
                <a:solidFill>
                  <a:srgbClr val="7030A0"/>
                </a:solidFill>
                <a:latin typeface="Liberation Sans"/>
              </a:rPr>
              <a:t>	Is there a difference as to what you prefer depending on type of message? Why?</a:t>
            </a: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35</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10845087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idx="4294967295"/>
          </p:nvPr>
        </p:nvSpPr>
        <p:spPr/>
        <p:txBody>
          <a:bodyPr>
            <a:normAutofit/>
          </a:bodyPr>
          <a:lstStyle/>
          <a:p>
            <a:pPr eaLnBrk="1" hangingPunct="1"/>
            <a:r>
              <a:rPr lang="en-GB" sz="3600">
                <a:latin typeface="Liberation Sans"/>
              </a:rPr>
              <a:t>Evidence to support anthropomorphism</a:t>
            </a:r>
          </a:p>
        </p:txBody>
      </p:sp>
      <p:sp>
        <p:nvSpPr>
          <p:cNvPr id="72709" name="Rectangle 3"/>
          <p:cNvSpPr>
            <a:spLocks noGrp="1" noChangeArrowheads="1"/>
          </p:cNvSpPr>
          <p:nvPr>
            <p:ph type="body" idx="4294967295"/>
          </p:nvPr>
        </p:nvSpPr>
        <p:spPr>
          <a:xfrm>
            <a:off x="685800" y="1556792"/>
            <a:ext cx="7772400" cy="4920208"/>
          </a:xfrm>
        </p:spPr>
        <p:txBody>
          <a:bodyPr>
            <a:normAutofit/>
          </a:bodyPr>
          <a:lstStyle/>
          <a:p>
            <a:pPr eaLnBrk="1" hangingPunct="1"/>
            <a:r>
              <a:rPr lang="en-GB" sz="2800" dirty="0">
                <a:solidFill>
                  <a:srgbClr val="7030A0"/>
                </a:solidFill>
                <a:latin typeface="Liberation Sans"/>
              </a:rPr>
              <a:t>Reeves and Naas (1996) found that computers that flatter and praise users in education software programs -&gt; positive impact on them</a:t>
            </a:r>
          </a:p>
          <a:p>
            <a:pPr eaLnBrk="1" hangingPunct="1"/>
            <a:endParaRPr lang="en-GB" sz="900" dirty="0">
              <a:solidFill>
                <a:srgbClr val="7030A0"/>
              </a:solidFill>
              <a:latin typeface="Liberation Sans"/>
            </a:endParaRPr>
          </a:p>
          <a:p>
            <a:pPr eaLnBrk="1" hangingPunct="1">
              <a:buFontTx/>
              <a:buNone/>
            </a:pPr>
            <a:r>
              <a:rPr lang="ja-JP" altLang="en-GB" sz="2800" dirty="0">
                <a:solidFill>
                  <a:schemeClr val="accent1"/>
                </a:solidFill>
                <a:latin typeface="Liberation Sans"/>
              </a:rPr>
              <a:t>“</a:t>
            </a:r>
            <a:r>
              <a:rPr lang="en-GB" sz="2800" dirty="0">
                <a:solidFill>
                  <a:schemeClr val="accent1"/>
                </a:solidFill>
                <a:latin typeface="Liberation Sans"/>
              </a:rPr>
              <a:t>Your question makes an important and useful distinction. Great job!</a:t>
            </a:r>
            <a:r>
              <a:rPr lang="ja-JP" altLang="en-GB" sz="2800" dirty="0">
                <a:solidFill>
                  <a:schemeClr val="accent1"/>
                </a:solidFill>
                <a:latin typeface="Liberation Sans"/>
              </a:rPr>
              <a:t>”</a:t>
            </a:r>
            <a:endParaRPr lang="en-GB" sz="2800" dirty="0">
              <a:solidFill>
                <a:schemeClr val="accent1"/>
              </a:solidFill>
              <a:latin typeface="Liberation Sans"/>
            </a:endParaRPr>
          </a:p>
          <a:p>
            <a:pPr eaLnBrk="1" hangingPunct="1"/>
            <a:endParaRPr lang="en-GB" sz="900" dirty="0">
              <a:solidFill>
                <a:srgbClr val="7030A0"/>
              </a:solidFill>
              <a:latin typeface="Liberation Sans"/>
            </a:endParaRPr>
          </a:p>
          <a:p>
            <a:pPr eaLnBrk="1" hangingPunct="1"/>
            <a:r>
              <a:rPr lang="en-GB" sz="2800" dirty="0">
                <a:solidFill>
                  <a:srgbClr val="7030A0"/>
                </a:solidFill>
                <a:latin typeface="Liberation Sans"/>
              </a:rPr>
              <a:t>Students were more willing to continue with exercises with this kind of feedback</a:t>
            </a: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36</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7608327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ChangeArrowheads="1"/>
          </p:cNvSpPr>
          <p:nvPr>
            <p:ph type="title" idx="4294967295"/>
          </p:nvPr>
        </p:nvSpPr>
        <p:spPr>
          <a:xfrm>
            <a:off x="190500" y="304800"/>
            <a:ext cx="8763000" cy="1143000"/>
          </a:xfrm>
        </p:spPr>
        <p:txBody>
          <a:bodyPr/>
          <a:lstStyle/>
          <a:p>
            <a:pPr eaLnBrk="1" hangingPunct="1"/>
            <a:r>
              <a:rPr lang="en-GB" sz="3600">
                <a:latin typeface="Liberation Sans"/>
              </a:rPr>
              <a:t>Criticism of anthropomorphism</a:t>
            </a:r>
          </a:p>
        </p:txBody>
      </p:sp>
      <p:sp>
        <p:nvSpPr>
          <p:cNvPr id="74757" name="Rectangle 3"/>
          <p:cNvSpPr>
            <a:spLocks noGrp="1" noChangeArrowheads="1"/>
          </p:cNvSpPr>
          <p:nvPr>
            <p:ph type="body" idx="4294967295"/>
          </p:nvPr>
        </p:nvSpPr>
        <p:spPr>
          <a:xfrm>
            <a:off x="533400" y="1524000"/>
            <a:ext cx="8153400" cy="4569296"/>
          </a:xfrm>
        </p:spPr>
        <p:txBody>
          <a:bodyPr>
            <a:normAutofit lnSpcReduction="10000"/>
          </a:bodyPr>
          <a:lstStyle/>
          <a:p>
            <a:pPr eaLnBrk="1" hangingPunct="1">
              <a:lnSpc>
                <a:spcPct val="90000"/>
              </a:lnSpc>
            </a:pPr>
            <a:r>
              <a:rPr lang="en-GB" sz="2400" dirty="0">
                <a:solidFill>
                  <a:srgbClr val="7030A0"/>
                </a:solidFill>
                <a:latin typeface="Liberation Sans"/>
              </a:rPr>
              <a:t>Deceptive, make people feel anxious, inferior or stupid</a:t>
            </a:r>
          </a:p>
          <a:p>
            <a:pPr eaLnBrk="1" hangingPunct="1">
              <a:lnSpc>
                <a:spcPct val="90000"/>
              </a:lnSpc>
            </a:pPr>
            <a:endParaRPr lang="en-GB" sz="1200" dirty="0">
              <a:solidFill>
                <a:srgbClr val="7030A0"/>
              </a:solidFill>
              <a:latin typeface="Liberation Sans"/>
            </a:endParaRPr>
          </a:p>
          <a:p>
            <a:pPr eaLnBrk="1" hangingPunct="1">
              <a:lnSpc>
                <a:spcPct val="90000"/>
              </a:lnSpc>
            </a:pPr>
            <a:r>
              <a:rPr lang="en-GB" sz="2400" dirty="0">
                <a:solidFill>
                  <a:srgbClr val="7030A0"/>
                </a:solidFill>
                <a:latin typeface="Liberation Sans"/>
              </a:rPr>
              <a:t>People tend not to like screen characters that wave their fingers at the user and say</a:t>
            </a:r>
            <a:r>
              <a:rPr lang="en-GB" sz="2400" dirty="0" smtClean="0">
                <a:solidFill>
                  <a:srgbClr val="7030A0"/>
                </a:solidFill>
                <a:latin typeface="Liberation Sans"/>
              </a:rPr>
              <a:t>:</a:t>
            </a:r>
          </a:p>
          <a:p>
            <a:pPr eaLnBrk="1" hangingPunct="1">
              <a:lnSpc>
                <a:spcPct val="90000"/>
              </a:lnSpc>
            </a:pPr>
            <a:endParaRPr lang="en-GB" sz="800" dirty="0">
              <a:solidFill>
                <a:srgbClr val="7030A0"/>
              </a:solidFill>
              <a:latin typeface="Liberation Sans"/>
            </a:endParaRPr>
          </a:p>
          <a:p>
            <a:pPr lvl="1" eaLnBrk="1" hangingPunct="1">
              <a:lnSpc>
                <a:spcPct val="90000"/>
              </a:lnSpc>
            </a:pPr>
            <a:r>
              <a:rPr lang="en-GB" sz="2400" dirty="0">
                <a:solidFill>
                  <a:schemeClr val="accent1"/>
                </a:solidFill>
                <a:latin typeface="Liberation Sans"/>
                <a:ea typeface="ＭＳ Ｐゴシック" charset="0"/>
              </a:rPr>
              <a:t>Now Chris, that</a:t>
            </a:r>
            <a:r>
              <a:rPr lang="ja-JP" altLang="en-GB" sz="2400" dirty="0">
                <a:solidFill>
                  <a:schemeClr val="accent1"/>
                </a:solidFill>
                <a:latin typeface="Liberation Sans"/>
                <a:ea typeface="ＭＳ Ｐゴシック" charset="0"/>
              </a:rPr>
              <a:t>’</a:t>
            </a:r>
            <a:r>
              <a:rPr lang="en-GB" sz="2400" dirty="0">
                <a:solidFill>
                  <a:schemeClr val="accent1"/>
                </a:solidFill>
                <a:latin typeface="Liberation Sans"/>
                <a:ea typeface="ＭＳ Ｐゴシック" charset="0"/>
              </a:rPr>
              <a:t>s not right. You can do better than </a:t>
            </a:r>
            <a:r>
              <a:rPr lang="en-GB" sz="2400" dirty="0" err="1">
                <a:solidFill>
                  <a:schemeClr val="accent1"/>
                </a:solidFill>
                <a:latin typeface="Liberation Sans"/>
                <a:ea typeface="ＭＳ Ｐゴシック" charset="0"/>
              </a:rPr>
              <a:t>that.Try</a:t>
            </a:r>
            <a:r>
              <a:rPr lang="en-GB" sz="2400" dirty="0">
                <a:solidFill>
                  <a:schemeClr val="accent1"/>
                </a:solidFill>
                <a:latin typeface="Liberation Sans"/>
                <a:ea typeface="ＭＳ Ｐゴシック" charset="0"/>
              </a:rPr>
              <a:t> again.</a:t>
            </a:r>
            <a:r>
              <a:rPr lang="ja-JP" altLang="en-GB" sz="2400" dirty="0">
                <a:solidFill>
                  <a:schemeClr val="accent1"/>
                </a:solidFill>
                <a:latin typeface="Liberation Sans"/>
                <a:ea typeface="ＭＳ Ｐゴシック" charset="0"/>
              </a:rPr>
              <a:t>”</a:t>
            </a:r>
            <a:endParaRPr lang="en-GB" sz="2400" dirty="0">
              <a:solidFill>
                <a:schemeClr val="accent1"/>
              </a:solidFill>
              <a:latin typeface="Liberation Sans"/>
              <a:ea typeface="ＭＳ Ｐゴシック" charset="0"/>
            </a:endParaRPr>
          </a:p>
          <a:p>
            <a:pPr lvl="1" eaLnBrk="1" hangingPunct="1">
              <a:lnSpc>
                <a:spcPct val="90000"/>
              </a:lnSpc>
            </a:pPr>
            <a:endParaRPr lang="en-GB" sz="800" dirty="0" smtClean="0">
              <a:latin typeface="Liberation Sans"/>
              <a:ea typeface="ＭＳ Ｐゴシック" charset="0"/>
            </a:endParaRPr>
          </a:p>
          <a:p>
            <a:pPr lvl="1" eaLnBrk="1" hangingPunct="1">
              <a:lnSpc>
                <a:spcPct val="90000"/>
              </a:lnSpc>
            </a:pPr>
            <a:endParaRPr lang="en-GB" sz="1200" dirty="0">
              <a:latin typeface="Liberation Sans"/>
              <a:ea typeface="ＭＳ Ｐゴシック" charset="0"/>
            </a:endParaRPr>
          </a:p>
          <a:p>
            <a:pPr eaLnBrk="1" hangingPunct="1">
              <a:lnSpc>
                <a:spcPct val="90000"/>
              </a:lnSpc>
            </a:pPr>
            <a:r>
              <a:rPr lang="en-GB" sz="2400" dirty="0">
                <a:solidFill>
                  <a:srgbClr val="7030A0"/>
                </a:solidFill>
                <a:latin typeface="Liberation Sans"/>
              </a:rPr>
              <a:t>Many prefer the more impersonal</a:t>
            </a:r>
            <a:r>
              <a:rPr lang="en-GB" sz="2400" dirty="0" smtClean="0">
                <a:solidFill>
                  <a:srgbClr val="7030A0"/>
                </a:solidFill>
                <a:latin typeface="Liberation Sans"/>
              </a:rPr>
              <a:t>:</a:t>
            </a:r>
          </a:p>
          <a:p>
            <a:pPr eaLnBrk="1" hangingPunct="1">
              <a:lnSpc>
                <a:spcPct val="90000"/>
              </a:lnSpc>
            </a:pPr>
            <a:endParaRPr lang="en-GB" sz="800" dirty="0">
              <a:solidFill>
                <a:srgbClr val="7030A0"/>
              </a:solidFill>
              <a:latin typeface="Liberation Sans"/>
            </a:endParaRPr>
          </a:p>
          <a:p>
            <a:pPr lvl="1" eaLnBrk="1" hangingPunct="1">
              <a:lnSpc>
                <a:spcPct val="90000"/>
              </a:lnSpc>
            </a:pPr>
            <a:r>
              <a:rPr lang="ja-JP" altLang="en-GB" sz="2400" dirty="0">
                <a:solidFill>
                  <a:schemeClr val="accent1"/>
                </a:solidFill>
                <a:latin typeface="Liberation Sans"/>
                <a:ea typeface="ＭＳ Ｐゴシック" charset="0"/>
              </a:rPr>
              <a:t>“</a:t>
            </a:r>
            <a:r>
              <a:rPr lang="en-GB" sz="2400" dirty="0">
                <a:solidFill>
                  <a:schemeClr val="accent1"/>
                </a:solidFill>
                <a:latin typeface="Liberation Sans"/>
                <a:ea typeface="ＭＳ Ｐゴシック" charset="0"/>
              </a:rPr>
              <a:t>Incorrect. Try again.</a:t>
            </a:r>
            <a:r>
              <a:rPr lang="ja-JP" altLang="en-GB" sz="2400" dirty="0">
                <a:solidFill>
                  <a:schemeClr val="accent1"/>
                </a:solidFill>
                <a:latin typeface="Liberation Sans"/>
                <a:ea typeface="ＭＳ Ｐゴシック" charset="0"/>
              </a:rPr>
              <a:t>”</a:t>
            </a:r>
            <a:endParaRPr lang="en-GB" sz="2400" dirty="0">
              <a:solidFill>
                <a:schemeClr val="accent1"/>
              </a:solidFill>
              <a:latin typeface="Liberation Sans"/>
              <a:ea typeface="ＭＳ Ｐゴシック" charset="0"/>
            </a:endParaRPr>
          </a:p>
          <a:p>
            <a:pPr lvl="1" eaLnBrk="1" hangingPunct="1">
              <a:lnSpc>
                <a:spcPct val="90000"/>
              </a:lnSpc>
            </a:pPr>
            <a:endParaRPr lang="en-GB" sz="800" dirty="0">
              <a:latin typeface="Liberation Sans"/>
              <a:ea typeface="ＭＳ Ｐゴシック" charset="0"/>
            </a:endParaRPr>
          </a:p>
          <a:p>
            <a:pPr eaLnBrk="1" hangingPunct="1">
              <a:lnSpc>
                <a:spcPct val="90000"/>
              </a:lnSpc>
            </a:pPr>
            <a:r>
              <a:rPr lang="en-GB" sz="2400" dirty="0">
                <a:solidFill>
                  <a:srgbClr val="7030A0"/>
                </a:solidFill>
                <a:latin typeface="Liberation Sans"/>
              </a:rPr>
              <a:t>Studies have shown that personalized feedback is considered to be less honest and makes users feel less responsible for their actions (e.g. </a:t>
            </a:r>
            <a:r>
              <a:rPr lang="en-GB" sz="2400" dirty="0" err="1">
                <a:solidFill>
                  <a:srgbClr val="7030A0"/>
                </a:solidFill>
                <a:latin typeface="Liberation Sans"/>
              </a:rPr>
              <a:t>Quintanar</a:t>
            </a:r>
            <a:r>
              <a:rPr lang="en-GB" sz="2400" dirty="0">
                <a:solidFill>
                  <a:srgbClr val="7030A0"/>
                </a:solidFill>
                <a:latin typeface="Liberation Sans"/>
              </a:rPr>
              <a:t>, 1982)</a:t>
            </a:r>
          </a:p>
          <a:p>
            <a:pPr lvl="1" eaLnBrk="1" hangingPunct="1">
              <a:lnSpc>
                <a:spcPct val="90000"/>
              </a:lnSpc>
            </a:pPr>
            <a:endParaRPr lang="en-GB" sz="2400" dirty="0">
              <a:latin typeface="Liberation Sans"/>
              <a:ea typeface="ＭＳ Ｐゴシック" charset="0"/>
            </a:endParaRP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37</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15737317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2"/>
          <p:cNvSpPr>
            <a:spLocks noGrp="1" noChangeArrowheads="1"/>
          </p:cNvSpPr>
          <p:nvPr>
            <p:ph type="title" idx="4294967295"/>
          </p:nvPr>
        </p:nvSpPr>
        <p:spPr/>
        <p:txBody>
          <a:bodyPr/>
          <a:lstStyle/>
          <a:p>
            <a:pPr eaLnBrk="1" hangingPunct="1"/>
            <a:r>
              <a:rPr lang="en-GB">
                <a:latin typeface="Liberation Sans"/>
              </a:rPr>
              <a:t>Virtual characters</a:t>
            </a:r>
          </a:p>
        </p:txBody>
      </p:sp>
      <p:sp>
        <p:nvSpPr>
          <p:cNvPr id="76806" name="Rectangle 3"/>
          <p:cNvSpPr>
            <a:spLocks noGrp="1" noChangeArrowheads="1"/>
          </p:cNvSpPr>
          <p:nvPr>
            <p:ph type="body" idx="4294967295"/>
          </p:nvPr>
        </p:nvSpPr>
        <p:spPr>
          <a:xfrm>
            <a:off x="685800" y="1556792"/>
            <a:ext cx="7772400" cy="4615408"/>
          </a:xfrm>
        </p:spPr>
        <p:txBody>
          <a:bodyPr>
            <a:normAutofit/>
          </a:bodyPr>
          <a:lstStyle/>
          <a:p>
            <a:pPr marL="609600" indent="-609600" eaLnBrk="1" hangingPunct="1"/>
            <a:r>
              <a:rPr lang="en-GB" sz="2800" dirty="0">
                <a:latin typeface="Liberation Sans"/>
              </a:rPr>
              <a:t> </a:t>
            </a:r>
            <a:r>
              <a:rPr lang="en-GB" sz="2800" dirty="0">
                <a:solidFill>
                  <a:srgbClr val="7030A0"/>
                </a:solidFill>
                <a:latin typeface="Liberation Sans"/>
              </a:rPr>
              <a:t>Appearing on our screens in the form of</a:t>
            </a:r>
            <a:r>
              <a:rPr lang="en-GB" sz="2800" dirty="0" smtClean="0">
                <a:solidFill>
                  <a:srgbClr val="7030A0"/>
                </a:solidFill>
                <a:latin typeface="Liberation Sans"/>
              </a:rPr>
              <a:t>:</a:t>
            </a:r>
          </a:p>
          <a:p>
            <a:pPr marL="609600" indent="-609600" eaLnBrk="1" hangingPunct="1"/>
            <a:endParaRPr lang="en-GB" sz="1400" dirty="0">
              <a:solidFill>
                <a:srgbClr val="7030A0"/>
              </a:solidFill>
              <a:latin typeface="Liberation Sans"/>
            </a:endParaRPr>
          </a:p>
          <a:p>
            <a:pPr marL="990600" lvl="1" indent="-533400" eaLnBrk="1" hangingPunct="1"/>
            <a:r>
              <a:rPr lang="en-GB" sz="2400" dirty="0">
                <a:solidFill>
                  <a:schemeClr val="accent1"/>
                </a:solidFill>
                <a:latin typeface="Liberation Sans"/>
                <a:ea typeface="ＭＳ Ｐゴシック" charset="0"/>
              </a:rPr>
              <a:t>Sales agents, characters in videogames, learning companions, wizards, pets, newsreaders</a:t>
            </a:r>
          </a:p>
          <a:p>
            <a:pPr marL="990600" lvl="1" indent="-533400" eaLnBrk="1" hangingPunct="1"/>
            <a:endParaRPr lang="en-GB" sz="900" dirty="0">
              <a:latin typeface="Liberation Sans"/>
              <a:ea typeface="ＭＳ Ｐゴシック" charset="0"/>
            </a:endParaRPr>
          </a:p>
          <a:p>
            <a:pPr marL="609600" indent="-609600" eaLnBrk="1" hangingPunct="1"/>
            <a:r>
              <a:rPr lang="en-GB" sz="2800" dirty="0">
                <a:solidFill>
                  <a:srgbClr val="7030A0"/>
                </a:solidFill>
                <a:latin typeface="Liberation Sans"/>
              </a:rPr>
              <a:t>Provides a persona that is welcoming, has personality and makes user feel involved with them</a:t>
            </a: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38</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32924071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Grp="1" noChangeArrowheads="1"/>
          </p:cNvSpPr>
          <p:nvPr>
            <p:ph type="title" idx="4294967295"/>
          </p:nvPr>
        </p:nvSpPr>
        <p:spPr/>
        <p:txBody>
          <a:bodyPr/>
          <a:lstStyle/>
          <a:p>
            <a:pPr eaLnBrk="1" hangingPunct="1"/>
            <a:r>
              <a:rPr lang="en-GB">
                <a:latin typeface="Liberation Sans"/>
              </a:rPr>
              <a:t>Disadvantages</a:t>
            </a:r>
          </a:p>
        </p:txBody>
      </p:sp>
      <p:sp>
        <p:nvSpPr>
          <p:cNvPr id="78853" name="Rectangle 3"/>
          <p:cNvSpPr>
            <a:spLocks noGrp="1" noChangeArrowheads="1"/>
          </p:cNvSpPr>
          <p:nvPr>
            <p:ph type="body" idx="4294967295"/>
          </p:nvPr>
        </p:nvSpPr>
        <p:spPr>
          <a:xfrm>
            <a:off x="685800" y="1556792"/>
            <a:ext cx="7772400" cy="4691608"/>
          </a:xfrm>
        </p:spPr>
        <p:txBody>
          <a:bodyPr/>
          <a:lstStyle/>
          <a:p>
            <a:pPr eaLnBrk="1" hangingPunct="1"/>
            <a:r>
              <a:rPr lang="en-GB" sz="2800" dirty="0">
                <a:solidFill>
                  <a:srgbClr val="7030A0"/>
                </a:solidFill>
                <a:latin typeface="Liberation Sans"/>
              </a:rPr>
              <a:t>Can lead people into false sense of belief, enticing them to confide personal secrets with </a:t>
            </a:r>
            <a:r>
              <a:rPr lang="en-GB" sz="2800" dirty="0" smtClean="0">
                <a:solidFill>
                  <a:srgbClr val="7030A0"/>
                </a:solidFill>
                <a:latin typeface="Liberation Sans"/>
              </a:rPr>
              <a:t>chatterbots</a:t>
            </a:r>
          </a:p>
          <a:p>
            <a:pPr eaLnBrk="1" hangingPunct="1"/>
            <a:endParaRPr lang="en-GB" sz="1200" dirty="0">
              <a:solidFill>
                <a:srgbClr val="7030A0"/>
              </a:solidFill>
              <a:latin typeface="Liberation Sans"/>
            </a:endParaRPr>
          </a:p>
          <a:p>
            <a:pPr eaLnBrk="1" hangingPunct="1"/>
            <a:r>
              <a:rPr lang="en-GB" sz="2800" dirty="0">
                <a:solidFill>
                  <a:srgbClr val="7030A0"/>
                </a:solidFill>
                <a:latin typeface="Liberation Sans"/>
              </a:rPr>
              <a:t>Annoying and </a:t>
            </a:r>
            <a:r>
              <a:rPr lang="en-GB" sz="2800" dirty="0" smtClean="0">
                <a:solidFill>
                  <a:srgbClr val="7030A0"/>
                </a:solidFill>
                <a:latin typeface="Liberation Sans"/>
              </a:rPr>
              <a:t>frustrating</a:t>
            </a:r>
          </a:p>
          <a:p>
            <a:pPr eaLnBrk="1" hangingPunct="1"/>
            <a:endParaRPr lang="en-GB" sz="800" dirty="0">
              <a:solidFill>
                <a:srgbClr val="7030A0"/>
              </a:solidFill>
              <a:latin typeface="Liberation Sans"/>
            </a:endParaRPr>
          </a:p>
          <a:p>
            <a:pPr lvl="1" eaLnBrk="1" hangingPunct="1"/>
            <a:r>
              <a:rPr lang="en-GB" sz="2000" dirty="0">
                <a:solidFill>
                  <a:schemeClr val="accent1"/>
                </a:solidFill>
                <a:latin typeface="Liberation Sans"/>
                <a:ea typeface="ＭＳ Ｐゴシック" charset="0"/>
              </a:rPr>
              <a:t>e.g. </a:t>
            </a:r>
            <a:r>
              <a:rPr lang="en-GB" sz="2000" dirty="0" err="1">
                <a:solidFill>
                  <a:schemeClr val="accent1"/>
                </a:solidFill>
                <a:latin typeface="Liberation Sans"/>
                <a:ea typeface="ＭＳ Ｐゴシック" charset="0"/>
              </a:rPr>
              <a:t>Clippy</a:t>
            </a:r>
            <a:r>
              <a:rPr lang="en-GB" sz="2000" dirty="0">
                <a:solidFill>
                  <a:schemeClr val="accent1"/>
                </a:solidFill>
                <a:latin typeface="Liberation Sans"/>
                <a:ea typeface="ＭＳ Ｐゴシック" charset="0"/>
              </a:rPr>
              <a:t> </a:t>
            </a:r>
            <a:endParaRPr lang="en-GB" sz="2000" dirty="0" smtClean="0">
              <a:solidFill>
                <a:schemeClr val="accent1"/>
              </a:solidFill>
              <a:latin typeface="Liberation Sans"/>
              <a:ea typeface="ＭＳ Ｐゴシック" charset="0"/>
            </a:endParaRPr>
          </a:p>
          <a:p>
            <a:pPr lvl="1" eaLnBrk="1" hangingPunct="1"/>
            <a:endParaRPr lang="en-GB" sz="1200" dirty="0">
              <a:solidFill>
                <a:schemeClr val="accent1"/>
              </a:solidFill>
              <a:latin typeface="Liberation Sans"/>
              <a:ea typeface="ＭＳ Ｐゴシック" charset="0"/>
            </a:endParaRPr>
          </a:p>
          <a:p>
            <a:pPr eaLnBrk="1" hangingPunct="1"/>
            <a:r>
              <a:rPr lang="en-GB" sz="2800" dirty="0">
                <a:solidFill>
                  <a:srgbClr val="7030A0"/>
                </a:solidFill>
                <a:latin typeface="Liberation Sans"/>
              </a:rPr>
              <a:t>May not be </a:t>
            </a:r>
            <a:r>
              <a:rPr lang="en-GB" sz="2800" dirty="0" smtClean="0">
                <a:solidFill>
                  <a:srgbClr val="7030A0"/>
                </a:solidFill>
                <a:latin typeface="Liberation Sans"/>
              </a:rPr>
              <a:t>trustworthy</a:t>
            </a:r>
          </a:p>
          <a:p>
            <a:pPr eaLnBrk="1" hangingPunct="1"/>
            <a:endParaRPr lang="en-GB" sz="800" dirty="0">
              <a:solidFill>
                <a:srgbClr val="7030A0"/>
              </a:solidFill>
              <a:latin typeface="Liberation Sans"/>
            </a:endParaRPr>
          </a:p>
          <a:p>
            <a:pPr lvl="1" eaLnBrk="1" hangingPunct="1"/>
            <a:r>
              <a:rPr lang="en-GB" sz="2000" dirty="0">
                <a:solidFill>
                  <a:schemeClr val="accent1"/>
                </a:solidFill>
                <a:latin typeface="Liberation Sans"/>
                <a:ea typeface="ＭＳ Ｐゴシック" charset="0"/>
              </a:rPr>
              <a:t>virtual shop assistants?</a:t>
            </a:r>
          </a:p>
          <a:p>
            <a:pPr eaLnBrk="1" hangingPunct="1"/>
            <a:endParaRPr lang="en-GB" sz="2400" dirty="0">
              <a:latin typeface="Liberation Sans"/>
            </a:endParaRP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39</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4265069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Title 1"/>
          <p:cNvSpPr>
            <a:spLocks noGrp="1"/>
          </p:cNvSpPr>
          <p:nvPr>
            <p:ph type="title" idx="4294967295"/>
          </p:nvPr>
        </p:nvSpPr>
        <p:spPr>
          <a:xfrm>
            <a:off x="426584" y="116632"/>
            <a:ext cx="8229600" cy="778098"/>
          </a:xfrm>
        </p:spPr>
        <p:txBody>
          <a:bodyPr/>
          <a:lstStyle/>
          <a:p>
            <a:pPr eaLnBrk="1" hangingPunct="1"/>
            <a:r>
              <a:rPr lang="en-GB" dirty="0">
                <a:latin typeface="Liberation Sans"/>
              </a:rPr>
              <a:t>Is this form fun to fill in?</a:t>
            </a:r>
          </a:p>
        </p:txBody>
      </p:sp>
      <p:sp>
        <p:nvSpPr>
          <p:cNvPr id="19462" name="Content Placeholder 2"/>
          <p:cNvSpPr>
            <a:spLocks noGrp="1"/>
          </p:cNvSpPr>
          <p:nvPr>
            <p:ph idx="4294967295"/>
          </p:nvPr>
        </p:nvSpPr>
        <p:spPr>
          <a:xfrm>
            <a:off x="395536" y="1971093"/>
            <a:ext cx="3746773" cy="3672408"/>
          </a:xfrm>
        </p:spPr>
        <p:txBody>
          <a:bodyPr>
            <a:normAutofit/>
          </a:bodyPr>
          <a:lstStyle/>
          <a:p>
            <a:pPr eaLnBrk="1" hangingPunct="1">
              <a:buFontTx/>
              <a:buNone/>
            </a:pPr>
            <a:r>
              <a:rPr lang="ja-JP" altLang="en-GB" sz="2400" dirty="0">
                <a:solidFill>
                  <a:srgbClr val="7030A0"/>
                </a:solidFill>
                <a:latin typeface="Liberation Sans"/>
              </a:rPr>
              <a:t>“</a:t>
            </a:r>
            <a:r>
              <a:rPr lang="en-GB" sz="2400" dirty="0">
                <a:solidFill>
                  <a:srgbClr val="7030A0"/>
                </a:solidFill>
                <a:latin typeface="Liberation Sans"/>
              </a:rPr>
              <a:t>My goal was to design </a:t>
            </a:r>
            <a:br>
              <a:rPr lang="en-GB" sz="2400" dirty="0">
                <a:solidFill>
                  <a:srgbClr val="7030A0"/>
                </a:solidFill>
                <a:latin typeface="Liberation Sans"/>
              </a:rPr>
            </a:br>
            <a:r>
              <a:rPr lang="en-GB" sz="2400" dirty="0" err="1">
                <a:solidFill>
                  <a:srgbClr val="7030A0"/>
                </a:solidFill>
                <a:latin typeface="Liberation Sans"/>
              </a:rPr>
              <a:t>Wufoo</a:t>
            </a:r>
            <a:r>
              <a:rPr lang="en-GB" sz="2400" dirty="0">
                <a:solidFill>
                  <a:srgbClr val="7030A0"/>
                </a:solidFill>
                <a:latin typeface="Liberation Sans"/>
              </a:rPr>
              <a:t> to feel like </a:t>
            </a:r>
            <a:br>
              <a:rPr lang="en-GB" sz="2400" dirty="0">
                <a:solidFill>
                  <a:srgbClr val="7030A0"/>
                </a:solidFill>
                <a:latin typeface="Liberation Sans"/>
              </a:rPr>
            </a:br>
            <a:r>
              <a:rPr lang="en-GB" sz="2400" dirty="0">
                <a:solidFill>
                  <a:srgbClr val="7030A0"/>
                </a:solidFill>
                <a:latin typeface="Liberation Sans"/>
              </a:rPr>
              <a:t>something Fisher-Price </a:t>
            </a:r>
            <a:br>
              <a:rPr lang="en-GB" sz="2400" dirty="0">
                <a:solidFill>
                  <a:srgbClr val="7030A0"/>
                </a:solidFill>
                <a:latin typeface="Liberation Sans"/>
              </a:rPr>
            </a:br>
            <a:r>
              <a:rPr lang="en-GB" sz="2400" dirty="0">
                <a:solidFill>
                  <a:srgbClr val="7030A0"/>
                </a:solidFill>
                <a:latin typeface="Liberation Sans"/>
              </a:rPr>
              <a:t>would make.</a:t>
            </a:r>
            <a:r>
              <a:rPr lang="ja-JP" altLang="en-GB" sz="2400" dirty="0" smtClean="0">
                <a:solidFill>
                  <a:srgbClr val="7030A0"/>
                </a:solidFill>
                <a:latin typeface="Liberation Sans"/>
              </a:rPr>
              <a:t>”</a:t>
            </a:r>
            <a:endParaRPr lang="en-GB" altLang="ja-JP" sz="2400" dirty="0" smtClean="0">
              <a:solidFill>
                <a:srgbClr val="7030A0"/>
              </a:solidFill>
              <a:latin typeface="Liberation Sans"/>
            </a:endParaRPr>
          </a:p>
          <a:p>
            <a:pPr eaLnBrk="1" hangingPunct="1">
              <a:buFontTx/>
              <a:buNone/>
            </a:pPr>
            <a:endParaRPr lang="en-GB" sz="1200" dirty="0">
              <a:solidFill>
                <a:srgbClr val="7030A0"/>
              </a:solidFill>
              <a:latin typeface="Liberation Sans"/>
            </a:endParaRPr>
          </a:p>
          <a:p>
            <a:pPr algn="ctr" eaLnBrk="1" hangingPunct="1">
              <a:buFontTx/>
              <a:buNone/>
            </a:pPr>
            <a:r>
              <a:rPr lang="en-GB" sz="1600" b="1" dirty="0" smtClean="0">
                <a:solidFill>
                  <a:srgbClr val="7030A0"/>
                </a:solidFill>
                <a:latin typeface="Liberation Sans"/>
              </a:rPr>
              <a:t>- Kevin </a:t>
            </a:r>
            <a:r>
              <a:rPr lang="en-GB" sz="1600" b="1" dirty="0">
                <a:solidFill>
                  <a:srgbClr val="7030A0"/>
                </a:solidFill>
                <a:latin typeface="Liberation Sans"/>
              </a:rPr>
              <a:t>Hale, </a:t>
            </a:r>
            <a:r>
              <a:rPr lang="en-GB" sz="1600" b="1" dirty="0" err="1">
                <a:solidFill>
                  <a:srgbClr val="7030A0"/>
                </a:solidFill>
                <a:latin typeface="Liberation Sans"/>
              </a:rPr>
              <a:t>Wufoo</a:t>
            </a:r>
            <a:r>
              <a:rPr lang="en-GB" sz="1600" b="1" dirty="0">
                <a:solidFill>
                  <a:srgbClr val="7030A0"/>
                </a:solidFill>
                <a:latin typeface="Liberation Sans"/>
              </a:rPr>
              <a:t> director</a:t>
            </a: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4</a:t>
            </a:fld>
            <a:endParaRPr lang="en-GB" dirty="0">
              <a:solidFill>
                <a:schemeClr val="accent6">
                  <a:lumMod val="75000"/>
                </a:schemeClr>
              </a:solidFill>
              <a:latin typeface="Liberation Sans"/>
            </a:endParaRPr>
          </a:p>
        </p:txBody>
      </p:sp>
      <p:pic>
        <p:nvPicPr>
          <p:cNvPr id="43028"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048003"/>
            <a:ext cx="311467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3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5643501"/>
            <a:ext cx="615315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25998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noChangeArrowheads="1"/>
          </p:cNvSpPr>
          <p:nvPr>
            <p:ph type="title" idx="4294967295"/>
          </p:nvPr>
        </p:nvSpPr>
        <p:spPr>
          <a:xfrm>
            <a:off x="467544" y="188640"/>
            <a:ext cx="8229600" cy="850106"/>
          </a:xfrm>
        </p:spPr>
        <p:txBody>
          <a:bodyPr/>
          <a:lstStyle/>
          <a:p>
            <a:pPr eaLnBrk="1" hangingPunct="1"/>
            <a:r>
              <a:rPr lang="en-GB" dirty="0">
                <a:latin typeface="Liberation Sans"/>
              </a:rPr>
              <a:t>Virtual agents</a:t>
            </a:r>
          </a:p>
        </p:txBody>
      </p:sp>
      <p:sp>
        <p:nvSpPr>
          <p:cNvPr id="84997" name="Rectangle 3"/>
          <p:cNvSpPr>
            <a:spLocks noGrp="1" noChangeArrowheads="1"/>
          </p:cNvSpPr>
          <p:nvPr>
            <p:ph type="body" idx="4294967295"/>
          </p:nvPr>
        </p:nvSpPr>
        <p:spPr>
          <a:xfrm>
            <a:off x="683568" y="1124744"/>
            <a:ext cx="7772400" cy="4530824"/>
          </a:xfrm>
        </p:spPr>
        <p:txBody>
          <a:bodyPr>
            <a:noAutofit/>
          </a:bodyPr>
          <a:lstStyle/>
          <a:p>
            <a:pPr eaLnBrk="1" hangingPunct="1">
              <a:lnSpc>
                <a:spcPct val="90000"/>
              </a:lnSpc>
            </a:pPr>
            <a:r>
              <a:rPr lang="en-GB" dirty="0">
                <a:solidFill>
                  <a:srgbClr val="7030A0"/>
                </a:solidFill>
                <a:latin typeface="Liberation Sans"/>
              </a:rPr>
              <a:t>What do the virtual agents do</a:t>
            </a:r>
            <a:r>
              <a:rPr lang="en-GB" dirty="0" smtClean="0">
                <a:solidFill>
                  <a:srgbClr val="7030A0"/>
                </a:solidFill>
                <a:latin typeface="Liberation Sans"/>
              </a:rPr>
              <a:t>?</a:t>
            </a:r>
          </a:p>
          <a:p>
            <a:pPr eaLnBrk="1" hangingPunct="1">
              <a:lnSpc>
                <a:spcPct val="90000"/>
              </a:lnSpc>
            </a:pPr>
            <a:endParaRPr lang="en-GB" sz="600" dirty="0">
              <a:solidFill>
                <a:srgbClr val="7030A0"/>
              </a:solidFill>
              <a:latin typeface="Liberation Sans"/>
            </a:endParaRPr>
          </a:p>
          <a:p>
            <a:pPr eaLnBrk="1" hangingPunct="1">
              <a:lnSpc>
                <a:spcPct val="90000"/>
              </a:lnSpc>
            </a:pPr>
            <a:r>
              <a:rPr lang="en-GB" dirty="0">
                <a:solidFill>
                  <a:srgbClr val="7030A0"/>
                </a:solidFill>
                <a:latin typeface="Liberation Sans"/>
              </a:rPr>
              <a:t>Do they elicit an emotional response in you</a:t>
            </a:r>
            <a:r>
              <a:rPr lang="en-GB" dirty="0" smtClean="0">
                <a:solidFill>
                  <a:srgbClr val="7030A0"/>
                </a:solidFill>
                <a:latin typeface="Liberation Sans"/>
              </a:rPr>
              <a:t>?</a:t>
            </a:r>
          </a:p>
          <a:p>
            <a:pPr eaLnBrk="1" hangingPunct="1">
              <a:lnSpc>
                <a:spcPct val="90000"/>
              </a:lnSpc>
            </a:pPr>
            <a:endParaRPr lang="en-GB" sz="600" dirty="0">
              <a:solidFill>
                <a:srgbClr val="7030A0"/>
              </a:solidFill>
              <a:latin typeface="Liberation Sans"/>
            </a:endParaRPr>
          </a:p>
          <a:p>
            <a:pPr eaLnBrk="1" hangingPunct="1">
              <a:lnSpc>
                <a:spcPct val="90000"/>
              </a:lnSpc>
            </a:pPr>
            <a:r>
              <a:rPr lang="en-GB" dirty="0">
                <a:solidFill>
                  <a:srgbClr val="7030A0"/>
                </a:solidFill>
                <a:latin typeface="Liberation Sans"/>
              </a:rPr>
              <a:t>Do you trust them</a:t>
            </a:r>
            <a:r>
              <a:rPr lang="en-GB" dirty="0" smtClean="0">
                <a:solidFill>
                  <a:srgbClr val="7030A0"/>
                </a:solidFill>
                <a:latin typeface="Liberation Sans"/>
              </a:rPr>
              <a:t>?</a:t>
            </a:r>
          </a:p>
          <a:p>
            <a:pPr eaLnBrk="1" hangingPunct="1">
              <a:lnSpc>
                <a:spcPct val="90000"/>
              </a:lnSpc>
            </a:pPr>
            <a:endParaRPr lang="en-GB" sz="600" dirty="0">
              <a:solidFill>
                <a:srgbClr val="7030A0"/>
              </a:solidFill>
              <a:latin typeface="Liberation Sans"/>
            </a:endParaRPr>
          </a:p>
          <a:p>
            <a:pPr eaLnBrk="1" hangingPunct="1">
              <a:lnSpc>
                <a:spcPct val="90000"/>
              </a:lnSpc>
            </a:pPr>
            <a:r>
              <a:rPr lang="en-GB" dirty="0">
                <a:solidFill>
                  <a:srgbClr val="7030A0"/>
                </a:solidFill>
                <a:latin typeface="Liberation Sans"/>
              </a:rPr>
              <a:t>What is the style of interaction</a:t>
            </a:r>
            <a:r>
              <a:rPr lang="en-GB" dirty="0" smtClean="0">
                <a:solidFill>
                  <a:srgbClr val="7030A0"/>
                </a:solidFill>
                <a:latin typeface="Liberation Sans"/>
              </a:rPr>
              <a:t>?</a:t>
            </a:r>
          </a:p>
          <a:p>
            <a:pPr eaLnBrk="1" hangingPunct="1">
              <a:lnSpc>
                <a:spcPct val="90000"/>
              </a:lnSpc>
            </a:pPr>
            <a:endParaRPr lang="en-GB" sz="600" dirty="0">
              <a:solidFill>
                <a:srgbClr val="7030A0"/>
              </a:solidFill>
              <a:latin typeface="Liberation Sans"/>
            </a:endParaRPr>
          </a:p>
          <a:p>
            <a:pPr eaLnBrk="1" hangingPunct="1">
              <a:lnSpc>
                <a:spcPct val="90000"/>
              </a:lnSpc>
            </a:pPr>
            <a:r>
              <a:rPr lang="en-GB" dirty="0">
                <a:solidFill>
                  <a:srgbClr val="7030A0"/>
                </a:solidFill>
                <a:latin typeface="Liberation Sans"/>
              </a:rPr>
              <a:t>What facial expression do they have</a:t>
            </a:r>
            <a:r>
              <a:rPr lang="en-GB" dirty="0" smtClean="0">
                <a:solidFill>
                  <a:srgbClr val="7030A0"/>
                </a:solidFill>
                <a:latin typeface="Liberation Sans"/>
              </a:rPr>
              <a:t>?</a:t>
            </a:r>
          </a:p>
          <a:p>
            <a:pPr eaLnBrk="1" hangingPunct="1">
              <a:lnSpc>
                <a:spcPct val="90000"/>
              </a:lnSpc>
            </a:pPr>
            <a:endParaRPr lang="en-GB" sz="600" dirty="0">
              <a:solidFill>
                <a:srgbClr val="7030A0"/>
              </a:solidFill>
              <a:latin typeface="Liberation Sans"/>
            </a:endParaRPr>
          </a:p>
          <a:p>
            <a:pPr eaLnBrk="1" hangingPunct="1">
              <a:lnSpc>
                <a:spcPct val="90000"/>
              </a:lnSpc>
            </a:pPr>
            <a:r>
              <a:rPr lang="en-GB" dirty="0">
                <a:solidFill>
                  <a:srgbClr val="7030A0"/>
                </a:solidFill>
                <a:latin typeface="Liberation Sans"/>
              </a:rPr>
              <a:t>Are they believable, pushy, helpful</a:t>
            </a:r>
            <a:r>
              <a:rPr lang="en-GB" dirty="0" smtClean="0">
                <a:solidFill>
                  <a:srgbClr val="7030A0"/>
                </a:solidFill>
                <a:latin typeface="Liberation Sans"/>
              </a:rPr>
              <a:t>?</a:t>
            </a:r>
          </a:p>
          <a:p>
            <a:pPr eaLnBrk="1" hangingPunct="1">
              <a:lnSpc>
                <a:spcPct val="90000"/>
              </a:lnSpc>
            </a:pPr>
            <a:endParaRPr lang="en-GB" sz="600" dirty="0">
              <a:solidFill>
                <a:srgbClr val="7030A0"/>
              </a:solidFill>
              <a:latin typeface="Liberation Sans"/>
            </a:endParaRPr>
          </a:p>
          <a:p>
            <a:pPr eaLnBrk="1" hangingPunct="1">
              <a:lnSpc>
                <a:spcPct val="90000"/>
              </a:lnSpc>
            </a:pPr>
            <a:r>
              <a:rPr lang="en-GB" dirty="0">
                <a:solidFill>
                  <a:srgbClr val="7030A0"/>
                </a:solidFill>
                <a:latin typeface="Liberation Sans"/>
              </a:rPr>
              <a:t>Would it be different if they were male? If so, how?</a:t>
            </a:r>
            <a:endParaRPr lang="en-GB" sz="2800" dirty="0">
              <a:solidFill>
                <a:srgbClr val="7030A0"/>
              </a:solidFill>
              <a:latin typeface="Liberation Sans"/>
            </a:endParaRP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40</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33895633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ChangeArrowheads="1"/>
          </p:cNvSpPr>
          <p:nvPr>
            <p:ph type="title" idx="4294967295"/>
          </p:nvPr>
        </p:nvSpPr>
        <p:spPr/>
        <p:txBody>
          <a:bodyPr>
            <a:normAutofit/>
          </a:bodyPr>
          <a:lstStyle/>
          <a:p>
            <a:pPr eaLnBrk="1" hangingPunct="1"/>
            <a:r>
              <a:rPr lang="en-GB" sz="3600">
                <a:latin typeface="Liberation Sans"/>
              </a:rPr>
              <a:t>What makes a virtual agent believable?</a:t>
            </a:r>
          </a:p>
        </p:txBody>
      </p:sp>
      <p:sp>
        <p:nvSpPr>
          <p:cNvPr id="87045" name="Rectangle 3"/>
          <p:cNvSpPr>
            <a:spLocks noGrp="1" noChangeArrowheads="1"/>
          </p:cNvSpPr>
          <p:nvPr>
            <p:ph type="body" idx="4294967295"/>
          </p:nvPr>
        </p:nvSpPr>
        <p:spPr>
          <a:xfrm>
            <a:off x="685800" y="1484784"/>
            <a:ext cx="7772400" cy="4763616"/>
          </a:xfrm>
        </p:spPr>
        <p:txBody>
          <a:bodyPr/>
          <a:lstStyle/>
          <a:p>
            <a:pPr eaLnBrk="1" hangingPunct="1"/>
            <a:r>
              <a:rPr lang="en-GB" sz="2800" dirty="0">
                <a:solidFill>
                  <a:srgbClr val="7030A0"/>
                </a:solidFill>
                <a:latin typeface="Liberation Sans"/>
              </a:rPr>
              <a:t>Believability refers to the extent to which users come to believe an agent</a:t>
            </a:r>
            <a:r>
              <a:rPr lang="ja-JP" altLang="en-GB" sz="2800" dirty="0">
                <a:solidFill>
                  <a:srgbClr val="7030A0"/>
                </a:solidFill>
                <a:latin typeface="Liberation Sans"/>
              </a:rPr>
              <a:t>’</a:t>
            </a:r>
            <a:r>
              <a:rPr lang="en-GB" sz="2800" dirty="0">
                <a:solidFill>
                  <a:srgbClr val="7030A0"/>
                </a:solidFill>
                <a:latin typeface="Liberation Sans"/>
              </a:rPr>
              <a:t>s intentions and personality</a:t>
            </a:r>
          </a:p>
          <a:p>
            <a:pPr eaLnBrk="1" hangingPunct="1"/>
            <a:r>
              <a:rPr lang="en-GB" sz="2800" dirty="0">
                <a:solidFill>
                  <a:srgbClr val="7030A0"/>
                </a:solidFill>
                <a:latin typeface="Liberation Sans"/>
              </a:rPr>
              <a:t>Appearance is very </a:t>
            </a:r>
            <a:r>
              <a:rPr lang="en-GB" sz="2800" dirty="0" smtClean="0">
                <a:solidFill>
                  <a:srgbClr val="7030A0"/>
                </a:solidFill>
                <a:latin typeface="Liberation Sans"/>
              </a:rPr>
              <a:t>important</a:t>
            </a:r>
          </a:p>
          <a:p>
            <a:pPr eaLnBrk="1" hangingPunct="1"/>
            <a:endParaRPr lang="en-GB" sz="800" dirty="0">
              <a:solidFill>
                <a:srgbClr val="7030A0"/>
              </a:solidFill>
              <a:latin typeface="Liberation Sans"/>
            </a:endParaRPr>
          </a:p>
          <a:p>
            <a:pPr lvl="1" eaLnBrk="1" hangingPunct="1"/>
            <a:r>
              <a:rPr lang="en-GB" sz="1600" dirty="0">
                <a:solidFill>
                  <a:schemeClr val="accent1"/>
                </a:solidFill>
                <a:latin typeface="Liberation Sans"/>
                <a:ea typeface="ＭＳ Ｐゴシック" charset="0"/>
              </a:rPr>
              <a:t>Are simple cartoon-like characters or more realistic characters, resembling the human form more believable?</a:t>
            </a:r>
            <a:endParaRPr lang="en-GB" sz="1800" dirty="0">
              <a:solidFill>
                <a:schemeClr val="accent1"/>
              </a:solidFill>
              <a:latin typeface="Liberation Sans"/>
              <a:ea typeface="ＭＳ Ｐゴシック" charset="0"/>
            </a:endParaRPr>
          </a:p>
          <a:p>
            <a:pPr eaLnBrk="1" hangingPunct="1"/>
            <a:r>
              <a:rPr lang="en-GB" sz="2800" dirty="0" smtClean="0">
                <a:solidFill>
                  <a:srgbClr val="7030A0"/>
                </a:solidFill>
                <a:latin typeface="Liberation Sans"/>
              </a:rPr>
              <a:t>Behaviour </a:t>
            </a:r>
            <a:r>
              <a:rPr lang="en-GB" sz="2800" dirty="0">
                <a:solidFill>
                  <a:srgbClr val="7030A0"/>
                </a:solidFill>
                <a:latin typeface="Liberation Sans"/>
              </a:rPr>
              <a:t>is very important</a:t>
            </a:r>
            <a:r>
              <a:rPr lang="en-GB" sz="2400" dirty="0">
                <a:solidFill>
                  <a:srgbClr val="7030A0"/>
                </a:solidFill>
                <a:latin typeface="Liberation Sans"/>
              </a:rPr>
              <a:t> </a:t>
            </a:r>
            <a:endParaRPr lang="en-GB" sz="2400" dirty="0" smtClean="0">
              <a:solidFill>
                <a:srgbClr val="7030A0"/>
              </a:solidFill>
              <a:latin typeface="Liberation Sans"/>
            </a:endParaRPr>
          </a:p>
          <a:p>
            <a:pPr eaLnBrk="1" hangingPunct="1"/>
            <a:endParaRPr lang="en-GB" sz="800" dirty="0">
              <a:solidFill>
                <a:srgbClr val="7030A0"/>
              </a:solidFill>
              <a:latin typeface="Liberation Sans"/>
            </a:endParaRPr>
          </a:p>
          <a:p>
            <a:pPr lvl="1" eaLnBrk="1" hangingPunct="1"/>
            <a:r>
              <a:rPr lang="en-GB" sz="1600" dirty="0">
                <a:solidFill>
                  <a:schemeClr val="accent1"/>
                </a:solidFill>
                <a:latin typeface="Liberation Sans"/>
                <a:ea typeface="ＭＳ Ｐゴシック" charset="0"/>
              </a:rPr>
              <a:t>How an agent moves, gestures and refers to objects on the </a:t>
            </a:r>
            <a:r>
              <a:rPr lang="en-GB" sz="1600" dirty="0" smtClean="0">
                <a:solidFill>
                  <a:schemeClr val="accent1"/>
                </a:solidFill>
                <a:latin typeface="Liberation Sans"/>
                <a:ea typeface="ＭＳ Ｐゴシック" charset="0"/>
              </a:rPr>
              <a:t>screen</a:t>
            </a:r>
          </a:p>
          <a:p>
            <a:pPr lvl="1" eaLnBrk="1" hangingPunct="1"/>
            <a:endParaRPr lang="en-GB" sz="800" dirty="0">
              <a:solidFill>
                <a:schemeClr val="accent1"/>
              </a:solidFill>
              <a:latin typeface="Liberation Sans"/>
              <a:ea typeface="ＭＳ Ｐゴシック" charset="0"/>
            </a:endParaRPr>
          </a:p>
          <a:p>
            <a:pPr lvl="1" eaLnBrk="1" hangingPunct="1"/>
            <a:r>
              <a:rPr lang="en-GB" sz="1600" dirty="0">
                <a:solidFill>
                  <a:schemeClr val="accent1"/>
                </a:solidFill>
                <a:latin typeface="Liberation Sans"/>
                <a:ea typeface="ＭＳ Ｐゴシック" charset="0"/>
              </a:rPr>
              <a:t>Exaggeration of facial expressions and gestures to show underlying emotions (c.f. animation industry)</a:t>
            </a:r>
            <a:endParaRPr lang="en-GB" sz="2000" dirty="0">
              <a:solidFill>
                <a:schemeClr val="accent1"/>
              </a:solidFill>
              <a:latin typeface="Liberation Sans"/>
              <a:ea typeface="ＭＳ Ｐゴシック" charset="0"/>
            </a:endParaRP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41</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2040336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4" name="Title 1"/>
          <p:cNvSpPr>
            <a:spLocks noGrp="1"/>
          </p:cNvSpPr>
          <p:nvPr>
            <p:ph type="title" idx="4294967295"/>
          </p:nvPr>
        </p:nvSpPr>
        <p:spPr/>
        <p:txBody>
          <a:bodyPr/>
          <a:lstStyle/>
          <a:p>
            <a:pPr eaLnBrk="1" hangingPunct="1"/>
            <a:r>
              <a:rPr lang="en-GB">
                <a:latin typeface="Liberation Sans"/>
              </a:rPr>
              <a:t>Robot-like or cuddly?</a:t>
            </a:r>
          </a:p>
        </p:txBody>
      </p:sp>
      <p:sp>
        <p:nvSpPr>
          <p:cNvPr id="89095" name="Content Placeholder 2"/>
          <p:cNvSpPr>
            <a:spLocks noGrp="1"/>
          </p:cNvSpPr>
          <p:nvPr>
            <p:ph idx="4294967295"/>
          </p:nvPr>
        </p:nvSpPr>
        <p:spPr/>
        <p:txBody>
          <a:bodyPr/>
          <a:lstStyle/>
          <a:p>
            <a:pPr eaLnBrk="1" hangingPunct="1"/>
            <a:r>
              <a:rPr lang="en-GB" dirty="0">
                <a:solidFill>
                  <a:srgbClr val="7030A0"/>
                </a:solidFill>
                <a:latin typeface="Liberation Sans"/>
              </a:rPr>
              <a:t>Which do you prefer and why?</a:t>
            </a: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42</a:t>
            </a:fld>
            <a:endParaRPr lang="en-GB" dirty="0">
              <a:solidFill>
                <a:schemeClr val="accent6">
                  <a:lumMod val="75000"/>
                </a:schemeClr>
              </a:solidFill>
              <a:latin typeface="Liberation Sans"/>
            </a:endParaRPr>
          </a:p>
        </p:txBody>
      </p:sp>
      <p:pic>
        <p:nvPicPr>
          <p:cNvPr id="112686" name="Picture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385106"/>
            <a:ext cx="7776864" cy="4003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22291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noChangeArrowheads="1"/>
          </p:cNvSpPr>
          <p:nvPr>
            <p:ph type="title" idx="4294967295"/>
          </p:nvPr>
        </p:nvSpPr>
        <p:spPr/>
        <p:txBody>
          <a:bodyPr/>
          <a:lstStyle/>
          <a:p>
            <a:pPr eaLnBrk="1" hangingPunct="1"/>
            <a:r>
              <a:rPr lang="en-GB">
                <a:latin typeface="Liberation Sans"/>
              </a:rPr>
              <a:t>Implications</a:t>
            </a:r>
          </a:p>
        </p:txBody>
      </p:sp>
      <p:sp>
        <p:nvSpPr>
          <p:cNvPr id="95237" name="Rectangle 3"/>
          <p:cNvSpPr>
            <a:spLocks noGrp="1" noChangeArrowheads="1"/>
          </p:cNvSpPr>
          <p:nvPr>
            <p:ph type="body" idx="4294967295"/>
          </p:nvPr>
        </p:nvSpPr>
        <p:spPr/>
        <p:txBody>
          <a:bodyPr/>
          <a:lstStyle/>
          <a:p>
            <a:pPr eaLnBrk="1" hangingPunct="1">
              <a:lnSpc>
                <a:spcPct val="90000"/>
              </a:lnSpc>
            </a:pPr>
            <a:r>
              <a:rPr lang="en-GB" sz="2800" dirty="0">
                <a:solidFill>
                  <a:srgbClr val="7030A0"/>
                </a:solidFill>
                <a:latin typeface="Liberation Sans"/>
              </a:rPr>
              <a:t>Should </a:t>
            </a:r>
            <a:r>
              <a:rPr lang="en-GB" sz="2800" dirty="0" smtClean="0">
                <a:solidFill>
                  <a:srgbClr val="7030A0"/>
                </a:solidFill>
                <a:latin typeface="Liberation Sans"/>
              </a:rPr>
              <a:t>we </a:t>
            </a:r>
            <a:r>
              <a:rPr lang="en-GB" sz="2800" dirty="0">
                <a:solidFill>
                  <a:srgbClr val="7030A0"/>
                </a:solidFill>
                <a:latin typeface="Liberation Sans"/>
              </a:rPr>
              <a:t>create products that adapt according to people</a:t>
            </a:r>
            <a:r>
              <a:rPr lang="ja-JP" altLang="en-GB" sz="2800" dirty="0">
                <a:solidFill>
                  <a:srgbClr val="7030A0"/>
                </a:solidFill>
                <a:latin typeface="Liberation Sans"/>
              </a:rPr>
              <a:t>’</a:t>
            </a:r>
            <a:r>
              <a:rPr lang="en-GB" sz="2800" dirty="0">
                <a:solidFill>
                  <a:srgbClr val="7030A0"/>
                </a:solidFill>
                <a:latin typeface="Liberation Sans"/>
              </a:rPr>
              <a:t>s different emotional states? </a:t>
            </a:r>
            <a:endParaRPr lang="en-GB" sz="2800" dirty="0" smtClean="0">
              <a:solidFill>
                <a:srgbClr val="7030A0"/>
              </a:solidFill>
              <a:latin typeface="Liberation Sans"/>
            </a:endParaRPr>
          </a:p>
          <a:p>
            <a:pPr eaLnBrk="1" hangingPunct="1">
              <a:lnSpc>
                <a:spcPct val="90000"/>
              </a:lnSpc>
            </a:pPr>
            <a:endParaRPr lang="en-GB" sz="1200" dirty="0">
              <a:solidFill>
                <a:srgbClr val="7030A0"/>
              </a:solidFill>
              <a:latin typeface="Liberation Sans"/>
            </a:endParaRPr>
          </a:p>
          <a:p>
            <a:pPr lvl="1" eaLnBrk="1" hangingPunct="1">
              <a:lnSpc>
                <a:spcPct val="90000"/>
              </a:lnSpc>
            </a:pPr>
            <a:r>
              <a:rPr lang="en-GB" sz="2500" dirty="0">
                <a:solidFill>
                  <a:schemeClr val="accent1"/>
                </a:solidFill>
                <a:latin typeface="Liberation Sans"/>
                <a:ea typeface="ＭＳ Ｐゴシック" charset="0"/>
              </a:rPr>
              <a:t>When people are feeling angry should an interface be more attentive and informative than when they are happy? </a:t>
            </a:r>
            <a:endParaRPr lang="en-GB" sz="2500" dirty="0" smtClean="0">
              <a:solidFill>
                <a:schemeClr val="accent1"/>
              </a:solidFill>
              <a:latin typeface="Liberation Sans"/>
              <a:ea typeface="ＭＳ Ｐゴシック" charset="0"/>
            </a:endParaRPr>
          </a:p>
          <a:p>
            <a:pPr lvl="1" eaLnBrk="1" hangingPunct="1">
              <a:lnSpc>
                <a:spcPct val="90000"/>
              </a:lnSpc>
            </a:pPr>
            <a:endParaRPr lang="en-GB" sz="1200" dirty="0">
              <a:solidFill>
                <a:schemeClr val="accent1"/>
              </a:solidFill>
              <a:latin typeface="Liberation Sans"/>
              <a:ea typeface="ＭＳ Ｐゴシック" charset="0"/>
            </a:endParaRPr>
          </a:p>
          <a:p>
            <a:pPr eaLnBrk="1" hangingPunct="1">
              <a:lnSpc>
                <a:spcPct val="90000"/>
              </a:lnSpc>
            </a:pPr>
            <a:r>
              <a:rPr lang="en-GB" sz="2800" dirty="0">
                <a:solidFill>
                  <a:srgbClr val="7030A0"/>
                </a:solidFill>
                <a:latin typeface="Liberation Sans"/>
              </a:rPr>
              <a:t>Is Norman right</a:t>
            </a:r>
            <a:r>
              <a:rPr lang="en-GB" sz="2800" dirty="0" smtClean="0">
                <a:solidFill>
                  <a:srgbClr val="7030A0"/>
                </a:solidFill>
                <a:latin typeface="Liberation Sans"/>
              </a:rPr>
              <a:t>?</a:t>
            </a:r>
          </a:p>
          <a:p>
            <a:pPr eaLnBrk="1" hangingPunct="1">
              <a:lnSpc>
                <a:spcPct val="90000"/>
              </a:lnSpc>
            </a:pPr>
            <a:endParaRPr lang="en-GB" sz="1200" dirty="0">
              <a:solidFill>
                <a:srgbClr val="7030A0"/>
              </a:solidFill>
              <a:latin typeface="Liberation Sans"/>
            </a:endParaRPr>
          </a:p>
          <a:p>
            <a:pPr lvl="1" eaLnBrk="1" hangingPunct="1">
              <a:lnSpc>
                <a:spcPct val="90000"/>
              </a:lnSpc>
            </a:pPr>
            <a:r>
              <a:rPr lang="en-GB" sz="2500" dirty="0">
                <a:solidFill>
                  <a:schemeClr val="accent1"/>
                </a:solidFill>
                <a:latin typeface="Liberation Sans"/>
                <a:ea typeface="ＭＳ Ｐゴシック" charset="0"/>
              </a:rPr>
              <a:t>designers </a:t>
            </a:r>
            <a:r>
              <a:rPr lang="ja-JP" altLang="en-GB" sz="2500" dirty="0">
                <a:solidFill>
                  <a:schemeClr val="accent1"/>
                </a:solidFill>
                <a:latin typeface="Liberation Sans"/>
                <a:ea typeface="ＭＳ Ｐゴシック" charset="0"/>
              </a:rPr>
              <a:t>“</a:t>
            </a:r>
            <a:r>
              <a:rPr lang="en-GB" sz="2500" dirty="0">
                <a:solidFill>
                  <a:schemeClr val="accent1"/>
                </a:solidFill>
                <a:latin typeface="Liberation Sans"/>
                <a:ea typeface="ＭＳ Ｐゴシック" charset="0"/>
              </a:rPr>
              <a:t>can get away with more</a:t>
            </a:r>
            <a:r>
              <a:rPr lang="ja-JP" altLang="en-GB" sz="2500" dirty="0">
                <a:solidFill>
                  <a:schemeClr val="accent1"/>
                </a:solidFill>
                <a:latin typeface="Liberation Sans"/>
                <a:ea typeface="ＭＳ Ｐゴシック" charset="0"/>
              </a:rPr>
              <a:t>”</a:t>
            </a:r>
            <a:r>
              <a:rPr lang="en-GB" sz="2500" dirty="0">
                <a:solidFill>
                  <a:schemeClr val="accent1"/>
                </a:solidFill>
                <a:latin typeface="Liberation Sans"/>
                <a:ea typeface="ＭＳ Ｐゴシック" charset="0"/>
              </a:rPr>
              <a:t> for products intended to be used during leisure time than those designed for serious tasks</a:t>
            </a:r>
          </a:p>
          <a:p>
            <a:pPr eaLnBrk="1" hangingPunct="1">
              <a:lnSpc>
                <a:spcPct val="90000"/>
              </a:lnSpc>
            </a:pPr>
            <a:endParaRPr lang="en-GB" sz="2800" dirty="0">
              <a:latin typeface="Liberation Sans"/>
            </a:endParaRP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43</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37450886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2"/>
          <p:cNvSpPr>
            <a:spLocks noGrp="1" noChangeArrowheads="1"/>
          </p:cNvSpPr>
          <p:nvPr>
            <p:ph type="title" idx="4294967295"/>
          </p:nvPr>
        </p:nvSpPr>
        <p:spPr>
          <a:xfrm>
            <a:off x="683568" y="260648"/>
            <a:ext cx="7772400" cy="815752"/>
          </a:xfrm>
        </p:spPr>
        <p:txBody>
          <a:bodyPr/>
          <a:lstStyle/>
          <a:p>
            <a:pPr eaLnBrk="1" hangingPunct="1"/>
            <a:r>
              <a:rPr lang="en-GB" dirty="0">
                <a:latin typeface="Liberation Sans"/>
              </a:rPr>
              <a:t>Summary</a:t>
            </a:r>
          </a:p>
        </p:txBody>
      </p:sp>
      <p:sp>
        <p:nvSpPr>
          <p:cNvPr id="101381" name="Rectangle 3"/>
          <p:cNvSpPr>
            <a:spLocks noGrp="1" noChangeArrowheads="1"/>
          </p:cNvSpPr>
          <p:nvPr>
            <p:ph type="body" idx="4294967295"/>
          </p:nvPr>
        </p:nvSpPr>
        <p:spPr>
          <a:xfrm>
            <a:off x="685800" y="1124744"/>
            <a:ext cx="7772400" cy="5184576"/>
          </a:xfrm>
        </p:spPr>
        <p:txBody>
          <a:bodyPr>
            <a:normAutofit fontScale="70000" lnSpcReduction="20000"/>
          </a:bodyPr>
          <a:lstStyle/>
          <a:p>
            <a:r>
              <a:rPr lang="en-US" sz="2900" dirty="0">
                <a:solidFill>
                  <a:srgbClr val="7030A0"/>
                </a:solidFill>
                <a:latin typeface="Liberation Sans"/>
              </a:rPr>
              <a:t>E</a:t>
            </a:r>
            <a:r>
              <a:rPr lang="en-US" sz="2900" dirty="0" smtClean="0">
                <a:solidFill>
                  <a:srgbClr val="7030A0"/>
                </a:solidFill>
                <a:latin typeface="Liberation Sans"/>
              </a:rPr>
              <a:t>motional </a:t>
            </a:r>
            <a:r>
              <a:rPr lang="en-US" sz="2900" dirty="0">
                <a:solidFill>
                  <a:srgbClr val="7030A0"/>
                </a:solidFill>
                <a:latin typeface="Liberation Sans"/>
              </a:rPr>
              <a:t>aspects of interaction design </a:t>
            </a:r>
            <a:r>
              <a:rPr lang="en-US" sz="2900" dirty="0" smtClean="0">
                <a:solidFill>
                  <a:srgbClr val="7030A0"/>
                </a:solidFill>
                <a:latin typeface="Liberation Sans"/>
              </a:rPr>
              <a:t>concerned </a:t>
            </a:r>
            <a:r>
              <a:rPr lang="en-US" sz="2900" dirty="0">
                <a:solidFill>
                  <a:srgbClr val="7030A0"/>
                </a:solidFill>
                <a:latin typeface="Liberation Sans"/>
              </a:rPr>
              <a:t>with how to facilitate certain states (e.g. pleasure) or avoid </a:t>
            </a:r>
            <a:r>
              <a:rPr lang="en-US" sz="2900" dirty="0" smtClean="0">
                <a:solidFill>
                  <a:srgbClr val="7030A0"/>
                </a:solidFill>
                <a:latin typeface="Liberation Sans"/>
              </a:rPr>
              <a:t>reactions </a:t>
            </a:r>
            <a:r>
              <a:rPr lang="en-US" sz="2900" dirty="0">
                <a:solidFill>
                  <a:srgbClr val="7030A0"/>
                </a:solidFill>
                <a:latin typeface="Liberation Sans"/>
              </a:rPr>
              <a:t>(e.g. frustration</a:t>
            </a:r>
            <a:r>
              <a:rPr lang="en-US" sz="2900" dirty="0" smtClean="0">
                <a:solidFill>
                  <a:srgbClr val="7030A0"/>
                </a:solidFill>
                <a:latin typeface="Liberation Sans"/>
              </a:rPr>
              <a:t>)</a:t>
            </a:r>
          </a:p>
          <a:p>
            <a:endParaRPr lang="en-US" sz="1100" dirty="0" smtClean="0">
              <a:solidFill>
                <a:srgbClr val="7030A0"/>
              </a:solidFill>
              <a:latin typeface="Liberation Sans"/>
            </a:endParaRPr>
          </a:p>
          <a:p>
            <a:pPr lvl="0"/>
            <a:r>
              <a:rPr lang="en-US" sz="2900" dirty="0" smtClean="0">
                <a:solidFill>
                  <a:srgbClr val="7030A0"/>
                </a:solidFill>
                <a:latin typeface="Liberation Sans"/>
              </a:rPr>
              <a:t>Well</a:t>
            </a:r>
            <a:r>
              <a:rPr lang="en-US" sz="2900" dirty="0">
                <a:solidFill>
                  <a:srgbClr val="7030A0"/>
                </a:solidFill>
                <a:latin typeface="Liberation Sans"/>
              </a:rPr>
              <a:t>-designed interfaces can elicit good feelings in </a:t>
            </a:r>
            <a:r>
              <a:rPr lang="en-US" sz="2900" dirty="0" smtClean="0">
                <a:solidFill>
                  <a:srgbClr val="7030A0"/>
                </a:solidFill>
                <a:latin typeface="Liberation Sans"/>
              </a:rPr>
              <a:t>people</a:t>
            </a:r>
          </a:p>
          <a:p>
            <a:pPr lvl="0"/>
            <a:endParaRPr lang="en-GB" sz="1100" dirty="0">
              <a:solidFill>
                <a:srgbClr val="7030A0"/>
              </a:solidFill>
              <a:latin typeface="Liberation Sans"/>
            </a:endParaRPr>
          </a:p>
          <a:p>
            <a:pPr lvl="0"/>
            <a:r>
              <a:rPr lang="en-US" sz="2900" dirty="0">
                <a:solidFill>
                  <a:srgbClr val="7030A0"/>
                </a:solidFill>
                <a:latin typeface="Liberation Sans"/>
              </a:rPr>
              <a:t>Aesthetically pleasing interfaces can be a pleasure to </a:t>
            </a:r>
            <a:r>
              <a:rPr lang="en-US" sz="2900" dirty="0" smtClean="0">
                <a:solidFill>
                  <a:srgbClr val="7030A0"/>
                </a:solidFill>
                <a:latin typeface="Liberation Sans"/>
              </a:rPr>
              <a:t>use</a:t>
            </a:r>
          </a:p>
          <a:p>
            <a:pPr lvl="0"/>
            <a:endParaRPr lang="en-GB" sz="1100" dirty="0">
              <a:solidFill>
                <a:srgbClr val="7030A0"/>
              </a:solidFill>
              <a:latin typeface="Liberation Sans"/>
            </a:endParaRPr>
          </a:p>
          <a:p>
            <a:pPr lvl="0"/>
            <a:r>
              <a:rPr lang="en-US" sz="2900" dirty="0">
                <a:solidFill>
                  <a:srgbClr val="7030A0"/>
                </a:solidFill>
                <a:latin typeface="Liberation Sans"/>
              </a:rPr>
              <a:t>Expressive interfaces can provide reassuring feedback to </a:t>
            </a:r>
            <a:r>
              <a:rPr lang="en-US" sz="2900" dirty="0" smtClean="0">
                <a:solidFill>
                  <a:srgbClr val="7030A0"/>
                </a:solidFill>
                <a:latin typeface="Liberation Sans"/>
              </a:rPr>
              <a:t>users</a:t>
            </a:r>
          </a:p>
          <a:p>
            <a:pPr lvl="0"/>
            <a:endParaRPr lang="en-US" sz="1100" dirty="0" smtClean="0">
              <a:solidFill>
                <a:srgbClr val="7030A0"/>
              </a:solidFill>
              <a:latin typeface="Liberation Sans"/>
            </a:endParaRPr>
          </a:p>
          <a:p>
            <a:pPr lvl="0"/>
            <a:r>
              <a:rPr lang="en-US" sz="2900" dirty="0" smtClean="0">
                <a:solidFill>
                  <a:srgbClr val="7030A0"/>
                </a:solidFill>
                <a:latin typeface="Liberation Sans"/>
              </a:rPr>
              <a:t>Badly designed </a:t>
            </a:r>
            <a:r>
              <a:rPr lang="en-US" sz="2900" dirty="0">
                <a:solidFill>
                  <a:srgbClr val="7030A0"/>
                </a:solidFill>
                <a:latin typeface="Liberation Sans"/>
              </a:rPr>
              <a:t>interfaces </a:t>
            </a:r>
            <a:r>
              <a:rPr lang="en-US" sz="2900" dirty="0" smtClean="0">
                <a:solidFill>
                  <a:srgbClr val="7030A0"/>
                </a:solidFill>
                <a:latin typeface="Liberation Sans"/>
              </a:rPr>
              <a:t>make </a:t>
            </a:r>
            <a:r>
              <a:rPr lang="en-US" sz="2900" dirty="0">
                <a:solidFill>
                  <a:srgbClr val="7030A0"/>
                </a:solidFill>
                <a:latin typeface="Liberation Sans"/>
              </a:rPr>
              <a:t>people frustrated, annoyed, or </a:t>
            </a:r>
            <a:r>
              <a:rPr lang="en-US" sz="2900" dirty="0" smtClean="0">
                <a:solidFill>
                  <a:srgbClr val="7030A0"/>
                </a:solidFill>
                <a:latin typeface="Liberation Sans"/>
              </a:rPr>
              <a:t>angry</a:t>
            </a:r>
          </a:p>
          <a:p>
            <a:pPr lvl="0"/>
            <a:endParaRPr lang="en-GB" sz="1100" dirty="0">
              <a:solidFill>
                <a:srgbClr val="7030A0"/>
              </a:solidFill>
              <a:latin typeface="Liberation Sans"/>
            </a:endParaRPr>
          </a:p>
          <a:p>
            <a:pPr lvl="0"/>
            <a:r>
              <a:rPr lang="en-US" sz="2900" dirty="0">
                <a:solidFill>
                  <a:srgbClr val="7030A0"/>
                </a:solidFill>
                <a:latin typeface="Liberation Sans"/>
              </a:rPr>
              <a:t>Emotional technologies can be designed to persuade people to change their behaviors or </a:t>
            </a:r>
            <a:r>
              <a:rPr lang="en-US" sz="2900" dirty="0" smtClean="0">
                <a:solidFill>
                  <a:srgbClr val="7030A0"/>
                </a:solidFill>
                <a:latin typeface="Liberation Sans"/>
              </a:rPr>
              <a:t>attitudes</a:t>
            </a:r>
          </a:p>
          <a:p>
            <a:pPr lvl="0"/>
            <a:endParaRPr lang="en-GB" sz="1100" dirty="0">
              <a:solidFill>
                <a:srgbClr val="7030A0"/>
              </a:solidFill>
              <a:latin typeface="Liberation Sans"/>
            </a:endParaRPr>
          </a:p>
          <a:p>
            <a:pPr lvl="0"/>
            <a:r>
              <a:rPr lang="en-US" sz="2900" dirty="0">
                <a:solidFill>
                  <a:srgbClr val="7030A0"/>
                </a:solidFill>
                <a:latin typeface="Liberation Sans"/>
              </a:rPr>
              <a:t>Anthropomorphism is the attribution of human qualities to </a:t>
            </a:r>
            <a:r>
              <a:rPr lang="en-US" sz="2900" dirty="0" smtClean="0">
                <a:solidFill>
                  <a:srgbClr val="7030A0"/>
                </a:solidFill>
                <a:latin typeface="Liberation Sans"/>
              </a:rPr>
              <a:t>objects</a:t>
            </a:r>
          </a:p>
          <a:p>
            <a:pPr lvl="0"/>
            <a:endParaRPr lang="en-GB" sz="1100" dirty="0">
              <a:solidFill>
                <a:srgbClr val="7030A0"/>
              </a:solidFill>
              <a:latin typeface="Liberation Sans"/>
            </a:endParaRPr>
          </a:p>
          <a:p>
            <a:pPr lvl="0"/>
            <a:r>
              <a:rPr lang="en-US" sz="2900" dirty="0">
                <a:solidFill>
                  <a:srgbClr val="7030A0"/>
                </a:solidFill>
                <a:latin typeface="Liberation Sans"/>
              </a:rPr>
              <a:t>Virtual agents and robot pets have been developed to make people feel motivated, reassured, and in a good </a:t>
            </a:r>
            <a:r>
              <a:rPr lang="en-US" sz="2900" dirty="0" smtClean="0">
                <a:solidFill>
                  <a:srgbClr val="7030A0"/>
                </a:solidFill>
                <a:latin typeface="Liberation Sans"/>
              </a:rPr>
              <a:t>mood</a:t>
            </a:r>
            <a:endParaRPr lang="en-GB" sz="2900" dirty="0">
              <a:solidFill>
                <a:srgbClr val="7030A0"/>
              </a:solidFill>
              <a:latin typeface="Liberation Sans"/>
            </a:endParaRPr>
          </a:p>
          <a:p>
            <a:pPr eaLnBrk="1" hangingPunct="1">
              <a:lnSpc>
                <a:spcPct val="90000"/>
              </a:lnSpc>
            </a:pPr>
            <a:endParaRPr lang="en-GB" sz="1800" dirty="0">
              <a:latin typeface="Liberation Sans"/>
            </a:endParaRP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44</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2488700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1"/>
          <p:cNvSpPr>
            <a:spLocks noGrp="1"/>
          </p:cNvSpPr>
          <p:nvPr>
            <p:ph type="title" idx="4294967295"/>
          </p:nvPr>
        </p:nvSpPr>
        <p:spPr/>
        <p:txBody>
          <a:bodyPr/>
          <a:lstStyle/>
          <a:p>
            <a:pPr eaLnBrk="1" hangingPunct="1"/>
            <a:r>
              <a:rPr lang="en-GB">
                <a:latin typeface="Liberation Sans"/>
              </a:rPr>
              <a:t>Emotional interaction</a:t>
            </a:r>
          </a:p>
        </p:txBody>
      </p:sp>
      <p:sp>
        <p:nvSpPr>
          <p:cNvPr id="21509" name="Content Placeholder 2"/>
          <p:cNvSpPr>
            <a:spLocks noGrp="1"/>
          </p:cNvSpPr>
          <p:nvPr>
            <p:ph idx="4294967295"/>
          </p:nvPr>
        </p:nvSpPr>
        <p:spPr/>
        <p:txBody>
          <a:bodyPr>
            <a:normAutofit/>
          </a:bodyPr>
          <a:lstStyle/>
          <a:p>
            <a:pPr eaLnBrk="1" hangingPunct="1"/>
            <a:r>
              <a:rPr lang="en-US" sz="2400" dirty="0">
                <a:solidFill>
                  <a:srgbClr val="7030A0"/>
                </a:solidFill>
                <a:latin typeface="Liberation Sans"/>
              </a:rPr>
              <a:t>What makes us happy, sad, annoyed, anxious, frustrated, motivated, delirious and so on </a:t>
            </a:r>
            <a:endParaRPr lang="en-US" sz="2400" dirty="0" smtClean="0">
              <a:solidFill>
                <a:srgbClr val="7030A0"/>
              </a:solidFill>
              <a:latin typeface="Liberation Sans"/>
            </a:endParaRPr>
          </a:p>
          <a:p>
            <a:pPr eaLnBrk="1" hangingPunct="1"/>
            <a:endParaRPr lang="en-US" sz="1000" dirty="0">
              <a:solidFill>
                <a:srgbClr val="7030A0"/>
              </a:solidFill>
              <a:latin typeface="Liberation Sans"/>
            </a:endParaRPr>
          </a:p>
          <a:p>
            <a:pPr lvl="1" eaLnBrk="1" hangingPunct="1"/>
            <a:r>
              <a:rPr lang="en-US" sz="2000" dirty="0">
                <a:solidFill>
                  <a:schemeClr val="accent1"/>
                </a:solidFill>
                <a:latin typeface="Liberation Sans"/>
                <a:ea typeface="ＭＳ Ｐゴシック" charset="0"/>
              </a:rPr>
              <a:t>translating this into different aspects of the user </a:t>
            </a:r>
            <a:r>
              <a:rPr lang="en-US" sz="2000" dirty="0" smtClean="0">
                <a:solidFill>
                  <a:schemeClr val="accent1"/>
                </a:solidFill>
                <a:latin typeface="Liberation Sans"/>
                <a:ea typeface="ＭＳ Ｐゴシック" charset="0"/>
              </a:rPr>
              <a:t>experience</a:t>
            </a:r>
          </a:p>
          <a:p>
            <a:pPr lvl="1" eaLnBrk="1" hangingPunct="1"/>
            <a:endParaRPr lang="en-US" sz="1200" dirty="0">
              <a:solidFill>
                <a:schemeClr val="accent1"/>
              </a:solidFill>
              <a:latin typeface="Liberation Sans"/>
              <a:ea typeface="ＭＳ Ｐゴシック" charset="0"/>
            </a:endParaRPr>
          </a:p>
          <a:p>
            <a:pPr eaLnBrk="1" hangingPunct="1"/>
            <a:r>
              <a:rPr lang="en-GB" sz="2400" dirty="0">
                <a:solidFill>
                  <a:srgbClr val="7030A0"/>
                </a:solidFill>
                <a:latin typeface="Liberation Sans"/>
              </a:rPr>
              <a:t>Why people become emotionally attached to certain products (e.g. virtual pets) </a:t>
            </a:r>
            <a:endParaRPr lang="en-GB" sz="2400" dirty="0" smtClean="0">
              <a:solidFill>
                <a:srgbClr val="7030A0"/>
              </a:solidFill>
              <a:latin typeface="Liberation Sans"/>
            </a:endParaRPr>
          </a:p>
          <a:p>
            <a:pPr eaLnBrk="1" hangingPunct="1"/>
            <a:endParaRPr lang="en-GB" sz="1200" dirty="0">
              <a:solidFill>
                <a:srgbClr val="7030A0"/>
              </a:solidFill>
              <a:latin typeface="Liberation Sans"/>
            </a:endParaRPr>
          </a:p>
          <a:p>
            <a:pPr eaLnBrk="1" hangingPunct="1"/>
            <a:r>
              <a:rPr lang="en-GB" sz="2400" dirty="0">
                <a:solidFill>
                  <a:srgbClr val="7030A0"/>
                </a:solidFill>
                <a:latin typeface="Liberation Sans"/>
              </a:rPr>
              <a:t>Can social robots help reduce loneliness and improve wellbeing</a:t>
            </a:r>
            <a:r>
              <a:rPr lang="en-GB" sz="2400" dirty="0" smtClean="0">
                <a:solidFill>
                  <a:srgbClr val="7030A0"/>
                </a:solidFill>
                <a:latin typeface="Liberation Sans"/>
              </a:rPr>
              <a:t>?</a:t>
            </a:r>
          </a:p>
          <a:p>
            <a:pPr eaLnBrk="1" hangingPunct="1"/>
            <a:endParaRPr lang="en-GB" sz="1200" dirty="0">
              <a:solidFill>
                <a:srgbClr val="7030A0"/>
              </a:solidFill>
              <a:latin typeface="Liberation Sans"/>
            </a:endParaRPr>
          </a:p>
          <a:p>
            <a:pPr eaLnBrk="1" hangingPunct="1"/>
            <a:r>
              <a:rPr lang="en-GB" sz="2400" dirty="0">
                <a:solidFill>
                  <a:srgbClr val="7030A0"/>
                </a:solidFill>
                <a:latin typeface="Liberation Sans"/>
              </a:rPr>
              <a:t>How to change human </a:t>
            </a:r>
            <a:r>
              <a:rPr lang="en-GB" sz="2400" dirty="0" err="1">
                <a:solidFill>
                  <a:srgbClr val="7030A0"/>
                </a:solidFill>
                <a:latin typeface="Liberation Sans"/>
              </a:rPr>
              <a:t>behavior</a:t>
            </a:r>
            <a:r>
              <a:rPr lang="en-GB" sz="2400" dirty="0">
                <a:solidFill>
                  <a:srgbClr val="7030A0"/>
                </a:solidFill>
                <a:latin typeface="Liberation Sans"/>
              </a:rPr>
              <a:t> through the use of emotive feedback </a:t>
            </a: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5</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3093371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itle 1"/>
          <p:cNvSpPr>
            <a:spLocks noGrp="1"/>
          </p:cNvSpPr>
          <p:nvPr>
            <p:ph type="title" idx="4294967295"/>
          </p:nvPr>
        </p:nvSpPr>
        <p:spPr/>
        <p:txBody>
          <a:bodyPr/>
          <a:lstStyle/>
          <a:p>
            <a:pPr eaLnBrk="1" hangingPunct="1"/>
            <a:r>
              <a:rPr lang="en-GB" dirty="0">
                <a:latin typeface="Liberation Sans"/>
              </a:rPr>
              <a:t>Activity</a:t>
            </a:r>
          </a:p>
        </p:txBody>
      </p:sp>
      <p:sp>
        <p:nvSpPr>
          <p:cNvPr id="23557" name="Content Placeholder 2"/>
          <p:cNvSpPr>
            <a:spLocks noGrp="1"/>
          </p:cNvSpPr>
          <p:nvPr>
            <p:ph idx="4294967295"/>
          </p:nvPr>
        </p:nvSpPr>
        <p:spPr/>
        <p:txBody>
          <a:bodyPr>
            <a:normAutofit/>
          </a:bodyPr>
          <a:lstStyle/>
          <a:p>
            <a:pPr eaLnBrk="1" hangingPunct="1"/>
            <a:r>
              <a:rPr lang="en-GB" dirty="0">
                <a:solidFill>
                  <a:srgbClr val="7030A0"/>
                </a:solidFill>
                <a:latin typeface="Liberation Sans"/>
              </a:rPr>
              <a:t>Try to remember the emotions you went through when buying a big ticket item online (e.g. a fridge, a vacation, a computer</a:t>
            </a:r>
            <a:r>
              <a:rPr lang="en-GB" dirty="0" smtClean="0">
                <a:solidFill>
                  <a:srgbClr val="7030A0"/>
                </a:solidFill>
                <a:latin typeface="Liberation Sans"/>
              </a:rPr>
              <a:t>)</a:t>
            </a:r>
          </a:p>
          <a:p>
            <a:pPr eaLnBrk="1" hangingPunct="1"/>
            <a:endParaRPr lang="en-GB" sz="1400" dirty="0">
              <a:solidFill>
                <a:srgbClr val="7030A0"/>
              </a:solidFill>
              <a:latin typeface="Liberation Sans"/>
            </a:endParaRPr>
          </a:p>
          <a:p>
            <a:pPr eaLnBrk="1" hangingPunct="1"/>
            <a:r>
              <a:rPr lang="en-GB" dirty="0">
                <a:solidFill>
                  <a:srgbClr val="7030A0"/>
                </a:solidFill>
                <a:latin typeface="Liberation Sans"/>
              </a:rPr>
              <a:t>How many different emotions did you go through</a:t>
            </a:r>
            <a:r>
              <a:rPr lang="en-GB" dirty="0" smtClean="0">
                <a:solidFill>
                  <a:srgbClr val="7030A0"/>
                </a:solidFill>
                <a:latin typeface="Liberation Sans"/>
              </a:rPr>
              <a:t>?</a:t>
            </a:r>
          </a:p>
          <a:p>
            <a:pPr marL="0" indent="0" eaLnBrk="1" hangingPunct="1">
              <a:buNone/>
            </a:pPr>
            <a:endParaRPr lang="en-GB" dirty="0">
              <a:latin typeface="Liberation Sans"/>
            </a:endParaRP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6</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3943390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1" name="Rectangle 2"/>
          <p:cNvSpPr>
            <a:spLocks noGrp="1" noChangeArrowheads="1"/>
          </p:cNvSpPr>
          <p:nvPr>
            <p:ph type="title" idx="4294967295"/>
          </p:nvPr>
        </p:nvSpPr>
        <p:spPr>
          <a:xfrm>
            <a:off x="467544" y="188640"/>
            <a:ext cx="8229600" cy="778098"/>
          </a:xfrm>
        </p:spPr>
        <p:txBody>
          <a:bodyPr/>
          <a:lstStyle/>
          <a:p>
            <a:pPr eaLnBrk="1" hangingPunct="1"/>
            <a:r>
              <a:rPr lang="en-GB" dirty="0">
                <a:latin typeface="Liberation Sans"/>
              </a:rPr>
              <a:t>Emotional design model</a:t>
            </a:r>
          </a:p>
        </p:txBody>
      </p:sp>
      <p:sp>
        <p:nvSpPr>
          <p:cNvPr id="91142" name="Rectangle 3"/>
          <p:cNvSpPr>
            <a:spLocks noGrp="1" noChangeArrowheads="1"/>
          </p:cNvSpPr>
          <p:nvPr>
            <p:ph type="body" idx="4294967295"/>
          </p:nvPr>
        </p:nvSpPr>
        <p:spPr>
          <a:xfrm>
            <a:off x="190798" y="1196752"/>
            <a:ext cx="8784976" cy="576064"/>
          </a:xfrm>
        </p:spPr>
        <p:txBody>
          <a:bodyPr>
            <a:normAutofit/>
          </a:bodyPr>
          <a:lstStyle/>
          <a:p>
            <a:pPr algn="ctr" eaLnBrk="1" hangingPunct="1"/>
            <a:r>
              <a:rPr lang="en-GB" sz="2600" dirty="0">
                <a:solidFill>
                  <a:srgbClr val="7030A0"/>
                </a:solidFill>
                <a:latin typeface="Liberation Sans"/>
              </a:rPr>
              <a:t>Norman, </a:t>
            </a:r>
            <a:r>
              <a:rPr lang="en-GB" sz="2600" dirty="0" err="1">
                <a:solidFill>
                  <a:srgbClr val="7030A0"/>
                </a:solidFill>
                <a:latin typeface="Liberation Sans"/>
              </a:rPr>
              <a:t>Ortony</a:t>
            </a:r>
            <a:r>
              <a:rPr lang="en-GB" sz="2600" dirty="0">
                <a:solidFill>
                  <a:srgbClr val="7030A0"/>
                </a:solidFill>
                <a:latin typeface="Liberation Sans"/>
              </a:rPr>
              <a:t> and </a:t>
            </a:r>
            <a:r>
              <a:rPr lang="en-GB" sz="2600" dirty="0" err="1">
                <a:solidFill>
                  <a:srgbClr val="7030A0"/>
                </a:solidFill>
                <a:latin typeface="Liberation Sans"/>
              </a:rPr>
              <a:t>Revelle</a:t>
            </a:r>
            <a:r>
              <a:rPr lang="en-GB" sz="2600" dirty="0">
                <a:solidFill>
                  <a:srgbClr val="7030A0"/>
                </a:solidFill>
                <a:latin typeface="Liberation Sans"/>
              </a:rPr>
              <a:t> (2004) model of emotion</a:t>
            </a: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7</a:t>
            </a:fld>
            <a:endParaRPr lang="en-GB" dirty="0">
              <a:solidFill>
                <a:schemeClr val="accent6">
                  <a:lumMod val="75000"/>
                </a:schemeClr>
              </a:solidFill>
              <a:latin typeface="Liberation Sans"/>
            </a:endParaRPr>
          </a:p>
        </p:txBody>
      </p:sp>
      <p:pic>
        <p:nvPicPr>
          <p:cNvPr id="126994"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060848"/>
            <a:ext cx="6791325" cy="433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0704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noChangeArrowheads="1"/>
          </p:cNvSpPr>
          <p:nvPr>
            <p:ph type="title" idx="4294967295"/>
          </p:nvPr>
        </p:nvSpPr>
        <p:spPr/>
        <p:txBody>
          <a:bodyPr/>
          <a:lstStyle/>
          <a:p>
            <a:pPr eaLnBrk="1" hangingPunct="1"/>
            <a:r>
              <a:rPr lang="en-GB" dirty="0">
                <a:latin typeface="Liberation Sans"/>
              </a:rPr>
              <a:t>Claims from model</a:t>
            </a:r>
          </a:p>
        </p:txBody>
      </p:sp>
      <p:sp>
        <p:nvSpPr>
          <p:cNvPr id="93189" name="Rectangle 3"/>
          <p:cNvSpPr>
            <a:spLocks noGrp="1" noChangeArrowheads="1"/>
          </p:cNvSpPr>
          <p:nvPr>
            <p:ph type="body" idx="4294967295"/>
          </p:nvPr>
        </p:nvSpPr>
        <p:spPr/>
        <p:txBody>
          <a:bodyPr/>
          <a:lstStyle/>
          <a:p>
            <a:pPr eaLnBrk="1" hangingPunct="1"/>
            <a:r>
              <a:rPr lang="en-GB" sz="2800" dirty="0">
                <a:solidFill>
                  <a:srgbClr val="7030A0"/>
                </a:solidFill>
                <a:latin typeface="Liberation Sans"/>
              </a:rPr>
              <a:t>Our emotional state changes how we </a:t>
            </a:r>
            <a:r>
              <a:rPr lang="en-GB" sz="2800" dirty="0" smtClean="0">
                <a:solidFill>
                  <a:srgbClr val="7030A0"/>
                </a:solidFill>
                <a:latin typeface="Liberation Sans"/>
              </a:rPr>
              <a:t>think</a:t>
            </a:r>
          </a:p>
          <a:p>
            <a:pPr eaLnBrk="1" hangingPunct="1"/>
            <a:endParaRPr lang="en-GB" sz="1200" dirty="0">
              <a:solidFill>
                <a:srgbClr val="7030A0"/>
              </a:solidFill>
              <a:latin typeface="Liberation Sans"/>
            </a:endParaRPr>
          </a:p>
          <a:p>
            <a:pPr lvl="1" eaLnBrk="1" hangingPunct="1"/>
            <a:r>
              <a:rPr lang="en-GB" sz="2400" dirty="0">
                <a:latin typeface="Liberation Sans"/>
                <a:ea typeface="ＭＳ Ｐゴシック" charset="0"/>
              </a:rPr>
              <a:t>when frightened or angry we focus narrowly and body responds by tensing muscles and </a:t>
            </a:r>
            <a:r>
              <a:rPr lang="en-GB" sz="2400" dirty="0" smtClean="0">
                <a:latin typeface="Liberation Sans"/>
                <a:ea typeface="ＭＳ Ｐゴシック" charset="0"/>
              </a:rPr>
              <a:t>sweating</a:t>
            </a:r>
          </a:p>
          <a:p>
            <a:pPr lvl="1" eaLnBrk="1" hangingPunct="1"/>
            <a:endParaRPr lang="en-GB" sz="800" dirty="0">
              <a:latin typeface="Liberation Sans"/>
              <a:ea typeface="ＭＳ Ｐゴシック" charset="0"/>
            </a:endParaRPr>
          </a:p>
          <a:p>
            <a:pPr lvl="2" eaLnBrk="1" hangingPunct="1"/>
            <a:r>
              <a:rPr lang="en-GB" sz="2000" dirty="0">
                <a:solidFill>
                  <a:schemeClr val="accent1"/>
                </a:solidFill>
                <a:latin typeface="Liberation Sans"/>
                <a:ea typeface="ＭＳ Ｐゴシック" charset="0"/>
              </a:rPr>
              <a:t>more likely to be less </a:t>
            </a:r>
            <a:r>
              <a:rPr lang="en-GB" sz="2000" dirty="0" smtClean="0">
                <a:solidFill>
                  <a:schemeClr val="accent1"/>
                </a:solidFill>
                <a:latin typeface="Liberation Sans"/>
                <a:ea typeface="ＭＳ Ｐゴシック" charset="0"/>
              </a:rPr>
              <a:t>tolerant</a:t>
            </a:r>
          </a:p>
          <a:p>
            <a:pPr lvl="2" eaLnBrk="1" hangingPunct="1"/>
            <a:endParaRPr lang="en-GB" sz="1200" dirty="0">
              <a:solidFill>
                <a:schemeClr val="accent1"/>
              </a:solidFill>
              <a:latin typeface="Liberation Sans"/>
              <a:ea typeface="ＭＳ Ｐゴシック" charset="0"/>
            </a:endParaRPr>
          </a:p>
          <a:p>
            <a:pPr lvl="1" eaLnBrk="1" hangingPunct="1"/>
            <a:r>
              <a:rPr lang="en-GB" sz="2400" dirty="0">
                <a:latin typeface="Liberation Sans"/>
                <a:ea typeface="ＭＳ Ｐゴシック" charset="0"/>
              </a:rPr>
              <a:t>when happy we are less focused and the  body </a:t>
            </a:r>
            <a:r>
              <a:rPr lang="en-GB" sz="2400" dirty="0" smtClean="0">
                <a:latin typeface="Liberation Sans"/>
                <a:ea typeface="ＭＳ Ｐゴシック" charset="0"/>
              </a:rPr>
              <a:t>relaxes</a:t>
            </a:r>
          </a:p>
          <a:p>
            <a:pPr lvl="1" eaLnBrk="1" hangingPunct="1"/>
            <a:endParaRPr lang="en-GB" sz="800" dirty="0">
              <a:latin typeface="Liberation Sans"/>
              <a:ea typeface="ＭＳ Ｐゴシック" charset="0"/>
            </a:endParaRPr>
          </a:p>
          <a:p>
            <a:pPr lvl="2" eaLnBrk="1" hangingPunct="1"/>
            <a:r>
              <a:rPr lang="en-GB" sz="2000" dirty="0">
                <a:solidFill>
                  <a:schemeClr val="accent1"/>
                </a:solidFill>
                <a:latin typeface="Liberation Sans"/>
                <a:ea typeface="ＭＳ Ｐゴシック" charset="0"/>
              </a:rPr>
              <a:t>more likely to overlook minor problems and be more creative</a:t>
            </a:r>
          </a:p>
        </p:txBody>
      </p:sp>
      <p:sp>
        <p:nvSpPr>
          <p:cNvPr id="2" name="Footer Placeholder 1"/>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3" name="Slide Number Placeholder 2"/>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8</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1479001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Liberation Sans"/>
              </a:rPr>
              <a:t>Activity</a:t>
            </a:r>
            <a:endParaRPr lang="en-US" dirty="0">
              <a:latin typeface="Liberation Sans"/>
            </a:endParaRPr>
          </a:p>
        </p:txBody>
      </p:sp>
      <p:sp>
        <p:nvSpPr>
          <p:cNvPr id="6" name="Content Placeholder 5"/>
          <p:cNvSpPr>
            <a:spLocks noGrp="1"/>
          </p:cNvSpPr>
          <p:nvPr>
            <p:ph idx="1"/>
          </p:nvPr>
        </p:nvSpPr>
        <p:spPr>
          <a:xfrm>
            <a:off x="457200" y="1600201"/>
            <a:ext cx="8229600" cy="2692896"/>
          </a:xfrm>
        </p:spPr>
        <p:txBody>
          <a:bodyPr/>
          <a:lstStyle/>
          <a:p>
            <a:r>
              <a:rPr lang="en-GB" dirty="0">
                <a:solidFill>
                  <a:srgbClr val="7030A0"/>
                </a:solidFill>
                <a:latin typeface="Liberation Sans"/>
              </a:rPr>
              <a:t>Do you feel more creative when you are in a happy mood? Do you get less work done when you are feeling stressed? </a:t>
            </a:r>
          </a:p>
          <a:p>
            <a:endParaRPr lang="en-US" dirty="0">
              <a:latin typeface="Liberation Sans"/>
            </a:endParaRPr>
          </a:p>
        </p:txBody>
      </p:sp>
      <p:sp>
        <p:nvSpPr>
          <p:cNvPr id="7" name="Footer Placeholder 6"/>
          <p:cNvSpPr>
            <a:spLocks noGrp="1"/>
          </p:cNvSpPr>
          <p:nvPr>
            <p:ph type="ftr" sz="quarter" idx="11"/>
          </p:nvPr>
        </p:nvSpPr>
        <p:spPr/>
        <p:txBody>
          <a:bodyPr/>
          <a:lstStyle/>
          <a:p>
            <a:r>
              <a:rPr lang="en-GB"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8" name="Slide Number Placeholder 7"/>
          <p:cNvSpPr>
            <a:spLocks noGrp="1"/>
          </p:cNvSpPr>
          <p:nvPr>
            <p:ph type="sldNum" sz="quarter" idx="12"/>
          </p:nvPr>
        </p:nvSpPr>
        <p:spPr/>
        <p:txBody>
          <a:bodyPr/>
          <a:lstStyle/>
          <a:p>
            <a:fld id="{A7EA2D8D-44E5-43C4-BBA1-AE3E32EF0894}" type="slidenum">
              <a:rPr lang="en-GB" smtClean="0">
                <a:solidFill>
                  <a:schemeClr val="accent6">
                    <a:lumMod val="75000"/>
                  </a:schemeClr>
                </a:solidFill>
                <a:latin typeface="Liberation Sans"/>
              </a:rPr>
              <a:t>9</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val="910899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4445</TotalTime>
  <Words>3838</Words>
  <Application>Microsoft Office PowerPoint</Application>
  <PresentationFormat>On-screen Show (4:3)</PresentationFormat>
  <Paragraphs>489</Paragraphs>
  <Slides>44</Slides>
  <Notes>38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Office Theme</vt:lpstr>
      <vt:lpstr>Document</vt:lpstr>
      <vt:lpstr>PowerPoint Presentation</vt:lpstr>
      <vt:lpstr>Overview</vt:lpstr>
      <vt:lpstr>Emotions and the user experience</vt:lpstr>
      <vt:lpstr>Is this form fun to fill in?</vt:lpstr>
      <vt:lpstr>Emotional interaction</vt:lpstr>
      <vt:lpstr>Activity</vt:lpstr>
      <vt:lpstr>Emotional design model</vt:lpstr>
      <vt:lpstr>Claims from model</vt:lpstr>
      <vt:lpstr>Activity</vt:lpstr>
      <vt:lpstr>Expressive interfaces</vt:lpstr>
      <vt:lpstr>Friendly interfaces</vt:lpstr>
      <vt:lpstr>Bob</vt:lpstr>
      <vt:lpstr>Clippy</vt:lpstr>
      <vt:lpstr>Frustrating interfaces</vt:lpstr>
      <vt:lpstr>Gimmicks</vt:lpstr>
      <vt:lpstr>Error messages</vt:lpstr>
      <vt:lpstr>Website error messages</vt:lpstr>
      <vt:lpstr>More helpful error message</vt:lpstr>
      <vt:lpstr>Should computers say they’re sorry?</vt:lpstr>
      <vt:lpstr>Detecting emotions and emotional technology</vt:lpstr>
      <vt:lpstr>Facial Coding</vt:lpstr>
      <vt:lpstr>PowerPoint Presentation</vt:lpstr>
      <vt:lpstr>How to use the emotional data?</vt:lpstr>
      <vt:lpstr>Indirect emotion detection</vt:lpstr>
      <vt:lpstr>Persuasive technologies and behavioral change</vt:lpstr>
      <vt:lpstr>Nintendo’s Pocket Pikachu</vt:lpstr>
      <vt:lpstr>How effective?</vt:lpstr>
      <vt:lpstr>Which is most effective?</vt:lpstr>
      <vt:lpstr>Tracking devices</vt:lpstr>
      <vt:lpstr>Energy reduction </vt:lpstr>
      <vt:lpstr>The Tidy Street project</vt:lpstr>
      <vt:lpstr>Phishing and trust</vt:lpstr>
      <vt:lpstr>Anthropomorphism</vt:lpstr>
      <vt:lpstr>Which do you prefer?</vt:lpstr>
      <vt:lpstr>Which do you prefer? </vt:lpstr>
      <vt:lpstr>Evidence to support anthropomorphism</vt:lpstr>
      <vt:lpstr>Criticism of anthropomorphism</vt:lpstr>
      <vt:lpstr>Virtual characters</vt:lpstr>
      <vt:lpstr>Disadvantages</vt:lpstr>
      <vt:lpstr>Virtual agents</vt:lpstr>
      <vt:lpstr>What makes a virtual agent believable?</vt:lpstr>
      <vt:lpstr>Robot-like or cuddly?</vt:lpstr>
      <vt:lpstr>Implications</vt:lpstr>
      <vt:lpstr>Summary</vt:lpstr>
    </vt:vector>
  </TitlesOfParts>
  <Company>John Wiley and Sons, Inc.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King, Georgia - Chichester</dc:creator>
  <cp:lastModifiedBy>JOSH</cp:lastModifiedBy>
  <cp:revision>34</cp:revision>
  <dcterms:created xsi:type="dcterms:W3CDTF">2015-01-06T09:40:09Z</dcterms:created>
  <dcterms:modified xsi:type="dcterms:W3CDTF">2015-03-09T22:35:31Z</dcterms:modified>
</cp:coreProperties>
</file>