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len Shar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5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1-17T12:50:21.727" idx="1">
    <p:pos x="10" y="10"/>
    <p:text>These images are no longer on ideo-com. Can we keep them on here? If not then please paste in Figure 9.4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28/02/2015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2D46C-139E-2F4F-8987-EC36C117A5B1}" type="slidenum">
              <a:rPr lang="en-GB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1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61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0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1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9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9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US" smtClean="0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GB" smtClean="0"/>
              <a:t>www.id-book.com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7030A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u.wiley.com/WileyCDA/WileyTitle/productCd-111902075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wiley.com/product_data/coverImage300/51/11190207/111902075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20688"/>
            <a:ext cx="28575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0059" y="4581128"/>
            <a:ext cx="862107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Chapter 9</a:t>
            </a:r>
            <a:b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endParaRPr lang="en-GB" sz="1400" dirty="0" smtClean="0">
              <a:solidFill>
                <a:schemeClr val="accent6">
                  <a:lumMod val="75000"/>
                </a:scheme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THE PROCESS OF INTERACTION DESIGN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67944" y="6381328"/>
            <a:ext cx="1666528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989887" cy="1143000"/>
          </a:xfrm>
        </p:spPr>
        <p:txBody>
          <a:bodyPr/>
          <a:lstStyle/>
          <a:p>
            <a:r>
              <a:rPr lang="en-GB" sz="3600" dirty="0"/>
              <a:t>Who are the users/stakeholders?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1D6E7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7030A0"/>
                </a:solidFill>
              </a:rPr>
              <a:t>Not as obvious as you think</a:t>
            </a:r>
            <a:r>
              <a:rPr lang="en-GB" sz="2400" dirty="0" smtClean="0">
                <a:solidFill>
                  <a:srgbClr val="7030A0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endParaRPr lang="en-GB" sz="800" dirty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sz="2000" dirty="0"/>
              <a:t> </a:t>
            </a:r>
            <a:r>
              <a:rPr lang="en-GB" sz="2000" dirty="0">
                <a:solidFill>
                  <a:schemeClr val="accent1"/>
                </a:solidFill>
              </a:rPr>
              <a:t>those who interact directly with the </a:t>
            </a:r>
            <a:r>
              <a:rPr lang="en-GB" sz="2000" dirty="0" smtClean="0">
                <a:solidFill>
                  <a:schemeClr val="accent1"/>
                </a:solidFill>
              </a:rPr>
              <a:t>product </a:t>
            </a:r>
          </a:p>
          <a:p>
            <a:pPr lvl="1">
              <a:lnSpc>
                <a:spcPct val="90000"/>
              </a:lnSpc>
            </a:pPr>
            <a:endParaRPr lang="en-GB" sz="800" dirty="0" smtClean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smtClean="0">
                <a:solidFill>
                  <a:schemeClr val="accent1"/>
                </a:solidFill>
              </a:rPr>
              <a:t>those </a:t>
            </a:r>
            <a:r>
              <a:rPr lang="en-GB" sz="2000" dirty="0">
                <a:solidFill>
                  <a:schemeClr val="accent1"/>
                </a:solidFill>
              </a:rPr>
              <a:t>who manage direct </a:t>
            </a:r>
            <a:r>
              <a:rPr lang="en-GB" sz="2000" dirty="0" smtClean="0">
                <a:solidFill>
                  <a:schemeClr val="accent1"/>
                </a:solidFill>
              </a:rPr>
              <a:t>users</a:t>
            </a:r>
          </a:p>
          <a:p>
            <a:pPr lvl="1">
              <a:lnSpc>
                <a:spcPct val="90000"/>
              </a:lnSpc>
            </a:pPr>
            <a:endParaRPr lang="en-GB" sz="900" dirty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1"/>
                </a:solidFill>
              </a:rPr>
              <a:t> those who receive output from the product </a:t>
            </a:r>
            <a:endParaRPr lang="en-GB" sz="2000" dirty="0" smtClean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endParaRPr lang="en-GB" sz="800" dirty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1"/>
                </a:solidFill>
              </a:rPr>
              <a:t> those who make the purchasing decision </a:t>
            </a:r>
            <a:endParaRPr lang="en-GB" sz="2000" dirty="0" smtClean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endParaRPr lang="en-GB" sz="800" dirty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1"/>
                </a:solidFill>
              </a:rPr>
              <a:t> those who use competitor</a:t>
            </a:r>
            <a:r>
              <a:rPr lang="ja-JP" altLang="en-GB" sz="2000" dirty="0">
                <a:solidFill>
                  <a:schemeClr val="accent1"/>
                </a:solidFill>
                <a:latin typeface="Arial"/>
              </a:rPr>
              <a:t>’</a:t>
            </a:r>
            <a:r>
              <a:rPr lang="en-GB" sz="2000" dirty="0">
                <a:solidFill>
                  <a:schemeClr val="accent1"/>
                </a:solidFill>
              </a:rPr>
              <a:t>s </a:t>
            </a:r>
            <a:r>
              <a:rPr lang="en-GB" sz="2000" dirty="0" smtClean="0">
                <a:solidFill>
                  <a:schemeClr val="accent1"/>
                </a:solidFill>
              </a:rPr>
              <a:t>products</a:t>
            </a:r>
          </a:p>
          <a:p>
            <a:pPr lvl="1">
              <a:lnSpc>
                <a:spcPct val="90000"/>
              </a:lnSpc>
            </a:pPr>
            <a:endParaRPr lang="en-GB" sz="800" dirty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endParaRPr lang="en-GB" sz="800" dirty="0"/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rgbClr val="7030A0"/>
                </a:solidFill>
              </a:rPr>
              <a:t>Three categories of user (Eason, 1987):  </a:t>
            </a:r>
            <a:endParaRPr lang="en-GB" sz="2400" dirty="0" smtClean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endParaRPr lang="en-GB" sz="800" dirty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1"/>
                </a:solidFill>
              </a:rPr>
              <a:t> primary: frequent </a:t>
            </a:r>
            <a:r>
              <a:rPr lang="en-GB" sz="2000" dirty="0" smtClean="0">
                <a:solidFill>
                  <a:schemeClr val="accent1"/>
                </a:solidFill>
              </a:rPr>
              <a:t>hands-on</a:t>
            </a:r>
          </a:p>
          <a:p>
            <a:pPr lvl="1">
              <a:lnSpc>
                <a:spcPct val="90000"/>
              </a:lnSpc>
            </a:pPr>
            <a:endParaRPr lang="en-GB" sz="800" dirty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1"/>
                </a:solidFill>
              </a:rPr>
              <a:t> secondary: occasional or via someone </a:t>
            </a:r>
            <a:r>
              <a:rPr lang="en-GB" sz="2000" dirty="0" smtClean="0">
                <a:solidFill>
                  <a:schemeClr val="accent1"/>
                </a:solidFill>
              </a:rPr>
              <a:t>else</a:t>
            </a:r>
          </a:p>
          <a:p>
            <a:pPr lvl="1">
              <a:lnSpc>
                <a:spcPct val="90000"/>
              </a:lnSpc>
            </a:pPr>
            <a:endParaRPr lang="en-GB" sz="900" dirty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1"/>
                </a:solidFill>
              </a:rPr>
              <a:t> tertiary: affected by its introduction, or will influence its purchase</a:t>
            </a:r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10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3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95936" y="6361089"/>
            <a:ext cx="1500187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95536" y="116632"/>
            <a:ext cx="8420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Who are the stakeholders?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420938"/>
            <a:ext cx="2514600" cy="326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443663" y="1700213"/>
            <a:ext cx="2482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571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2000" dirty="0">
                <a:solidFill>
                  <a:srgbClr val="7030A0"/>
                </a:solidFill>
                <a:latin typeface="Liberation Sans"/>
              </a:rPr>
              <a:t>Check-out operators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092950" y="5949950"/>
            <a:ext cx="1411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571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2000" dirty="0">
                <a:solidFill>
                  <a:srgbClr val="7030A0"/>
                </a:solidFill>
                <a:latin typeface="Liberation Sans"/>
              </a:rPr>
              <a:t>Customers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7235825" y="2060575"/>
            <a:ext cx="533400" cy="457200"/>
          </a:xfrm>
          <a:prstGeom prst="line">
            <a:avLst/>
          </a:prstGeom>
          <a:noFill/>
          <a:ln w="12700">
            <a:solidFill>
              <a:srgbClr val="FF01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2292350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09600" y="6096000"/>
            <a:ext cx="2695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571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2000" dirty="0">
                <a:solidFill>
                  <a:srgbClr val="7030A0"/>
                </a:solidFill>
                <a:latin typeface="Liberation Sans"/>
              </a:rPr>
              <a:t>Managers and owners</a:t>
            </a:r>
            <a:endParaRPr lang="en-US" sz="2000" b="1" dirty="0">
              <a:solidFill>
                <a:srgbClr val="7030A0"/>
              </a:solidFill>
              <a:latin typeface="Liberation Sans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85800" y="2514600"/>
            <a:ext cx="1641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571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2000" dirty="0">
                <a:solidFill>
                  <a:srgbClr val="7030A0"/>
                </a:solidFill>
                <a:latin typeface="Liberation Sans"/>
              </a:rPr>
              <a:t>• Suppliers</a:t>
            </a:r>
          </a:p>
          <a:p>
            <a:pPr eaLnBrk="0" hangingPunct="0"/>
            <a:r>
              <a:rPr lang="en-US" sz="2000" dirty="0">
                <a:solidFill>
                  <a:srgbClr val="7030A0"/>
                </a:solidFill>
                <a:latin typeface="Liberation Sans"/>
              </a:rPr>
              <a:t>• Local shop </a:t>
            </a:r>
            <a:br>
              <a:rPr lang="en-US" sz="2000" dirty="0">
                <a:solidFill>
                  <a:srgbClr val="7030A0"/>
                </a:solidFill>
                <a:latin typeface="Liberation Sans"/>
              </a:rPr>
            </a:br>
            <a:r>
              <a:rPr lang="en-US" sz="2000" dirty="0">
                <a:solidFill>
                  <a:srgbClr val="7030A0"/>
                </a:solidFill>
                <a:latin typeface="Liberation Sans"/>
              </a:rPr>
              <a:t>  owners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6326188" y="3048000"/>
            <a:ext cx="137001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8" y="1679504"/>
            <a:ext cx="34671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356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652963"/>
            <a:ext cx="2555875" cy="149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236538" y="1379537"/>
            <a:ext cx="2513012" cy="3276600"/>
          </a:xfrm>
          <a:prstGeom prst="irregularSeal1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 flipV="1">
            <a:off x="5724525" y="5229225"/>
            <a:ext cx="2209800" cy="762000"/>
          </a:xfrm>
          <a:prstGeom prst="line">
            <a:avLst/>
          </a:prstGeom>
          <a:noFill/>
          <a:ln w="12700">
            <a:solidFill>
              <a:srgbClr val="FF015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11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92281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8094" y="188640"/>
            <a:ext cx="91630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3600" dirty="0">
                <a:solidFill>
                  <a:srgbClr val="E46C0A"/>
                </a:solidFill>
                <a:latin typeface="Liberation Sans"/>
              </a:rPr>
              <a:t>What do we mean by </a:t>
            </a:r>
            <a:r>
              <a:rPr lang="ja-JP" altLang="en-GB" sz="3600" dirty="0">
                <a:solidFill>
                  <a:srgbClr val="E46C0A"/>
                </a:solidFill>
                <a:latin typeface="Liberation Sans"/>
              </a:rPr>
              <a:t>‘</a:t>
            </a:r>
            <a:r>
              <a:rPr lang="en-GB" sz="3600" dirty="0">
                <a:solidFill>
                  <a:srgbClr val="E46C0A"/>
                </a:solidFill>
                <a:latin typeface="Liberation Sans"/>
              </a:rPr>
              <a:t>needs</a:t>
            </a:r>
            <a:r>
              <a:rPr lang="ja-JP" altLang="en-GB" sz="3600" dirty="0">
                <a:solidFill>
                  <a:srgbClr val="E46C0A"/>
                </a:solidFill>
                <a:latin typeface="Liberation Sans"/>
              </a:rPr>
              <a:t>’</a:t>
            </a:r>
            <a:r>
              <a:rPr lang="en-GB" sz="3600" dirty="0">
                <a:solidFill>
                  <a:srgbClr val="E46C0A"/>
                </a:solidFill>
                <a:latin typeface="Liberation Sans"/>
              </a:rPr>
              <a:t>?</a:t>
            </a:r>
            <a:endParaRPr lang="en-GB" sz="3600" i="1" dirty="0">
              <a:solidFill>
                <a:srgbClr val="E46C0A"/>
              </a:solidFill>
              <a:latin typeface="Liberation Sans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95288" y="1331640"/>
            <a:ext cx="8420100" cy="497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GB" sz="2500" dirty="0">
                <a:solidFill>
                  <a:srgbClr val="7030A0"/>
                </a:solidFill>
                <a:latin typeface="Liberation Sans"/>
              </a:rPr>
              <a:t>Users rarely know what is possible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GB" sz="2500" dirty="0">
                <a:solidFill>
                  <a:srgbClr val="7030A0"/>
                </a:solidFill>
                <a:latin typeface="Liberation Sans"/>
              </a:rPr>
              <a:t>Users can</a:t>
            </a:r>
            <a:r>
              <a:rPr lang="ja-JP" altLang="en-GB" sz="2500" dirty="0">
                <a:solidFill>
                  <a:srgbClr val="7030A0"/>
                </a:solidFill>
                <a:latin typeface="Liberation Sans"/>
              </a:rPr>
              <a:t>’</a:t>
            </a:r>
            <a:r>
              <a:rPr lang="en-GB" sz="2500" dirty="0">
                <a:solidFill>
                  <a:srgbClr val="7030A0"/>
                </a:solidFill>
                <a:latin typeface="Liberation Sans"/>
              </a:rPr>
              <a:t>t  tell you what they </a:t>
            </a:r>
            <a:r>
              <a:rPr lang="ja-JP" altLang="en-GB" sz="2500" dirty="0">
                <a:solidFill>
                  <a:srgbClr val="7030A0"/>
                </a:solidFill>
                <a:latin typeface="Liberation Sans"/>
              </a:rPr>
              <a:t>‘</a:t>
            </a:r>
            <a:r>
              <a:rPr lang="en-GB" sz="2500" dirty="0">
                <a:solidFill>
                  <a:srgbClr val="7030A0"/>
                </a:solidFill>
                <a:latin typeface="Liberation Sans"/>
              </a:rPr>
              <a:t>need</a:t>
            </a:r>
            <a:r>
              <a:rPr lang="ja-JP" altLang="en-GB" sz="2500" dirty="0">
                <a:solidFill>
                  <a:srgbClr val="7030A0"/>
                </a:solidFill>
                <a:latin typeface="Liberation Sans"/>
              </a:rPr>
              <a:t>’</a:t>
            </a:r>
            <a:r>
              <a:rPr lang="en-GB" sz="2500" dirty="0">
                <a:solidFill>
                  <a:srgbClr val="7030A0"/>
                </a:solidFill>
                <a:latin typeface="Liberation Sans"/>
              </a:rPr>
              <a:t> to help them achieve their goals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GB" sz="2500" dirty="0">
                <a:solidFill>
                  <a:srgbClr val="7030A0"/>
                </a:solidFill>
                <a:latin typeface="Liberation Sans"/>
              </a:rPr>
              <a:t>Instead, look at existing tasks: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GB" sz="2000" dirty="0">
                <a:solidFill>
                  <a:schemeClr val="accent1"/>
                </a:solidFill>
                <a:latin typeface="Liberation Sans"/>
              </a:rPr>
              <a:t>their context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GB" sz="2000" dirty="0">
                <a:solidFill>
                  <a:schemeClr val="accent1"/>
                </a:solidFill>
                <a:latin typeface="Liberation Sans"/>
              </a:rPr>
              <a:t>what information do they require?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GB" sz="2000" dirty="0">
                <a:solidFill>
                  <a:schemeClr val="accent1"/>
                </a:solidFill>
                <a:latin typeface="Liberation Sans"/>
              </a:rPr>
              <a:t>who collaborates to achieve the task?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GB" sz="2000" dirty="0">
                <a:solidFill>
                  <a:schemeClr val="accent1"/>
                </a:solidFill>
                <a:latin typeface="Liberation Sans"/>
              </a:rPr>
              <a:t>why is the task achieved the way it is?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GB" sz="2500" dirty="0">
                <a:solidFill>
                  <a:srgbClr val="7030A0"/>
                </a:solidFill>
                <a:latin typeface="Liberation Sans"/>
              </a:rPr>
              <a:t>Envisioned tasks: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GB" sz="2000" dirty="0">
                <a:solidFill>
                  <a:schemeClr val="accent1"/>
                </a:solidFill>
                <a:latin typeface="Liberation Sans"/>
              </a:rPr>
              <a:t>can be rooted in existing behaviour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GB" sz="2000" dirty="0">
                <a:solidFill>
                  <a:schemeClr val="accent1"/>
                </a:solidFill>
                <a:latin typeface="Liberation Sans"/>
              </a:rPr>
              <a:t>can be described as future </a:t>
            </a:r>
            <a:r>
              <a:rPr lang="en-GB" sz="2000" dirty="0" smtClean="0">
                <a:solidFill>
                  <a:schemeClr val="accent1"/>
                </a:solidFill>
                <a:latin typeface="Liberation Sans"/>
              </a:rPr>
              <a:t>scenarios</a:t>
            </a:r>
            <a:endParaRPr lang="en-GB" sz="2000" dirty="0">
              <a:solidFill>
                <a:schemeClr val="accent1"/>
              </a:solidFill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12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97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How to generate alternatives</a:t>
            </a:r>
            <a:endParaRPr lang="en-GB" sz="3600" i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4"/>
            <a:ext cx="7772400" cy="4687416"/>
          </a:xfrm>
        </p:spPr>
        <p:txBody>
          <a:bodyPr>
            <a:normAutofit fontScale="85000" lnSpcReduction="20000"/>
          </a:bodyPr>
          <a:lstStyle/>
          <a:p>
            <a:pPr eaLnBrk="0" hangingPunct="0">
              <a:spcBef>
                <a:spcPct val="0"/>
              </a:spcBef>
              <a:spcAft>
                <a:spcPts val="600"/>
              </a:spcAft>
            </a:pPr>
            <a:r>
              <a:rPr lang="en-GB" sz="2600" dirty="0">
                <a:solidFill>
                  <a:srgbClr val="7030A0"/>
                </a:solidFill>
              </a:rPr>
              <a:t>Humans stick to what they know </a:t>
            </a:r>
            <a:r>
              <a:rPr lang="en-GB" sz="2600" dirty="0" smtClean="0">
                <a:solidFill>
                  <a:srgbClr val="7030A0"/>
                </a:solidFill>
              </a:rPr>
              <a:t>works</a:t>
            </a:r>
          </a:p>
          <a:p>
            <a:pPr eaLnBrk="0" hangingPunct="0">
              <a:spcBef>
                <a:spcPct val="0"/>
              </a:spcBef>
              <a:spcAft>
                <a:spcPts val="600"/>
              </a:spcAft>
            </a:pPr>
            <a:endParaRPr lang="en-GB" sz="2600" dirty="0">
              <a:solidFill>
                <a:srgbClr val="7030A0"/>
              </a:solidFill>
            </a:endParaRPr>
          </a:p>
          <a:p>
            <a:pPr eaLnBrk="0" hangingPunct="0">
              <a:spcBef>
                <a:spcPct val="0"/>
              </a:spcBef>
              <a:spcAft>
                <a:spcPts val="600"/>
              </a:spcAft>
            </a:pPr>
            <a:r>
              <a:rPr lang="en-GB" sz="2600" dirty="0">
                <a:solidFill>
                  <a:srgbClr val="7030A0"/>
                </a:solidFill>
              </a:rPr>
              <a:t>But considering alternatives is important to </a:t>
            </a:r>
            <a:r>
              <a:rPr lang="ja-JP" altLang="en-GB" sz="2600" dirty="0">
                <a:solidFill>
                  <a:srgbClr val="7030A0"/>
                </a:solidFill>
                <a:latin typeface="Arial"/>
              </a:rPr>
              <a:t>‘</a:t>
            </a:r>
            <a:r>
              <a:rPr lang="en-GB" sz="2600" dirty="0">
                <a:solidFill>
                  <a:srgbClr val="7030A0"/>
                </a:solidFill>
              </a:rPr>
              <a:t>break out of the box</a:t>
            </a:r>
            <a:r>
              <a:rPr lang="ja-JP" altLang="en-GB" sz="2600" dirty="0" smtClean="0">
                <a:solidFill>
                  <a:srgbClr val="7030A0"/>
                </a:solidFill>
                <a:latin typeface="Arial"/>
              </a:rPr>
              <a:t>’</a:t>
            </a:r>
            <a:endParaRPr lang="en-GB" altLang="ja-JP" sz="2600" dirty="0" smtClean="0">
              <a:solidFill>
                <a:srgbClr val="7030A0"/>
              </a:solidFill>
              <a:latin typeface="Arial"/>
            </a:endParaRPr>
          </a:p>
          <a:p>
            <a:pPr eaLnBrk="0" hangingPunct="0">
              <a:spcBef>
                <a:spcPct val="0"/>
              </a:spcBef>
              <a:spcAft>
                <a:spcPts val="600"/>
              </a:spcAft>
            </a:pPr>
            <a:endParaRPr lang="en-GB" sz="2600" dirty="0">
              <a:solidFill>
                <a:srgbClr val="7030A0"/>
              </a:solidFill>
            </a:endParaRPr>
          </a:p>
          <a:p>
            <a:pPr eaLnBrk="0" hangingPunct="0">
              <a:spcBef>
                <a:spcPct val="0"/>
              </a:spcBef>
              <a:spcAft>
                <a:spcPts val="600"/>
              </a:spcAft>
            </a:pPr>
            <a:r>
              <a:rPr lang="en-GB" sz="2600" dirty="0">
                <a:solidFill>
                  <a:srgbClr val="7030A0"/>
                </a:solidFill>
              </a:rPr>
              <a:t>Designers are trained to consider alternatives, software people generally are </a:t>
            </a:r>
            <a:r>
              <a:rPr lang="en-GB" sz="2600" dirty="0" smtClean="0">
                <a:solidFill>
                  <a:srgbClr val="7030A0"/>
                </a:solidFill>
              </a:rPr>
              <a:t>not</a:t>
            </a:r>
          </a:p>
          <a:p>
            <a:pPr eaLnBrk="0" hangingPunct="0">
              <a:spcBef>
                <a:spcPct val="0"/>
              </a:spcBef>
              <a:spcAft>
                <a:spcPts val="600"/>
              </a:spcAft>
            </a:pPr>
            <a:endParaRPr lang="en-GB" sz="2600" dirty="0">
              <a:solidFill>
                <a:srgbClr val="7030A0"/>
              </a:solidFill>
            </a:endParaRPr>
          </a:p>
          <a:p>
            <a:pPr eaLnBrk="0" hangingPunct="0">
              <a:spcBef>
                <a:spcPct val="0"/>
              </a:spcBef>
              <a:spcAft>
                <a:spcPts val="600"/>
              </a:spcAft>
            </a:pPr>
            <a:r>
              <a:rPr lang="en-GB" sz="2600" dirty="0">
                <a:solidFill>
                  <a:srgbClr val="7030A0"/>
                </a:solidFill>
              </a:rPr>
              <a:t>How do you generate alternatives</a:t>
            </a:r>
            <a:r>
              <a:rPr lang="en-GB" sz="2600" dirty="0" smtClean="0">
                <a:solidFill>
                  <a:srgbClr val="7030A0"/>
                </a:solidFill>
              </a:rPr>
              <a:t>?</a:t>
            </a:r>
          </a:p>
          <a:p>
            <a:pPr eaLnBrk="0" hangingPunct="0">
              <a:spcBef>
                <a:spcPct val="0"/>
              </a:spcBef>
              <a:spcAft>
                <a:spcPts val="600"/>
              </a:spcAft>
            </a:pPr>
            <a:endParaRPr lang="en-GB" sz="2200" dirty="0">
              <a:solidFill>
                <a:schemeClr val="accent6">
                  <a:lumMod val="75000"/>
                </a:schemeClr>
              </a:solidFill>
            </a:endParaRPr>
          </a:p>
          <a:p>
            <a:pPr lvl="1" eaLnBrk="0" hangingPunct="0">
              <a:spcBef>
                <a:spcPct val="0"/>
              </a:spcBef>
              <a:spcAft>
                <a:spcPts val="600"/>
              </a:spcAft>
              <a:buFontTx/>
              <a:buChar char="—"/>
            </a:pPr>
            <a:r>
              <a:rPr lang="ja-JP" altLang="en-GB" sz="2200" dirty="0">
                <a:solidFill>
                  <a:schemeClr val="accent1"/>
                </a:solidFill>
                <a:latin typeface="Arial"/>
              </a:rPr>
              <a:t>‘</a:t>
            </a:r>
            <a:r>
              <a:rPr lang="en-GB" sz="2200" dirty="0">
                <a:solidFill>
                  <a:schemeClr val="accent1"/>
                </a:solidFill>
              </a:rPr>
              <a:t>Flair and creativity</a:t>
            </a:r>
            <a:r>
              <a:rPr lang="ja-JP" altLang="en-GB" sz="2200" dirty="0">
                <a:solidFill>
                  <a:schemeClr val="accent1"/>
                </a:solidFill>
                <a:latin typeface="Arial"/>
              </a:rPr>
              <a:t>’</a:t>
            </a:r>
            <a:r>
              <a:rPr lang="en-GB" sz="2200" dirty="0">
                <a:solidFill>
                  <a:schemeClr val="accent1"/>
                </a:solidFill>
              </a:rPr>
              <a:t>: research and </a:t>
            </a:r>
            <a:r>
              <a:rPr lang="en-GB" sz="2200" dirty="0" smtClean="0">
                <a:solidFill>
                  <a:schemeClr val="accent1"/>
                </a:solidFill>
              </a:rPr>
              <a:t>synthesis</a:t>
            </a:r>
          </a:p>
          <a:p>
            <a:pPr lvl="1" eaLnBrk="0" hangingPunct="0">
              <a:spcBef>
                <a:spcPct val="0"/>
              </a:spcBef>
              <a:spcAft>
                <a:spcPts val="600"/>
              </a:spcAft>
              <a:buFontTx/>
              <a:buChar char="—"/>
            </a:pPr>
            <a:endParaRPr lang="en-GB" sz="900" dirty="0">
              <a:solidFill>
                <a:schemeClr val="accent1"/>
              </a:solidFill>
            </a:endParaRPr>
          </a:p>
          <a:p>
            <a:pPr lvl="1" eaLnBrk="0" hangingPunct="0">
              <a:spcBef>
                <a:spcPct val="0"/>
              </a:spcBef>
              <a:spcAft>
                <a:spcPts val="600"/>
              </a:spcAft>
              <a:buFontTx/>
              <a:buChar char="—"/>
            </a:pPr>
            <a:r>
              <a:rPr lang="en-GB" sz="2200" dirty="0">
                <a:solidFill>
                  <a:schemeClr val="accent1"/>
                </a:solidFill>
              </a:rPr>
              <a:t>Seek inspiration: look at similar products or look at very different products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13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91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IDEO TechBox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600200"/>
            <a:ext cx="7772400" cy="4114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7030A0"/>
                </a:solidFill>
              </a:rPr>
              <a:t>Library, database and website all-in-one</a:t>
            </a:r>
          </a:p>
          <a:p>
            <a:endParaRPr lang="en-US" sz="2000" dirty="0" smtClean="0">
              <a:solidFill>
                <a:srgbClr val="7030A0"/>
              </a:solidFill>
            </a:endParaRPr>
          </a:p>
          <a:p>
            <a:r>
              <a:rPr lang="en-US" sz="2600" dirty="0" smtClean="0">
                <a:solidFill>
                  <a:srgbClr val="7030A0"/>
                </a:solidFill>
              </a:rPr>
              <a:t>Contains physical gizmos for inspiration</a:t>
            </a:r>
            <a:endParaRPr lang="en-US" sz="2600" dirty="0">
              <a:solidFill>
                <a:srgbClr val="7030A0"/>
              </a:solidFill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22" y="3501008"/>
            <a:ext cx="84042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14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19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TechBox 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4114800"/>
            <a:ext cx="5580062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600200"/>
            <a:ext cx="8486775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15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5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324528" cy="864096"/>
          </a:xfrm>
        </p:spPr>
        <p:txBody>
          <a:bodyPr>
            <a:normAutofit/>
          </a:bodyPr>
          <a:lstStyle/>
          <a:p>
            <a:r>
              <a:rPr lang="en-GB" dirty="0"/>
              <a:t>How to choose among </a:t>
            </a:r>
            <a:r>
              <a:rPr lang="en-GB" dirty="0" smtClean="0"/>
              <a:t>alternatives</a:t>
            </a:r>
            <a:endParaRPr lang="en-GB" i="1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229600" cy="4925144"/>
          </a:xfrm>
        </p:spPr>
        <p:txBody>
          <a:bodyPr>
            <a:no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400" dirty="0">
                <a:solidFill>
                  <a:srgbClr val="7030A0"/>
                </a:solidFill>
              </a:rPr>
              <a:t>Evaluation with users or with peers, e.g. </a:t>
            </a:r>
            <a:r>
              <a:rPr lang="en-GB" sz="2400" dirty="0" smtClean="0">
                <a:solidFill>
                  <a:srgbClr val="7030A0"/>
                </a:solidFill>
              </a:rPr>
              <a:t>prototypes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GB" sz="600" dirty="0">
              <a:solidFill>
                <a:srgbClr val="7030A0"/>
              </a:solidFill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400" dirty="0">
                <a:solidFill>
                  <a:srgbClr val="7030A0"/>
                </a:solidFill>
              </a:rPr>
              <a:t>Technical feasibility: some not </a:t>
            </a:r>
            <a:r>
              <a:rPr lang="en-GB" sz="2400" dirty="0" smtClean="0">
                <a:solidFill>
                  <a:srgbClr val="7030A0"/>
                </a:solidFill>
              </a:rPr>
              <a:t>possible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GB" sz="600" dirty="0">
              <a:solidFill>
                <a:srgbClr val="7030A0"/>
              </a:solidFill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400" dirty="0">
                <a:solidFill>
                  <a:srgbClr val="7030A0"/>
                </a:solidFill>
              </a:rPr>
              <a:t>Quality thresholds: Usability goals lead to usability criteria set early on and check </a:t>
            </a:r>
            <a:r>
              <a:rPr lang="en-GB" sz="2400" dirty="0" smtClean="0">
                <a:solidFill>
                  <a:srgbClr val="7030A0"/>
                </a:solidFill>
              </a:rPr>
              <a:t>regularly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GB" sz="600" dirty="0">
              <a:solidFill>
                <a:srgbClr val="7030A0"/>
              </a:solidFill>
            </a:endParaRP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200" dirty="0">
                <a:solidFill>
                  <a:schemeClr val="accent1"/>
                </a:solidFill>
              </a:rPr>
              <a:t>safety: how safe</a:t>
            </a:r>
            <a:r>
              <a:rPr lang="en-GB" sz="2200" dirty="0" smtClean="0">
                <a:solidFill>
                  <a:schemeClr val="accent1"/>
                </a:solidFill>
              </a:rPr>
              <a:t>?</a:t>
            </a:r>
            <a:endParaRPr lang="en-GB" sz="2200" dirty="0">
              <a:solidFill>
                <a:schemeClr val="accent1"/>
              </a:solidFill>
            </a:endParaRP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200" dirty="0">
                <a:solidFill>
                  <a:schemeClr val="accent1"/>
                </a:solidFill>
              </a:rPr>
              <a:t>utility: which functions are superfluous? </a:t>
            </a:r>
          </a:p>
          <a:p>
            <a:pPr lvl="1" eaLnBrk="0" hangingPunct="0">
              <a:lnSpc>
                <a:spcPct val="90000"/>
              </a:lnSpc>
              <a:spcBef>
                <a:spcPts val="600"/>
              </a:spcBef>
            </a:pPr>
            <a:r>
              <a:rPr lang="en-GB" sz="2200" dirty="0">
                <a:solidFill>
                  <a:schemeClr val="accent1"/>
                </a:solidFill>
              </a:rPr>
              <a:t>effectiveness: appropriate support? task coverage, information </a:t>
            </a:r>
            <a:r>
              <a:rPr lang="en-GB" sz="2200" dirty="0" smtClean="0">
                <a:solidFill>
                  <a:schemeClr val="accent1"/>
                </a:solidFill>
              </a:rPr>
              <a:t>available</a:t>
            </a:r>
            <a:endParaRPr lang="en-GB" sz="2200" dirty="0">
              <a:solidFill>
                <a:schemeClr val="accent1"/>
              </a:solidFill>
            </a:endParaRPr>
          </a:p>
          <a:p>
            <a:pPr lvl="1" eaLnBrk="0" hangingPunct="0">
              <a:lnSpc>
                <a:spcPct val="90000"/>
              </a:lnSpc>
              <a:spcBef>
                <a:spcPts val="600"/>
              </a:spcBef>
            </a:pPr>
            <a:r>
              <a:rPr lang="en-GB" sz="2200" dirty="0">
                <a:solidFill>
                  <a:schemeClr val="accent1"/>
                </a:solidFill>
              </a:rPr>
              <a:t>efficiency: performance </a:t>
            </a:r>
            <a:r>
              <a:rPr lang="en-GB" sz="2200" dirty="0" smtClean="0">
                <a:solidFill>
                  <a:schemeClr val="accent1"/>
                </a:solidFill>
              </a:rPr>
              <a:t>measurements</a:t>
            </a:r>
          </a:p>
          <a:p>
            <a:pPr lvl="1" eaLnBrk="0" hangingPunct="0">
              <a:lnSpc>
                <a:spcPct val="90000"/>
              </a:lnSpc>
              <a:spcBef>
                <a:spcPts val="600"/>
              </a:spcBef>
            </a:pPr>
            <a:r>
              <a:rPr lang="en-GB" sz="2200" dirty="0" smtClean="0">
                <a:solidFill>
                  <a:schemeClr val="accent1"/>
                </a:solidFill>
              </a:rPr>
              <a:t>learnability: is the time taken to learn a function acceptable to the users?</a:t>
            </a:r>
          </a:p>
          <a:p>
            <a:pPr lvl="1" eaLnBrk="0" hangingPunct="0">
              <a:lnSpc>
                <a:spcPct val="90000"/>
              </a:lnSpc>
              <a:spcBef>
                <a:spcPts val="600"/>
              </a:spcBef>
            </a:pPr>
            <a:r>
              <a:rPr lang="en-GB" sz="2200" dirty="0" smtClean="0">
                <a:solidFill>
                  <a:schemeClr val="accent1"/>
                </a:solidFill>
              </a:rPr>
              <a:t>memorability: can infrequent users remember how to achieve their goal?</a:t>
            </a:r>
            <a:endParaRPr lang="en-GB" sz="2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16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5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Testing prototypes to choose among alternatives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37623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8" y="4114800"/>
            <a:ext cx="2814637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701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67388" y="1828800"/>
            <a:ext cx="2814637" cy="225742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17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27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How to integrate interaction design in other models</a:t>
            </a:r>
            <a:endParaRPr lang="en-GB" i="1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229600" cy="4752528"/>
          </a:xfrm>
        </p:spPr>
        <p:txBody>
          <a:bodyPr>
            <a:normAutofit fontScale="92500"/>
          </a:bodyPr>
          <a:lstStyle/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800" dirty="0" smtClean="0">
                <a:solidFill>
                  <a:srgbClr val="7030A0"/>
                </a:solidFill>
              </a:rPr>
              <a:t>Integrating interaction design activities in lifecycle </a:t>
            </a:r>
            <a:r>
              <a:rPr lang="en-GB" sz="2800" dirty="0">
                <a:solidFill>
                  <a:srgbClr val="7030A0"/>
                </a:solidFill>
              </a:rPr>
              <a:t>models from other </a:t>
            </a:r>
            <a:r>
              <a:rPr lang="en-GB" sz="2800" dirty="0" smtClean="0">
                <a:solidFill>
                  <a:srgbClr val="7030A0"/>
                </a:solidFill>
              </a:rPr>
              <a:t>disciplines needs careful planning</a:t>
            </a:r>
            <a:endParaRPr lang="en-GB" sz="2800" dirty="0">
              <a:solidFill>
                <a:srgbClr val="7030A0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800" dirty="0" smtClean="0">
                <a:solidFill>
                  <a:srgbClr val="7030A0"/>
                </a:solidFill>
              </a:rPr>
              <a:t>Several software engineering lifecycle models have been considered</a:t>
            </a:r>
          </a:p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800" dirty="0" smtClean="0">
                <a:solidFill>
                  <a:srgbClr val="7030A0"/>
                </a:solidFill>
              </a:rPr>
              <a:t>Integrating with agile </a:t>
            </a:r>
            <a:r>
              <a:rPr lang="en-GB" sz="2800" dirty="0">
                <a:solidFill>
                  <a:srgbClr val="7030A0"/>
                </a:solidFill>
              </a:rPr>
              <a:t>software development </a:t>
            </a:r>
            <a:r>
              <a:rPr lang="en-GB" sz="2800" dirty="0" smtClean="0">
                <a:solidFill>
                  <a:srgbClr val="7030A0"/>
                </a:solidFill>
              </a:rPr>
              <a:t>is promising</a:t>
            </a:r>
            <a:endParaRPr lang="en-GB" sz="2800" dirty="0">
              <a:solidFill>
                <a:srgbClr val="7030A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GB" sz="2400" dirty="0">
                <a:solidFill>
                  <a:schemeClr val="accent1"/>
                </a:solidFill>
              </a:rPr>
              <a:t>i</a:t>
            </a:r>
            <a:r>
              <a:rPr lang="en-GB" sz="2400" dirty="0" smtClean="0">
                <a:solidFill>
                  <a:schemeClr val="accent1"/>
                </a:solidFill>
              </a:rPr>
              <a:t>t stresses the importance of iteration</a:t>
            </a:r>
            <a:endParaRPr lang="en-GB" sz="2400" dirty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GB" sz="2400" dirty="0">
                <a:solidFill>
                  <a:schemeClr val="accent1"/>
                </a:solidFill>
              </a:rPr>
              <a:t>i</a:t>
            </a:r>
            <a:r>
              <a:rPr lang="en-GB" sz="2400" dirty="0" smtClean="0">
                <a:solidFill>
                  <a:schemeClr val="accent1"/>
                </a:solidFill>
              </a:rPr>
              <a:t>t champions early and regular feedback</a:t>
            </a:r>
          </a:p>
          <a:p>
            <a:pPr lvl="1">
              <a:lnSpc>
                <a:spcPct val="110000"/>
              </a:lnSpc>
            </a:pPr>
            <a:r>
              <a:rPr lang="en-GB" sz="2400" dirty="0">
                <a:solidFill>
                  <a:schemeClr val="accent1"/>
                </a:solidFill>
              </a:rPr>
              <a:t>i</a:t>
            </a:r>
            <a:r>
              <a:rPr lang="en-GB" sz="2400" dirty="0" smtClean="0">
                <a:solidFill>
                  <a:schemeClr val="accent1"/>
                </a:solidFill>
              </a:rPr>
              <a:t>t handles emergent requirements</a:t>
            </a:r>
          </a:p>
          <a:p>
            <a:pPr lvl="1">
              <a:lnSpc>
                <a:spcPct val="110000"/>
              </a:lnSpc>
            </a:pPr>
            <a:r>
              <a:rPr lang="en-GB" sz="2400" dirty="0" smtClean="0">
                <a:solidFill>
                  <a:schemeClr val="accent1"/>
                </a:solidFill>
              </a:rPr>
              <a:t>it aims to strike a balance between flexibility and structure</a:t>
            </a:r>
            <a:endParaRPr lang="en-GB" sz="2400" dirty="0">
              <a:solidFill>
                <a:schemeClr val="accent1"/>
              </a:solidFill>
            </a:endParaRPr>
          </a:p>
          <a:p>
            <a:pPr lvl="1"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Tx/>
              <a:buChar char="—"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18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85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Summary</a:t>
            </a:r>
            <a:endParaRPr lang="en-GB" sz="4400" i="1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0768"/>
            <a:ext cx="7772400" cy="4968552"/>
          </a:xfrm>
        </p:spPr>
        <p:txBody>
          <a:bodyPr>
            <a:normAutofit fontScale="85000" lnSpcReduction="10000"/>
          </a:bodyPr>
          <a:lstStyle/>
          <a:p>
            <a:pPr marL="590550" indent="-533400" eaLnBrk="0" hangingPunct="0">
              <a:spcBef>
                <a:spcPts val="300"/>
              </a:spcBef>
              <a:buFontTx/>
              <a:buNone/>
            </a:pPr>
            <a:r>
              <a:rPr lang="en-US" dirty="0">
                <a:solidFill>
                  <a:srgbClr val="7030A0"/>
                </a:solidFill>
              </a:rPr>
              <a:t>Four basic activities in the design </a:t>
            </a:r>
            <a:r>
              <a:rPr lang="en-US" dirty="0" smtClean="0">
                <a:solidFill>
                  <a:srgbClr val="7030A0"/>
                </a:solidFill>
              </a:rPr>
              <a:t>process</a:t>
            </a:r>
          </a:p>
          <a:p>
            <a:pPr marL="590550" indent="-533400" eaLnBrk="0" hangingPunct="0">
              <a:spcBef>
                <a:spcPts val="300"/>
              </a:spcBef>
              <a:buFontTx/>
              <a:buNone/>
            </a:pPr>
            <a:endParaRPr lang="en-US" sz="900" dirty="0">
              <a:solidFill>
                <a:srgbClr val="7030A0"/>
              </a:solidFill>
            </a:endParaRPr>
          </a:p>
          <a:p>
            <a:pPr marL="971550" lvl="1" indent="-457200" eaLnBrk="0" hangingPunct="0">
              <a:spcBef>
                <a:spcPts val="300"/>
              </a:spcBef>
              <a:buFontTx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Establishing </a:t>
            </a:r>
            <a:r>
              <a:rPr lang="en-US" dirty="0" smtClean="0">
                <a:solidFill>
                  <a:schemeClr val="accent1"/>
                </a:solidFill>
              </a:rPr>
              <a:t>requirements</a:t>
            </a:r>
          </a:p>
          <a:p>
            <a:pPr marL="971550" lvl="1" indent="-457200" eaLnBrk="0" hangingPunct="0">
              <a:spcBef>
                <a:spcPts val="300"/>
              </a:spcBef>
              <a:buFontTx/>
              <a:buAutoNum type="arabicPeriod"/>
            </a:pPr>
            <a:endParaRPr lang="en-US" sz="600" dirty="0">
              <a:solidFill>
                <a:schemeClr val="accent1"/>
              </a:solidFill>
            </a:endParaRPr>
          </a:p>
          <a:p>
            <a:pPr marL="971550" lvl="1" indent="-457200" eaLnBrk="0" hangingPunct="0">
              <a:spcBef>
                <a:spcPts val="300"/>
              </a:spcBef>
              <a:buFontTx/>
              <a:buAutoNum type="arabicPeriod"/>
            </a:pPr>
            <a:r>
              <a:rPr lang="en-GB" dirty="0">
                <a:solidFill>
                  <a:schemeClr val="accent1"/>
                </a:solidFill>
              </a:rPr>
              <a:t>Designing </a:t>
            </a:r>
            <a:r>
              <a:rPr lang="en-GB" dirty="0" smtClean="0">
                <a:solidFill>
                  <a:schemeClr val="accent1"/>
                </a:solidFill>
              </a:rPr>
              <a:t>alternatives</a:t>
            </a:r>
          </a:p>
          <a:p>
            <a:pPr marL="971550" lvl="1" indent="-457200" eaLnBrk="0" hangingPunct="0">
              <a:spcBef>
                <a:spcPts val="300"/>
              </a:spcBef>
              <a:buFontTx/>
              <a:buAutoNum type="arabicPeriod"/>
            </a:pPr>
            <a:endParaRPr lang="en-GB" sz="600" dirty="0">
              <a:solidFill>
                <a:schemeClr val="accent1"/>
              </a:solidFill>
            </a:endParaRPr>
          </a:p>
          <a:p>
            <a:pPr marL="971550" lvl="1" indent="-457200" eaLnBrk="0" hangingPunct="0">
              <a:spcBef>
                <a:spcPts val="300"/>
              </a:spcBef>
              <a:buFontTx/>
              <a:buAutoNum type="arabicPeriod"/>
            </a:pPr>
            <a:r>
              <a:rPr lang="en-GB" dirty="0" smtClean="0">
                <a:solidFill>
                  <a:schemeClr val="accent1"/>
                </a:solidFill>
              </a:rPr>
              <a:t>Prototyping</a:t>
            </a:r>
          </a:p>
          <a:p>
            <a:pPr marL="971550" lvl="1" indent="-457200" eaLnBrk="0" hangingPunct="0">
              <a:spcBef>
                <a:spcPts val="300"/>
              </a:spcBef>
              <a:buFontTx/>
              <a:buAutoNum type="arabicPeriod"/>
            </a:pPr>
            <a:endParaRPr lang="en-GB" sz="700" dirty="0">
              <a:solidFill>
                <a:schemeClr val="accent1"/>
              </a:solidFill>
            </a:endParaRPr>
          </a:p>
          <a:p>
            <a:pPr marL="971550" lvl="1" indent="-457200" eaLnBrk="0" hangingPunct="0">
              <a:spcBef>
                <a:spcPts val="300"/>
              </a:spcBef>
              <a:buFontTx/>
              <a:buAutoNum type="arabicPeriod"/>
            </a:pPr>
            <a:r>
              <a:rPr lang="en-GB" dirty="0" smtClean="0">
                <a:solidFill>
                  <a:schemeClr val="accent1"/>
                </a:solidFill>
              </a:rPr>
              <a:t>Evaluating</a:t>
            </a:r>
          </a:p>
          <a:p>
            <a:pPr marL="971550" lvl="1" indent="-457200" eaLnBrk="0" hangingPunct="0">
              <a:spcBef>
                <a:spcPts val="300"/>
              </a:spcBef>
              <a:buFontTx/>
              <a:buAutoNum type="arabicPeriod"/>
            </a:pPr>
            <a:endParaRPr lang="en-GB" sz="700" dirty="0">
              <a:solidFill>
                <a:schemeClr val="accent1"/>
              </a:solidFill>
            </a:endParaRPr>
          </a:p>
          <a:p>
            <a:pPr marL="971550" lvl="1" indent="-457200" eaLnBrk="0" hangingPunct="0">
              <a:spcBef>
                <a:spcPts val="300"/>
              </a:spcBef>
              <a:buFontTx/>
              <a:buAutoNum type="arabicPeriod"/>
            </a:pPr>
            <a:endParaRPr lang="en-US" sz="1200" dirty="0"/>
          </a:p>
          <a:p>
            <a:pPr marL="590550" indent="-533400" eaLnBrk="0" hangingPunct="0">
              <a:spcBef>
                <a:spcPts val="300"/>
              </a:spcBef>
              <a:buFontTx/>
              <a:buNone/>
            </a:pPr>
            <a:r>
              <a:rPr lang="en-US" dirty="0">
                <a:solidFill>
                  <a:srgbClr val="7030A0"/>
                </a:solidFill>
              </a:rPr>
              <a:t>User-centered design rests on three </a:t>
            </a:r>
            <a:r>
              <a:rPr lang="en-US" dirty="0" smtClean="0">
                <a:solidFill>
                  <a:srgbClr val="7030A0"/>
                </a:solidFill>
              </a:rPr>
              <a:t>principles</a:t>
            </a:r>
          </a:p>
          <a:p>
            <a:pPr marL="590550" indent="-533400" eaLnBrk="0" hangingPunct="0">
              <a:spcBef>
                <a:spcPts val="300"/>
              </a:spcBef>
              <a:buFontTx/>
              <a:buNone/>
            </a:pPr>
            <a:endParaRPr lang="en-US" sz="900" dirty="0">
              <a:solidFill>
                <a:srgbClr val="7030A0"/>
              </a:solidFill>
            </a:endParaRPr>
          </a:p>
          <a:p>
            <a:pPr marL="971550" lvl="1" indent="-457200" eaLnBrk="0" hangingPunct="0">
              <a:spcBef>
                <a:spcPts val="300"/>
              </a:spcBef>
              <a:buFontTx/>
              <a:buAutoNum type="arabicPeriod"/>
            </a:pPr>
            <a:r>
              <a:rPr lang="en-GB" dirty="0">
                <a:solidFill>
                  <a:schemeClr val="accent1"/>
                </a:solidFill>
              </a:rPr>
              <a:t>Early focus on users and </a:t>
            </a:r>
            <a:r>
              <a:rPr lang="en-GB" dirty="0" smtClean="0">
                <a:solidFill>
                  <a:schemeClr val="accent1"/>
                </a:solidFill>
              </a:rPr>
              <a:t>tasks</a:t>
            </a:r>
          </a:p>
          <a:p>
            <a:pPr marL="971550" lvl="1" indent="-457200" eaLnBrk="0" hangingPunct="0">
              <a:spcBef>
                <a:spcPts val="300"/>
              </a:spcBef>
              <a:buFontTx/>
              <a:buAutoNum type="arabicPeriod"/>
            </a:pPr>
            <a:endParaRPr lang="en-GB" sz="700" dirty="0">
              <a:solidFill>
                <a:schemeClr val="accent1"/>
              </a:solidFill>
            </a:endParaRPr>
          </a:p>
          <a:p>
            <a:pPr marL="971550" lvl="1" indent="-457200" eaLnBrk="0" hangingPunct="0">
              <a:spcBef>
                <a:spcPts val="300"/>
              </a:spcBef>
              <a:buFontTx/>
              <a:buAutoNum type="arabicPeriod"/>
            </a:pPr>
            <a:r>
              <a:rPr lang="en-GB" dirty="0">
                <a:solidFill>
                  <a:schemeClr val="accent1"/>
                </a:solidFill>
              </a:rPr>
              <a:t>Empirical measurement using quantifiable &amp; measurable usability </a:t>
            </a:r>
            <a:r>
              <a:rPr lang="en-GB" dirty="0" smtClean="0">
                <a:solidFill>
                  <a:schemeClr val="accent1"/>
                </a:solidFill>
              </a:rPr>
              <a:t>criteria</a:t>
            </a:r>
          </a:p>
          <a:p>
            <a:pPr marL="971550" lvl="1" indent="-457200" eaLnBrk="0" hangingPunct="0">
              <a:spcBef>
                <a:spcPts val="300"/>
              </a:spcBef>
              <a:buFontTx/>
              <a:buAutoNum type="arabicPeriod"/>
            </a:pPr>
            <a:endParaRPr lang="en-GB" sz="700" dirty="0">
              <a:solidFill>
                <a:schemeClr val="accent1"/>
              </a:solidFill>
            </a:endParaRPr>
          </a:p>
          <a:p>
            <a:pPr marL="971550" lvl="1" indent="-457200" eaLnBrk="0" hangingPunct="0">
              <a:spcBef>
                <a:spcPts val="300"/>
              </a:spcBef>
              <a:buFontTx/>
              <a:buAutoNum type="arabicPeriod"/>
            </a:pPr>
            <a:r>
              <a:rPr lang="en-GB" dirty="0">
                <a:solidFill>
                  <a:schemeClr val="accent1"/>
                </a:solidFill>
              </a:rPr>
              <a:t>Iterative design</a:t>
            </a:r>
          </a:p>
          <a:p>
            <a:pPr marL="1371600" lvl="2" indent="-457200" eaLnBrk="0" hangingPunct="0">
              <a:spcBef>
                <a:spcPts val="300"/>
              </a:spcBef>
              <a:buFontTx/>
              <a:buAutoNum type="arabicPeriod"/>
            </a:pPr>
            <a:endParaRPr lang="en-GB" sz="2000" dirty="0"/>
          </a:p>
          <a:p>
            <a:pPr marL="990600" lvl="1" indent="-533400" eaLnBrk="0" hangingPunct="0">
              <a:spcBef>
                <a:spcPts val="300"/>
              </a:spcBef>
              <a:buFontTx/>
              <a:buNone/>
            </a:pPr>
            <a:endParaRPr lang="en-US" sz="2400" dirty="0"/>
          </a:p>
          <a:p>
            <a:pPr marL="609600" indent="-609600" eaLnBrk="0" hangingPunct="0">
              <a:spcBef>
                <a:spcPct val="0"/>
              </a:spcBef>
              <a:buFontTx/>
              <a:buNone/>
            </a:pPr>
            <a:endParaRPr lang="en-US" sz="2400" dirty="0"/>
          </a:p>
          <a:p>
            <a:pPr marL="609600" indent="-609600"/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19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9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What is involved in Interaction Design</a:t>
            </a:r>
            <a:r>
              <a:rPr lang="en-US" sz="2400" dirty="0" smtClean="0">
                <a:solidFill>
                  <a:srgbClr val="7030A0"/>
                </a:solidFill>
              </a:rPr>
              <a:t>?</a:t>
            </a:r>
          </a:p>
          <a:p>
            <a:pPr>
              <a:lnSpc>
                <a:spcPct val="80000"/>
              </a:lnSpc>
            </a:pPr>
            <a:endParaRPr lang="en-US" sz="800" dirty="0">
              <a:solidFill>
                <a:srgbClr val="7030A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1"/>
                </a:solidFill>
              </a:rPr>
              <a:t>Importance of involving </a:t>
            </a:r>
            <a:r>
              <a:rPr lang="en-US" sz="2000" dirty="0" smtClean="0">
                <a:solidFill>
                  <a:schemeClr val="accent1"/>
                </a:solidFill>
              </a:rPr>
              <a:t>users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600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1"/>
                </a:solidFill>
              </a:rPr>
              <a:t>Degrees of user </a:t>
            </a:r>
            <a:r>
              <a:rPr lang="en-US" sz="2000" dirty="0" smtClean="0">
                <a:solidFill>
                  <a:schemeClr val="accent1"/>
                </a:solidFill>
              </a:rPr>
              <a:t>involvement</a:t>
            </a:r>
          </a:p>
          <a:p>
            <a:pPr lvl="1">
              <a:lnSpc>
                <a:spcPct val="80000"/>
              </a:lnSpc>
            </a:pPr>
            <a:endParaRPr lang="en-US" sz="600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1"/>
                </a:solidFill>
              </a:rPr>
              <a:t>What is a user-centered approach</a:t>
            </a:r>
            <a:r>
              <a:rPr lang="en-US" sz="2000" dirty="0" smtClean="0">
                <a:solidFill>
                  <a:schemeClr val="accent1"/>
                </a:solidFill>
              </a:rPr>
              <a:t>?</a:t>
            </a:r>
          </a:p>
          <a:p>
            <a:pPr lvl="1">
              <a:lnSpc>
                <a:spcPct val="80000"/>
              </a:lnSpc>
            </a:pPr>
            <a:endParaRPr lang="en-US" sz="600" dirty="0" smtClean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endParaRPr lang="en-US" sz="600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1"/>
                </a:solidFill>
              </a:rPr>
              <a:t>Four basic </a:t>
            </a:r>
            <a:r>
              <a:rPr lang="en-US" sz="2000" dirty="0" smtClean="0">
                <a:solidFill>
                  <a:schemeClr val="accent1"/>
                </a:solidFill>
              </a:rPr>
              <a:t>activities</a:t>
            </a:r>
          </a:p>
          <a:p>
            <a:pPr lvl="1">
              <a:lnSpc>
                <a:spcPct val="80000"/>
              </a:lnSpc>
            </a:pPr>
            <a:endParaRPr lang="en-US" sz="600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7030A0"/>
                </a:solidFill>
              </a:rPr>
              <a:t>Some practical </a:t>
            </a:r>
            <a:r>
              <a:rPr lang="en-US" sz="2400" dirty="0" smtClean="0">
                <a:solidFill>
                  <a:srgbClr val="7030A0"/>
                </a:solidFill>
              </a:rPr>
              <a:t>issues</a:t>
            </a:r>
          </a:p>
          <a:p>
            <a:pPr>
              <a:lnSpc>
                <a:spcPct val="80000"/>
              </a:lnSpc>
            </a:pPr>
            <a:endParaRPr lang="en-US" sz="600" dirty="0">
              <a:solidFill>
                <a:srgbClr val="7030A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1"/>
                </a:solidFill>
              </a:rPr>
              <a:t>Who are the users</a:t>
            </a:r>
            <a:r>
              <a:rPr lang="en-US" sz="2000" dirty="0" smtClean="0">
                <a:solidFill>
                  <a:schemeClr val="accent1"/>
                </a:solidFill>
              </a:rPr>
              <a:t>?</a:t>
            </a:r>
          </a:p>
          <a:p>
            <a:pPr lvl="1">
              <a:lnSpc>
                <a:spcPct val="80000"/>
              </a:lnSpc>
            </a:pPr>
            <a:endParaRPr lang="en-US" sz="600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1"/>
                </a:solidFill>
              </a:rPr>
              <a:t>What are ‘needs</a:t>
            </a:r>
            <a:r>
              <a:rPr lang="en-US" sz="2000" dirty="0" smtClean="0">
                <a:solidFill>
                  <a:schemeClr val="accent1"/>
                </a:solidFill>
              </a:rPr>
              <a:t>’?</a:t>
            </a:r>
          </a:p>
          <a:p>
            <a:pPr lvl="1">
              <a:lnSpc>
                <a:spcPct val="80000"/>
              </a:lnSpc>
            </a:pPr>
            <a:endParaRPr lang="en-US" sz="600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1"/>
                </a:solidFill>
              </a:rPr>
              <a:t>Where do alternatives come from</a:t>
            </a:r>
            <a:r>
              <a:rPr lang="en-US" sz="2000" dirty="0" smtClean="0">
                <a:solidFill>
                  <a:schemeClr val="accent1"/>
                </a:solidFill>
              </a:rPr>
              <a:t>?</a:t>
            </a:r>
          </a:p>
          <a:p>
            <a:pPr lvl="1">
              <a:lnSpc>
                <a:spcPct val="80000"/>
              </a:lnSpc>
            </a:pPr>
            <a:endParaRPr lang="en-US" sz="600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accent1"/>
                </a:solidFill>
              </a:rPr>
              <a:t>How </a:t>
            </a:r>
            <a:r>
              <a:rPr lang="en-US" sz="2000" dirty="0" smtClean="0">
                <a:solidFill>
                  <a:schemeClr val="accent1"/>
                </a:solidFill>
              </a:rPr>
              <a:t>to choose </a:t>
            </a:r>
            <a:r>
              <a:rPr lang="en-US" sz="2000" dirty="0">
                <a:solidFill>
                  <a:schemeClr val="accent1"/>
                </a:solidFill>
              </a:rPr>
              <a:t>among alternatives</a:t>
            </a:r>
            <a:r>
              <a:rPr lang="en-US" sz="2000" dirty="0" smtClean="0">
                <a:solidFill>
                  <a:schemeClr val="accent1"/>
                </a:solidFill>
              </a:rPr>
              <a:t>?</a:t>
            </a:r>
          </a:p>
          <a:p>
            <a:pPr lvl="1">
              <a:lnSpc>
                <a:spcPct val="80000"/>
              </a:lnSpc>
            </a:pPr>
            <a:endParaRPr lang="en-US" sz="600" dirty="0" smtClean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endParaRPr lang="en-US" sz="600" dirty="0" smtClean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chemeClr val="accent1"/>
                </a:solidFill>
              </a:rPr>
              <a:t>How to integrate interaction design activities in other lifecycle models?</a:t>
            </a:r>
            <a:endParaRPr lang="en-US" sz="2000" dirty="0">
              <a:solidFill>
                <a:schemeClr val="accent1"/>
              </a:solidFill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759569"/>
              </p:ext>
            </p:extLst>
          </p:nvPr>
        </p:nvGraphicFramePr>
        <p:xfrm>
          <a:off x="6804248" y="1196752"/>
          <a:ext cx="1674813" cy="374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Clip" r:id="rId3" imgW="1857600" imgH="3995640" progId="MS_ClipArt_Gallery.2">
                  <p:embed/>
                </p:oleObj>
              </mc:Choice>
              <mc:Fallback>
                <p:oleObj name="Clip" r:id="rId3" imgW="1857600" imgH="39956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1196752"/>
                        <a:ext cx="1674813" cy="374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2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involved in Interaction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GB" sz="2800" dirty="0">
                <a:solidFill>
                  <a:srgbClr val="7030A0"/>
                </a:solidFill>
              </a:rPr>
              <a:t>It is a process</a:t>
            </a:r>
            <a:r>
              <a:rPr lang="en-GB" sz="2800" dirty="0" smtClean="0">
                <a:solidFill>
                  <a:srgbClr val="7030A0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endParaRPr lang="en-GB" sz="900" dirty="0">
              <a:solidFill>
                <a:srgbClr val="7030A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sz="2400" dirty="0" smtClean="0">
                <a:solidFill>
                  <a:schemeClr val="accent1"/>
                </a:solidFill>
              </a:rPr>
              <a:t>a </a:t>
            </a:r>
            <a:r>
              <a:rPr lang="en-GB" sz="2400" dirty="0">
                <a:solidFill>
                  <a:schemeClr val="accent1"/>
                </a:solidFill>
              </a:rPr>
              <a:t>goal-directed problem solving activity informed by intended use, target domain, materials, cost, and </a:t>
            </a:r>
            <a:r>
              <a:rPr lang="en-GB" sz="2400" dirty="0" smtClean="0">
                <a:solidFill>
                  <a:schemeClr val="accent1"/>
                </a:solidFill>
              </a:rPr>
              <a:t>feasibility</a:t>
            </a:r>
          </a:p>
          <a:p>
            <a:pPr lvl="1">
              <a:lnSpc>
                <a:spcPct val="80000"/>
              </a:lnSpc>
            </a:pPr>
            <a:endParaRPr lang="en-GB" sz="900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sz="2400" dirty="0" smtClean="0">
                <a:solidFill>
                  <a:schemeClr val="accent1"/>
                </a:solidFill>
              </a:rPr>
              <a:t>a </a:t>
            </a:r>
            <a:r>
              <a:rPr lang="en-GB" sz="2400" dirty="0">
                <a:solidFill>
                  <a:schemeClr val="accent1"/>
                </a:solidFill>
              </a:rPr>
              <a:t>creative </a:t>
            </a:r>
            <a:r>
              <a:rPr lang="en-GB" sz="2400" dirty="0" smtClean="0">
                <a:solidFill>
                  <a:schemeClr val="accent1"/>
                </a:solidFill>
              </a:rPr>
              <a:t>activity</a:t>
            </a:r>
          </a:p>
          <a:p>
            <a:pPr lvl="1">
              <a:lnSpc>
                <a:spcPct val="80000"/>
              </a:lnSpc>
            </a:pPr>
            <a:endParaRPr lang="en-GB" sz="900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sz="2400" dirty="0" smtClean="0">
                <a:solidFill>
                  <a:schemeClr val="accent1"/>
                </a:solidFill>
              </a:rPr>
              <a:t>a </a:t>
            </a:r>
            <a:r>
              <a:rPr lang="en-GB" sz="2400" dirty="0">
                <a:solidFill>
                  <a:schemeClr val="accent1"/>
                </a:solidFill>
              </a:rPr>
              <a:t>decision-making activity to balance trade-</a:t>
            </a:r>
            <a:r>
              <a:rPr lang="en-GB" sz="2400" dirty="0" smtClean="0">
                <a:solidFill>
                  <a:schemeClr val="accent1"/>
                </a:solidFill>
              </a:rPr>
              <a:t>offs</a:t>
            </a:r>
          </a:p>
          <a:p>
            <a:pPr>
              <a:lnSpc>
                <a:spcPct val="80000"/>
              </a:lnSpc>
            </a:pPr>
            <a:endParaRPr lang="en-GB" sz="2800" dirty="0" smtClean="0"/>
          </a:p>
          <a:p>
            <a:pPr>
              <a:lnSpc>
                <a:spcPct val="80000"/>
              </a:lnSpc>
            </a:pPr>
            <a:r>
              <a:rPr lang="en-GB" sz="2800" dirty="0" smtClean="0">
                <a:solidFill>
                  <a:srgbClr val="7030A0"/>
                </a:solidFill>
              </a:rPr>
              <a:t>Generating alternatives and choosing between them is key</a:t>
            </a:r>
            <a:endParaRPr lang="en-GB" sz="2800" dirty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endParaRPr lang="en-GB" sz="2800" dirty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r>
              <a:rPr lang="en-GB" sz="2800" dirty="0">
                <a:solidFill>
                  <a:srgbClr val="7030A0"/>
                </a:solidFill>
              </a:rPr>
              <a:t>Four approaches: user-</a:t>
            </a:r>
            <a:r>
              <a:rPr lang="en-GB" sz="2800" dirty="0" err="1">
                <a:solidFill>
                  <a:srgbClr val="7030A0"/>
                </a:solidFill>
              </a:rPr>
              <a:t>centered</a:t>
            </a:r>
            <a:r>
              <a:rPr lang="en-GB" sz="2800" dirty="0">
                <a:solidFill>
                  <a:srgbClr val="7030A0"/>
                </a:solidFill>
              </a:rPr>
              <a:t> design, activity-</a:t>
            </a:r>
            <a:r>
              <a:rPr lang="en-GB" sz="2800" dirty="0" err="1">
                <a:solidFill>
                  <a:srgbClr val="7030A0"/>
                </a:solidFill>
              </a:rPr>
              <a:t>centered</a:t>
            </a:r>
            <a:r>
              <a:rPr lang="en-GB" sz="2800" dirty="0">
                <a:solidFill>
                  <a:srgbClr val="7030A0"/>
                </a:solidFill>
              </a:rPr>
              <a:t> design, systems design, and genius </a:t>
            </a:r>
            <a:r>
              <a:rPr lang="en-GB" sz="2800" dirty="0" smtClean="0">
                <a:solidFill>
                  <a:srgbClr val="7030A0"/>
                </a:solidFill>
              </a:rPr>
              <a:t>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3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95936" y="6381328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Importance of involving users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29600" cy="504056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rgbClr val="7030A0"/>
                </a:solidFill>
              </a:rPr>
              <a:t>Expectation management</a:t>
            </a:r>
            <a:r>
              <a:rPr lang="en-GB" sz="2800" i="1" dirty="0">
                <a:solidFill>
                  <a:srgbClr val="7030A0"/>
                </a:solidFill>
              </a:rPr>
              <a:t> </a:t>
            </a:r>
            <a:endParaRPr lang="en-GB" sz="2800" i="1" dirty="0" smtClean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endParaRPr lang="en-GB" sz="800" dirty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sz="2400" dirty="0" smtClean="0">
                <a:solidFill>
                  <a:schemeClr val="accent1"/>
                </a:solidFill>
              </a:rPr>
              <a:t>Realistic </a:t>
            </a:r>
            <a:r>
              <a:rPr lang="en-GB" sz="2400" dirty="0">
                <a:solidFill>
                  <a:schemeClr val="accent1"/>
                </a:solidFill>
              </a:rPr>
              <a:t>expectations </a:t>
            </a:r>
            <a:endParaRPr lang="en-GB" sz="2400" dirty="0" smtClean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endParaRPr lang="en-GB" sz="800" dirty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sz="2400" dirty="0" smtClean="0">
                <a:solidFill>
                  <a:schemeClr val="accent1"/>
                </a:solidFill>
              </a:rPr>
              <a:t>No </a:t>
            </a:r>
            <a:r>
              <a:rPr lang="en-GB" sz="2400" dirty="0">
                <a:solidFill>
                  <a:schemeClr val="accent1"/>
                </a:solidFill>
              </a:rPr>
              <a:t>surprises, no </a:t>
            </a:r>
            <a:r>
              <a:rPr lang="en-GB" sz="2400" dirty="0" smtClean="0">
                <a:solidFill>
                  <a:schemeClr val="accent1"/>
                </a:solidFill>
              </a:rPr>
              <a:t>disappointments</a:t>
            </a:r>
          </a:p>
          <a:p>
            <a:pPr lvl="1">
              <a:lnSpc>
                <a:spcPct val="90000"/>
              </a:lnSpc>
            </a:pPr>
            <a:endParaRPr lang="en-GB" sz="800" dirty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sz="2400" dirty="0" smtClean="0">
                <a:solidFill>
                  <a:schemeClr val="accent1"/>
                </a:solidFill>
              </a:rPr>
              <a:t>Timely training</a:t>
            </a:r>
          </a:p>
          <a:p>
            <a:pPr lvl="1">
              <a:lnSpc>
                <a:spcPct val="90000"/>
              </a:lnSpc>
            </a:pPr>
            <a:endParaRPr lang="en-GB" sz="800" dirty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sz="2400" dirty="0" smtClean="0">
                <a:solidFill>
                  <a:schemeClr val="accent1"/>
                </a:solidFill>
              </a:rPr>
              <a:t>Communication</a:t>
            </a:r>
            <a:r>
              <a:rPr lang="en-GB" sz="2400" dirty="0">
                <a:solidFill>
                  <a:schemeClr val="accent1"/>
                </a:solidFill>
              </a:rPr>
              <a:t>, but no </a:t>
            </a:r>
            <a:r>
              <a:rPr lang="en-GB" sz="2400" dirty="0" smtClean="0">
                <a:solidFill>
                  <a:schemeClr val="accent1"/>
                </a:solidFill>
              </a:rPr>
              <a:t>hype</a:t>
            </a:r>
          </a:p>
          <a:p>
            <a:pPr lvl="1">
              <a:lnSpc>
                <a:spcPct val="90000"/>
              </a:lnSpc>
            </a:pPr>
            <a:endParaRPr lang="en-GB" sz="800" b="1" dirty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800" dirty="0">
                <a:solidFill>
                  <a:srgbClr val="7030A0"/>
                </a:solidFill>
              </a:rPr>
              <a:t>Ownership</a:t>
            </a:r>
            <a:r>
              <a:rPr lang="en-GB" sz="2800" i="1" dirty="0">
                <a:solidFill>
                  <a:srgbClr val="7030A0"/>
                </a:solidFill>
              </a:rPr>
              <a:t> </a:t>
            </a:r>
            <a:endParaRPr lang="en-GB" sz="2800" i="1" dirty="0" smtClean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endParaRPr lang="en-GB" sz="1000" i="1" dirty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sz="2400" dirty="0" smtClean="0">
                <a:solidFill>
                  <a:schemeClr val="accent1"/>
                </a:solidFill>
              </a:rPr>
              <a:t>Make </a:t>
            </a:r>
            <a:r>
              <a:rPr lang="en-GB" sz="2400" dirty="0">
                <a:solidFill>
                  <a:schemeClr val="accent1"/>
                </a:solidFill>
              </a:rPr>
              <a:t>the users active </a:t>
            </a:r>
            <a:r>
              <a:rPr lang="en-GB" sz="2400" dirty="0" smtClean="0">
                <a:solidFill>
                  <a:schemeClr val="accent1"/>
                </a:solidFill>
              </a:rPr>
              <a:t>stakeholders</a:t>
            </a:r>
          </a:p>
          <a:p>
            <a:pPr lvl="1">
              <a:lnSpc>
                <a:spcPct val="90000"/>
              </a:lnSpc>
            </a:pPr>
            <a:endParaRPr lang="en-GB" sz="800" dirty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sz="2400" dirty="0" smtClean="0">
                <a:solidFill>
                  <a:schemeClr val="accent1"/>
                </a:solidFill>
              </a:rPr>
              <a:t>More </a:t>
            </a:r>
            <a:r>
              <a:rPr lang="en-GB" sz="2400" dirty="0">
                <a:solidFill>
                  <a:schemeClr val="accent1"/>
                </a:solidFill>
              </a:rPr>
              <a:t>likely to forgive or accept </a:t>
            </a:r>
            <a:r>
              <a:rPr lang="en-GB" sz="2400" dirty="0" smtClean="0">
                <a:solidFill>
                  <a:schemeClr val="accent1"/>
                </a:solidFill>
              </a:rPr>
              <a:t>problems</a:t>
            </a:r>
          </a:p>
          <a:p>
            <a:pPr lvl="1">
              <a:lnSpc>
                <a:spcPct val="90000"/>
              </a:lnSpc>
            </a:pPr>
            <a:endParaRPr lang="en-GB" sz="800" dirty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sz="2400" dirty="0" smtClean="0">
                <a:solidFill>
                  <a:schemeClr val="accent1"/>
                </a:solidFill>
              </a:rPr>
              <a:t>Can </a:t>
            </a:r>
            <a:r>
              <a:rPr lang="en-GB" sz="2400" dirty="0">
                <a:solidFill>
                  <a:schemeClr val="accent1"/>
                </a:solidFill>
              </a:rPr>
              <a:t>make a big difference to acceptance </a:t>
            </a:r>
            <a:r>
              <a:rPr lang="en-GB" sz="2400" dirty="0" smtClean="0">
                <a:solidFill>
                  <a:schemeClr val="accent1"/>
                </a:solidFill>
              </a:rPr>
              <a:t>and </a:t>
            </a:r>
            <a:r>
              <a:rPr lang="en-GB" sz="2400" dirty="0">
                <a:solidFill>
                  <a:schemeClr val="accent1"/>
                </a:solidFill>
              </a:rPr>
              <a:t>success of product</a:t>
            </a:r>
          </a:p>
          <a:p>
            <a:pPr>
              <a:lnSpc>
                <a:spcPct val="90000"/>
              </a:lnSpc>
            </a:pP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4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4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67944" y="6381328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Degrees of user involvement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556792"/>
            <a:ext cx="7772400" cy="511197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 sz="2400" dirty="0">
                <a:solidFill>
                  <a:srgbClr val="7030A0"/>
                </a:solidFill>
              </a:rPr>
              <a:t>Member of the design </a:t>
            </a:r>
            <a:r>
              <a:rPr lang="en-GB" sz="2400" dirty="0" smtClean="0">
                <a:solidFill>
                  <a:srgbClr val="7030A0"/>
                </a:solidFill>
              </a:rPr>
              <a:t>team</a:t>
            </a:r>
          </a:p>
          <a:p>
            <a:pPr>
              <a:lnSpc>
                <a:spcPct val="80000"/>
              </a:lnSpc>
            </a:pPr>
            <a:endParaRPr lang="en-GB" sz="800" i="1" dirty="0">
              <a:solidFill>
                <a:srgbClr val="7030A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sz="2000" dirty="0">
                <a:solidFill>
                  <a:schemeClr val="accent1"/>
                </a:solidFill>
              </a:rPr>
              <a:t>	Full time: constant input, but lose touch with </a:t>
            </a:r>
            <a:r>
              <a:rPr lang="en-GB" sz="2000" dirty="0" smtClean="0">
                <a:solidFill>
                  <a:schemeClr val="accent1"/>
                </a:solidFill>
              </a:rPr>
              <a:t>users</a:t>
            </a:r>
          </a:p>
          <a:p>
            <a:pPr lvl="1">
              <a:lnSpc>
                <a:spcPct val="80000"/>
              </a:lnSpc>
            </a:pPr>
            <a:endParaRPr lang="en-GB" sz="800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sz="2000" dirty="0">
                <a:solidFill>
                  <a:schemeClr val="accent1"/>
                </a:solidFill>
              </a:rPr>
              <a:t>	Part time: patchy input, and very </a:t>
            </a:r>
            <a:r>
              <a:rPr lang="en-GB" sz="2000" dirty="0" smtClean="0">
                <a:solidFill>
                  <a:schemeClr val="accent1"/>
                </a:solidFill>
              </a:rPr>
              <a:t>stressful</a:t>
            </a:r>
          </a:p>
          <a:p>
            <a:pPr lvl="1">
              <a:lnSpc>
                <a:spcPct val="80000"/>
              </a:lnSpc>
            </a:pPr>
            <a:endParaRPr lang="en-GB" sz="800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sz="2000" dirty="0">
                <a:solidFill>
                  <a:schemeClr val="accent1"/>
                </a:solidFill>
              </a:rPr>
              <a:t>	Short term: inconsistent across project </a:t>
            </a:r>
            <a:r>
              <a:rPr lang="en-GB" sz="2000" dirty="0" smtClean="0">
                <a:solidFill>
                  <a:schemeClr val="accent1"/>
                </a:solidFill>
              </a:rPr>
              <a:t>life</a:t>
            </a:r>
          </a:p>
          <a:p>
            <a:pPr lvl="1">
              <a:lnSpc>
                <a:spcPct val="80000"/>
              </a:lnSpc>
            </a:pPr>
            <a:endParaRPr lang="en-GB" sz="800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sz="2000" dirty="0">
                <a:solidFill>
                  <a:schemeClr val="accent1"/>
                </a:solidFill>
              </a:rPr>
              <a:t>	Long term: consistent, but lose touch with </a:t>
            </a:r>
            <a:r>
              <a:rPr lang="en-GB" sz="2000" dirty="0" smtClean="0">
                <a:solidFill>
                  <a:schemeClr val="accent1"/>
                </a:solidFill>
              </a:rPr>
              <a:t>users</a:t>
            </a:r>
          </a:p>
          <a:p>
            <a:pPr lvl="1">
              <a:lnSpc>
                <a:spcPct val="80000"/>
              </a:lnSpc>
            </a:pPr>
            <a:endParaRPr lang="en-GB" sz="800" dirty="0">
              <a:solidFill>
                <a:schemeClr val="accent1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GB" sz="800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endParaRPr lang="en-GB" sz="2000" dirty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</a:pPr>
            <a:r>
              <a:rPr lang="en-GB" sz="2400" dirty="0">
                <a:solidFill>
                  <a:srgbClr val="7030A0"/>
                </a:solidFill>
              </a:rPr>
              <a:t>Newsletters and other dissemination devices</a:t>
            </a:r>
            <a:r>
              <a:rPr lang="en-GB" sz="2400" b="1" dirty="0">
                <a:solidFill>
                  <a:srgbClr val="7030A0"/>
                </a:solidFill>
              </a:rPr>
              <a:t> </a:t>
            </a:r>
            <a:endParaRPr lang="en-GB" sz="2400" b="1" dirty="0" smtClean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</a:pPr>
            <a:endParaRPr lang="en-GB" sz="900" dirty="0">
              <a:solidFill>
                <a:srgbClr val="7030A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sz="2000" dirty="0">
                <a:solidFill>
                  <a:schemeClr val="accent1"/>
                </a:solidFill>
              </a:rPr>
              <a:t>	Reach wider selection of </a:t>
            </a:r>
            <a:r>
              <a:rPr lang="en-GB" sz="2000" dirty="0" smtClean="0">
                <a:solidFill>
                  <a:schemeClr val="accent1"/>
                </a:solidFill>
              </a:rPr>
              <a:t>users</a:t>
            </a:r>
          </a:p>
          <a:p>
            <a:pPr lvl="1">
              <a:lnSpc>
                <a:spcPct val="80000"/>
              </a:lnSpc>
            </a:pPr>
            <a:endParaRPr lang="en-GB" sz="900" dirty="0">
              <a:solidFill>
                <a:schemeClr val="accent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sz="2000" dirty="0">
                <a:solidFill>
                  <a:schemeClr val="accent1"/>
                </a:solidFill>
              </a:rPr>
              <a:t>	Need communication both ways</a:t>
            </a:r>
          </a:p>
          <a:p>
            <a:pPr lvl="1">
              <a:lnSpc>
                <a:spcPct val="80000"/>
              </a:lnSpc>
            </a:pPr>
            <a:endParaRPr lang="en-GB" sz="2000" dirty="0"/>
          </a:p>
          <a:p>
            <a:pPr>
              <a:lnSpc>
                <a:spcPct val="80000"/>
              </a:lnSpc>
            </a:pPr>
            <a:r>
              <a:rPr lang="en-GB" sz="2400" dirty="0">
                <a:solidFill>
                  <a:srgbClr val="7030A0"/>
                </a:solidFill>
              </a:rPr>
              <a:t>User involvement after product is released</a:t>
            </a:r>
          </a:p>
          <a:p>
            <a:pPr lvl="1">
              <a:lnSpc>
                <a:spcPct val="80000"/>
              </a:lnSpc>
            </a:pPr>
            <a:endParaRPr lang="en-GB" sz="2000" dirty="0"/>
          </a:p>
          <a:p>
            <a:pPr>
              <a:lnSpc>
                <a:spcPct val="80000"/>
              </a:lnSpc>
            </a:pPr>
            <a:r>
              <a:rPr lang="en-GB" sz="2400" dirty="0">
                <a:solidFill>
                  <a:srgbClr val="7030A0"/>
                </a:solidFill>
              </a:rPr>
              <a:t>Combination of these approaches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5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9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23928" y="6381328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720" y="260648"/>
            <a:ext cx="8964488" cy="1143000"/>
          </a:xfrm>
        </p:spPr>
        <p:txBody>
          <a:bodyPr>
            <a:noAutofit/>
          </a:bodyPr>
          <a:lstStyle/>
          <a:p>
            <a:r>
              <a:rPr lang="en-GB" dirty="0"/>
              <a:t>What is a user-</a:t>
            </a:r>
            <a:r>
              <a:rPr lang="en-GB" dirty="0" err="1"/>
              <a:t>centered</a:t>
            </a:r>
            <a:r>
              <a:rPr lang="en-GB" dirty="0"/>
              <a:t> approach?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229600" cy="475252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dirty="0">
                <a:solidFill>
                  <a:srgbClr val="7030A0"/>
                </a:solidFill>
              </a:rPr>
              <a:t>User-centered approach is based on</a:t>
            </a:r>
            <a:r>
              <a:rPr lang="en-US" dirty="0" smtClean="0">
                <a:solidFill>
                  <a:srgbClr val="7030A0"/>
                </a:solidFill>
              </a:rPr>
              <a:t>: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sz="2800" dirty="0">
              <a:solidFill>
                <a:srgbClr val="7030A0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GB" sz="2400" dirty="0">
                <a:solidFill>
                  <a:schemeClr val="accent1"/>
                </a:solidFill>
              </a:rPr>
              <a:t>Early focus on users and tasks: directly studying cognitive, </a:t>
            </a:r>
            <a:r>
              <a:rPr lang="en-GB" sz="2400" dirty="0" err="1">
                <a:solidFill>
                  <a:schemeClr val="accent1"/>
                </a:solidFill>
              </a:rPr>
              <a:t>behavioral</a:t>
            </a:r>
            <a:r>
              <a:rPr lang="en-GB" sz="2400" dirty="0">
                <a:solidFill>
                  <a:schemeClr val="accent1"/>
                </a:solidFill>
              </a:rPr>
              <a:t>, anthropomorphic &amp; attitudinal characteristics </a:t>
            </a:r>
            <a:endParaRPr lang="en-GB" sz="2400" dirty="0" smtClean="0">
              <a:solidFill>
                <a:schemeClr val="accent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GB" sz="2400" dirty="0">
              <a:solidFill>
                <a:schemeClr val="accent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GB" sz="2400" dirty="0">
                <a:solidFill>
                  <a:schemeClr val="accent1"/>
                </a:solidFill>
              </a:rPr>
              <a:t>Empirical measurement: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dirty="0">
                <a:solidFill>
                  <a:schemeClr val="accent1"/>
                </a:solidFill>
              </a:rPr>
              <a:t> users</a:t>
            </a:r>
            <a:r>
              <a:rPr lang="ja-JP" altLang="en-GB" sz="2400" dirty="0">
                <a:solidFill>
                  <a:schemeClr val="accent1"/>
                </a:solidFill>
                <a:latin typeface="Arial"/>
              </a:rPr>
              <a:t>’</a:t>
            </a:r>
            <a:r>
              <a:rPr lang="en-GB" sz="2400" dirty="0">
                <a:solidFill>
                  <a:schemeClr val="accent1"/>
                </a:solidFill>
              </a:rPr>
              <a:t> reactions and performance to scenarios, manuals, simulations &amp; prototypes are observed, recorded and </a:t>
            </a:r>
            <a:r>
              <a:rPr lang="en-GB" sz="2400" dirty="0" smtClean="0">
                <a:solidFill>
                  <a:schemeClr val="accent1"/>
                </a:solidFill>
              </a:rPr>
              <a:t>analysed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GB" sz="2400" dirty="0">
              <a:solidFill>
                <a:schemeClr val="accent1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GB" sz="2400" dirty="0">
                <a:solidFill>
                  <a:schemeClr val="accent1"/>
                </a:solidFill>
              </a:rPr>
              <a:t>Iterative design: when problems are found in user testing, fix them and carry out more tests</a:t>
            </a: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</a:pPr>
            <a:endParaRPr lang="en-GB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6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67944" y="6309320"/>
            <a:ext cx="2133600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lang="en-GB" dirty="0"/>
              <a:t>Four basic activities in Interaction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00808"/>
            <a:ext cx="7772400" cy="4114800"/>
          </a:xfrm>
        </p:spPr>
        <p:txBody>
          <a:bodyPr/>
          <a:lstStyle/>
          <a:p>
            <a:pPr marL="990600" lvl="1" indent="-533400">
              <a:buFontTx/>
              <a:buAutoNum type="arabicPeriod"/>
            </a:pPr>
            <a:endParaRPr lang="en-GB" dirty="0"/>
          </a:p>
          <a:p>
            <a:pPr marL="990600" lvl="1" indent="-533400">
              <a:buFontTx/>
              <a:buAutoNum type="arabicPeriod"/>
            </a:pPr>
            <a:r>
              <a:rPr lang="en-GB" dirty="0"/>
              <a:t>Establishing requirements</a:t>
            </a:r>
          </a:p>
          <a:p>
            <a:pPr marL="990600" lvl="1" indent="-533400">
              <a:buFontTx/>
              <a:buAutoNum type="arabicPeriod"/>
            </a:pPr>
            <a:endParaRPr lang="en-GB" dirty="0"/>
          </a:p>
          <a:p>
            <a:pPr marL="990600" lvl="1" indent="-533400">
              <a:buFontTx/>
              <a:buAutoNum type="arabicPeriod"/>
            </a:pPr>
            <a:r>
              <a:rPr lang="en-GB" dirty="0"/>
              <a:t>Designing alternatives</a:t>
            </a:r>
          </a:p>
          <a:p>
            <a:pPr marL="990600" lvl="1" indent="-533400">
              <a:buFontTx/>
              <a:buAutoNum type="arabicPeriod"/>
            </a:pPr>
            <a:endParaRPr lang="en-GB" dirty="0"/>
          </a:p>
          <a:p>
            <a:pPr marL="990600" lvl="1" indent="-533400">
              <a:buFontTx/>
              <a:buAutoNum type="arabicPeriod"/>
            </a:pPr>
            <a:r>
              <a:rPr lang="en-GB" dirty="0"/>
              <a:t>Prototyping</a:t>
            </a:r>
          </a:p>
          <a:p>
            <a:pPr marL="990600" lvl="1" indent="-533400">
              <a:buFontTx/>
              <a:buAutoNum type="arabicPeriod"/>
            </a:pPr>
            <a:endParaRPr lang="en-GB" dirty="0"/>
          </a:p>
          <a:p>
            <a:pPr marL="990600" lvl="1" indent="-533400">
              <a:buFontTx/>
              <a:buAutoNum type="arabicPeriod"/>
            </a:pPr>
            <a:r>
              <a:rPr lang="en-GB" dirty="0"/>
              <a:t>Evaluating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7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0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82752" y="6457560"/>
            <a:ext cx="1378496" cy="24447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iberation Sans"/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>
          <a:xfrm>
            <a:off x="703263" y="260648"/>
            <a:ext cx="7772400" cy="11874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3600" dirty="0">
                <a:latin typeface="Liberation Sans"/>
              </a:rPr>
              <a:t>A simple interaction design lifecycle model</a:t>
            </a:r>
            <a:endParaRPr lang="en-US" sz="3600" i="1" dirty="0">
              <a:latin typeface="Liberation Sans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119014" y="1723202"/>
            <a:ext cx="48782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571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145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dirty="0">
                <a:solidFill>
                  <a:srgbClr val="7030A0"/>
                </a:solidFill>
                <a:latin typeface="Liberation Sans"/>
              </a:rPr>
              <a:t>Exemplifies a user-centered design approach </a:t>
            </a:r>
          </a:p>
        </p:txBody>
      </p:sp>
      <p:sp>
        <p:nvSpPr>
          <p:cNvPr id="20488" name="Rectangle 8"/>
          <p:cNvSpPr>
            <a:spLocks noGrp="1" noChangeArrowheads="1"/>
          </p:cNvSpPr>
          <p:nvPr>
            <p:ph idx="1"/>
          </p:nvPr>
        </p:nvSpPr>
        <p:spPr>
          <a:xfrm>
            <a:off x="313184" y="1648762"/>
            <a:ext cx="8229600" cy="4525963"/>
          </a:xfrm>
        </p:spPr>
        <p:txBody>
          <a:bodyPr/>
          <a:lstStyle/>
          <a:p>
            <a:endParaRPr lang="en-US" dirty="0" smtClean="0">
              <a:latin typeface="Liberation Sans"/>
            </a:endParaRPr>
          </a:p>
          <a:p>
            <a:pPr marL="0" indent="0">
              <a:buNone/>
            </a:pPr>
            <a:endParaRPr lang="en-US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8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92534"/>
            <a:ext cx="7776864" cy="441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97538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67944" y="6381328"/>
            <a:ext cx="1450504" cy="365125"/>
          </a:xfrm>
        </p:spPr>
        <p:txBody>
          <a:bodyPr/>
          <a:lstStyle/>
          <a:p>
            <a:r>
              <a:rPr lang="en-GB" sz="1000" dirty="0" smtClean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GB" dirty="0"/>
              <a:t>Some practical issues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4611687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GB" dirty="0">
                <a:solidFill>
                  <a:srgbClr val="7030A0"/>
                </a:solidFill>
              </a:rPr>
              <a:t>Who are the users?</a:t>
            </a:r>
          </a:p>
          <a:p>
            <a:pPr>
              <a:lnSpc>
                <a:spcPct val="70000"/>
              </a:lnSpc>
            </a:pPr>
            <a:endParaRPr lang="en-GB" dirty="0">
              <a:solidFill>
                <a:srgbClr val="7030A0"/>
              </a:solidFill>
            </a:endParaRPr>
          </a:p>
          <a:p>
            <a:pPr>
              <a:lnSpc>
                <a:spcPct val="70000"/>
              </a:lnSpc>
            </a:pPr>
            <a:r>
              <a:rPr lang="en-GB" dirty="0">
                <a:solidFill>
                  <a:srgbClr val="7030A0"/>
                </a:solidFill>
              </a:rPr>
              <a:t>What do we mean by </a:t>
            </a:r>
            <a:r>
              <a:rPr lang="ja-JP" altLang="en-GB" dirty="0">
                <a:solidFill>
                  <a:srgbClr val="7030A0"/>
                </a:solidFill>
                <a:latin typeface="Arial"/>
              </a:rPr>
              <a:t>‘</a:t>
            </a:r>
            <a:r>
              <a:rPr lang="en-GB" dirty="0">
                <a:solidFill>
                  <a:srgbClr val="7030A0"/>
                </a:solidFill>
              </a:rPr>
              <a:t>needs</a:t>
            </a:r>
            <a:r>
              <a:rPr lang="ja-JP" altLang="en-GB" dirty="0">
                <a:solidFill>
                  <a:srgbClr val="7030A0"/>
                </a:solidFill>
                <a:latin typeface="Arial"/>
              </a:rPr>
              <a:t>’</a:t>
            </a:r>
            <a:r>
              <a:rPr lang="en-GB" dirty="0">
                <a:solidFill>
                  <a:srgbClr val="7030A0"/>
                </a:solidFill>
              </a:rPr>
              <a:t>?</a:t>
            </a:r>
          </a:p>
          <a:p>
            <a:pPr>
              <a:lnSpc>
                <a:spcPct val="70000"/>
              </a:lnSpc>
            </a:pPr>
            <a:endParaRPr lang="en-GB" dirty="0">
              <a:solidFill>
                <a:srgbClr val="7030A0"/>
              </a:solidFill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7030A0"/>
                </a:solidFill>
              </a:rPr>
              <a:t>How to generate alternatives</a:t>
            </a:r>
          </a:p>
          <a:p>
            <a:pPr>
              <a:lnSpc>
                <a:spcPct val="70000"/>
              </a:lnSpc>
            </a:pPr>
            <a:endParaRPr lang="en-US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7030A0"/>
                </a:solidFill>
              </a:rPr>
              <a:t>How to choose among alternatives</a:t>
            </a:r>
          </a:p>
          <a:p>
            <a:pPr>
              <a:lnSpc>
                <a:spcPct val="70000"/>
              </a:lnSpc>
            </a:pPr>
            <a:endParaRPr lang="en-US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7030A0"/>
                </a:solidFill>
              </a:rPr>
              <a:t>How to integrate interaction design activities with other </a:t>
            </a:r>
            <a:r>
              <a:rPr lang="en-GB" dirty="0" smtClean="0">
                <a:solidFill>
                  <a:srgbClr val="7030A0"/>
                </a:solidFill>
              </a:rPr>
              <a:t>lifecycle models</a:t>
            </a:r>
            <a:r>
              <a:rPr lang="en-GB" dirty="0">
                <a:solidFill>
                  <a:srgbClr val="7030A0"/>
                </a:solidFill>
              </a:rPr>
              <a:t>?</a:t>
            </a:r>
            <a:endParaRPr lang="en-US" dirty="0">
              <a:solidFill>
                <a:srgbClr val="7030A0"/>
              </a:solidFill>
            </a:endParaRPr>
          </a:p>
          <a:p>
            <a:pPr>
              <a:lnSpc>
                <a:spcPct val="70000"/>
              </a:lnSpc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 smtClean="0">
                <a:solidFill>
                  <a:schemeClr val="accent6">
                    <a:lumMod val="75000"/>
                  </a:schemeClr>
                </a:solidFill>
              </a:rPr>
              <a:t>9</a:t>
            </a:fld>
            <a:endParaRPr lang="en-GB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39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796</Words>
  <Application>Microsoft Office PowerPoint</Application>
  <PresentationFormat>On-screen Show (4:3)</PresentationFormat>
  <Paragraphs>243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Clip</vt:lpstr>
      <vt:lpstr>PowerPoint Presentation</vt:lpstr>
      <vt:lpstr>Overview</vt:lpstr>
      <vt:lpstr>What is involved in Interaction Design?</vt:lpstr>
      <vt:lpstr>Importance of involving users</vt:lpstr>
      <vt:lpstr>Degrees of user involvement</vt:lpstr>
      <vt:lpstr>What is a user-centered approach?</vt:lpstr>
      <vt:lpstr>Four basic activities in Interaction Design</vt:lpstr>
      <vt:lpstr>A simple interaction design lifecycle model</vt:lpstr>
      <vt:lpstr>Some practical issues</vt:lpstr>
      <vt:lpstr>Who are the users/stakeholders?</vt:lpstr>
      <vt:lpstr>PowerPoint Presentation</vt:lpstr>
      <vt:lpstr>PowerPoint Presentation</vt:lpstr>
      <vt:lpstr>How to generate alternatives</vt:lpstr>
      <vt:lpstr>IDEO TechBox</vt:lpstr>
      <vt:lpstr>The TechBox </vt:lpstr>
      <vt:lpstr>How to choose among alternatives</vt:lpstr>
      <vt:lpstr>Testing prototypes to choose among alternatives</vt:lpstr>
      <vt:lpstr>How to integrate interaction design in other models</vt:lpstr>
      <vt:lpstr>Summary</vt:lpstr>
    </vt:vector>
  </TitlesOfParts>
  <Company>John Wiley and Sons,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JOSH</cp:lastModifiedBy>
  <cp:revision>21</cp:revision>
  <dcterms:created xsi:type="dcterms:W3CDTF">2015-01-06T09:40:09Z</dcterms:created>
  <dcterms:modified xsi:type="dcterms:W3CDTF">2015-02-28T16:17:59Z</dcterms:modified>
</cp:coreProperties>
</file>