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61" r:id="rId4"/>
    <p:sldId id="262" r:id="rId5"/>
    <p:sldId id="263" r:id="rId6"/>
    <p:sldId id="277" r:id="rId7"/>
    <p:sldId id="264" r:id="rId8"/>
    <p:sldId id="265" r:id="rId9"/>
    <p:sldId id="266" r:id="rId10"/>
    <p:sldId id="267" r:id="rId11"/>
    <p:sldId id="268" r:id="rId12"/>
    <p:sldId id="275" r:id="rId13"/>
    <p:sldId id="276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158" autoAdjust="0"/>
  </p:normalViewPr>
  <p:slideViewPr>
    <p:cSldViewPr>
      <p:cViewPr>
        <p:scale>
          <a:sx n="60" d="100"/>
          <a:sy n="60" d="100"/>
        </p:scale>
        <p:origin x="-1656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BF90-99B2-4202-92DF-19479BF58EE9}" type="datetimeFigureOut">
              <a:rPr lang="en-GB" smtClean="0"/>
              <a:t>28/02/2015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5A965-49CD-492E-84BE-5EB2A9CC3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417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052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052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590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379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88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002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P312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8.17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Engeström’s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(1999) activity system model. The tool element is sometimes referred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the mediating artifact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Source: Reproduced from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Engeström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Y. (1999) Perspectives on Activity Theory, CUP.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09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63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49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383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987675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17938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796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987675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17938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34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415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61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3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04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14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99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0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49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A7EA2D8D-44E5-43C4-BBA1-AE3E32EF089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1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7030A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eu.wiley.com/WileyCDA/WileyTitle/productCd-1119020751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10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Microsoft_Excel_97-2003_Worksheet1.xls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aqdas.soc.surrey.ac.u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dia.wiley.com/product_data/coverImage300/51/11190207/1119020751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620688"/>
            <a:ext cx="285750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3643" y="4581128"/>
            <a:ext cx="853390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Chapter 8</a:t>
            </a:r>
          </a:p>
          <a:p>
            <a:pPr algn="ctr"/>
            <a:r>
              <a:rPr lang="en-GB" sz="3200" dirty="0" smtClean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Data Analysis, Interpretation and Presentation</a:t>
            </a:r>
            <a:r>
              <a:rPr lang="en-GB" sz="3200" dirty="0" smtClean="0">
                <a:solidFill>
                  <a:srgbClr val="7030A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/>
            </a:r>
            <a:br>
              <a:rPr lang="en-GB" sz="3200" dirty="0" smtClean="0">
                <a:solidFill>
                  <a:srgbClr val="7030A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</a:br>
            <a:endParaRPr lang="en-GB" sz="1400" dirty="0" smtClean="0">
              <a:solidFill>
                <a:srgbClr val="7030A0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18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84213" y="6207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Theoretical frameworks for qualitative analysis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68313" y="2205038"/>
            <a:ext cx="8153400" cy="388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rgbClr val="7030A0"/>
                </a:solidFill>
                <a:latin typeface="Liberation Sans"/>
              </a:rPr>
              <a:t>Basing data analysis around theoretical frameworks provides further </a:t>
            </a:r>
            <a:r>
              <a:rPr lang="en-US" sz="2600" dirty="0" smtClean="0">
                <a:solidFill>
                  <a:srgbClr val="7030A0"/>
                </a:solidFill>
                <a:latin typeface="Liberation Sans"/>
              </a:rPr>
              <a:t>insight</a:t>
            </a:r>
          </a:p>
          <a:p>
            <a:pPr>
              <a:spcBef>
                <a:spcPct val="20000"/>
              </a:spcBef>
            </a:pPr>
            <a:endParaRPr lang="en-US" sz="12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rgbClr val="7030A0"/>
                </a:solidFill>
                <a:latin typeface="Liberation Sans"/>
              </a:rPr>
              <a:t>Three such frameworks are</a:t>
            </a:r>
            <a:r>
              <a:rPr lang="en-US" sz="2600" dirty="0" smtClean="0">
                <a:solidFill>
                  <a:srgbClr val="7030A0"/>
                </a:solidFill>
                <a:latin typeface="Liberation Sans"/>
              </a:rPr>
              <a:t>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000" dirty="0">
              <a:solidFill>
                <a:srgbClr val="7030A0"/>
              </a:solidFill>
              <a:latin typeface="Liberation Sans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solidFill>
                  <a:schemeClr val="accent1"/>
                </a:solidFill>
                <a:latin typeface="Liberation Sans"/>
              </a:rPr>
              <a:t>Grounded </a:t>
            </a:r>
            <a:r>
              <a:rPr lang="en-US" sz="2200" dirty="0" smtClean="0">
                <a:solidFill>
                  <a:schemeClr val="accent1"/>
                </a:solidFill>
                <a:latin typeface="Liberation Sans"/>
              </a:rPr>
              <a:t>Theory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200" dirty="0">
              <a:solidFill>
                <a:schemeClr val="accent1"/>
              </a:solidFill>
              <a:latin typeface="Liberation Sans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solidFill>
                  <a:schemeClr val="accent1"/>
                </a:solidFill>
                <a:latin typeface="Liberation Sans"/>
              </a:rPr>
              <a:t>Distributed </a:t>
            </a:r>
            <a:r>
              <a:rPr lang="en-US" sz="2200" dirty="0" smtClean="0">
                <a:solidFill>
                  <a:schemeClr val="accent1"/>
                </a:solidFill>
                <a:latin typeface="Liberation Sans"/>
              </a:rPr>
              <a:t>Cognition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200" dirty="0">
              <a:solidFill>
                <a:schemeClr val="accent1"/>
              </a:solidFill>
              <a:latin typeface="Liberation Sans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solidFill>
                  <a:schemeClr val="accent1"/>
                </a:solidFill>
                <a:latin typeface="Liberation Sans"/>
              </a:rPr>
              <a:t>Activity Theory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000" dirty="0"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10</a:t>
            </a:fld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374637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4213" y="620713"/>
            <a:ext cx="7772400" cy="936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Grounded Theory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11188" y="1700213"/>
            <a:ext cx="8153400" cy="320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</a:rPr>
              <a:t>Aims to derive theory from systematic analysis of </a:t>
            </a:r>
            <a:r>
              <a:rPr lang="en-US" sz="2400" dirty="0" smtClean="0">
                <a:solidFill>
                  <a:srgbClr val="7030A0"/>
                </a:solidFill>
                <a:latin typeface="Liberation Sans"/>
              </a:rPr>
              <a:t>data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</a:rPr>
              <a:t>Based on categorization approach (called here ‘coding</a:t>
            </a:r>
            <a:r>
              <a:rPr lang="en-US" sz="2400" dirty="0" smtClean="0">
                <a:solidFill>
                  <a:srgbClr val="7030A0"/>
                </a:solidFill>
                <a:latin typeface="Liberation Sans"/>
              </a:rPr>
              <a:t>’)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</a:rPr>
              <a:t>Three levels of ‘coding</a:t>
            </a:r>
            <a:r>
              <a:rPr lang="en-US" sz="2400" dirty="0" smtClean="0">
                <a:solidFill>
                  <a:srgbClr val="7030A0"/>
                </a:solidFill>
                <a:latin typeface="Liberation Sans"/>
              </a:rPr>
              <a:t>’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Open: identify </a:t>
            </a:r>
            <a:r>
              <a:rPr lang="en-US" sz="2000" dirty="0" smtClean="0">
                <a:solidFill>
                  <a:schemeClr val="accent1"/>
                </a:solidFill>
                <a:latin typeface="Liberation Sans"/>
              </a:rPr>
              <a:t>categories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endParaRPr lang="en-US" sz="600" dirty="0">
              <a:solidFill>
                <a:schemeClr val="accent1"/>
              </a:solidFill>
              <a:latin typeface="Liberation Sans"/>
            </a:endParaRP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Axial: flesh out and link to </a:t>
            </a:r>
            <a:r>
              <a:rPr lang="en-US" sz="2000" dirty="0" smtClean="0">
                <a:solidFill>
                  <a:schemeClr val="accent1"/>
                </a:solidFill>
                <a:latin typeface="Liberation Sans"/>
              </a:rPr>
              <a:t>subcategories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endParaRPr lang="en-US" sz="600" dirty="0">
              <a:solidFill>
                <a:schemeClr val="accent1"/>
              </a:solidFill>
              <a:latin typeface="Liberation Sans"/>
            </a:endParaRP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Selective: form theoretical </a:t>
            </a:r>
            <a:r>
              <a:rPr lang="en-US" sz="2000" dirty="0" smtClean="0">
                <a:solidFill>
                  <a:schemeClr val="accent1"/>
                </a:solidFill>
                <a:latin typeface="Liberation Sans"/>
              </a:rPr>
              <a:t>scheme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endParaRPr lang="en-US" sz="800" dirty="0">
              <a:solidFill>
                <a:schemeClr val="accent1"/>
              </a:solidFill>
              <a:latin typeface="Liberation Sans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</a:rPr>
              <a:t>Researchers are encouraged to draw on own theoretical backgrounds to inform analysis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70C0"/>
              </a:solidFill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11</a:t>
            </a:fld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2636608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>
            <a:noAutofit/>
          </a:bodyPr>
          <a:lstStyle/>
          <a:p>
            <a:r>
              <a:rPr lang="en-US" sz="3200" dirty="0" smtClean="0"/>
              <a:t>Code book used in grounded theory analysis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12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16616"/>
            <a:ext cx="7920880" cy="5391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404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Excerpt showing axial coding 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13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1"/>
            <a:ext cx="7848872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7250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711932" y="557212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Distributed Cognition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14560" y="1700212"/>
            <a:ext cx="8153400" cy="4321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GB" sz="3600" dirty="0">
                <a:solidFill>
                  <a:srgbClr val="7030A0"/>
                </a:solidFill>
                <a:latin typeface="Liberation Sans"/>
              </a:rPr>
              <a:t>The people, environment &amp; artefacts are regarded as one cognitive </a:t>
            </a:r>
            <a:r>
              <a:rPr lang="en-GB" sz="3600" dirty="0" smtClean="0">
                <a:solidFill>
                  <a:srgbClr val="7030A0"/>
                </a:solidFill>
                <a:latin typeface="Liberation Sans"/>
              </a:rPr>
              <a:t>system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3600" dirty="0">
                <a:solidFill>
                  <a:srgbClr val="7030A0"/>
                </a:solidFill>
                <a:latin typeface="Liberation Sans"/>
              </a:rPr>
              <a:t>Used for analyzing collaborative </a:t>
            </a:r>
            <a:r>
              <a:rPr lang="en-US" sz="3600" dirty="0" smtClean="0">
                <a:solidFill>
                  <a:srgbClr val="7030A0"/>
                </a:solidFill>
                <a:latin typeface="Liberation Sans"/>
              </a:rPr>
              <a:t>work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GB" sz="3600" dirty="0">
                <a:solidFill>
                  <a:srgbClr val="7030A0"/>
                </a:solidFill>
                <a:latin typeface="Liberation Sans"/>
              </a:rPr>
              <a:t>Focuses on information propagation &amp; transformation</a:t>
            </a:r>
            <a:endParaRPr lang="en-US" sz="36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7030A0"/>
              </a:solidFill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14</a:t>
            </a:fld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244673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20574" y="476672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Activity Theory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84350" y="1619672"/>
            <a:ext cx="815340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600" dirty="0">
                <a:solidFill>
                  <a:srgbClr val="7030A0"/>
                </a:solidFill>
                <a:latin typeface="Liberation Sans"/>
              </a:rPr>
              <a:t>Explains human </a:t>
            </a:r>
            <a:r>
              <a:rPr lang="en-GB" sz="2600" dirty="0" smtClean="0">
                <a:solidFill>
                  <a:srgbClr val="7030A0"/>
                </a:solidFill>
                <a:latin typeface="Liberation Sans"/>
              </a:rPr>
              <a:t>behaviour </a:t>
            </a:r>
            <a:r>
              <a:rPr lang="en-GB" sz="2600" dirty="0">
                <a:solidFill>
                  <a:srgbClr val="7030A0"/>
                </a:solidFill>
                <a:latin typeface="Liberation Sans"/>
              </a:rPr>
              <a:t>in terms of our practical activity </a:t>
            </a:r>
            <a:r>
              <a:rPr lang="en-GB" sz="2600" dirty="0" smtClean="0">
                <a:solidFill>
                  <a:srgbClr val="7030A0"/>
                </a:solidFill>
                <a:latin typeface="Liberation Sans"/>
              </a:rPr>
              <a:t>in </a:t>
            </a:r>
            <a:r>
              <a:rPr lang="en-GB" sz="2600" dirty="0">
                <a:solidFill>
                  <a:srgbClr val="7030A0"/>
                </a:solidFill>
                <a:latin typeface="Liberation Sans"/>
              </a:rPr>
              <a:t>the </a:t>
            </a:r>
            <a:r>
              <a:rPr lang="en-GB" sz="2600" dirty="0" smtClean="0">
                <a:solidFill>
                  <a:srgbClr val="7030A0"/>
                </a:solidFill>
                <a:latin typeface="Liberation Sans"/>
              </a:rPr>
              <a:t>world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rgbClr val="7030A0"/>
                </a:solidFill>
                <a:latin typeface="Liberation Sans"/>
              </a:rPr>
              <a:t>Provides a framework that focuses analysis around the concept of an ‘activity’ and helps to identify tensions between the different elements of the </a:t>
            </a:r>
            <a:r>
              <a:rPr lang="en-US" sz="2600" dirty="0" smtClean="0">
                <a:solidFill>
                  <a:srgbClr val="7030A0"/>
                </a:solidFill>
                <a:latin typeface="Liberation Sans"/>
              </a:rPr>
              <a:t>system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rgbClr val="7030A0"/>
                </a:solidFill>
                <a:latin typeface="Liberation Sans"/>
              </a:rPr>
              <a:t>Two key models: one outlines what constitutes an ‘activity’; one models the mediating role of artifacts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70C0"/>
              </a:solidFill>
              <a:latin typeface="Liberation Sans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70C0"/>
              </a:solidFill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15</a:t>
            </a:fld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011127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591170" y="5572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Individual model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11188" y="1700213"/>
            <a:ext cx="8153400" cy="320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240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pic>
        <p:nvPicPr>
          <p:cNvPr id="19460" name="Picture 4" descr="8-18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58516" y="1916832"/>
            <a:ext cx="6058743" cy="405434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5404" y="6453336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16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220577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84213" y="8366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 err="1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Engeström’s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 (1999) activity system model</a:t>
            </a:r>
            <a:br>
              <a:rPr lang="en-US" sz="4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</a:br>
            <a:endParaRPr lang="en-US" sz="4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611188" y="1700213"/>
            <a:ext cx="8153400" cy="320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2400">
              <a:solidFill>
                <a:srgbClr val="0070C0"/>
              </a:solidFill>
              <a:latin typeface="Liberation Sans"/>
            </a:endParaRPr>
          </a:p>
        </p:txBody>
      </p:sp>
      <p:pic>
        <p:nvPicPr>
          <p:cNvPr id="20484" name="Picture 4" descr="8-19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955800"/>
            <a:ext cx="7345363" cy="4232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56613" y="6411525"/>
            <a:ext cx="5002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17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280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4213" y="19843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Presenting the findings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611188" y="1341438"/>
            <a:ext cx="8153400" cy="320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GB" sz="2500" dirty="0">
                <a:solidFill>
                  <a:srgbClr val="7030A0"/>
                </a:solidFill>
                <a:latin typeface="Liberation Sans"/>
              </a:rPr>
              <a:t>Only make claims that your data can support</a:t>
            </a:r>
            <a:endParaRPr lang="en-US" sz="25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500" dirty="0">
                <a:solidFill>
                  <a:srgbClr val="7030A0"/>
                </a:solidFill>
                <a:latin typeface="Liberation Sans"/>
              </a:rPr>
              <a:t>The best way to present your findings depends on the audience, the purpose, and the data gathering and analysis undertaken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500" dirty="0">
                <a:solidFill>
                  <a:srgbClr val="7030A0"/>
                </a:solidFill>
                <a:latin typeface="Liberation Sans"/>
              </a:rPr>
              <a:t>Graphical representations (as discussed above) may be appropriate for presentation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500" dirty="0">
                <a:solidFill>
                  <a:srgbClr val="7030A0"/>
                </a:solidFill>
                <a:latin typeface="Liberation Sans"/>
              </a:rPr>
              <a:t>Other techniques are: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Rigorous notations, e.g. UML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Using stories, e.g. to create scenarios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Summarizing the findings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70C0"/>
              </a:solidFill>
              <a:latin typeface="Liberation Sans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70C0"/>
              </a:solidFill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18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54169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496300" cy="1143000"/>
          </a:xfrm>
        </p:spPr>
        <p:txBody>
          <a:bodyPr/>
          <a:lstStyle/>
          <a:p>
            <a:r>
              <a:rPr lang="en-US" sz="3600" dirty="0">
                <a:latin typeface="Liberation Sans"/>
              </a:rPr>
              <a:t>Summary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4880" y="1078814"/>
            <a:ext cx="8280400" cy="540471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500" dirty="0">
                <a:solidFill>
                  <a:srgbClr val="7030A0"/>
                </a:solidFill>
                <a:latin typeface="Liberation Sans"/>
              </a:rPr>
              <a:t>The data analysis that can be done depends on the data gathering that was done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rgbClr val="7030A0"/>
                </a:solidFill>
                <a:latin typeface="Liberation Sans"/>
              </a:rPr>
              <a:t>Qualitative and quantitative data may be gathered from any of the three main data gathering approaches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rgbClr val="7030A0"/>
                </a:solidFill>
                <a:latin typeface="Liberation Sans"/>
              </a:rPr>
              <a:t>Percentages and averages are commonly used in Interaction Design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rgbClr val="7030A0"/>
                </a:solidFill>
                <a:latin typeface="Liberation Sans"/>
              </a:rPr>
              <a:t>Mean, median and mode are different kinds of ‘average’ and can have very different answers for the same set of data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rgbClr val="7030A0"/>
                </a:solidFill>
                <a:latin typeface="Liberation Sans"/>
              </a:rPr>
              <a:t>Grounded Theory, Distributed Cognition and Activity Theory are theoretical frameworks to support data analysis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rgbClr val="7030A0"/>
                </a:solidFill>
                <a:latin typeface="Liberation Sans"/>
              </a:rPr>
              <a:t>Presentation of the findings should not overstate the evidence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03232" y="6360422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19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3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68152"/>
          </a:xfrm>
        </p:spPr>
        <p:txBody>
          <a:bodyPr/>
          <a:lstStyle/>
          <a:p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8820472" cy="556260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>
                <a:solidFill>
                  <a:srgbClr val="7030A0"/>
                </a:solidFill>
              </a:rPr>
              <a:t>Discuss </a:t>
            </a:r>
            <a:r>
              <a:rPr lang="en-US" sz="3000" dirty="0">
                <a:solidFill>
                  <a:srgbClr val="7030A0"/>
                </a:solidFill>
              </a:rPr>
              <a:t>the difference between qualitative and quantitative data and analysis</a:t>
            </a:r>
            <a:r>
              <a:rPr lang="en-US" sz="3000" dirty="0" smtClean="0">
                <a:solidFill>
                  <a:srgbClr val="7030A0"/>
                </a:solidFill>
              </a:rPr>
              <a:t>.</a:t>
            </a:r>
          </a:p>
          <a:p>
            <a:endParaRPr lang="en-US" sz="600" dirty="0">
              <a:solidFill>
                <a:srgbClr val="7030A0"/>
              </a:solidFill>
            </a:endParaRPr>
          </a:p>
          <a:p>
            <a:r>
              <a:rPr lang="en-US" sz="3000" dirty="0" smtClean="0">
                <a:solidFill>
                  <a:srgbClr val="7030A0"/>
                </a:solidFill>
              </a:rPr>
              <a:t>Enable </a:t>
            </a:r>
            <a:r>
              <a:rPr lang="en-US" sz="3000" dirty="0">
                <a:solidFill>
                  <a:srgbClr val="7030A0"/>
                </a:solidFill>
              </a:rPr>
              <a:t>you to analyze data gathered </a:t>
            </a:r>
            <a:r>
              <a:rPr lang="en-US" sz="3000" dirty="0" smtClean="0">
                <a:solidFill>
                  <a:srgbClr val="7030A0"/>
                </a:solidFill>
              </a:rPr>
              <a:t>from: </a:t>
            </a:r>
          </a:p>
          <a:p>
            <a:endParaRPr lang="en-US" sz="600" dirty="0" smtClean="0">
              <a:solidFill>
                <a:srgbClr val="7030A0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Questionnaires.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Interviews.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O</a:t>
            </a:r>
            <a:r>
              <a:rPr lang="en-US" dirty="0" smtClean="0">
                <a:solidFill>
                  <a:schemeClr val="accent1"/>
                </a:solidFill>
              </a:rPr>
              <a:t>bservation studies.</a:t>
            </a:r>
          </a:p>
          <a:p>
            <a:pPr lvl="1"/>
            <a:endParaRPr lang="en-US" sz="600" dirty="0">
              <a:solidFill>
                <a:schemeClr val="accent1"/>
              </a:solidFill>
            </a:endParaRPr>
          </a:p>
          <a:p>
            <a:r>
              <a:rPr lang="en-US" sz="3000" dirty="0" smtClean="0">
                <a:solidFill>
                  <a:srgbClr val="7030A0"/>
                </a:solidFill>
              </a:rPr>
              <a:t>Make </a:t>
            </a:r>
            <a:r>
              <a:rPr lang="en-US" sz="3000" dirty="0">
                <a:solidFill>
                  <a:srgbClr val="7030A0"/>
                </a:solidFill>
              </a:rPr>
              <a:t>you aware of software packages that are available to help your analysis</a:t>
            </a:r>
            <a:r>
              <a:rPr lang="en-US" sz="3000" dirty="0" smtClean="0">
                <a:solidFill>
                  <a:srgbClr val="7030A0"/>
                </a:solidFill>
              </a:rPr>
              <a:t>.</a:t>
            </a:r>
          </a:p>
          <a:p>
            <a:endParaRPr lang="en-US" sz="600" dirty="0" smtClean="0">
              <a:solidFill>
                <a:srgbClr val="7030A0"/>
              </a:solidFill>
            </a:endParaRPr>
          </a:p>
          <a:p>
            <a:r>
              <a:rPr lang="en-US" sz="3000" dirty="0" smtClean="0">
                <a:solidFill>
                  <a:srgbClr val="7030A0"/>
                </a:solidFill>
              </a:rPr>
              <a:t> </a:t>
            </a:r>
            <a:r>
              <a:rPr lang="en-US" sz="3000" dirty="0">
                <a:solidFill>
                  <a:srgbClr val="7030A0"/>
                </a:solidFill>
              </a:rPr>
              <a:t>Identify </a:t>
            </a:r>
            <a:r>
              <a:rPr lang="en-US" sz="3000" dirty="0" smtClean="0">
                <a:solidFill>
                  <a:srgbClr val="7030A0"/>
                </a:solidFill>
              </a:rPr>
              <a:t>common </a:t>
            </a:r>
            <a:r>
              <a:rPr lang="en-US" sz="3000" dirty="0">
                <a:solidFill>
                  <a:srgbClr val="7030A0"/>
                </a:solidFill>
              </a:rPr>
              <a:t>pitfalls in data analysis, interpretation, and presentation</a:t>
            </a:r>
            <a:r>
              <a:rPr lang="en-US" sz="3000" dirty="0" smtClean="0">
                <a:solidFill>
                  <a:srgbClr val="7030A0"/>
                </a:solidFill>
              </a:rPr>
              <a:t>.</a:t>
            </a:r>
          </a:p>
          <a:p>
            <a:endParaRPr lang="en-US" sz="600" dirty="0">
              <a:solidFill>
                <a:srgbClr val="7030A0"/>
              </a:solidFill>
            </a:endParaRPr>
          </a:p>
          <a:p>
            <a:r>
              <a:rPr lang="en-US" sz="3000" dirty="0" smtClean="0">
                <a:solidFill>
                  <a:srgbClr val="7030A0"/>
                </a:solidFill>
              </a:rPr>
              <a:t>Enable </a:t>
            </a:r>
            <a:r>
              <a:rPr lang="en-US" sz="3000" dirty="0">
                <a:solidFill>
                  <a:srgbClr val="7030A0"/>
                </a:solidFill>
              </a:rPr>
              <a:t>you </a:t>
            </a:r>
            <a:r>
              <a:rPr lang="en-US" sz="3000" dirty="0" smtClean="0">
                <a:solidFill>
                  <a:srgbClr val="7030A0"/>
                </a:solidFill>
              </a:rPr>
              <a:t>to </a:t>
            </a:r>
            <a:r>
              <a:rPr lang="en-US" sz="3000" dirty="0">
                <a:solidFill>
                  <a:srgbClr val="7030A0"/>
                </a:solidFill>
              </a:rPr>
              <a:t>interpret and present your </a:t>
            </a:r>
            <a:r>
              <a:rPr lang="en-US" sz="3000" dirty="0" smtClean="0">
                <a:solidFill>
                  <a:srgbClr val="7030A0"/>
                </a:solidFill>
              </a:rPr>
              <a:t>findings </a:t>
            </a:r>
            <a:r>
              <a:rPr lang="en-US" sz="3000" dirty="0">
                <a:solidFill>
                  <a:srgbClr val="7030A0"/>
                </a:solidFill>
              </a:rPr>
              <a:t>in </a:t>
            </a:r>
            <a:r>
              <a:rPr lang="en-US" sz="3000" dirty="0" smtClean="0">
                <a:solidFill>
                  <a:srgbClr val="7030A0"/>
                </a:solidFill>
              </a:rPr>
              <a:t>appropriate ways.</a:t>
            </a:r>
            <a:endParaRPr lang="en-US" sz="7800" dirty="0">
              <a:solidFill>
                <a:srgbClr val="7030A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50" smtClean="0">
                <a:solidFill>
                  <a:schemeClr val="accent6">
                    <a:lumMod val="75000"/>
                  </a:schemeClr>
                </a:solidFill>
              </a:rPr>
              <a:t>2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5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Quantitative and qualitative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675688" cy="4267200"/>
          </a:xfrm>
        </p:spPr>
        <p:txBody>
          <a:bodyPr>
            <a:noAutofit/>
          </a:bodyPr>
          <a:lstStyle/>
          <a:p>
            <a:pPr marL="609600" indent="-609600"/>
            <a:r>
              <a:rPr lang="en-US" sz="2200" dirty="0">
                <a:solidFill>
                  <a:srgbClr val="7030A0"/>
                </a:solidFill>
              </a:rPr>
              <a:t>Quantitative data – expressed as </a:t>
            </a:r>
            <a:r>
              <a:rPr lang="en-US" sz="2200" dirty="0" smtClean="0">
                <a:solidFill>
                  <a:srgbClr val="7030A0"/>
                </a:solidFill>
              </a:rPr>
              <a:t>numbers</a:t>
            </a:r>
          </a:p>
          <a:p>
            <a:pPr marL="609600" indent="-609600"/>
            <a:endParaRPr lang="en-US" sz="2200" dirty="0">
              <a:solidFill>
                <a:srgbClr val="7030A0"/>
              </a:solidFill>
            </a:endParaRPr>
          </a:p>
          <a:p>
            <a:pPr marL="609600" indent="-609600"/>
            <a:r>
              <a:rPr lang="en-US" sz="2200" dirty="0">
                <a:solidFill>
                  <a:srgbClr val="7030A0"/>
                </a:solidFill>
              </a:rPr>
              <a:t>Qualitative data – difficult to measure sensibly as numbers, e.g. count number of words to measure </a:t>
            </a:r>
            <a:r>
              <a:rPr lang="en-US" sz="2200" dirty="0" smtClean="0">
                <a:solidFill>
                  <a:srgbClr val="7030A0"/>
                </a:solidFill>
              </a:rPr>
              <a:t>dissatisfaction</a:t>
            </a:r>
          </a:p>
          <a:p>
            <a:pPr marL="609600" indent="-609600"/>
            <a:endParaRPr lang="en-US" sz="2200" dirty="0">
              <a:solidFill>
                <a:srgbClr val="7030A0"/>
              </a:solidFill>
            </a:endParaRPr>
          </a:p>
          <a:p>
            <a:pPr marL="609600" indent="-609600"/>
            <a:r>
              <a:rPr lang="en-US" sz="2200" dirty="0">
                <a:solidFill>
                  <a:srgbClr val="7030A0"/>
                </a:solidFill>
              </a:rPr>
              <a:t>Quantitative analysis – numerical methods to ascertain size, magnitude, </a:t>
            </a:r>
            <a:r>
              <a:rPr lang="en-US" sz="2200" dirty="0" smtClean="0">
                <a:solidFill>
                  <a:srgbClr val="7030A0"/>
                </a:solidFill>
              </a:rPr>
              <a:t>amount</a:t>
            </a:r>
          </a:p>
          <a:p>
            <a:pPr marL="609600" indent="-609600"/>
            <a:endParaRPr lang="en-US" sz="2200" dirty="0">
              <a:solidFill>
                <a:srgbClr val="7030A0"/>
              </a:solidFill>
            </a:endParaRPr>
          </a:p>
          <a:p>
            <a:pPr marL="609600" indent="-609600"/>
            <a:r>
              <a:rPr lang="en-US" sz="2200" dirty="0">
                <a:solidFill>
                  <a:srgbClr val="7030A0"/>
                </a:solidFill>
              </a:rPr>
              <a:t>Qualitative analysis – expresses the nature of elements and is represented as themes, patterns, stories</a:t>
            </a:r>
          </a:p>
          <a:p>
            <a:pPr marL="609600" indent="-609600"/>
            <a:endParaRPr lang="en-US" sz="2200" dirty="0">
              <a:solidFill>
                <a:srgbClr val="7030A0"/>
              </a:solidFill>
            </a:endParaRPr>
          </a:p>
          <a:p>
            <a:pPr marL="609600" indent="-609600"/>
            <a:r>
              <a:rPr lang="en-US" sz="2200" dirty="0">
                <a:solidFill>
                  <a:srgbClr val="7030A0"/>
                </a:solidFill>
              </a:rPr>
              <a:t>Be careful how you manipulate data and numbers!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5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3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89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6632"/>
            <a:ext cx="7772400" cy="648072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quantitative analysis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4156" y="836712"/>
            <a:ext cx="8675687" cy="3456161"/>
          </a:xfrm>
        </p:spPr>
        <p:txBody>
          <a:bodyPr/>
          <a:lstStyle/>
          <a:p>
            <a:r>
              <a:rPr lang="en-US" sz="2800" dirty="0">
                <a:solidFill>
                  <a:srgbClr val="7030A0"/>
                </a:solidFill>
              </a:rPr>
              <a:t>Averages 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Mean: add up values and divide by number of data points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Median: middle value of data when ranked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Mode: figure that appears most often in the data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Percentages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Be careful not to mislead with numbers!</a:t>
            </a:r>
            <a:endParaRPr lang="en-US" sz="28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Graphical representations give overview of data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354442"/>
              </p:ext>
            </p:extLst>
          </p:nvPr>
        </p:nvGraphicFramePr>
        <p:xfrm>
          <a:off x="6148659" y="4509121"/>
          <a:ext cx="2790363" cy="1877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Chart" r:id="rId4" imgW="4810049" imgH="3238500" progId="Excel.Chart.8">
                  <p:embed/>
                </p:oleObj>
              </mc:Choice>
              <mc:Fallback>
                <p:oleObj name="Chart" r:id="rId4" imgW="4810049" imgH="323850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8659" y="4509121"/>
                        <a:ext cx="2790363" cy="18771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0" y="2209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70336"/>
              </p:ext>
            </p:extLst>
          </p:nvPr>
        </p:nvGraphicFramePr>
        <p:xfrm>
          <a:off x="3010341" y="4509120"/>
          <a:ext cx="3123317" cy="1846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Chart" r:id="rId6" imgW="4124249" imgH="2438400" progId="Excel.Chart.8">
                  <p:embed/>
                </p:oleObj>
              </mc:Choice>
              <mc:Fallback>
                <p:oleObj name="Chart" r:id="rId6" imgW="4124249" imgH="243840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0341" y="4509120"/>
                        <a:ext cx="3123317" cy="184666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0" y="1966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70941"/>
              </p:ext>
            </p:extLst>
          </p:nvPr>
        </p:nvGraphicFramePr>
        <p:xfrm>
          <a:off x="219241" y="4509120"/>
          <a:ext cx="2709499" cy="182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Chart" r:id="rId9" imgW="4685016" imgH="3154166" progId="Excel.Chart.8">
                  <p:embed/>
                </p:oleObj>
              </mc:Choice>
              <mc:Fallback>
                <p:oleObj name="Chart" r:id="rId9" imgW="4685016" imgH="3154166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41" y="4509120"/>
                        <a:ext cx="2709499" cy="18273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02286" y="6560743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46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68313" y="182915"/>
            <a:ext cx="7988300" cy="869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Visualizing log data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 rot="10800000" flipV="1">
            <a:off x="1763688" y="1091343"/>
            <a:ext cx="59396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GB" sz="2000" dirty="0">
                <a:solidFill>
                  <a:srgbClr val="7030A0"/>
                </a:solidFill>
                <a:latin typeface="Liberation Sans"/>
              </a:rPr>
              <a:t>Interaction profiles of players in online game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5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08" y="1525992"/>
            <a:ext cx="7776095" cy="474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0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91339" y="172328"/>
            <a:ext cx="798830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Visualizing log data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 rot="10800000" flipV="1">
            <a:off x="2771800" y="1048091"/>
            <a:ext cx="37444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GB" sz="2400" dirty="0">
                <a:solidFill>
                  <a:srgbClr val="7030A0"/>
                </a:solidFill>
                <a:latin typeface="Liberation Sans"/>
              </a:rPr>
              <a:t>Log of web page activity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6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835709" cy="469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78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67544" y="379187"/>
            <a:ext cx="79883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Web analytics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7</a:t>
            </a:fld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87" y="1268760"/>
            <a:ext cx="4264421" cy="35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939" y="1268760"/>
            <a:ext cx="4330187" cy="3514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223" y="4941168"/>
            <a:ext cx="66865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26" y="5220444"/>
            <a:ext cx="80486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6242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84213" y="189531"/>
            <a:ext cx="7772400" cy="71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Simple qualitative analysis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41313" y="929709"/>
            <a:ext cx="84582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 dirty="0">
                <a:solidFill>
                  <a:srgbClr val="7030A0"/>
                </a:solidFill>
                <a:latin typeface="Liberation Sans"/>
              </a:rPr>
              <a:t>Recurring patterns or themes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solidFill>
                  <a:schemeClr val="accent1"/>
                </a:solidFill>
                <a:latin typeface="Liberation Sans"/>
              </a:rPr>
              <a:t>Emergent from data, dependent on observation framework if used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 dirty="0">
                <a:solidFill>
                  <a:srgbClr val="7030A0"/>
                </a:solidFill>
                <a:latin typeface="Liberation Sans"/>
              </a:rPr>
              <a:t>Categorizing</a:t>
            </a:r>
            <a:r>
              <a:rPr lang="en-US" sz="2200" i="1" dirty="0">
                <a:solidFill>
                  <a:srgbClr val="7030A0"/>
                </a:solidFill>
                <a:latin typeface="Liberation Sans"/>
              </a:rPr>
              <a:t> </a:t>
            </a:r>
            <a:r>
              <a:rPr lang="en-US" sz="2200" dirty="0">
                <a:solidFill>
                  <a:srgbClr val="7030A0"/>
                </a:solidFill>
                <a:latin typeface="Liberation Sans"/>
              </a:rPr>
              <a:t>data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solidFill>
                  <a:schemeClr val="accent1"/>
                </a:solidFill>
                <a:latin typeface="Liberation Sans"/>
              </a:rPr>
              <a:t>Categorization scheme may be emergent or pre-specified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 dirty="0">
                <a:solidFill>
                  <a:srgbClr val="7030A0"/>
                </a:solidFill>
                <a:latin typeface="Liberation Sans"/>
              </a:rPr>
              <a:t>Looking for critical incidents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solidFill>
                  <a:schemeClr val="accent1"/>
                </a:solidFill>
                <a:latin typeface="Liberation Sans"/>
              </a:rPr>
              <a:t>Helps to focus in on key events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8</a:t>
            </a:fld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140968"/>
            <a:ext cx="7648302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16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>
                <a:latin typeface="Liberation Sans"/>
              </a:rPr>
              <a:t>Tools to support data analysis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50825" y="1484784"/>
            <a:ext cx="8675688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</a:rPr>
              <a:t>Spreadsheet – simple to use, basic </a:t>
            </a:r>
            <a:r>
              <a:rPr lang="en-US" sz="2400" dirty="0" smtClean="0">
                <a:solidFill>
                  <a:srgbClr val="7030A0"/>
                </a:solidFill>
                <a:latin typeface="Liberation Sans"/>
              </a:rPr>
              <a:t>graphs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sz="6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</a:rPr>
              <a:t>Statistical packages, e.g. </a:t>
            </a:r>
            <a:r>
              <a:rPr lang="en-US" sz="2400" dirty="0" smtClean="0">
                <a:solidFill>
                  <a:srgbClr val="7030A0"/>
                </a:solidFill>
                <a:latin typeface="Liberation Sans"/>
              </a:rPr>
              <a:t>SPSS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sz="6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</a:rPr>
              <a:t>Qualitative data analysis tools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Categorization and theme-based </a:t>
            </a:r>
            <a:r>
              <a:rPr lang="en-US" sz="2000" dirty="0" smtClean="0">
                <a:solidFill>
                  <a:schemeClr val="accent1"/>
                </a:solidFill>
                <a:latin typeface="Liberation Sans"/>
              </a:rPr>
              <a:t>analysis</a:t>
            </a:r>
            <a:endParaRPr lang="en-US" sz="2000" dirty="0">
              <a:solidFill>
                <a:schemeClr val="accent1"/>
              </a:solidFill>
              <a:latin typeface="Liberation San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smtClean="0">
                <a:solidFill>
                  <a:schemeClr val="accent1"/>
                </a:solidFill>
                <a:latin typeface="Liberation Sans"/>
              </a:rPr>
              <a:t>Quantitative </a:t>
            </a: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analysis of text-based </a:t>
            </a:r>
            <a:r>
              <a:rPr lang="en-US" sz="2000" dirty="0" smtClean="0">
                <a:solidFill>
                  <a:schemeClr val="accent1"/>
                </a:solidFill>
                <a:latin typeface="Liberation Sans"/>
              </a:rPr>
              <a:t>data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sz="800" dirty="0">
              <a:solidFill>
                <a:srgbClr val="0070C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400" dirty="0" err="1">
                <a:solidFill>
                  <a:srgbClr val="7030A0"/>
                </a:solidFill>
                <a:latin typeface="Liberation Sans"/>
              </a:rPr>
              <a:t>Nvivo</a:t>
            </a:r>
            <a:r>
              <a:rPr lang="en-GB" sz="2400" dirty="0">
                <a:solidFill>
                  <a:srgbClr val="7030A0"/>
                </a:solidFill>
                <a:latin typeface="Liberation Sans"/>
              </a:rPr>
              <a:t> and </a:t>
            </a:r>
            <a:r>
              <a:rPr lang="en-GB" sz="2400" dirty="0" err="1">
                <a:solidFill>
                  <a:srgbClr val="7030A0"/>
                </a:solidFill>
                <a:latin typeface="Liberation Sans"/>
              </a:rPr>
              <a:t>Atlas.ti</a:t>
            </a:r>
            <a:r>
              <a:rPr lang="en-GB" sz="2400" dirty="0">
                <a:solidFill>
                  <a:srgbClr val="7030A0"/>
                </a:solidFill>
                <a:latin typeface="Liberation Sans"/>
              </a:rPr>
              <a:t> support qualitative data </a:t>
            </a: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analysis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8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CAQDAS </a:t>
            </a:r>
            <a:r>
              <a:rPr lang="en-GB" sz="2400" dirty="0">
                <a:solidFill>
                  <a:srgbClr val="7030A0"/>
                </a:solidFill>
                <a:latin typeface="Liberation Sans"/>
              </a:rPr>
              <a:t>Networking Project, based at the University of Surrey (</a:t>
            </a:r>
            <a:r>
              <a:rPr lang="en-GB" sz="2400" dirty="0">
                <a:solidFill>
                  <a:srgbClr val="7030A0"/>
                </a:solidFill>
                <a:latin typeface="Liberation Sans"/>
                <a:hlinkClick r:id="rId2"/>
              </a:rPr>
              <a:t>http://caqdas.soc.surrey.ac.uk/</a:t>
            </a: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)</a:t>
            </a:r>
          </a:p>
          <a:p>
            <a:r>
              <a:rPr lang="en-US" sz="2400" dirty="0" smtClean="0">
                <a:latin typeface="Liberation Sans"/>
              </a:rPr>
              <a:t> </a:t>
            </a:r>
            <a:endParaRPr lang="en-GB" sz="2400" dirty="0">
              <a:solidFill>
                <a:srgbClr val="0070C0"/>
              </a:solidFill>
              <a:latin typeface="Liberation Sans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70C0"/>
              </a:solidFill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9</a:t>
            </a:fld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9716070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358faef-8ad6-4fca-b70c-14db2a34d0bf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725</Words>
  <Application>Microsoft Office PowerPoint</Application>
  <PresentationFormat>On-screen Show (4:3)</PresentationFormat>
  <Paragraphs>162</Paragraphs>
  <Slides>19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Chart</vt:lpstr>
      <vt:lpstr>PowerPoint Presentation</vt:lpstr>
      <vt:lpstr>Aims</vt:lpstr>
      <vt:lpstr>Quantitative and qualitative</vt:lpstr>
      <vt:lpstr>Simple quantitative analysis</vt:lpstr>
      <vt:lpstr>PowerPoint Presentation</vt:lpstr>
      <vt:lpstr>PowerPoint Presentation</vt:lpstr>
      <vt:lpstr>PowerPoint Presentation</vt:lpstr>
      <vt:lpstr>PowerPoint Presentation</vt:lpstr>
      <vt:lpstr>Tools to support data analysis</vt:lpstr>
      <vt:lpstr>PowerPoint Presentation</vt:lpstr>
      <vt:lpstr>PowerPoint Presentation</vt:lpstr>
      <vt:lpstr>Code book used in grounded theory analysis</vt:lpstr>
      <vt:lpstr>Excerpt showing axial coding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>John Wiley and Sons,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King, Georgia - Chichester</dc:creator>
  <cp:lastModifiedBy>JOSH</cp:lastModifiedBy>
  <cp:revision>26</cp:revision>
  <dcterms:created xsi:type="dcterms:W3CDTF">2015-01-06T09:40:09Z</dcterms:created>
  <dcterms:modified xsi:type="dcterms:W3CDTF">2015-02-28T16:16:40Z</dcterms:modified>
</cp:coreProperties>
</file>