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4" r:id="rId9"/>
    <p:sldId id="262" r:id="rId10"/>
    <p:sldId id="265" r:id="rId11"/>
    <p:sldId id="271" r:id="rId12"/>
    <p:sldId id="266" r:id="rId13"/>
    <p:sldId id="272" r:id="rId14"/>
    <p:sldId id="267" r:id="rId15"/>
    <p:sldId id="268" r:id="rId16"/>
    <p:sldId id="273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7232" y="4581128"/>
            <a:ext cx="73667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12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INTERACTION DESIGN IN PRACTICE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Documentation: how polished?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9293"/>
            <a:ext cx="6552728" cy="42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94" y="5589240"/>
            <a:ext cx="3133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94" y="5874990"/>
            <a:ext cx="5391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404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Documentation: how polished?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11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7" y="1196752"/>
            <a:ext cx="7946713" cy="44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89" y="5650614"/>
            <a:ext cx="22193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54" y="5907775"/>
            <a:ext cx="540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4680520"/>
          </a:xfrm>
        </p:spPr>
        <p:txBody>
          <a:bodyPr>
            <a:normAutofit fontScale="92500" lnSpcReduction="20000"/>
          </a:bodyPr>
          <a:lstStyle/>
          <a:p>
            <a:r>
              <a:rPr lang="en-GB" sz="3100" dirty="0" smtClean="0">
                <a:solidFill>
                  <a:srgbClr val="7030A0"/>
                </a:solidFill>
              </a:rPr>
              <a:t>Capture design experience: </a:t>
            </a:r>
          </a:p>
          <a:p>
            <a:endParaRPr lang="en-GB" sz="1500" dirty="0" smtClean="0">
              <a:solidFill>
                <a:srgbClr val="7030A0"/>
              </a:solidFill>
            </a:endParaRPr>
          </a:p>
          <a:p>
            <a:pPr lvl="1"/>
            <a:r>
              <a:rPr lang="en-GB" sz="2200" dirty="0" smtClean="0">
                <a:solidFill>
                  <a:schemeClr val="accent1"/>
                </a:solidFill>
              </a:rPr>
              <a:t>a solution to a problem in a context</a:t>
            </a:r>
          </a:p>
          <a:p>
            <a:pPr lvl="1"/>
            <a:endParaRPr lang="en-GB" sz="700" dirty="0" smtClean="0">
              <a:solidFill>
                <a:schemeClr val="accent1"/>
              </a:solidFill>
            </a:endParaRPr>
          </a:p>
          <a:p>
            <a:pPr lvl="1"/>
            <a:r>
              <a:rPr lang="en-GB" sz="2200" dirty="0" smtClean="0">
                <a:solidFill>
                  <a:schemeClr val="accent1"/>
                </a:solidFill>
              </a:rPr>
              <a:t>can be instantiated in many ways: generative</a:t>
            </a:r>
          </a:p>
          <a:p>
            <a:pPr lvl="1"/>
            <a:endParaRPr lang="en-GB" sz="1500" dirty="0" smtClean="0">
              <a:solidFill>
                <a:schemeClr val="accent1"/>
              </a:solidFill>
            </a:endParaRPr>
          </a:p>
          <a:p>
            <a:r>
              <a:rPr lang="en-GB" sz="31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Patterns may be individual, in languages, in catalogues, galleries or libraries</a:t>
            </a:r>
          </a:p>
          <a:p>
            <a:endParaRPr lang="en-GB" sz="31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r>
              <a:rPr lang="en-GB" sz="31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Patterns often are associated with software components, e.g. </a:t>
            </a:r>
            <a:r>
              <a:rPr lang="en-GB" sz="3100" dirty="0" err="1" smtClean="0">
                <a:solidFill>
                  <a:srgbClr val="7030A0"/>
                </a:solidFill>
                <a:latin typeface="Liberation sans"/>
                <a:cs typeface="Liberation sans"/>
              </a:rPr>
              <a:t>Github</a:t>
            </a:r>
            <a:r>
              <a:rPr lang="en-GB" sz="31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 or platform websites</a:t>
            </a:r>
          </a:p>
          <a:p>
            <a:endParaRPr lang="en-GB" sz="31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r>
              <a:rPr lang="en-GB" sz="31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Carousel pattern as example:</a:t>
            </a:r>
            <a:endParaRPr lang="en-GB" sz="3100" dirty="0" smtClean="0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35" y="83745"/>
            <a:ext cx="8229600" cy="770420"/>
          </a:xfrm>
        </p:spPr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4869160"/>
            <a:ext cx="332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Insert Figure 12.5 (a)</a:t>
            </a:r>
            <a:endParaRPr lang="en-US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552713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6" y="5661248"/>
            <a:ext cx="6629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6" y="5916433"/>
            <a:ext cx="5029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3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2016224"/>
          </a:xfrm>
        </p:spPr>
        <p:txBody>
          <a:bodyPr>
            <a:normAutofit/>
          </a:bodyPr>
          <a:lstStyle/>
          <a:p>
            <a:r>
              <a:rPr lang="en-GB" sz="3000" dirty="0" smtClean="0">
                <a:solidFill>
                  <a:srgbClr val="7030A0"/>
                </a:solidFill>
              </a:rPr>
              <a:t>Capture design experience, but that doesn’t necessarily mean good design: </a:t>
            </a:r>
          </a:p>
          <a:p>
            <a:pPr lvl="1"/>
            <a:r>
              <a:rPr lang="en-GB" sz="2400" dirty="0" smtClean="0">
                <a:solidFill>
                  <a:schemeClr val="accent1"/>
                </a:solidFill>
              </a:rPr>
              <a:t>anti-patterns: don’t do it this way!</a:t>
            </a:r>
          </a:p>
          <a:p>
            <a:pPr lvl="1"/>
            <a:r>
              <a:rPr lang="en-GB" sz="2400" dirty="0">
                <a:solidFill>
                  <a:schemeClr val="accent1"/>
                </a:solidFill>
              </a:rPr>
              <a:t>d</a:t>
            </a:r>
            <a:r>
              <a:rPr lang="en-GB" sz="2400" dirty="0" smtClean="0">
                <a:solidFill>
                  <a:schemeClr val="accent1"/>
                </a:solidFill>
              </a:rPr>
              <a:t>ark patterns: deliberate tricks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2" y="3501008"/>
            <a:ext cx="829054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3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Source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435280" cy="3888432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Components, frameworks, systems available free of charge</a:t>
            </a:r>
          </a:p>
          <a:p>
            <a:endParaRPr lang="en-GB" sz="3600" dirty="0" smtClean="0">
              <a:solidFill>
                <a:srgbClr val="7030A0"/>
              </a:solidFill>
            </a:endParaRPr>
          </a:p>
          <a:p>
            <a:r>
              <a:rPr lang="en-GB" sz="3600" dirty="0" smtClean="0">
                <a:solidFill>
                  <a:srgbClr val="7030A0"/>
                </a:solidFill>
              </a:rPr>
              <a:t>Community-driven</a:t>
            </a:r>
          </a:p>
          <a:p>
            <a:endParaRPr lang="en-GB" sz="3600" dirty="0" smtClean="0">
              <a:solidFill>
                <a:srgbClr val="7030A0"/>
              </a:solidFill>
            </a:endParaRPr>
          </a:p>
          <a:p>
            <a:r>
              <a:rPr lang="en-GB" sz="3600" dirty="0" smtClean="0">
                <a:solidFill>
                  <a:srgbClr val="7030A0"/>
                </a:solidFill>
              </a:rPr>
              <a:t>Available for interaction design:</a:t>
            </a:r>
          </a:p>
          <a:p>
            <a:endParaRPr lang="en-GB" sz="100" dirty="0" smtClean="0">
              <a:solidFill>
                <a:srgbClr val="7030A0"/>
              </a:solidFill>
            </a:endParaRPr>
          </a:p>
          <a:p>
            <a:pPr lvl="1"/>
            <a:r>
              <a:rPr lang="en-GB" sz="2400" dirty="0" smtClean="0">
                <a:solidFill>
                  <a:schemeClr val="accent1"/>
                </a:solidFill>
              </a:rPr>
              <a:t>design pattern libraries</a:t>
            </a:r>
          </a:p>
          <a:p>
            <a:pPr lvl="1"/>
            <a:endParaRPr lang="en-GB" sz="1200" dirty="0" smtClean="0">
              <a:solidFill>
                <a:schemeClr val="accent1"/>
              </a:solidFill>
            </a:endParaRPr>
          </a:p>
          <a:p>
            <a:pPr lvl="1"/>
            <a:r>
              <a:rPr lang="en-GB" sz="2400" dirty="0" smtClean="0">
                <a:solidFill>
                  <a:schemeClr val="accent1"/>
                </a:solidFill>
              </a:rPr>
              <a:t>Bootstrap framework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Source Resources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91" y="1340078"/>
            <a:ext cx="67913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1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for Interaction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435280" cy="4608512"/>
          </a:xfrm>
        </p:spPr>
        <p:txBody>
          <a:bodyPr>
            <a:normAutofit fontScale="32500" lnSpcReduction="20000"/>
          </a:bodyPr>
          <a:lstStyle/>
          <a:p>
            <a:r>
              <a:rPr lang="en-GB" sz="7000" dirty="0" smtClean="0">
                <a:solidFill>
                  <a:srgbClr val="7030A0"/>
                </a:solidFill>
              </a:rPr>
              <a:t>Tools support all aspects of the design process:</a:t>
            </a:r>
          </a:p>
          <a:p>
            <a:endParaRPr lang="en-GB" sz="1100" dirty="0" smtClean="0">
              <a:solidFill>
                <a:srgbClr val="7030A0"/>
              </a:solidFill>
            </a:endParaRPr>
          </a:p>
          <a:p>
            <a:pPr lvl="1"/>
            <a:r>
              <a:rPr lang="en-GB" sz="6200" dirty="0" smtClean="0">
                <a:solidFill>
                  <a:schemeClr val="accent1"/>
                </a:solidFill>
              </a:rPr>
              <a:t>creativity, sketching, simulation, brainstorming, library search, </a:t>
            </a:r>
            <a:r>
              <a:rPr lang="en-GB" sz="6200" dirty="0" err="1" smtClean="0">
                <a:solidFill>
                  <a:schemeClr val="accent1"/>
                </a:solidFill>
              </a:rPr>
              <a:t>mindmapping</a:t>
            </a:r>
            <a:r>
              <a:rPr lang="en-GB" sz="6200" dirty="0" smtClean="0">
                <a:solidFill>
                  <a:schemeClr val="accent1"/>
                </a:solidFill>
              </a:rPr>
              <a:t>, video capture</a:t>
            </a:r>
          </a:p>
          <a:p>
            <a:pPr lvl="1"/>
            <a:endParaRPr lang="en-GB" sz="3000" dirty="0" smtClean="0">
              <a:solidFill>
                <a:schemeClr val="accent1"/>
              </a:solidFill>
            </a:endParaRPr>
          </a:p>
          <a:p>
            <a:pPr lvl="1"/>
            <a:endParaRPr lang="en-GB" sz="1700" dirty="0">
              <a:solidFill>
                <a:schemeClr val="accent1"/>
              </a:solidFill>
            </a:endParaRPr>
          </a:p>
          <a:p>
            <a:pPr lvl="1"/>
            <a:endParaRPr lang="en-GB" sz="900" dirty="0" smtClean="0">
              <a:solidFill>
                <a:schemeClr val="accent1"/>
              </a:solidFill>
            </a:endParaRPr>
          </a:p>
          <a:p>
            <a:r>
              <a:rPr lang="en-GB" sz="7000" dirty="0" smtClean="0">
                <a:solidFill>
                  <a:srgbClr val="7030A0"/>
                </a:solidFill>
              </a:rPr>
              <a:t>Tools integrate together to speed up prototyping</a:t>
            </a:r>
          </a:p>
          <a:p>
            <a:endParaRPr lang="en-GB" sz="5500" dirty="0" smtClean="0">
              <a:solidFill>
                <a:srgbClr val="7030A0"/>
              </a:solidFill>
            </a:endParaRPr>
          </a:p>
          <a:p>
            <a:r>
              <a:rPr lang="en-GB" sz="7000" dirty="0" smtClean="0">
                <a:solidFill>
                  <a:srgbClr val="7030A0"/>
                </a:solidFill>
              </a:rPr>
              <a:t>Interactive wireframes or </a:t>
            </a:r>
            <a:r>
              <a:rPr lang="en-GB" sz="7000" dirty="0" err="1" smtClean="0">
                <a:solidFill>
                  <a:srgbClr val="7030A0"/>
                </a:solidFill>
              </a:rPr>
              <a:t>mockups</a:t>
            </a:r>
            <a:r>
              <a:rPr lang="en-GB" sz="7000" dirty="0" smtClean="0">
                <a:solidFill>
                  <a:srgbClr val="7030A0"/>
                </a:solidFill>
              </a:rPr>
              <a:t> can be produced using, e.g. </a:t>
            </a:r>
          </a:p>
          <a:p>
            <a:endParaRPr lang="en-GB" sz="3500" dirty="0" smtClean="0">
              <a:solidFill>
                <a:srgbClr val="7030A0"/>
              </a:solidFill>
            </a:endParaRPr>
          </a:p>
          <a:p>
            <a:pPr lvl="1"/>
            <a:r>
              <a:rPr lang="en-GB" sz="6200" dirty="0" err="1" smtClean="0">
                <a:solidFill>
                  <a:schemeClr val="accent1"/>
                </a:solidFill>
              </a:rPr>
              <a:t>Balsamiq</a:t>
            </a:r>
            <a:r>
              <a:rPr lang="en-GB" sz="6200" dirty="0" smtClean="0">
                <a:solidFill>
                  <a:schemeClr val="accent1"/>
                </a:solidFill>
              </a:rPr>
              <a:t>© </a:t>
            </a:r>
          </a:p>
          <a:p>
            <a:pPr lvl="1"/>
            <a:r>
              <a:rPr lang="en-GB" sz="6200" dirty="0" err="1" smtClean="0">
                <a:solidFill>
                  <a:schemeClr val="accent1"/>
                </a:solidFill>
              </a:rPr>
              <a:t>Axure</a:t>
            </a:r>
            <a:r>
              <a:rPr lang="en-GB" sz="6200" dirty="0" smtClean="0">
                <a:solidFill>
                  <a:schemeClr val="accent1"/>
                </a:solidFill>
              </a:rPr>
              <a:t>©</a:t>
            </a:r>
          </a:p>
          <a:p>
            <a:pPr lvl="1"/>
            <a:endParaRPr lang="en-GB" sz="3600" dirty="0" smtClean="0">
              <a:solidFill>
                <a:schemeClr val="accent1"/>
              </a:solidFill>
            </a:endParaRPr>
          </a:p>
          <a:p>
            <a:r>
              <a:rPr lang="en-GB" sz="7000" dirty="0" smtClean="0">
                <a:solidFill>
                  <a:srgbClr val="7030A0"/>
                </a:solidFill>
              </a:rPr>
              <a:t>Higher fidelity prototype can be produced by linking interactive wireframe to design pattern library with software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29408"/>
            <a:ext cx="8435280" cy="5328592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err="1">
                <a:solidFill>
                  <a:srgbClr val="7030A0"/>
                </a:solidFill>
              </a:rPr>
              <a:t>AgileUX</a:t>
            </a:r>
            <a:r>
              <a:rPr lang="en-US" sz="3800" dirty="0">
                <a:solidFill>
                  <a:srgbClr val="7030A0"/>
                </a:solidFill>
              </a:rPr>
              <a:t> refers to approaches that integrate UX design </a:t>
            </a:r>
            <a:r>
              <a:rPr lang="en-US" sz="3800" dirty="0" smtClean="0">
                <a:solidFill>
                  <a:srgbClr val="7030A0"/>
                </a:solidFill>
              </a:rPr>
              <a:t>and agile development </a:t>
            </a:r>
          </a:p>
          <a:p>
            <a:endParaRPr lang="en-US" sz="1500" dirty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requires </a:t>
            </a:r>
            <a:r>
              <a:rPr lang="en-US" dirty="0">
                <a:solidFill>
                  <a:schemeClr val="accent1"/>
                </a:solidFill>
              </a:rPr>
              <a:t>a change in </a:t>
            </a:r>
            <a:r>
              <a:rPr lang="en-US" dirty="0" smtClean="0">
                <a:solidFill>
                  <a:schemeClr val="accent1"/>
                </a:solidFill>
              </a:rPr>
              <a:t>mindset by designers and developers</a:t>
            </a:r>
          </a:p>
          <a:p>
            <a:pPr lvl="1"/>
            <a:endParaRPr lang="en-US" sz="11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equirements are repeatedly </a:t>
            </a:r>
            <a:r>
              <a:rPr lang="en-US" dirty="0">
                <a:solidFill>
                  <a:schemeClr val="accent1"/>
                </a:solidFill>
              </a:rPr>
              <a:t>re-</a:t>
            </a:r>
            <a:r>
              <a:rPr lang="en-US" dirty="0" err="1" smtClean="0">
                <a:solidFill>
                  <a:schemeClr val="accent1"/>
                </a:solidFill>
              </a:rPr>
              <a:t>prioritised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which aims to avoid wasted </a:t>
            </a:r>
            <a:r>
              <a:rPr lang="en-US" dirty="0" smtClean="0">
                <a:solidFill>
                  <a:schemeClr val="accent1"/>
                </a:solidFill>
              </a:rPr>
              <a:t>effort </a:t>
            </a:r>
          </a:p>
          <a:p>
            <a:pPr lvl="1"/>
            <a:endParaRPr lang="en-US" sz="1100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UX </a:t>
            </a:r>
            <a:r>
              <a:rPr lang="en-US" dirty="0">
                <a:solidFill>
                  <a:schemeClr val="accent1"/>
                </a:solidFill>
              </a:rPr>
              <a:t>design </a:t>
            </a:r>
            <a:r>
              <a:rPr lang="en-US" dirty="0" smtClean="0">
                <a:solidFill>
                  <a:schemeClr val="accent1"/>
                </a:solidFill>
              </a:rPr>
              <a:t>activities need rethinking: when, </a:t>
            </a: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 smtClean="0">
                <a:solidFill>
                  <a:schemeClr val="accent1"/>
                </a:solidFill>
              </a:rPr>
              <a:t>much, </a:t>
            </a:r>
            <a:r>
              <a:rPr lang="en-US" dirty="0">
                <a:solidFill>
                  <a:schemeClr val="accent1"/>
                </a:solidFill>
              </a:rPr>
              <a:t>and how to </a:t>
            </a:r>
            <a:r>
              <a:rPr lang="en-US" dirty="0" smtClean="0">
                <a:solidFill>
                  <a:schemeClr val="accent1"/>
                </a:solidFill>
              </a:rPr>
              <a:t>take forward</a:t>
            </a:r>
          </a:p>
          <a:p>
            <a:pPr lvl="1"/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3400" dirty="0">
                <a:solidFill>
                  <a:srgbClr val="7030A0"/>
                </a:solidFill>
              </a:rPr>
              <a:t>Design patterns present a solution to a problem in a </a:t>
            </a:r>
            <a:r>
              <a:rPr lang="en-US" sz="3400" dirty="0" smtClean="0">
                <a:solidFill>
                  <a:srgbClr val="7030A0"/>
                </a:solidFill>
              </a:rPr>
              <a:t>context</a:t>
            </a:r>
          </a:p>
          <a:p>
            <a:endParaRPr lang="en-US" sz="3400" dirty="0">
              <a:solidFill>
                <a:srgbClr val="7030A0"/>
              </a:solidFill>
            </a:endParaRPr>
          </a:p>
          <a:p>
            <a:r>
              <a:rPr lang="en-US" sz="3400" dirty="0">
                <a:solidFill>
                  <a:srgbClr val="7030A0"/>
                </a:solidFill>
              </a:rPr>
              <a:t>Open source </a:t>
            </a:r>
            <a:r>
              <a:rPr lang="en-US" sz="3400" dirty="0" smtClean="0">
                <a:solidFill>
                  <a:srgbClr val="7030A0"/>
                </a:solidFill>
              </a:rPr>
              <a:t>resources, e.g. on </a:t>
            </a:r>
            <a:r>
              <a:rPr lang="en-US" sz="3400" dirty="0" err="1" smtClean="0">
                <a:solidFill>
                  <a:srgbClr val="7030A0"/>
                </a:solidFill>
              </a:rPr>
              <a:t>Github</a:t>
            </a:r>
            <a:r>
              <a:rPr lang="en-US" sz="3400" dirty="0" smtClean="0">
                <a:solidFill>
                  <a:srgbClr val="7030A0"/>
                </a:solidFill>
              </a:rPr>
              <a:t>, </a:t>
            </a:r>
            <a:r>
              <a:rPr lang="en-US" sz="3400" dirty="0">
                <a:solidFill>
                  <a:srgbClr val="7030A0"/>
                </a:solidFill>
              </a:rPr>
              <a:t>make </a:t>
            </a:r>
            <a:r>
              <a:rPr lang="en-US" sz="3400" dirty="0" smtClean="0">
                <a:solidFill>
                  <a:srgbClr val="7030A0"/>
                </a:solidFill>
              </a:rPr>
              <a:t>development </a:t>
            </a:r>
            <a:r>
              <a:rPr lang="en-US" sz="3400" dirty="0">
                <a:solidFill>
                  <a:srgbClr val="7030A0"/>
                </a:solidFill>
              </a:rPr>
              <a:t>of standard </a:t>
            </a:r>
            <a:r>
              <a:rPr lang="en-US" sz="3400" dirty="0" smtClean="0">
                <a:solidFill>
                  <a:srgbClr val="7030A0"/>
                </a:solidFill>
              </a:rPr>
              <a:t>applications </a:t>
            </a:r>
            <a:r>
              <a:rPr lang="en-US" sz="3400" dirty="0">
                <a:solidFill>
                  <a:srgbClr val="7030A0"/>
                </a:solidFill>
              </a:rPr>
              <a:t>easier and </a:t>
            </a:r>
            <a:r>
              <a:rPr lang="en-US" sz="3400" dirty="0" smtClean="0">
                <a:solidFill>
                  <a:srgbClr val="7030A0"/>
                </a:solidFill>
              </a:rPr>
              <a:t>quicker </a:t>
            </a:r>
          </a:p>
          <a:p>
            <a:endParaRPr lang="en-US" sz="3400" dirty="0">
              <a:solidFill>
                <a:srgbClr val="7030A0"/>
              </a:solidFill>
            </a:endParaRPr>
          </a:p>
          <a:p>
            <a:r>
              <a:rPr lang="en-US" sz="3400" dirty="0">
                <a:solidFill>
                  <a:srgbClr val="7030A0"/>
                </a:solidFill>
              </a:rPr>
              <a:t>A range of automated tools to support interaction design in practice is </a:t>
            </a:r>
            <a:r>
              <a:rPr lang="en-US" sz="3400" dirty="0" smtClean="0">
                <a:solidFill>
                  <a:srgbClr val="7030A0"/>
                </a:solidFill>
              </a:rPr>
              <a:t>available</a:t>
            </a:r>
            <a:endParaRPr lang="en-US" sz="3400" dirty="0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rgbClr val="7030A0"/>
                </a:solidFill>
              </a:rPr>
              <a:t>AgileUX</a:t>
            </a:r>
            <a:endParaRPr lang="en-GB" dirty="0" smtClean="0">
              <a:solidFill>
                <a:srgbClr val="7030A0"/>
              </a:solidFill>
            </a:endParaRPr>
          </a:p>
          <a:p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Design Patterns</a:t>
            </a:r>
          </a:p>
          <a:p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Open Source Resources</a:t>
            </a:r>
          </a:p>
          <a:p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Tools for Interaction Design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035800" y="1897063"/>
          <a:ext cx="131445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lip" r:id="rId3" imgW="1857600" imgH="3995640" progId="MS_ClipArt_Gallery.5">
                  <p:embed/>
                </p:oleObj>
              </mc:Choice>
              <mc:Fallback>
                <p:oleObj name="Clip" r:id="rId3" imgW="1857600" imgH="39956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897063"/>
                        <a:ext cx="131445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8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4968552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Short (one to three week) </a:t>
            </a:r>
            <a:r>
              <a:rPr lang="en-GB" dirty="0" err="1" smtClean="0">
                <a:solidFill>
                  <a:srgbClr val="7030A0"/>
                </a:solidFill>
              </a:rPr>
              <a:t>timeboxes</a:t>
            </a:r>
            <a:r>
              <a:rPr lang="en-GB" dirty="0" smtClean="0">
                <a:solidFill>
                  <a:srgbClr val="7030A0"/>
                </a:solidFill>
              </a:rPr>
              <a:t> of iterative development (sprint, iteration, cycle)</a:t>
            </a:r>
          </a:p>
          <a:p>
            <a:endParaRPr lang="en-GB" sz="13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Early and repeated customer/user feedback</a:t>
            </a:r>
          </a:p>
          <a:p>
            <a:endParaRPr lang="en-GB" sz="13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Re-prioritisation of work based on customer/user so that emergent requirements can be handled</a:t>
            </a:r>
          </a:p>
          <a:p>
            <a:endParaRPr lang="en-GB" sz="13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Many approaches, e.g. </a:t>
            </a:r>
            <a:r>
              <a:rPr lang="en-GB" dirty="0" err="1" smtClean="0">
                <a:solidFill>
                  <a:srgbClr val="7030A0"/>
                </a:solidFill>
              </a:rPr>
              <a:t>eXtreme</a:t>
            </a:r>
            <a:r>
              <a:rPr lang="en-GB" dirty="0" smtClean="0">
                <a:solidFill>
                  <a:srgbClr val="7030A0"/>
                </a:solidFill>
              </a:rPr>
              <a:t> Programming (XP), Scrum, DSDM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AgileUX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49685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solidFill>
                  <a:srgbClr val="7030A0"/>
                </a:solidFill>
              </a:rPr>
              <a:t>Integrates techniques from interaction design and Agile software development</a:t>
            </a:r>
          </a:p>
          <a:p>
            <a:pPr>
              <a:lnSpc>
                <a:spcPct val="110000"/>
              </a:lnSpc>
            </a:pPr>
            <a:endParaRPr lang="en-GB" sz="1800" dirty="0" smtClean="0">
              <a:solidFill>
                <a:srgbClr val="7030A0"/>
              </a:solidFill>
            </a:endParaRPr>
          </a:p>
          <a:p>
            <a:pPr>
              <a:lnSpc>
                <a:spcPct val="110000"/>
              </a:lnSpc>
            </a:pPr>
            <a:r>
              <a:rPr lang="en-GB" dirty="0" err="1" smtClean="0">
                <a:solidFill>
                  <a:srgbClr val="7030A0"/>
                </a:solidFill>
              </a:rPr>
              <a:t>AgileUX</a:t>
            </a:r>
            <a:r>
              <a:rPr lang="en-GB" dirty="0" smtClean="0">
                <a:solidFill>
                  <a:srgbClr val="7030A0"/>
                </a:solidFill>
              </a:rPr>
              <a:t> requires a change of </a:t>
            </a:r>
            <a:r>
              <a:rPr lang="en-GB" dirty="0" err="1" smtClean="0">
                <a:solidFill>
                  <a:srgbClr val="7030A0"/>
                </a:solidFill>
              </a:rPr>
              <a:t>mindset</a:t>
            </a:r>
            <a:endParaRPr lang="en-GB" dirty="0" smtClean="0">
              <a:solidFill>
                <a:srgbClr val="7030A0"/>
              </a:solidFill>
            </a:endParaRPr>
          </a:p>
          <a:p>
            <a:pPr>
              <a:lnSpc>
                <a:spcPct val="110000"/>
              </a:lnSpc>
            </a:pPr>
            <a:endParaRPr lang="en-GB" sz="1800" dirty="0" smtClean="0">
              <a:solidFill>
                <a:srgbClr val="7030A0"/>
              </a:solidFill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solidFill>
                  <a:srgbClr val="7030A0"/>
                </a:solidFill>
              </a:rPr>
              <a:t>In Agile, as implementation proceeds:</a:t>
            </a:r>
          </a:p>
          <a:p>
            <a:pPr>
              <a:lnSpc>
                <a:spcPct val="110000"/>
              </a:lnSpc>
            </a:pPr>
            <a:endParaRPr lang="en-GB" sz="1500" dirty="0" smtClean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accent1"/>
                </a:solidFill>
              </a:rPr>
              <a:t>requirements are elaborated 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accent1"/>
                </a:solidFill>
              </a:rPr>
              <a:t>requirements are re-prioritised</a:t>
            </a:r>
          </a:p>
          <a:p>
            <a:pPr lvl="1">
              <a:lnSpc>
                <a:spcPct val="110000"/>
              </a:lnSpc>
            </a:pPr>
            <a:endParaRPr lang="en-GB" sz="1800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solidFill>
                  <a:srgbClr val="7030A0"/>
                </a:solidFill>
              </a:rPr>
              <a:t>All techniques in UX are still relevant but when and how much needs re-thinking</a:t>
            </a:r>
          </a:p>
          <a:p>
            <a:pPr>
              <a:lnSpc>
                <a:spcPct val="110000"/>
              </a:lnSpc>
            </a:pPr>
            <a:endParaRPr lang="en-GB" sz="1500" dirty="0" smtClean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chemeClr val="accent1"/>
                </a:solidFill>
              </a:rPr>
              <a:t>f</a:t>
            </a:r>
            <a:r>
              <a:rPr lang="en-GB" dirty="0" smtClean="0">
                <a:solidFill>
                  <a:schemeClr val="accent1"/>
                </a:solidFill>
              </a:rPr>
              <a:t>ocus on product, </a:t>
            </a:r>
            <a:r>
              <a:rPr lang="en-GB" dirty="0">
                <a:solidFill>
                  <a:schemeClr val="accent1"/>
                </a:solidFill>
              </a:rPr>
              <a:t>not </a:t>
            </a:r>
            <a:r>
              <a:rPr lang="en-GB" dirty="0" smtClean="0">
                <a:solidFill>
                  <a:schemeClr val="accent1"/>
                </a:solidFill>
              </a:rPr>
              <a:t>design, as deliverable 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chemeClr val="accent1"/>
                </a:solidFill>
              </a:rPr>
              <a:t>c</a:t>
            </a:r>
            <a:r>
              <a:rPr lang="en-GB" dirty="0" smtClean="0">
                <a:solidFill>
                  <a:schemeClr val="accent1"/>
                </a:solidFill>
              </a:rPr>
              <a:t>ross-functional teams</a:t>
            </a:r>
          </a:p>
          <a:p>
            <a:pPr lvl="1">
              <a:lnSpc>
                <a:spcPct val="110000"/>
              </a:lnSpc>
            </a:pPr>
            <a:endParaRPr lang="en-GB" sz="1600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solidFill>
                  <a:srgbClr val="7030A0"/>
                </a:solidFill>
              </a:rPr>
              <a:t>Three practical areas: user research, aligning work practices,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49685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Aims to characterise users through data collection and analysis</a:t>
            </a:r>
          </a:p>
          <a:p>
            <a:endParaRPr lang="en-GB" sz="1500" dirty="0" smtClean="0">
              <a:solidFill>
                <a:srgbClr val="7030A0"/>
              </a:solidFill>
            </a:endParaRPr>
          </a:p>
          <a:p>
            <a:r>
              <a:rPr lang="en-GB" dirty="0" err="1" smtClean="0">
                <a:solidFill>
                  <a:srgbClr val="7030A0"/>
                </a:solidFill>
              </a:rPr>
              <a:t>Agile’s</a:t>
            </a:r>
            <a:r>
              <a:rPr lang="en-GB" dirty="0" smtClean="0">
                <a:solidFill>
                  <a:srgbClr val="7030A0"/>
                </a:solidFill>
              </a:rPr>
              <a:t> </a:t>
            </a:r>
            <a:r>
              <a:rPr lang="en-GB" dirty="0" err="1" smtClean="0">
                <a:solidFill>
                  <a:srgbClr val="7030A0"/>
                </a:solidFill>
              </a:rPr>
              <a:t>timeboxing</a:t>
            </a:r>
            <a:r>
              <a:rPr lang="en-GB" dirty="0" smtClean="0">
                <a:solidFill>
                  <a:srgbClr val="7030A0"/>
                </a:solidFill>
              </a:rPr>
              <a:t> approach does not support long periods of user research</a:t>
            </a: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User evaluations and some detailed work can be fitted within a </a:t>
            </a:r>
            <a:r>
              <a:rPr lang="en-GB" dirty="0" err="1" smtClean="0">
                <a:solidFill>
                  <a:srgbClr val="7030A0"/>
                </a:solidFill>
              </a:rPr>
              <a:t>timebox</a:t>
            </a:r>
            <a:endParaRPr lang="en-GB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Some user </a:t>
            </a:r>
            <a:r>
              <a:rPr lang="en-GB" dirty="0">
                <a:solidFill>
                  <a:srgbClr val="7030A0"/>
                </a:solidFill>
              </a:rPr>
              <a:t>research </a:t>
            </a:r>
            <a:r>
              <a:rPr lang="en-GB" dirty="0" smtClean="0">
                <a:solidFill>
                  <a:srgbClr val="7030A0"/>
                </a:solidFill>
              </a:rPr>
              <a:t>can be performed in iteration </a:t>
            </a:r>
            <a:r>
              <a:rPr lang="en-GB" dirty="0">
                <a:solidFill>
                  <a:srgbClr val="7030A0"/>
                </a:solidFill>
              </a:rPr>
              <a:t>0 (zero</a:t>
            </a:r>
            <a:r>
              <a:rPr lang="en-GB" dirty="0" smtClean="0">
                <a:solidFill>
                  <a:srgbClr val="7030A0"/>
                </a:solidFill>
              </a:rPr>
              <a:t>), before implementation starts</a:t>
            </a:r>
          </a:p>
          <a:p>
            <a:endParaRPr lang="en-GB" sz="13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Ongoing programme of user research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Aligning work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496855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Designing a complete product upfront causes problems because of re-prioritisation</a:t>
            </a:r>
          </a:p>
          <a:p>
            <a:endParaRPr lang="en-GB" sz="12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Some upfront work is needed (technical and UX)</a:t>
            </a:r>
          </a:p>
          <a:p>
            <a:endParaRPr lang="en-GB" sz="12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Use a parallel tracks approach:</a:t>
            </a:r>
            <a:endParaRPr lang="en-GB" sz="800" dirty="0" smtClean="0">
              <a:solidFill>
                <a:srgbClr val="7030A0"/>
              </a:solidFill>
            </a:endParaRPr>
          </a:p>
          <a:p>
            <a:pPr lvl="1"/>
            <a:r>
              <a:rPr lang="en-GB" dirty="0">
                <a:solidFill>
                  <a:schemeClr val="accent1"/>
                </a:solidFill>
              </a:rPr>
              <a:t>c</a:t>
            </a:r>
            <a:r>
              <a:rPr lang="en-GB" dirty="0" smtClean="0">
                <a:solidFill>
                  <a:schemeClr val="accent1"/>
                </a:solidFill>
              </a:rPr>
              <a:t>reate product vision before development starts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chemeClr val="accent1"/>
                </a:solidFill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o design work one iteration ahead of development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ome teams work two iterations ahead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Parallel tracks approach to </a:t>
            </a:r>
            <a:r>
              <a:rPr lang="en-GB" dirty="0" err="1" smtClean="0"/>
              <a:t>AgileUX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007655" cy="517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7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Aligning work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4968552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Advantages of parallel tracks approach:</a:t>
            </a:r>
          </a:p>
          <a:p>
            <a:endParaRPr lang="en-GB" sz="1300" dirty="0" smtClean="0">
              <a:solidFill>
                <a:srgbClr val="7030A0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no design time wasted on features not implemented</a:t>
            </a:r>
          </a:p>
          <a:p>
            <a:pPr lvl="1"/>
            <a:endParaRPr lang="en-GB" sz="6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usability testing and contextual inquiry could be done on the same customer visit, saving time</a:t>
            </a:r>
          </a:p>
          <a:p>
            <a:pPr lvl="1"/>
            <a:endParaRPr lang="en-GB" sz="6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dirty="0" smtClean="0">
                <a:solidFill>
                  <a:schemeClr val="accent1"/>
                </a:solidFill>
              </a:rPr>
              <a:t>imely feedback on the designs was received from developers and customers</a:t>
            </a:r>
          </a:p>
          <a:p>
            <a:pPr lvl="1"/>
            <a:endParaRPr lang="en-GB" sz="6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Agile flexibility supports schedule changes if a problem is found</a:t>
            </a:r>
          </a:p>
          <a:p>
            <a:pPr lvl="1"/>
            <a:endParaRPr lang="en-GB" sz="1100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Parallel tracks is commonly used</a:t>
            </a:r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49685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Most common communication approach for UX designers</a:t>
            </a:r>
          </a:p>
          <a:p>
            <a:endParaRPr lang="en-GB" sz="12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Agile discourages this kind of communication, in favour of discussion</a:t>
            </a:r>
          </a:p>
          <a:p>
            <a:endParaRPr lang="en-GB" sz="12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Only use documentation where needed. Ask:</a:t>
            </a:r>
          </a:p>
          <a:p>
            <a:endParaRPr lang="en-GB" sz="1100" dirty="0" smtClean="0">
              <a:solidFill>
                <a:srgbClr val="7030A0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Who will read it?</a:t>
            </a:r>
          </a:p>
          <a:p>
            <a:pPr lvl="1"/>
            <a:endParaRPr lang="en-GB" sz="9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Who will use it?</a:t>
            </a:r>
          </a:p>
          <a:p>
            <a:pPr lvl="1"/>
            <a:endParaRPr lang="en-GB" sz="8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What is the minimum needed?</a:t>
            </a:r>
          </a:p>
          <a:p>
            <a:pPr lvl="1"/>
            <a:endParaRPr lang="en-GB" sz="8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Is there duplication anywhere?</a:t>
            </a:r>
          </a:p>
          <a:p>
            <a:pPr lvl="1"/>
            <a:endParaRPr lang="en-GB" sz="700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How polished does it need to be?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670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Clip</vt:lpstr>
      <vt:lpstr>PowerPoint Presentation</vt:lpstr>
      <vt:lpstr>Overview</vt:lpstr>
      <vt:lpstr>Agile development</vt:lpstr>
      <vt:lpstr>AgileUX</vt:lpstr>
      <vt:lpstr>User research</vt:lpstr>
      <vt:lpstr>Aligning work practices</vt:lpstr>
      <vt:lpstr>Parallel tracks approach to AgileUX</vt:lpstr>
      <vt:lpstr>Aligning work practices</vt:lpstr>
      <vt:lpstr>Documentation</vt:lpstr>
      <vt:lpstr>Documentation: how polished?</vt:lpstr>
      <vt:lpstr>Documentation: how polished?</vt:lpstr>
      <vt:lpstr>Design Patterns</vt:lpstr>
      <vt:lpstr>Design Patterns</vt:lpstr>
      <vt:lpstr>Design Patterns</vt:lpstr>
      <vt:lpstr>Open Source Resources</vt:lpstr>
      <vt:lpstr>Open Source Resources</vt:lpstr>
      <vt:lpstr>Tools for Interaction Design</vt:lpstr>
      <vt:lpstr>Summary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26</cp:revision>
  <dcterms:created xsi:type="dcterms:W3CDTF">2015-01-06T09:40:09Z</dcterms:created>
  <dcterms:modified xsi:type="dcterms:W3CDTF">2015-02-28T16:24:57Z</dcterms:modified>
</cp:coreProperties>
</file>