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84" r:id="rId8"/>
    <p:sldId id="285" r:id="rId9"/>
    <p:sldId id="287" r:id="rId10"/>
    <p:sldId id="264" r:id="rId11"/>
    <p:sldId id="265" r:id="rId12"/>
    <p:sldId id="294" r:id="rId13"/>
    <p:sldId id="267" r:id="rId14"/>
    <p:sldId id="282" r:id="rId15"/>
    <p:sldId id="288" r:id="rId16"/>
    <p:sldId id="283" r:id="rId17"/>
    <p:sldId id="289" r:id="rId18"/>
    <p:sldId id="273" r:id="rId19"/>
    <p:sldId id="274" r:id="rId20"/>
    <p:sldId id="275" r:id="rId21"/>
    <p:sldId id="276" r:id="rId22"/>
    <p:sldId id="292" r:id="rId23"/>
    <p:sldId id="293" r:id="rId24"/>
    <p:sldId id="277" r:id="rId25"/>
    <p:sldId id="278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268CFB-CA01-484E-9EDF-A4DCDE6777F3}" type="slidenum">
              <a:rPr lang="en-GB" sz="1200"/>
              <a:pPr eaLnBrk="1" hangingPunct="1"/>
              <a:t>2</a:t>
            </a:fld>
            <a:endParaRPr lang="en-GB" sz="120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3625B73-C769-A741-82AB-39C644526092}" type="slidenum">
              <a:rPr lang="en-US" sz="1200">
                <a:latin typeface="Times" charset="0"/>
              </a:rPr>
              <a:pPr algn="r"/>
              <a:t>2</a:t>
            </a:fld>
            <a:endParaRPr lang="en-US" sz="120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65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4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96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5B3570-823E-5347-AE82-3637D7306A67}" type="slidenum">
              <a:rPr lang="en-GB" sz="1200"/>
              <a:pPr eaLnBrk="1" hangingPunct="1"/>
              <a:t>18</a:t>
            </a:fld>
            <a:endParaRPr lang="en-GB" sz="120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656E841D-9747-C649-A0AC-56B9B5A8562F}" type="slidenum">
              <a:rPr lang="en-US" sz="1200">
                <a:latin typeface="Times" charset="0"/>
              </a:rPr>
              <a:pPr algn="r"/>
              <a:t>18</a:t>
            </a:fld>
            <a:endParaRPr lang="en-US" sz="1200">
              <a:latin typeface="Times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48279-5EE6-3F4E-9757-115E77A7426E}" type="slidenum">
              <a:rPr lang="en-GB" sz="1200"/>
              <a:pPr eaLnBrk="1" hangingPunct="1"/>
              <a:t>19</a:t>
            </a:fld>
            <a:endParaRPr lang="en-GB" sz="1200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833B459-A593-6B49-94D6-04E5D939A125}" type="slidenum">
              <a:rPr lang="en-US" sz="1200">
                <a:latin typeface="Times" charset="0"/>
              </a:rPr>
              <a:pPr algn="r"/>
              <a:t>19</a:t>
            </a:fld>
            <a:endParaRPr lang="en-US" sz="1200">
              <a:latin typeface="Times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877398-46D0-AC45-AC68-20927556AA1B}" type="slidenum">
              <a:rPr lang="en-GB" sz="1200"/>
              <a:pPr eaLnBrk="1" hangingPunct="1"/>
              <a:t>20</a:t>
            </a:fld>
            <a:endParaRPr lang="en-GB" sz="120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DC676E-4A99-9A49-B125-9DFF3B65910E}" type="slidenum">
              <a:rPr lang="en-US" sz="1200">
                <a:latin typeface="Times" charset="0"/>
              </a:rPr>
              <a:pPr algn="r"/>
              <a:t>20</a:t>
            </a:fld>
            <a:endParaRPr lang="en-US" sz="1200">
              <a:latin typeface="Times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22B215-19A9-6A4E-AD74-CE0939415D53}" type="slidenum">
              <a:rPr lang="en-GB" sz="1200"/>
              <a:pPr eaLnBrk="1" hangingPunct="1"/>
              <a:t>21</a:t>
            </a:fld>
            <a:endParaRPr lang="en-GB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1D6ECA7-9E21-9343-9CA9-605064831F24}" type="slidenum">
              <a:rPr lang="en-US" sz="1200">
                <a:latin typeface="Times" charset="0"/>
              </a:rPr>
              <a:pPr algn="r"/>
              <a:t>21</a:t>
            </a:fld>
            <a:endParaRPr lang="en-US" sz="1200">
              <a:latin typeface="Times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C429BF-A8DC-D744-869B-C33A62995452}" type="slidenum">
              <a:rPr lang="en-GB" sz="1200"/>
              <a:pPr eaLnBrk="1" hangingPunct="1"/>
              <a:t>22</a:t>
            </a:fld>
            <a:endParaRPr lang="en-GB" sz="120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BA3B5F6-BD0C-4643-B90E-DCC36FDB21D0}" type="slidenum">
              <a:rPr lang="en-US" sz="1200">
                <a:latin typeface="Times" charset="0"/>
              </a:rPr>
              <a:pPr algn="r"/>
              <a:t>22</a:t>
            </a:fld>
            <a:endParaRPr lang="en-US" sz="1200">
              <a:latin typeface="Times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C429BF-A8DC-D744-869B-C33A62995452}" type="slidenum">
              <a:rPr lang="en-GB" sz="1200"/>
              <a:pPr eaLnBrk="1" hangingPunct="1"/>
              <a:t>24</a:t>
            </a:fld>
            <a:endParaRPr lang="en-GB" sz="120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BA3B5F6-BD0C-4643-B90E-DCC36FDB21D0}" type="slidenum">
              <a:rPr lang="en-US" sz="1200">
                <a:latin typeface="Times" charset="0"/>
              </a:rPr>
              <a:pPr algn="r"/>
              <a:t>24</a:t>
            </a:fld>
            <a:endParaRPr lang="en-US" sz="1200">
              <a:latin typeface="Times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33E58F-E371-8444-AF75-AABB9E574245}" type="slidenum">
              <a:rPr lang="en-GB" sz="1200"/>
              <a:pPr eaLnBrk="1" hangingPunct="1"/>
              <a:t>26</a:t>
            </a:fld>
            <a:endParaRPr lang="en-GB" sz="1200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F64B1FB-7589-4E47-A023-C2EADF99F5FA}" type="slidenum">
              <a:rPr lang="en-US" sz="1200">
                <a:latin typeface="Times" charset="0"/>
              </a:rPr>
              <a:pPr algn="r"/>
              <a:t>26</a:t>
            </a:fld>
            <a:endParaRPr lang="en-US" sz="1200">
              <a:latin typeface="Times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0A1C9F-0A31-4245-AA60-64D4C0C83F14}" type="slidenum">
              <a:rPr lang="en-GB" sz="1200"/>
              <a:pPr eaLnBrk="1" hangingPunct="1"/>
              <a:t>3</a:t>
            </a:fld>
            <a:endParaRPr lang="en-GB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8726162-5FEB-E64D-8924-0FA16C618B68}" type="slidenum">
              <a:rPr lang="en-US" sz="1200">
                <a:latin typeface="Times" charset="0"/>
              </a:rPr>
              <a:pPr algn="r"/>
              <a:t>3</a:t>
            </a:fld>
            <a:endParaRPr lang="en-US" sz="120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4BA357-326F-FD49-B801-804C053ED194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F2A56ED-C5AB-3844-A430-BB62E15181E6}" type="slidenum">
              <a:rPr lang="en-US" sz="1200">
                <a:latin typeface="Times" charset="0"/>
              </a:rPr>
              <a:pPr algn="r"/>
              <a:t>4</a:t>
            </a:fld>
            <a:endParaRPr lang="en-US" sz="1200">
              <a:latin typeface="Times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8B979D-5DE8-E84A-8A8A-B231011DA71D}" type="slidenum">
              <a:rPr lang="en-GB" sz="1200"/>
              <a:pPr eaLnBrk="1" hangingPunct="1"/>
              <a:t>5</a:t>
            </a:fld>
            <a:endParaRPr lang="en-GB" sz="12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28B0FC6-98B6-634C-A401-F1A4AFCFE6D6}" type="slidenum">
              <a:rPr lang="en-US" sz="1200">
                <a:latin typeface="Times" charset="0"/>
              </a:rPr>
              <a:pPr algn="r"/>
              <a:t>5</a:t>
            </a:fld>
            <a:endParaRPr lang="en-US" sz="1200">
              <a:latin typeface="Times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0681BD-B2E0-354A-A7B2-2AD5F1DF89D5}" type="slidenum">
              <a:rPr lang="en-GB" sz="1200"/>
              <a:pPr eaLnBrk="1" hangingPunct="1"/>
              <a:t>6</a:t>
            </a:fld>
            <a:endParaRPr lang="en-GB" sz="120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8364A4D-665E-E648-BF6F-0F83BF7500C7}" type="slidenum">
              <a:rPr lang="en-US" sz="1200">
                <a:latin typeface="Times" charset="0"/>
              </a:rPr>
              <a:pPr algn="r"/>
              <a:t>6</a:t>
            </a:fld>
            <a:endParaRPr lang="en-US" sz="1200">
              <a:latin typeface="Times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66B3F7-24EA-1B45-B1AC-B0E8AFA68DA5}" type="slidenum">
              <a:rPr lang="en-GB" sz="1200"/>
              <a:pPr eaLnBrk="1" hangingPunct="1"/>
              <a:t>7</a:t>
            </a:fld>
            <a:endParaRPr lang="en-GB" sz="120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B59FAC9-B11F-204F-ABA8-B9C3F0CF9C52}" type="slidenum">
              <a:rPr lang="en-US" sz="1200">
                <a:latin typeface="Times" charset="0"/>
              </a:rPr>
              <a:pPr algn="r"/>
              <a:t>7</a:t>
            </a:fld>
            <a:endParaRPr lang="en-US" sz="1200">
              <a:latin typeface="Times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EEA707-853D-514E-9F65-DC40A95529CD}" type="slidenum">
              <a:rPr lang="en-GB" sz="1200"/>
              <a:pPr eaLnBrk="1" hangingPunct="1"/>
              <a:t>8</a:t>
            </a:fld>
            <a:endParaRPr lang="en-GB" sz="1200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CD7B9FB-C1D1-5D46-8035-87A8BC6F2B48}" type="slidenum">
              <a:rPr lang="en-US" sz="1200">
                <a:latin typeface="Times" charset="0"/>
              </a:rPr>
              <a:pPr algn="r"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D2CD61-CC1D-444C-83D6-DBF617D2B41F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FFE00AC-EEF4-E147-AA1E-F0CCB927AD9E}" type="slidenum">
              <a:rPr lang="en-US" sz="1200">
                <a:latin typeface="Times" charset="0"/>
              </a:rPr>
              <a:pPr algn="r"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6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1.doc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5335" y="4581128"/>
            <a:ext cx="673052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14</a:t>
            </a: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Evaluation Studies:</a:t>
            </a: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</a:t>
            </a:r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rom Controlled to Natural Settings</a:t>
            </a:r>
            <a:b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Usability lab with observers watching a user &amp; assistant</a:t>
            </a:r>
          </a:p>
        </p:txBody>
      </p:sp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88840"/>
            <a:ext cx="852838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Portable equipment for use in the field</a:t>
            </a:r>
          </a:p>
        </p:txBody>
      </p:sp>
      <p:pic>
        <p:nvPicPr>
          <p:cNvPr id="1234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1026"/>
            <a:ext cx="71437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Portable equipment for use in the field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9" y="1946914"/>
            <a:ext cx="88963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Mobile head-mounted eye </a:t>
            </a:r>
            <a:r>
              <a:rPr lang="en-US" dirty="0" smtClean="0">
                <a:latin typeface="Liberation Sans"/>
              </a:rPr>
              <a:t>tracker</a:t>
            </a:r>
            <a:endParaRPr lang="en-US" dirty="0">
              <a:latin typeface="Liberation San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94" y="1535373"/>
            <a:ext cx="6984776" cy="460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Usability testing the </a:t>
            </a:r>
            <a:r>
              <a:rPr lang="en-GB" dirty="0" err="1" smtClean="0"/>
              <a:t>iPad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7 participants with 3+ months experience with iPhones</a:t>
            </a:r>
          </a:p>
          <a:p>
            <a:endParaRPr lang="en-GB" sz="1300" dirty="0" smtClean="0">
              <a:solidFill>
                <a:srgbClr val="7030A0"/>
              </a:solidFill>
            </a:endParaRPr>
          </a:p>
          <a:p>
            <a:r>
              <a:rPr lang="en-GB" dirty="0">
                <a:solidFill>
                  <a:srgbClr val="7030A0"/>
                </a:solidFill>
              </a:rPr>
              <a:t>Signed an informed consent form explaining</a:t>
            </a:r>
            <a:r>
              <a:rPr lang="en-GB" dirty="0" smtClean="0">
                <a:solidFill>
                  <a:srgbClr val="7030A0"/>
                </a:solidFill>
              </a:rPr>
              <a:t>:</a:t>
            </a:r>
          </a:p>
          <a:p>
            <a:endParaRPr lang="en-GB" sz="1300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the participant would be asked to do;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length of time needed for the study;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compensation that would be offered for participating;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participants’ right to withdraw from the study at any time;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a promise that the person’s identity would not be disclosed; and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 agreement that the data collected would be confidential and would be available to only the </a:t>
            </a:r>
            <a:r>
              <a:rPr lang="en-US" dirty="0" smtClean="0">
                <a:solidFill>
                  <a:schemeClr val="accent1"/>
                </a:solidFill>
              </a:rPr>
              <a:t>evaluators</a:t>
            </a:r>
          </a:p>
          <a:p>
            <a:pPr lvl="1"/>
            <a:endParaRPr lang="en-GB" sz="1300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rgbClr val="7030A0"/>
                </a:solidFill>
              </a:rPr>
              <a:t>Then </a:t>
            </a:r>
            <a:r>
              <a:rPr lang="en-GB" dirty="0" smtClean="0">
                <a:solidFill>
                  <a:srgbClr val="7030A0"/>
                </a:solidFill>
              </a:rPr>
              <a:t>they were asked </a:t>
            </a:r>
            <a:r>
              <a:rPr lang="en-GB" dirty="0">
                <a:solidFill>
                  <a:srgbClr val="7030A0"/>
                </a:solidFill>
              </a:rPr>
              <a:t>to explore the </a:t>
            </a:r>
            <a:r>
              <a:rPr lang="en-GB" dirty="0" smtClean="0">
                <a:solidFill>
                  <a:srgbClr val="7030A0"/>
                </a:solidFill>
              </a:rPr>
              <a:t>iPad</a:t>
            </a:r>
          </a:p>
          <a:p>
            <a:endParaRPr lang="en-GB" sz="11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Next they were asked to perform randomly assigned specified tasks</a:t>
            </a:r>
            <a:endParaRPr lang="en-GB" dirty="0">
              <a:solidFill>
                <a:srgbClr val="7030A0"/>
              </a:solidFill>
            </a:endParaRPr>
          </a:p>
          <a:p>
            <a:endParaRPr lang="en-GB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the tasks</a:t>
            </a:r>
            <a:endParaRPr lang="en-GB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1149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the equipment</a:t>
            </a:r>
            <a:endParaRPr lang="en-GB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0200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Problems detected:</a:t>
            </a:r>
          </a:p>
          <a:p>
            <a:endParaRPr lang="en-US" sz="900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Accessing the Web was difficult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Lack of affordance and feedback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Getting lost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Knowing where to tap</a:t>
            </a:r>
          </a:p>
          <a:p>
            <a:pPr lvl="1"/>
            <a:endParaRPr lang="en-US" sz="9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Actions by evaluators:</a:t>
            </a:r>
          </a:p>
          <a:p>
            <a:endParaRPr lang="en-US" sz="900" dirty="0" smtClean="0">
              <a:solidFill>
                <a:srgbClr val="7030A0"/>
              </a:solidFill>
            </a:endParaRPr>
          </a:p>
          <a:p>
            <a:endParaRPr lang="en-US" sz="900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Reported to developers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Made available to public on nngroup.com  </a:t>
            </a:r>
          </a:p>
          <a:p>
            <a:pPr lvl="1"/>
            <a:endParaRPr lang="en-US" sz="9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Accessibility for all users important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Experiments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124744"/>
            <a:ext cx="7920880" cy="518457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  <a:latin typeface="Liberation Sans"/>
              </a:rPr>
              <a:t>Test hypothesis</a:t>
            </a:r>
          </a:p>
          <a:p>
            <a:pPr eaLnBrk="1" hangingPunct="1"/>
            <a:endParaRPr lang="en-US" sz="9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 smtClean="0">
                <a:solidFill>
                  <a:srgbClr val="7030A0"/>
                </a:solidFill>
                <a:latin typeface="Liberation Sans"/>
              </a:rPr>
              <a:t>Predict </a:t>
            </a:r>
            <a:r>
              <a:rPr lang="en-US" dirty="0">
                <a:solidFill>
                  <a:srgbClr val="7030A0"/>
                </a:solidFill>
                <a:latin typeface="Liberation Sans"/>
              </a:rPr>
              <a:t>the relationship between two or more variables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Independent variable is manipulated by the researcher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Dependent variable 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influenced by the </a:t>
            </a:r>
            <a:r>
              <a:rPr lang="en-US" dirty="0">
                <a:solidFill>
                  <a:srgbClr val="7030A0"/>
                </a:solidFill>
                <a:latin typeface="Liberation Sans"/>
              </a:rPr>
              <a:t>independent variable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Typical experimental designs have one or two independent 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variables.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Validated statistically &amp; replicable.</a:t>
            </a:r>
          </a:p>
          <a:p>
            <a:pPr eaLnBrk="1" hangingPunct="1"/>
            <a:endParaRPr lang="en-US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Liberation Sans"/>
              </a:rPr>
              <a:t>Experimental designs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8229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Different participants -  single group of participants is allocated randomly to the experimental conditions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Same participants - all participants appear in both conditions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Matched participants - participants are matched in pairs, e.g., based on expertise, gender, etc.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Liberation Sans"/>
              </a:rPr>
              <a:t>The aims: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• Explain how to do usability 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testing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• Outline the basics of experimental design </a:t>
            </a:r>
            <a:endParaRPr lang="en-US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• Describe how to do field studies</a:t>
            </a:r>
            <a:endParaRPr lang="en-GB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Different, same, matched participant design</a:t>
            </a:r>
          </a:p>
        </p:txBody>
      </p:sp>
      <p:graphicFrame>
        <p:nvGraphicFramePr>
          <p:cNvPr id="43010" name="Object 2"/>
          <p:cNvGraphicFramePr>
            <a:graphicFrameLocks noGrp="1" noChangeAspect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716827543"/>
              </p:ext>
            </p:extLst>
          </p:nvPr>
        </p:nvGraphicFramePr>
        <p:xfrm>
          <a:off x="539552" y="1700808"/>
          <a:ext cx="760095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Document" r:id="rId4" imgW="7487069" imgH="4781103" progId="Word.Document.8">
                  <p:embed/>
                </p:oleObj>
              </mc:Choice>
              <mc:Fallback>
                <p:oleObj name="Document" r:id="rId4" imgW="7487069" imgH="4781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808"/>
                        <a:ext cx="7600950" cy="485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100392" y="1700808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Field studies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Field studies are done in natural settings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“In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the wild” is a term for prototypes being used freely in natural settings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Aim to understand what users do naturally and how technology impacts them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Field studies are used in product design to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600" dirty="0">
              <a:solidFill>
                <a:srgbClr val="7030A0"/>
              </a:solidFill>
              <a:latin typeface="Liberation Sans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identify opportunities for new 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technology;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determine 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design requirements;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decide 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how best to introduce new technology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;</a:t>
            </a:r>
            <a:endParaRPr lang="en-US" sz="2400" dirty="0">
              <a:solidFill>
                <a:schemeClr val="accent1"/>
              </a:solidFill>
              <a:latin typeface="Liberation Sans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evaluate 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technology in use.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T</a:t>
            </a:r>
            <a:r>
              <a:rPr lang="en-US" dirty="0" smtClean="0">
                <a:latin typeface="Liberation Sans"/>
              </a:rPr>
              <a:t>echnology for context-aware field data collection</a:t>
            </a:r>
            <a:endParaRPr lang="en-US" dirty="0">
              <a:latin typeface="Liberation Sans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779784" cy="391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Liberation Sans"/>
              </a:rPr>
              <a:t>An </a:t>
            </a:r>
            <a:r>
              <a:rPr lang="en-US" dirty="0">
                <a:latin typeface="Liberation Sans"/>
              </a:rPr>
              <a:t>in the wild study:</a:t>
            </a:r>
            <a:br>
              <a:rPr lang="en-US" dirty="0">
                <a:latin typeface="Liberation Sans"/>
              </a:rPr>
            </a:br>
            <a:r>
              <a:rPr lang="en-US" dirty="0" err="1">
                <a:latin typeface="Liberation Sans"/>
              </a:rPr>
              <a:t>UbiFit</a:t>
            </a:r>
            <a:r>
              <a:rPr lang="en-US" dirty="0">
                <a:latin typeface="Liberation Sans"/>
              </a:rPr>
              <a:t> </a:t>
            </a:r>
            <a:r>
              <a:rPr lang="en-US" dirty="0" smtClean="0">
                <a:latin typeface="Liberation Sans"/>
              </a:rPr>
              <a:t>Garden</a:t>
            </a:r>
            <a:endParaRPr lang="en-US" dirty="0">
              <a:latin typeface="Liberation Sans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335753" cy="482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collection &amp; analysis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Observation &amp; 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interviews</a:t>
            </a:r>
          </a:p>
          <a:p>
            <a:pPr eaLnBrk="1" hangingPunct="1">
              <a:lnSpc>
                <a:spcPct val="90000"/>
              </a:lnSpc>
            </a:pPr>
            <a:endParaRPr lang="en-US" sz="1100" dirty="0">
              <a:solidFill>
                <a:srgbClr val="7030A0"/>
              </a:solidFill>
              <a:latin typeface="Liberation Sans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Notes, pictures, recordings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Video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Logging</a:t>
            </a:r>
          </a:p>
          <a:p>
            <a:pPr lvl="1" eaLnBrk="1" hangingPunct="1">
              <a:lnSpc>
                <a:spcPct val="90000"/>
              </a:lnSpc>
            </a:pPr>
            <a:endParaRPr lang="en-US" sz="600" dirty="0">
              <a:solidFill>
                <a:schemeClr val="accent1"/>
              </a:solidFill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Analyzes</a:t>
            </a:r>
          </a:p>
          <a:p>
            <a:pPr eaLnBrk="1" hangingPunct="1">
              <a:lnSpc>
                <a:spcPct val="90000"/>
              </a:lnSpc>
            </a:pPr>
            <a:endParaRPr lang="en-US" sz="1100" dirty="0">
              <a:solidFill>
                <a:srgbClr val="7030A0"/>
              </a:solidFill>
              <a:latin typeface="Liberation Sans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Liberation Sans"/>
                <a:ea typeface="ＭＳ Ｐゴシック" charset="0"/>
              </a:rPr>
              <a:t>Categorized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Liberation Sans"/>
                <a:ea typeface="ＭＳ Ｐゴシック" charset="0"/>
              </a:rPr>
              <a:t>Categories can be provided by </a:t>
            </a:r>
            <a:r>
              <a:rPr lang="en-US" dirty="0" smtClean="0">
                <a:latin typeface="Liberation Sans"/>
                <a:ea typeface="ＭＳ Ｐゴシック" charset="0"/>
              </a:rPr>
              <a:t>theory</a:t>
            </a:r>
          </a:p>
          <a:p>
            <a:pPr lvl="1" eaLnBrk="1" hangingPunct="1">
              <a:lnSpc>
                <a:spcPct val="90000"/>
              </a:lnSpc>
            </a:pPr>
            <a:endParaRPr lang="en-US" sz="600" dirty="0">
              <a:latin typeface="Liberation Sans"/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Grounded theory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Activity theory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presentation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The aim is to show how the products are being appropriated and integrated into their surroundings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800" dirty="0"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Typical presentation forms include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: </a:t>
            </a:r>
          </a:p>
          <a:p>
            <a:pPr eaLnBrk="1" hangingPunct="1"/>
            <a:endParaRPr lang="en-US" sz="800" dirty="0" smtClean="0">
              <a:latin typeface="Liberation Sans"/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Liberation Sans"/>
              </a:rPr>
              <a:t>Vignettes,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Liberation Sans"/>
              </a:rPr>
              <a:t>Excerpts</a:t>
            </a:r>
            <a:r>
              <a:rPr lang="en-US" dirty="0">
                <a:solidFill>
                  <a:schemeClr val="accent1"/>
                </a:solidFill>
                <a:latin typeface="Liberation Sans"/>
              </a:rPr>
              <a:t>, </a:t>
            </a:r>
            <a:endParaRPr lang="en-US" dirty="0" smtClean="0">
              <a:solidFill>
                <a:schemeClr val="accent1"/>
              </a:solidFill>
              <a:latin typeface="Liberation Sans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Liberation Sans"/>
              </a:rPr>
              <a:t>C</a:t>
            </a:r>
            <a:r>
              <a:rPr lang="en-US" dirty="0" smtClean="0">
                <a:solidFill>
                  <a:schemeClr val="accent1"/>
                </a:solidFill>
                <a:latin typeface="Liberation Sans"/>
              </a:rPr>
              <a:t>ritical </a:t>
            </a:r>
            <a:r>
              <a:rPr lang="en-US" dirty="0">
                <a:solidFill>
                  <a:schemeClr val="accent1"/>
                </a:solidFill>
                <a:latin typeface="Liberation Sans"/>
              </a:rPr>
              <a:t>incidents, </a:t>
            </a:r>
            <a:endParaRPr lang="en-US" dirty="0" smtClean="0">
              <a:solidFill>
                <a:schemeClr val="accent1"/>
              </a:solidFill>
              <a:latin typeface="Liberation Sans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Liberation Sans"/>
              </a:rPr>
              <a:t>P</a:t>
            </a:r>
            <a:r>
              <a:rPr lang="en-US" dirty="0" smtClean="0">
                <a:solidFill>
                  <a:schemeClr val="accent1"/>
                </a:solidFill>
                <a:latin typeface="Liberation Sans"/>
              </a:rPr>
              <a:t>atterns</a:t>
            </a:r>
            <a:r>
              <a:rPr lang="en-US" dirty="0">
                <a:solidFill>
                  <a:schemeClr val="accent1"/>
                </a:solidFill>
                <a:latin typeface="Liberation Sans"/>
              </a:rPr>
              <a:t>, and narratives.</a:t>
            </a:r>
          </a:p>
          <a:p>
            <a:pPr eaLnBrk="1" hangingPunct="1"/>
            <a:endParaRPr lang="en-US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8864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Key points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36712"/>
            <a:ext cx="8534400" cy="4946104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Usability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testing takes place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in controlled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usability labs or temporary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labs.</a:t>
            </a:r>
          </a:p>
          <a:p>
            <a:endParaRPr lang="en-US" sz="800" dirty="0" smtClean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Usability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testing focuses on performance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measures, </a:t>
            </a:r>
            <a:r>
              <a:rPr lang="en-US" sz="1600" dirty="0" err="1" smtClean="0">
                <a:solidFill>
                  <a:srgbClr val="7030A0"/>
                </a:solidFill>
                <a:latin typeface="Liberation Sans"/>
              </a:rPr>
              <a:t>eg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. how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long and how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many errors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are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made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when completing a set of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predefined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tasks.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Indirect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observation (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video and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keystroke logging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), user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satisfaction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questionnaires and interviews are also collected.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Affordable, remote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testing systems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are more portable than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usability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labs. Many also contain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mobile eye-tracking and other devices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Experiments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test a hypothesis by manipulating certain variables while keeping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others constant.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The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experimenter controls independent variable(s) in order to measure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dependent variable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(s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).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Field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studies are evaluation studies that are carried out in natural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settings to discover how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people interact with technology in the real world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Field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studies that involve the deployment of prototypes or technologies in natural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settings may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also be referred to as ‘in the wild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’.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Sometimes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the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findings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of a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field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study are unexpected, especially for in the wild studies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in which explore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how novel technologies are used by participants in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their own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homes, places of work, or outside.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16632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80728"/>
            <a:ext cx="8458200" cy="550465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Involves recording performance of typical users doing typical tasks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Controlled settings.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Users are observed and timed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Data is recorded on video &amp; key presses are logged.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The data is used to calculate performance times, and to identify &amp; explain errors.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User satisfaction is evaluated using questionnaires &amp; interviews.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Field observations may be used to provide contextual understanding.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Experiments &amp; usability testing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288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Experiments test hypotheses to discover new knowledge by investigating the relationship between two or more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variables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Usability testing is applied experimentation.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Developers check that the system is usable by the intended user population for their tasks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  <a:endParaRPr lang="en-US" sz="28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 &amp; research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19200"/>
            <a:ext cx="3962400" cy="4876800"/>
          </a:xfrm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D6E76"/>
                </a:solidFill>
                <a:latin typeface="Liberation Sans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Usability testing</a:t>
            </a:r>
            <a:r>
              <a:rPr lang="en-US" sz="2400" b="1" dirty="0">
                <a:solidFill>
                  <a:srgbClr val="7030A0"/>
                </a:solidFill>
                <a:latin typeface="Liberation Sans"/>
              </a:rPr>
              <a:t/>
            </a:r>
            <a:br>
              <a:rPr lang="en-US" sz="2400" b="1" dirty="0">
                <a:solidFill>
                  <a:srgbClr val="7030A0"/>
                </a:solidFill>
                <a:latin typeface="Liberation Sans"/>
              </a:rPr>
            </a:br>
            <a:endParaRPr lang="en-US" sz="24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Improve products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Few participants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Results inform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Usually not completely replicable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Conditions controlled as much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Procedure planned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Results reported to developers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24400" y="1219200"/>
            <a:ext cx="3962400" cy="4876800"/>
          </a:xfrm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Liberation Sans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Experiments for research </a:t>
            </a:r>
            <a:endParaRPr lang="en-US" sz="2400" dirty="0" smtClean="0">
              <a:solidFill>
                <a:srgbClr val="7030A0"/>
              </a:solidFill>
              <a:latin typeface="Liberation Sans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Discover 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knowledge</a:t>
            </a:r>
            <a:endParaRPr lang="en-US" sz="2400" dirty="0">
              <a:solidFill>
                <a:schemeClr val="accent1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Many participants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Results validated statistically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Must be replicable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Strongly controlled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Experimental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Scientific report to scientific community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Goals &amp; questions focus on how well users perform tasks with the product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Comparison of products or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prototypes is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common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Focus is on time to complete task &amp; number &amp; type of errors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Data collected by video &amp; interaction logging.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Testing is central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User satisfaction questionnaires &amp; interviews provide data about users’ opinions.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Testing conditions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Usability lab or other controlled space.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Emphasis 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selecting representative users;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developing representative tasks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800" dirty="0">
              <a:solidFill>
                <a:schemeClr val="accent1"/>
              </a:solidFill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5-10 users typically selected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Tasks usually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around 30 minutes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Test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conditions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are the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same for every participant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Informed consent form explains procedures and deals with ethical issues.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iberation Sans"/>
              </a:rPr>
              <a:t>Types </a:t>
            </a:r>
            <a:r>
              <a:rPr lang="en-US" dirty="0">
                <a:latin typeface="Liberation Sans"/>
              </a:rPr>
              <a:t>of data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8077200" cy="502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Time to complete a task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Time to complete a task after a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specified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time away from the product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and type of errors per task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of errors per unit of time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of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times online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help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and manuals accessed.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of users making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an error.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of users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successfully completing a task.</a:t>
            </a:r>
            <a:endParaRPr lang="en-US" sz="28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How many participants is enough for user testing?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3058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The number is a practical issue.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Depends on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600" dirty="0">
              <a:solidFill>
                <a:srgbClr val="7030A0"/>
              </a:solidFill>
              <a:latin typeface="Liberation Sans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schedule for testing;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availability of participants;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cost of running tests</a:t>
            </a:r>
            <a:r>
              <a:rPr lang="en-US" dirty="0" smtClean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1100" dirty="0"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Typically 5-10 participants. </a:t>
            </a:r>
            <a:endParaRPr lang="en-US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Some experts argue that testing should continue until no new insights are gained.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1072</Words>
  <Application>Microsoft Office PowerPoint</Application>
  <PresentationFormat>On-screen Show (4:3)</PresentationFormat>
  <Paragraphs>291</Paragraphs>
  <Slides>26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Document</vt:lpstr>
      <vt:lpstr>PowerPoint Presentation</vt:lpstr>
      <vt:lpstr>The aims:</vt:lpstr>
      <vt:lpstr>Usability testing</vt:lpstr>
      <vt:lpstr>Experiments &amp; usability testing</vt:lpstr>
      <vt:lpstr>Usability testing &amp; research</vt:lpstr>
      <vt:lpstr>Usability testing</vt:lpstr>
      <vt:lpstr>Testing conditions</vt:lpstr>
      <vt:lpstr>Types of data</vt:lpstr>
      <vt:lpstr>How many participants is enough for user testing?</vt:lpstr>
      <vt:lpstr>Usability lab with observers watching a user &amp; assistant</vt:lpstr>
      <vt:lpstr>Portable equipment for use in the field</vt:lpstr>
      <vt:lpstr>Portable equipment for use in the field</vt:lpstr>
      <vt:lpstr>Mobile head-mounted eye tracker</vt:lpstr>
      <vt:lpstr>Usability testing the iPad</vt:lpstr>
      <vt:lpstr>Examples of the tasks</vt:lpstr>
      <vt:lpstr>Example of the equipment</vt:lpstr>
      <vt:lpstr>Problems and actions</vt:lpstr>
      <vt:lpstr>Experiments</vt:lpstr>
      <vt:lpstr>Experimental designs</vt:lpstr>
      <vt:lpstr>Different, same, matched participant design</vt:lpstr>
      <vt:lpstr>Field studies</vt:lpstr>
      <vt:lpstr>Technology for context-aware field data collection</vt:lpstr>
      <vt:lpstr>An in the wild study: UbiFit Garden</vt:lpstr>
      <vt:lpstr>Data collection &amp; analysis</vt:lpstr>
      <vt:lpstr>Data presentation</vt:lpstr>
      <vt:lpstr>Key points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JOSH</cp:lastModifiedBy>
  <cp:revision>40</cp:revision>
  <dcterms:created xsi:type="dcterms:W3CDTF">2015-01-06T09:40:09Z</dcterms:created>
  <dcterms:modified xsi:type="dcterms:W3CDTF">2015-02-28T16:40:05Z</dcterms:modified>
</cp:coreProperties>
</file>