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9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5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0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7T17:32:09.279" idx="2">
    <p:pos x="1130" y="198"/>
    <p:text>Table 11.1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16/02/2015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F7D5C-5A52-1342-9815-7C0E8532FFD4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55EE5-A0E6-584F-AD79-05AE9DCC70F8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3A5B4-9929-C04F-ACFC-E857EE2B1CB2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7544E-4619-EA46-92EC-04DC7E0B9749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90F08-F3DB-2A4F-8DAC-F1A7E37FEBB2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B8DE4-554A-1C4A-8BD1-18CEE9F912C4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C8254-051F-F942-9F89-1D8E579A61D1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BDD2F-BFCE-4F4D-BB46-2794B19143F9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D4AAF-AA7E-C447-A79C-597FD7B121BA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8F5D4-AC30-704A-8C16-C129465EBE09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A4C14-AFE7-5F4A-98AB-BE2A6E362C54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56B7-6436-714F-9F94-7F3036021D4C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3FE34-E7CA-4D40-B5DC-9F386AEE12B3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75319-6F9B-7446-AD1F-693D0AB4557A}" type="slidenum">
              <a:rPr lang="en-GB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9965C-2C5B-8641-867C-7D1FFAC7D65E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8E2D7-0BE1-7546-9EDA-71628AB2B8B0}" type="slidenum">
              <a:rPr lang="en-GB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B74D7-F0AA-5041-8CC8-FAD0F779960D}" type="slidenum">
              <a:rPr lang="en-GB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74F2-18B1-4E4A-AC6B-A1A9A3C4D1B1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74F2-18B1-4E4A-AC6B-A1A9A3C4D1B1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129A7-11F6-E848-A017-B3ADE823FDAA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5EF2-425F-354C-99CB-6988621212AB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EA437-7DCF-334C-BF14-9EAB279ACEB6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BCA90-1E83-ED44-BB62-B06A9D314D30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68987-B4BB-BA42-84B4-DF90E0785510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6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8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153" y="4594864"/>
            <a:ext cx="8324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11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DESIGN, PROTOTYPING and CONSTRUCTION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2102496" y="351574"/>
            <a:ext cx="4954884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What to prototype?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73113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Technical issues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Work flow, task design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Screen layouts and information display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Difficult, controversial, critical areas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1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562361" y="462699"/>
            <a:ext cx="6019278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Low-fidelity Prototyping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Uses a medium which is unlike the final medium, e.g. paper, cardboard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Is quick, cheap and easily changed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 smtClean="0">
                <a:solidFill>
                  <a:srgbClr val="7030A0"/>
                </a:solidFill>
                <a:latin typeface="Liberation Sans"/>
              </a:rPr>
              <a:t>Examples:</a:t>
            </a:r>
          </a:p>
          <a:p>
            <a:pPr lvl="1" indent="-342900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sketches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of screens, task sequences, </a:t>
            </a:r>
            <a:r>
              <a:rPr lang="en-GB" sz="2400" dirty="0" err="1" smtClean="0">
                <a:solidFill>
                  <a:schemeClr val="accent1"/>
                </a:solidFill>
                <a:latin typeface="Liberation Sans"/>
              </a:rPr>
              <a:t>etc</a:t>
            </a:r>
            <a:endParaRPr lang="en-GB" sz="2400" dirty="0" smtClean="0">
              <a:solidFill>
                <a:schemeClr val="accent1"/>
              </a:solidFill>
              <a:latin typeface="Liberation Sans"/>
            </a:endParaRPr>
          </a:p>
          <a:p>
            <a:pPr lvl="1" indent="-342900" eaLnBrk="0" hangingPunct="0">
              <a:spcBef>
                <a:spcPts val="600"/>
              </a:spcBef>
            </a:pPr>
            <a:r>
              <a:rPr lang="ja-JP" altLang="en-GB" sz="2400" dirty="0" smtClean="0">
                <a:solidFill>
                  <a:schemeClr val="accent1"/>
                </a:solidFill>
                <a:latin typeface="Liberation Sans"/>
              </a:rPr>
              <a:t>‘</a:t>
            </a:r>
            <a:r>
              <a:rPr lang="en-GB" altLang="ja-JP" sz="2400" dirty="0" smtClean="0">
                <a:solidFill>
                  <a:schemeClr val="accent1"/>
                </a:solidFill>
                <a:latin typeface="Liberation Sans"/>
              </a:rPr>
              <a:t>p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ost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-it</a:t>
            </a:r>
            <a:r>
              <a:rPr lang="ja-JP" altLang="en-GB" sz="2400" dirty="0">
                <a:solidFill>
                  <a:schemeClr val="accent1"/>
                </a:solidFill>
                <a:latin typeface="Liberation Sans"/>
              </a:rPr>
              <a:t>’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notes</a:t>
            </a:r>
          </a:p>
          <a:p>
            <a:pPr lvl="1" indent="-342900" eaLnBrk="0" hangingPunct="0">
              <a:spcBef>
                <a:spcPts val="600"/>
              </a:spcBef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s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toryboards</a:t>
            </a:r>
          </a:p>
          <a:p>
            <a:pPr lvl="1" indent="-342900" eaLnBrk="0" hangingPunct="0">
              <a:spcBef>
                <a:spcPts val="600"/>
              </a:spcBef>
            </a:pPr>
            <a:r>
              <a:rPr lang="ja-JP" altLang="en-GB" sz="2400" dirty="0" smtClean="0">
                <a:solidFill>
                  <a:schemeClr val="accent1"/>
                </a:solidFill>
                <a:latin typeface="Liberation Sans"/>
              </a:rPr>
              <a:t>‘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Wizard-of-Oz</a:t>
            </a:r>
            <a:r>
              <a:rPr lang="ja-JP" altLang="en-GB" sz="2400" dirty="0" smtClean="0">
                <a:solidFill>
                  <a:schemeClr val="accent1"/>
                </a:solidFill>
                <a:latin typeface="Liberation Sans"/>
              </a:rPr>
              <a:t>’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291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39952" y="6361946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2961752" y="351574"/>
            <a:ext cx="3226845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Storyboards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33413" y="1524000"/>
            <a:ext cx="777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Often used with scenarios, bringing more detail, and a chance to role play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It is a series of sketches showing how a user might progress through a task using the device 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Used early in design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</a:pPr>
            <a:r>
              <a:rPr lang="en-GB" sz="2800" dirty="0">
                <a:latin typeface="Liberation Sans"/>
              </a:rPr>
              <a:t> 		</a:t>
            </a:r>
            <a:endParaRPr lang="en-US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10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8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 storyboard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83057"/>
            <a:ext cx="6922144" cy="506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3240706" y="188640"/>
            <a:ext cx="2662588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Sketching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  <a:latin typeface="Liberation Sans"/>
            </a:endParaRPr>
          </a:p>
          <a:p>
            <a:endParaRPr lang="en-US" sz="2800">
              <a:latin typeface="Liberation Sans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5072" y="1384203"/>
            <a:ext cx="3240360" cy="481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Sketching is important to low-fidelity 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Don</a:t>
            </a:r>
            <a:r>
              <a:rPr lang="ja-JP" altLang="en-GB" sz="3000" dirty="0">
                <a:solidFill>
                  <a:srgbClr val="7030A0"/>
                </a:solidFill>
                <a:latin typeface="Liberation Sans"/>
              </a:rPr>
              <a:t>’</a:t>
            </a:r>
            <a:r>
              <a:rPr lang="en-GB" sz="3000" dirty="0">
                <a:solidFill>
                  <a:srgbClr val="7030A0"/>
                </a:solidFill>
                <a:latin typeface="Liberation Sans"/>
              </a:rPr>
              <a:t>t be inhibited about drawing ability. Practice simple symbols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</a:pPr>
            <a:r>
              <a:rPr lang="en-GB" sz="2800" dirty="0">
                <a:latin typeface="Liberation Sans"/>
              </a:rPr>
              <a:t> 		</a:t>
            </a:r>
            <a:endParaRPr lang="en-US" sz="2800" dirty="0">
              <a:latin typeface="Liberation Sans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33413" y="4343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2400">
                <a:latin typeface="Liberation Sans"/>
              </a:rPr>
              <a:t> 		</a:t>
            </a:r>
            <a:endParaRPr lang="en-US" sz="2400"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4832" y="6477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14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77" y="1406302"/>
            <a:ext cx="4943475" cy="438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4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Liberation Sans"/>
              </a:rPr>
              <a:t>Card-based prototypes</a:t>
            </a:r>
            <a:endParaRPr lang="en-GB" sz="4400">
              <a:latin typeface="Liberation San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  <a:latin typeface="Liberation Sans"/>
            </a:endParaRPr>
          </a:p>
          <a:p>
            <a:endParaRPr lang="en-US" sz="2800">
              <a:latin typeface="Liberation Sans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204028" y="1609017"/>
            <a:ext cx="460851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Index cards (3 X 5 inches) </a:t>
            </a:r>
            <a:endParaRPr lang="en-GB" sz="3000" dirty="0" smtClean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Each card represents </a:t>
            </a:r>
            <a:br>
              <a:rPr lang="en-GB" sz="3000" dirty="0">
                <a:solidFill>
                  <a:srgbClr val="7030A0"/>
                </a:solidFill>
                <a:latin typeface="Liberation Sans"/>
              </a:rPr>
            </a:br>
            <a:r>
              <a:rPr lang="en-GB" sz="3000" dirty="0">
                <a:solidFill>
                  <a:srgbClr val="7030A0"/>
                </a:solidFill>
                <a:latin typeface="Liberation Sans"/>
              </a:rPr>
              <a:t>one screen or part of 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screen</a:t>
            </a: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Often used in website </a:t>
            </a:r>
            <a:br>
              <a:rPr lang="en-GB" sz="3000" dirty="0">
                <a:solidFill>
                  <a:srgbClr val="7030A0"/>
                </a:solidFill>
                <a:latin typeface="Liberation Sans"/>
              </a:rPr>
            </a:br>
            <a:r>
              <a:rPr lang="en-GB" sz="3000" dirty="0">
                <a:solidFill>
                  <a:srgbClr val="7030A0"/>
                </a:solidFill>
                <a:latin typeface="Liberation Sans"/>
              </a:rPr>
              <a:t>development</a:t>
            </a:r>
            <a:endParaRPr lang="en-US" sz="3000" dirty="0">
              <a:solidFill>
                <a:srgbClr val="7030A0"/>
              </a:solidFill>
              <a:latin typeface="Liberation Sans"/>
            </a:endParaRPr>
          </a:p>
        </p:txBody>
      </p:sp>
      <p:pic>
        <p:nvPicPr>
          <p:cNvPr id="18441" name="Picture 9" descr="fig_09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9929"/>
            <a:ext cx="3390404" cy="48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6416" y="645937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0580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07119" y="6438900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218517" y="116632"/>
            <a:ext cx="6706965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‘Wizard-of-Oz’ prototyping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49300" y="1036093"/>
            <a:ext cx="78438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The user thinks they are interacting with a computer, but a developer is responding to output rather than the system. </a:t>
            </a:r>
            <a:endParaRPr lang="en-US" sz="2400" dirty="0" smtClean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Usually done early in design to understand users’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expectations</a:t>
            </a:r>
          </a:p>
          <a:p>
            <a:pPr marL="355600" indent="-355600" eaLnBrk="0" hangingPunct="0"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What is ‘wrong’ with this approach?</a:t>
            </a:r>
          </a:p>
          <a:p>
            <a:pPr marL="355600" indent="-355600" algn="ctr" eaLnBrk="0" hangingPunct="0"/>
            <a:endParaRPr lang="en-US" sz="2400" dirty="0">
              <a:latin typeface="Liberation Sans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28925" y="4640262"/>
            <a:ext cx="726636" cy="617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687513" y="3733800"/>
            <a:ext cx="3729037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697538" y="4495800"/>
            <a:ext cx="703262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813050" y="4724400"/>
            <a:ext cx="7425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800" b="1">
                <a:latin typeface="Liberation Sans"/>
              </a:rPr>
              <a:t>&gt;Blurb blurb</a:t>
            </a:r>
          </a:p>
          <a:p>
            <a:pPr eaLnBrk="0" hangingPunct="0"/>
            <a:r>
              <a:rPr lang="en-GB" sz="800" b="1">
                <a:latin typeface="Liberation Sans"/>
              </a:rPr>
              <a:t>&gt;Do this</a:t>
            </a:r>
          </a:p>
          <a:p>
            <a:pPr eaLnBrk="0" hangingPunct="0"/>
            <a:r>
              <a:rPr lang="en-GB" sz="800" b="1">
                <a:latin typeface="Liberation Sans"/>
              </a:rPr>
              <a:t>&gt;Why?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1970088" y="4648200"/>
            <a:ext cx="211137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109788" y="487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109788" y="5105400"/>
            <a:ext cx="280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109788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109788" y="5334000"/>
            <a:ext cx="35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462213" y="5334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5" name="AutoShape 19"/>
          <p:cNvSpPr>
            <a:spLocks noChangeArrowheads="1"/>
          </p:cNvSpPr>
          <p:nvPr/>
        </p:nvSpPr>
        <p:spPr bwMode="auto">
          <a:xfrm>
            <a:off x="2320925" y="5029200"/>
            <a:ext cx="492125" cy="228600"/>
          </a:xfrm>
          <a:prstGeom prst="parallelogram">
            <a:avLst>
              <a:gd name="adj" fmla="val 5381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462213" y="5105400"/>
            <a:ext cx="211137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462213" y="5181600"/>
            <a:ext cx="211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954213" y="3897313"/>
            <a:ext cx="726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GB" sz="2000">
                <a:latin typeface="Liberation Sans"/>
              </a:rPr>
              <a:t>User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6753225" y="4267200"/>
            <a:ext cx="280988" cy="304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6892925" y="4572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 rot="-8824957">
            <a:off x="6400800" y="4800600"/>
            <a:ext cx="492125" cy="228600"/>
          </a:xfrm>
          <a:prstGeom prst="parallelogram">
            <a:avLst>
              <a:gd name="adj" fmla="val 5381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6681788" y="4724400"/>
            <a:ext cx="211137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6611938" y="4876800"/>
            <a:ext cx="141287" cy="76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611938" y="4953000"/>
            <a:ext cx="141287" cy="76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6892925" y="487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6542088" y="5105400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6542088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2965450" y="5029200"/>
            <a:ext cx="3411538" cy="1409700"/>
          </a:xfrm>
          <a:custGeom>
            <a:avLst/>
            <a:gdLst>
              <a:gd name="T0" fmla="*/ 184 w 2328"/>
              <a:gd name="T1" fmla="*/ 96 h 888"/>
              <a:gd name="T2" fmla="*/ 184 w 2328"/>
              <a:gd name="T3" fmla="*/ 768 h 888"/>
              <a:gd name="T4" fmla="*/ 1288 w 2328"/>
              <a:gd name="T5" fmla="*/ 816 h 888"/>
              <a:gd name="T6" fmla="*/ 2200 w 2328"/>
              <a:gd name="T7" fmla="*/ 384 h 888"/>
              <a:gd name="T8" fmla="*/ 2056 w 2328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8" h="888">
                <a:moveTo>
                  <a:pt x="184" y="96"/>
                </a:moveTo>
                <a:cubicBezTo>
                  <a:pt x="92" y="372"/>
                  <a:pt x="0" y="648"/>
                  <a:pt x="184" y="768"/>
                </a:cubicBezTo>
                <a:cubicBezTo>
                  <a:pt x="368" y="888"/>
                  <a:pt x="952" y="880"/>
                  <a:pt x="1288" y="816"/>
                </a:cubicBezTo>
                <a:cubicBezTo>
                  <a:pt x="1624" y="752"/>
                  <a:pt x="2072" y="520"/>
                  <a:pt x="2200" y="384"/>
                </a:cubicBezTo>
                <a:cubicBezTo>
                  <a:pt x="2328" y="248"/>
                  <a:pt x="2080" y="64"/>
                  <a:pt x="205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2492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1531103" y="462699"/>
            <a:ext cx="6081794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High-fidelity prototyping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20000"/>
          </a:bodyPr>
          <a:lstStyle/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Uses materials that you would expect to be in the final product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Prototype looks more like the final system than a low-fidelity version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High-fidelity prototypes can be developed by integrating existing hardware and software components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Danger that users think they have a complete system…….see compromises 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67744" y="2133600"/>
            <a:ext cx="83693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 eaLnBrk="0" hangingPunct="0"/>
            <a:endParaRPr lang="en-US" sz="2800" dirty="0">
              <a:latin typeface="Liberation Sans"/>
            </a:endParaRPr>
          </a:p>
          <a:p>
            <a:pPr algn="ctr" eaLnBrk="0" hangingPunct="0"/>
            <a:endParaRPr lang="en-US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9811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16675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78752" y="351574"/>
            <a:ext cx="7210308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Compromises in prototyping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33413" y="1447800"/>
            <a:ext cx="80883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All prototypes involve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compromises</a:t>
            </a: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For software-based prototyping maybe there is a slow response? sketchy icons? limited functionality? </a:t>
            </a:r>
            <a:endParaRPr lang="en-GB" sz="24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Two common types of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compromise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horizontal: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provide a wide range of functions, but with little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detail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vertical: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provide a lot of detail for only a few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functions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Compromises in prototypes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mustn't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be ignored. Product needs engineering</a:t>
            </a:r>
          </a:p>
          <a:p>
            <a:pPr marL="185738" indent="-185738" algn="ctr"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949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Conceptual </a:t>
            </a:r>
            <a:r>
              <a:rPr lang="en-US" dirty="0" smtClean="0">
                <a:latin typeface="Liberation Sans"/>
              </a:rPr>
              <a:t>design</a:t>
            </a:r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9700"/>
            <a:ext cx="8229600" cy="4741987"/>
          </a:xfrm>
        </p:spPr>
        <p:txBody>
          <a:bodyPr>
            <a:normAutofit fontScale="55000" lnSpcReduction="20000"/>
          </a:bodyPr>
          <a:lstStyle/>
          <a:p>
            <a:pPr eaLnBrk="0" hangingPunct="0">
              <a:spcBef>
                <a:spcPts val="600"/>
              </a:spcBef>
            </a:pPr>
            <a:r>
              <a:rPr lang="en-GB" sz="5100" dirty="0">
                <a:solidFill>
                  <a:srgbClr val="7030A0"/>
                </a:solidFill>
                <a:latin typeface="Liberation Sans"/>
              </a:rPr>
              <a:t>Transform user requirements/needs into a conceptual model </a:t>
            </a:r>
            <a:endParaRPr lang="en-GB" sz="5100" dirty="0" smtClean="0">
              <a:solidFill>
                <a:srgbClr val="7030A0"/>
              </a:solidFill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  <a:cs typeface="Verdana"/>
            </a:endParaRPr>
          </a:p>
          <a:p>
            <a:pPr eaLnBrk="0" hangingPunct="0">
              <a:spcBef>
                <a:spcPts val="600"/>
              </a:spcBef>
            </a:pPr>
            <a:r>
              <a:rPr lang="en-GB" altLang="ja-JP" sz="5100" dirty="0">
                <a:solidFill>
                  <a:srgbClr val="7030A0"/>
                </a:solidFill>
                <a:latin typeface="Liberation Sans"/>
                <a:cs typeface="Verdana"/>
              </a:rPr>
              <a:t>A conceptual model is an outline of what people can do with a product and what concepts are needed to understand and interact with </a:t>
            </a:r>
            <a:r>
              <a:rPr lang="en-GB" altLang="ja-JP" sz="5100" dirty="0" smtClean="0">
                <a:solidFill>
                  <a:srgbClr val="7030A0"/>
                </a:solidFill>
                <a:latin typeface="Liberation Sans"/>
                <a:cs typeface="Verdana"/>
              </a:rPr>
              <a:t>it</a:t>
            </a: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  <a:cs typeface="Verdana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5100" dirty="0" smtClean="0">
                <a:solidFill>
                  <a:srgbClr val="7030A0"/>
                </a:solidFill>
                <a:latin typeface="Liberation Sans"/>
              </a:rPr>
              <a:t>Mood board may be used to capture </a:t>
            </a:r>
            <a:r>
              <a:rPr lang="en-GB" sz="5100" dirty="0" smtClean="0">
                <a:solidFill>
                  <a:srgbClr val="7030A0"/>
                </a:solidFill>
                <a:latin typeface="Liberation Sans"/>
              </a:rPr>
              <a:t>feel</a:t>
            </a: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5100" dirty="0">
                <a:solidFill>
                  <a:srgbClr val="7030A0"/>
                </a:solidFill>
                <a:latin typeface="Liberation Sans"/>
              </a:rPr>
              <a:t>Consider alternatives: prototyping helps</a:t>
            </a:r>
            <a:endParaRPr lang="en-US" sz="5100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19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51636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Overview</a:t>
            </a:r>
            <a:r>
              <a:rPr lang="en-GB" sz="4400" dirty="0">
                <a:latin typeface="Liberation Sans"/>
              </a:rPr>
              <a:t> </a:t>
            </a:r>
            <a:endParaRPr lang="en-US" sz="4400" dirty="0">
              <a:latin typeface="Liberation San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Conceptual design </a:t>
            </a:r>
            <a:endParaRPr lang="en-GB" dirty="0" smtClean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Concrete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design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 smtClean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Using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scenarios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Generating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prototypes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Construction</a:t>
            </a:r>
            <a:endParaRPr lang="en-GB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9562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462088" y="135572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endParaRPr lang="en-US" sz="1600" b="1">
              <a:latin typeface="Liberation Sans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23528" y="764704"/>
            <a:ext cx="76660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eaLnBrk="0" hangingPunct="0"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eaLnBrk="0" hangingPunct="0">
              <a:buFontTx/>
              <a:buChar char="•"/>
            </a:pPr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94025"/>
              </p:ext>
            </p:extLst>
          </p:nvPr>
        </p:nvGraphicFramePr>
        <p:xfrm>
          <a:off x="7035800" y="1897063"/>
          <a:ext cx="131445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lip" r:id="rId4" imgW="1857600" imgH="3995640" progId="MS_ClipArt_Gallery.5">
                  <p:embed/>
                </p:oleObj>
              </mc:Choice>
              <mc:Fallback>
                <p:oleObj name="Clip" r:id="rId4" imgW="1857600" imgH="39956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897063"/>
                        <a:ext cx="131445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33858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823377" y="141843"/>
            <a:ext cx="7497246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4400" dirty="0">
                <a:latin typeface="Liberation Sans"/>
              </a:rPr>
              <a:t>Is there a suitable metaphor?</a:t>
            </a:r>
            <a:endParaRPr lang="en-US" sz="4400" dirty="0">
              <a:latin typeface="Liberation San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29523" y="908720"/>
            <a:ext cx="784383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Interface metaphors combine familiar knowledge with new knowledge in a way that will help the user understand the product. 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Three steps: understand functionality, identify potential problem areas, generate metaphors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Evaluate metaphors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much structure does it provide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much is relevant to the problem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Is it easy to represent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Will the audience understand it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extensible is it?</a:t>
            </a:r>
          </a:p>
          <a:p>
            <a:pPr lvl="1" eaLnBrk="0" hangingPunct="0">
              <a:spcBef>
                <a:spcPts val="3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marL="271463" indent="-271463" algn="ctr"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47231" y="6348436"/>
            <a:ext cx="2895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7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75732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449583"/>
            <a:ext cx="8872538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4400" dirty="0">
                <a:latin typeface="Liberation Sans"/>
              </a:rPr>
              <a:t>Considering interaction </a:t>
            </a:r>
            <a:r>
              <a:rPr lang="en-GB" sz="4400" dirty="0" smtClean="0">
                <a:latin typeface="Liberation Sans"/>
              </a:rPr>
              <a:t>and interface types</a:t>
            </a:r>
            <a:endParaRPr lang="en-US" sz="4400" dirty="0">
              <a:latin typeface="Liberation Sans"/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792088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Which interaction type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How the user invokes </a:t>
            </a:r>
            <a:r>
              <a:rPr lang="en-GB" sz="2500" dirty="0" smtClean="0">
                <a:solidFill>
                  <a:schemeClr val="accent1"/>
                </a:solidFill>
                <a:latin typeface="Liberation Sans"/>
              </a:rPr>
              <a:t>actions</a:t>
            </a:r>
          </a:p>
          <a:p>
            <a:pPr lvl="1" eaLnBrk="0" hangingPunct="0">
              <a:spcBef>
                <a:spcPts val="300"/>
              </a:spcBef>
            </a:pPr>
            <a:endParaRPr lang="en-GB" sz="2500" dirty="0">
              <a:solidFill>
                <a:schemeClr val="accent1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Instructing, conversing, manipulating or exploring </a:t>
            </a:r>
          </a:p>
          <a:p>
            <a:pPr lvl="2" eaLnBrk="0" hangingPunct="0">
              <a:spcBef>
                <a:spcPts val="300"/>
              </a:spcBef>
            </a:pPr>
            <a:endParaRPr lang="en-GB" dirty="0"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Do different interface types provide insight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1000" dirty="0" smtClean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shareable, tangible, augmented reality, </a:t>
            </a:r>
            <a:r>
              <a:rPr lang="en-GB" sz="2500" dirty="0" smtClean="0">
                <a:solidFill>
                  <a:schemeClr val="accent1"/>
                </a:solidFill>
                <a:latin typeface="Liberation Sans"/>
              </a:rPr>
              <a:t>etc.</a:t>
            </a:r>
          </a:p>
          <a:p>
            <a:pPr lvl="1" eaLnBrk="0" hangingPunct="0">
              <a:spcBef>
                <a:spcPts val="300"/>
              </a:spcBef>
            </a:pPr>
            <a:endParaRPr lang="en-GB" sz="2500" dirty="0">
              <a:solidFill>
                <a:schemeClr val="accent1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374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44925" y="6392839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435679" y="413130"/>
            <a:ext cx="8318684" cy="64376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3600" dirty="0">
                <a:latin typeface="Liberation Sans"/>
              </a:rPr>
              <a:t>Expanding the </a:t>
            </a:r>
            <a:r>
              <a:rPr lang="en-GB" sz="3600" dirty="0" smtClean="0">
                <a:latin typeface="Liberation Sans"/>
              </a:rPr>
              <a:t>initial conceptual </a:t>
            </a:r>
            <a:r>
              <a:rPr lang="en-GB" sz="3600" dirty="0">
                <a:latin typeface="Liberation Sans"/>
              </a:rPr>
              <a:t>model</a:t>
            </a:r>
            <a:endParaRPr lang="en-US" sz="3600" dirty="0">
              <a:latin typeface="Liberation San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80988" y="1447800"/>
            <a:ext cx="83359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What functions will the product perform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?</a:t>
            </a:r>
            <a:r>
              <a:rPr lang="en-GB" sz="2600" b="1" dirty="0" smtClean="0">
                <a:solidFill>
                  <a:srgbClr val="7030A0"/>
                </a:solidFill>
                <a:latin typeface="Liberation Sans"/>
              </a:rPr>
              <a:t> </a:t>
            </a:r>
            <a:endParaRPr lang="en-GB" sz="2600" b="1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What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will the product do and what will the human do (task allocation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)?</a:t>
            </a:r>
          </a:p>
          <a:p>
            <a:pPr lvl="2" eaLnBrk="0" hangingPunct="0">
              <a:spcBef>
                <a:spcPts val="600"/>
              </a:spcBef>
            </a:pPr>
            <a:endParaRPr lang="en-GB" sz="1000" dirty="0" smtClean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How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are the functions related to each other?</a:t>
            </a:r>
            <a:r>
              <a:rPr lang="en-GB" sz="2600" b="1" dirty="0">
                <a:solidFill>
                  <a:srgbClr val="7030A0"/>
                </a:solidFill>
                <a:latin typeface="Liberation Sans"/>
              </a:rPr>
              <a:t> 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Sequential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or parallel?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Categorisations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, e.g. all actions related to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privacy on a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smartphone</a:t>
            </a:r>
          </a:p>
          <a:p>
            <a:pPr lvl="2" eaLnBrk="0" hangingPunct="0">
              <a:spcBef>
                <a:spcPts val="600"/>
              </a:spcBef>
            </a:pPr>
            <a:endParaRPr lang="en-GB" sz="1000" dirty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What information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is needed?</a:t>
            </a:r>
            <a:endParaRPr lang="en-GB" sz="2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What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data is required to perform the task? 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How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is this data to be transformed by the system? 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005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Many aspects to concrete </a:t>
            </a:r>
            <a:r>
              <a:rPr lang="en-US" sz="4800" dirty="0" smtClean="0">
                <a:solidFill>
                  <a:srgbClr val="7030A0"/>
                </a:solidFill>
              </a:rPr>
              <a:t>design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Color, icons, buttons, interaction devices </a:t>
            </a:r>
            <a:r>
              <a:rPr lang="en-US" sz="3200" dirty="0" smtClean="0">
                <a:solidFill>
                  <a:schemeClr val="accent1"/>
                </a:solidFill>
              </a:rPr>
              <a:t>etc.</a:t>
            </a:r>
          </a:p>
          <a:p>
            <a:pPr lvl="1"/>
            <a:endParaRPr lang="en-US" sz="3200" dirty="0" smtClean="0"/>
          </a:p>
          <a:p>
            <a:r>
              <a:rPr lang="en-US" sz="4800" dirty="0" smtClean="0">
                <a:solidFill>
                  <a:srgbClr val="7030A0"/>
                </a:solidFill>
              </a:rPr>
              <a:t>User characteristics and </a:t>
            </a:r>
            <a:r>
              <a:rPr lang="en-US" sz="4800" dirty="0" smtClean="0">
                <a:solidFill>
                  <a:srgbClr val="7030A0"/>
                </a:solidFill>
              </a:rPr>
              <a:t>context</a:t>
            </a:r>
          </a:p>
          <a:p>
            <a:endParaRPr lang="en-US" dirty="0" smtClean="0"/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Accessibility, cross-cultural </a:t>
            </a:r>
            <a:r>
              <a:rPr lang="en-US" sz="3200" dirty="0" smtClean="0">
                <a:solidFill>
                  <a:schemeClr val="accent1"/>
                </a:solidFill>
              </a:rPr>
              <a:t>design</a:t>
            </a:r>
          </a:p>
          <a:p>
            <a:pPr lvl="1"/>
            <a:endParaRPr lang="en-US" dirty="0" smtClean="0"/>
          </a:p>
          <a:p>
            <a:r>
              <a:rPr lang="en-US" sz="4800" dirty="0" smtClean="0">
                <a:solidFill>
                  <a:srgbClr val="7030A0"/>
                </a:solidFill>
              </a:rPr>
              <a:t>Cultural website </a:t>
            </a:r>
            <a:r>
              <a:rPr lang="en-US" sz="4800" dirty="0" smtClean="0">
                <a:solidFill>
                  <a:srgbClr val="7030A0"/>
                </a:solidFill>
              </a:rPr>
              <a:t>guidelines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successful </a:t>
            </a:r>
            <a:r>
              <a:rPr lang="en-US" sz="3200" dirty="0">
                <a:solidFill>
                  <a:schemeClr val="accent1"/>
                </a:solidFill>
              </a:rPr>
              <a:t>products </a:t>
            </a:r>
            <a:r>
              <a:rPr lang="en-US" sz="3200" dirty="0" smtClean="0">
                <a:solidFill>
                  <a:schemeClr val="accent1"/>
                </a:solidFill>
              </a:rPr>
              <a:t>“are … bundles </a:t>
            </a:r>
            <a:r>
              <a:rPr lang="en-US" sz="3200" dirty="0">
                <a:solidFill>
                  <a:schemeClr val="accent1"/>
                </a:solidFill>
              </a:rPr>
              <a:t>of social solutions. Inventors succeed in a particular culture because they understand the values, institutional arrangements, and </a:t>
            </a:r>
            <a:r>
              <a:rPr lang="en-US" sz="3200" dirty="0" smtClean="0">
                <a:solidFill>
                  <a:schemeClr val="accent1"/>
                </a:solidFill>
              </a:rPr>
              <a:t>economic </a:t>
            </a:r>
            <a:r>
              <a:rPr lang="en-US" sz="3200" dirty="0">
                <a:solidFill>
                  <a:schemeClr val="accent1"/>
                </a:solidFill>
              </a:rPr>
              <a:t>notions of that culture.” 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23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3600" dirty="0">
                <a:latin typeface="Liberation Sans"/>
              </a:rPr>
              <a:t>Using </a:t>
            </a:r>
            <a:r>
              <a:rPr lang="en-GB" sz="3600" dirty="0" smtClean="0">
                <a:latin typeface="Liberation Sans"/>
              </a:rPr>
              <a:t>scenarios</a:t>
            </a:r>
            <a:endParaRPr lang="en-US" sz="3600" dirty="0">
              <a:latin typeface="Liberation San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90763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Express proposed or imagined situations </a:t>
            </a:r>
            <a:endParaRPr lang="en-GB" sz="3000" dirty="0" smtClean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endParaRPr lang="en-GB" sz="11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Used throughout design in various ways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as a basis for overall design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scripts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for user evaluation of prototypes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concrete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examples of tasks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as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a means of co-operation across  </a:t>
            </a:r>
            <a:br>
              <a:rPr lang="en-GB" sz="2600" dirty="0">
                <a:solidFill>
                  <a:schemeClr val="accent1"/>
                </a:solidFill>
                <a:latin typeface="Liberation Sans"/>
              </a:rPr>
            </a:b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professional </a:t>
            </a: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boundaries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Plus and minus scenarios to explore extreme cases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24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28129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3426" y="6328442"/>
            <a:ext cx="2895600" cy="476250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144822" y="320677"/>
            <a:ext cx="8747658" cy="698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GB" sz="4000" dirty="0"/>
              <a:t>Generate storyboard from scenario</a:t>
            </a:r>
            <a:endParaRPr lang="en-US" sz="4000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</a:endParaRPr>
          </a:p>
          <a:p>
            <a:endParaRPr lang="en-US" sz="280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03263" y="4724400"/>
            <a:ext cx="7842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US" sz="240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0432" y="644345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25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0420"/>
            <a:ext cx="7704856" cy="50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4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>
          <a:xfrm>
            <a:off x="665945" y="188640"/>
            <a:ext cx="7772400" cy="1308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dirty="0"/>
              <a:t>Generate card-based prototype from use case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</a:endParaRPr>
          </a:p>
          <a:p>
            <a:endParaRPr lang="en-US" sz="2800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03263" y="4724400"/>
            <a:ext cx="7842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US" sz="240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8345" y="6477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26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70" y="1628800"/>
            <a:ext cx="8620125" cy="46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58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user’s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personas, card-based prototypes or </a:t>
            </a:r>
            <a:r>
              <a:rPr lang="en-US" dirty="0" err="1" smtClean="0">
                <a:solidFill>
                  <a:srgbClr val="7030A0"/>
                </a:solidFill>
              </a:rPr>
              <a:t>stickies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to model the user </a:t>
            </a:r>
            <a:r>
              <a:rPr lang="en-US" dirty="0" smtClean="0">
                <a:solidFill>
                  <a:srgbClr val="7030A0"/>
                </a:solidFill>
              </a:rPr>
              <a:t>experience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Visual representation called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endParaRPr lang="en-US" sz="1200" dirty="0" smtClean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esign map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customer/user journey map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experience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</a:p>
          <a:p>
            <a:pPr lvl="1"/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Two common </a:t>
            </a:r>
            <a:r>
              <a:rPr lang="en-US" dirty="0" smtClean="0">
                <a:solidFill>
                  <a:srgbClr val="7030A0"/>
                </a:solidFill>
              </a:rPr>
              <a:t>representations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heel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timeline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31840" y="6381750"/>
            <a:ext cx="2895600" cy="476250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5928" y="647523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27</a:t>
            </a:r>
          </a:p>
          <a:p>
            <a:endParaRPr lang="en-GB" sz="10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636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1" y="116776"/>
            <a:ext cx="8229600" cy="55607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experience map drawn as a wheel</a:t>
            </a:r>
            <a:endParaRPr lang="en-US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61" y="692696"/>
            <a:ext cx="7200800" cy="574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28920" y="649818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28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3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67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experience map drawn as a timeline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43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5728" y="6498614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29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97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latin typeface="Liberation Sans"/>
              </a:rPr>
              <a:t>Prototyping</a:t>
            </a:r>
            <a:endParaRPr lang="en-US" dirty="0">
              <a:latin typeface="Liberation San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0000" lnSpcReduction="20000"/>
          </a:bodyPr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What is a prototype? </a:t>
            </a:r>
            <a:endParaRPr lang="en-GB" dirty="0" smtClean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Why prototype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Different kinds of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 smtClean="0">
              <a:solidFill>
                <a:schemeClr val="accent1"/>
              </a:solidFill>
              <a:latin typeface="Liberation Sans"/>
            </a:endParaRPr>
          </a:p>
          <a:p>
            <a:pPr marL="45720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Low fidelity</a:t>
            </a:r>
          </a:p>
          <a:p>
            <a:pPr lvl="1" eaLnBrk="0" hangingPunct="0">
              <a:spcBef>
                <a:spcPts val="600"/>
              </a:spcBef>
            </a:pPr>
            <a:endParaRPr lang="en-GB" sz="900" dirty="0" smtClean="0">
              <a:solidFill>
                <a:schemeClr val="accent1"/>
              </a:solidFill>
              <a:latin typeface="Liberation Sans"/>
            </a:endParaRPr>
          </a:p>
          <a:p>
            <a:pPr marL="45720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High fidelity</a:t>
            </a:r>
          </a:p>
          <a:p>
            <a:pPr lvl="1" eaLnBrk="0" hangingPunct="0">
              <a:spcBef>
                <a:spcPts val="600"/>
              </a:spcBef>
            </a:pPr>
            <a:endParaRPr lang="en-GB" sz="10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Compromises in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400" dirty="0" smtClean="0">
              <a:solidFill>
                <a:srgbClr val="7030A0"/>
              </a:solidFill>
              <a:latin typeface="Liberation Sans"/>
            </a:endParaRPr>
          </a:p>
          <a:p>
            <a:pPr marL="40005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 V</a:t>
            </a: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ertical </a:t>
            </a:r>
          </a:p>
          <a:p>
            <a:pPr marL="755650" lvl="1" indent="-355600" eaLnBrk="0" hangingPunct="0">
              <a:spcBef>
                <a:spcPts val="600"/>
              </a:spcBef>
              <a:buFontTx/>
              <a:buChar char="•"/>
            </a:pPr>
            <a:endParaRPr lang="en-GB" sz="1100" dirty="0" smtClean="0">
              <a:solidFill>
                <a:schemeClr val="accent1"/>
              </a:solidFill>
              <a:latin typeface="Liberation Sans"/>
            </a:endParaRPr>
          </a:p>
          <a:p>
            <a:pPr marL="40005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 Horizontal</a:t>
            </a:r>
          </a:p>
          <a:p>
            <a:pPr marL="755650" lvl="1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 smtClean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Final product needs to be engineered</a:t>
            </a:r>
            <a:endParaRPr lang="en-GB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462088" y="135572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endParaRPr lang="en-US" sz="1600" b="1">
              <a:latin typeface="Liberation Sans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381125" y="1628775"/>
            <a:ext cx="64722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96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Construction: physical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Build and code prototypes using </a:t>
            </a:r>
            <a:r>
              <a:rPr lang="en-US" dirty="0" smtClean="0">
                <a:solidFill>
                  <a:srgbClr val="7030A0"/>
                </a:solidFill>
              </a:rPr>
              <a:t>electronics</a:t>
            </a:r>
          </a:p>
          <a:p>
            <a:endParaRPr lang="en-US" sz="10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Toolkits available </a:t>
            </a:r>
            <a:r>
              <a:rPr lang="en-US" dirty="0" smtClean="0">
                <a:solidFill>
                  <a:srgbClr val="7030A0"/>
                </a:solidFill>
              </a:rPr>
              <a:t>include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Arduino</a:t>
            </a: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LilyPad</a:t>
            </a:r>
            <a:r>
              <a:rPr lang="en-US" dirty="0" smtClean="0">
                <a:solidFill>
                  <a:schemeClr val="accent1"/>
                </a:solidFill>
              </a:rPr>
              <a:t> (for fabrics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Senseboard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MaKey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MaKey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sz="11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Designed for use by wide range of people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83532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30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Physical computing kits</a:t>
            </a:r>
            <a:endParaRPr lang="en-US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832648" cy="56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96436" y="6432587"/>
            <a:ext cx="39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31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0476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788"/>
            <a:ext cx="8229600" cy="1143000"/>
          </a:xfrm>
        </p:spPr>
        <p:txBody>
          <a:bodyPr/>
          <a:lstStyle/>
          <a:p>
            <a:r>
              <a:rPr lang="en-US" dirty="0" smtClean="0"/>
              <a:t>Physical computing kits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9596"/>
            <a:ext cx="6696744" cy="522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8424" y="648898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32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computing kits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02534" cy="456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90929" y="6481695"/>
            <a:ext cx="33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33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Construction: SDKs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Software Development </a:t>
            </a:r>
            <a:r>
              <a:rPr lang="en-US" dirty="0" smtClean="0">
                <a:solidFill>
                  <a:srgbClr val="7030A0"/>
                </a:solidFill>
              </a:rPr>
              <a:t>Kits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programming tools and components to develop for a specific platform, e.g. </a:t>
            </a:r>
            <a:r>
              <a:rPr lang="en-US" dirty="0" smtClean="0">
                <a:solidFill>
                  <a:schemeClr val="accent1"/>
                </a:solidFill>
              </a:rPr>
              <a:t>iOS</a:t>
            </a:r>
          </a:p>
          <a:p>
            <a:pPr lvl="1"/>
            <a:endParaRPr lang="en-US" sz="1100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Includes: IDE, documentation, drivers, sample code, application programming interfaces (APIs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Makes development much </a:t>
            </a:r>
            <a:r>
              <a:rPr lang="en-US" dirty="0" smtClean="0">
                <a:solidFill>
                  <a:srgbClr val="7030A0"/>
                </a:solidFill>
              </a:rPr>
              <a:t>easier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Microsoft’s </a:t>
            </a:r>
            <a:r>
              <a:rPr lang="en-US" dirty="0" err="1" smtClean="0">
                <a:solidFill>
                  <a:srgbClr val="7030A0"/>
                </a:solidFill>
              </a:rPr>
              <a:t>Kinect</a:t>
            </a:r>
            <a:r>
              <a:rPr lang="en-US" dirty="0" smtClean="0">
                <a:solidFill>
                  <a:srgbClr val="7030A0"/>
                </a:solidFill>
              </a:rPr>
              <a:t> SDK has been used in research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7365" y="640860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34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1301279" y="1341"/>
            <a:ext cx="6541442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626469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Different kinds of prototyping are used for different purposes and at different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stages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Prototypes answer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questions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The </a:t>
            </a: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final product must be engineered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appropriately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Two aspects of design: conceptual and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concrete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To generate conceptual design, consider interface metaphors, interaction </a:t>
            </a: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types and interface types </a:t>
            </a:r>
            <a:endParaRPr lang="en-US" sz="24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Storyboards </a:t>
            </a: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can be generated from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scenarios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GB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Card-based prototypes can be generated from use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cases</a:t>
            </a:r>
          </a:p>
          <a:p>
            <a:pPr marL="0" indent="0" eaLnBrk="0" hangingPunct="0">
              <a:lnSpc>
                <a:spcPct val="110000"/>
              </a:lnSpc>
              <a:spcBef>
                <a:spcPts val="600"/>
              </a:spcBef>
              <a:buNone/>
            </a:pPr>
            <a:endParaRPr lang="en-GB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Physical computing kits and SDKs facilitate transition from design to construction</a:t>
            </a:r>
            <a:endParaRPr lang="en-US" sz="24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Liberation Sans"/>
              <a:cs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5475" y="6477000"/>
            <a:ext cx="2895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0502" y="351574"/>
            <a:ext cx="5362046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What is a prototype?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03263" y="1268760"/>
            <a:ext cx="80184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In other design fields a prototype is a small-scale</a:t>
            </a:r>
            <a:r>
              <a:rPr lang="en-GB" sz="2800" b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GB" sz="2800" dirty="0">
                <a:solidFill>
                  <a:srgbClr val="7030A0"/>
                </a:solidFill>
                <a:latin typeface="Liberation Sans"/>
              </a:rPr>
              <a:t>model</a:t>
            </a:r>
            <a:r>
              <a:rPr lang="en-GB" sz="28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eaLnBrk="0" hangingPunct="0">
              <a:spcBef>
                <a:spcPts val="600"/>
              </a:spcBef>
            </a:pPr>
            <a:endParaRPr lang="en-GB" sz="1600" dirty="0">
              <a:solidFill>
                <a:srgbClr val="7030A0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a miniature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car</a:t>
            </a: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a miniature building or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town</a:t>
            </a: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the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examples </a:t>
            </a: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here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come </a:t>
            </a:r>
            <a:r>
              <a:rPr lang="en-GB" sz="2800" dirty="0">
                <a:solidFill>
                  <a:schemeClr val="accent1"/>
                </a:solidFill>
                <a:latin typeface="Liberation Sans"/>
              </a:rPr>
              <a:t/>
            </a:r>
            <a:br>
              <a:rPr lang="en-GB" sz="2800" dirty="0">
                <a:solidFill>
                  <a:schemeClr val="accent1"/>
                </a:solidFill>
                <a:latin typeface="Liberation Sans"/>
              </a:rPr>
            </a:b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from a 3D printer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/>
            </a:r>
            <a:b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04644"/>
            <a:ext cx="2481907" cy="384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1" y="5419385"/>
            <a:ext cx="6753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647985"/>
            <a:ext cx="5457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" y="5848010"/>
            <a:ext cx="4810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20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9" y="650878"/>
            <a:ext cx="8313542" cy="342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56137"/>
            <a:ext cx="4260766" cy="25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1" y="4509120"/>
            <a:ext cx="5295580" cy="23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1" y="4758403"/>
            <a:ext cx="5519266" cy="18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96" y="4738808"/>
            <a:ext cx="9048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456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900502" y="351574"/>
            <a:ext cx="5362046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What is a prototype?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22275" y="1268760"/>
            <a:ext cx="85804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In interaction design it can be (among other things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):</a:t>
            </a:r>
          </a:p>
          <a:p>
            <a:pPr eaLnBrk="0" hangingPunct="0">
              <a:spcBef>
                <a:spcPts val="600"/>
              </a:spcBef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series of screen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sketches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storyboard, i.e. a cartoon-like series of scenes </a:t>
            </a:r>
            <a:endParaRPr lang="en-GB" sz="2400" dirty="0" smtClean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</a:t>
            </a:r>
            <a:r>
              <a:rPr lang="en-GB" sz="2400" dirty="0" err="1">
                <a:solidFill>
                  <a:schemeClr val="accent1"/>
                </a:solidFill>
                <a:latin typeface="Liberation Sans"/>
              </a:rPr>
              <a:t>Powerpoint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 slide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show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video simulating the use of a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system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lump of wood (e.g. </a:t>
            </a:r>
            <a:r>
              <a:rPr lang="en-GB" sz="2400" dirty="0" err="1">
                <a:solidFill>
                  <a:schemeClr val="accent1"/>
                </a:solidFill>
                <a:latin typeface="Liberation Sans"/>
              </a:rPr>
              <a:t>PalmPilot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)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cardboard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mock-up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piece of software with limited functionality written in the target language or in another language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43825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7559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881" y="351574"/>
            <a:ext cx="4137351" cy="76687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Why prototype?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31118" y="1340768"/>
            <a:ext cx="8369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Evaluation and feedback are central to interaction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design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Stakeholders can see, hold, interact with a prototype more easily than a document or a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drawing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Team members can communicate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effectively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You can test out ideas for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yourself</a:t>
            </a:r>
          </a:p>
          <a:p>
            <a:pPr marL="84137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 </a:t>
            </a:r>
            <a:endParaRPr lang="en-GB" sz="24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It encourages reflection: very important aspect of design </a:t>
            </a:r>
            <a:endParaRPr lang="en-GB" sz="2400" dirty="0" smtClean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Prototypes answer questions, and support designers in choosing between alternatives </a:t>
            </a: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5399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40156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-401638" y="188913"/>
            <a:ext cx="9545638" cy="14287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400"/>
              <a:t>Filtering dimensions of prototyping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pic>
        <p:nvPicPr>
          <p:cNvPr id="14345" name="Picture 9" descr="table_11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6"/>
          <a:stretch>
            <a:fillRect/>
          </a:stretch>
        </p:blipFill>
        <p:spPr bwMode="auto">
          <a:xfrm>
            <a:off x="395288" y="1700213"/>
            <a:ext cx="8424862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5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77000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>
          <a:xfrm>
            <a:off x="-200819" y="260648"/>
            <a:ext cx="9545638" cy="64376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600" dirty="0"/>
              <a:t>Manifestation dimensions of prototyping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2580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96861"/>
            <a:ext cx="6912768" cy="537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7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580e7e-d875-4148-b964-46d206638cb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3b71cd-614e-44bf-a683-1b5d3a4dc0a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1163</Words>
  <Application>Microsoft Office PowerPoint</Application>
  <PresentationFormat>On-screen Show (4:3)</PresentationFormat>
  <Paragraphs>365</Paragraphs>
  <Slides>35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Clip</vt:lpstr>
      <vt:lpstr>PowerPoint Presentation</vt:lpstr>
      <vt:lpstr>Overview </vt:lpstr>
      <vt:lpstr>Prototyping</vt:lpstr>
      <vt:lpstr>What is a prototype?</vt:lpstr>
      <vt:lpstr>PowerPoint Presentation</vt:lpstr>
      <vt:lpstr>What is a prototype?</vt:lpstr>
      <vt:lpstr>Why prototype?</vt:lpstr>
      <vt:lpstr>Filtering dimensions of prototyping</vt:lpstr>
      <vt:lpstr>Manifestation dimensions of prototyping</vt:lpstr>
      <vt:lpstr>What to prototype?</vt:lpstr>
      <vt:lpstr>Low-fidelity Prototyping</vt:lpstr>
      <vt:lpstr>Storyboards</vt:lpstr>
      <vt:lpstr>Example storyboard</vt:lpstr>
      <vt:lpstr>Sketching</vt:lpstr>
      <vt:lpstr>Card-based prototypes</vt:lpstr>
      <vt:lpstr>‘Wizard-of-Oz’ prototyping</vt:lpstr>
      <vt:lpstr>High-fidelity prototyping</vt:lpstr>
      <vt:lpstr>Compromises in prototyping</vt:lpstr>
      <vt:lpstr>Conceptual design</vt:lpstr>
      <vt:lpstr>Is there a suitable metaphor?</vt:lpstr>
      <vt:lpstr>Considering interaction and interface types</vt:lpstr>
      <vt:lpstr>Expanding the initial conceptual model</vt:lpstr>
      <vt:lpstr>Concrete design</vt:lpstr>
      <vt:lpstr>Using scenarios</vt:lpstr>
      <vt:lpstr>Generate storyboard from scenario</vt:lpstr>
      <vt:lpstr>Generate card-based prototype from use case</vt:lpstr>
      <vt:lpstr>Explore the user’s experience</vt:lpstr>
      <vt:lpstr>An experience map drawn as a wheel</vt:lpstr>
      <vt:lpstr>An experience map drawn as a timeline</vt:lpstr>
      <vt:lpstr>Construction: physical computing</vt:lpstr>
      <vt:lpstr>Physical computing kits</vt:lpstr>
      <vt:lpstr>Physical computing kits</vt:lpstr>
      <vt:lpstr>Physical computing kits</vt:lpstr>
      <vt:lpstr>Construction: SDKs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33</cp:revision>
  <dcterms:created xsi:type="dcterms:W3CDTF">2015-01-06T09:40:09Z</dcterms:created>
  <dcterms:modified xsi:type="dcterms:W3CDTF">2015-02-16T21:44:52Z</dcterms:modified>
</cp:coreProperties>
</file>