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comments/comment1.xml" ContentType="application/vnd.openxmlformats-officedocument.presentationml.comments+xml"/>
  <Override PartName="/ppt/tags/tag2.xml" ContentType="application/vnd.openxmlformats-officedocument.presentationml.tags+xml"/>
  <Override PartName="/ppt/comments/comment2.xml" ContentType="application/vnd.openxmlformats-officedocument.presentationml.comments+xml"/>
  <Override PartName="/ppt/tags/tag3.xml" ContentType="application/vnd.openxmlformats-officedocument.presentationml.tags+xml"/>
  <Override PartName="/ppt/tags/tag4.xml" ContentType="application/vnd.openxmlformats-officedocument.presentationml.tag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sldIdLst>
    <p:sldId id="256" r:id="rId2"/>
    <p:sldId id="259" r:id="rId3"/>
    <p:sldId id="260" r:id="rId4"/>
    <p:sldId id="261" r:id="rId5"/>
    <p:sldId id="264" r:id="rId6"/>
    <p:sldId id="262" r:id="rId7"/>
    <p:sldId id="263" r:id="rId8"/>
    <p:sldId id="265" r:id="rId9"/>
    <p:sldId id="266" r:id="rId10"/>
    <p:sldId id="267" r:id="rId11"/>
    <p:sldId id="297" r:id="rId12"/>
    <p:sldId id="268" r:id="rId13"/>
    <p:sldId id="269" r:id="rId14"/>
    <p:sldId id="271" r:id="rId15"/>
    <p:sldId id="272" r:id="rId16"/>
    <p:sldId id="273" r:id="rId17"/>
    <p:sldId id="274" r:id="rId18"/>
    <p:sldId id="275" r:id="rId19"/>
    <p:sldId id="276" r:id="rId20"/>
    <p:sldId id="277" r:id="rId21"/>
    <p:sldId id="298" r:id="rId22"/>
    <p:sldId id="278" r:id="rId23"/>
    <p:sldId id="279" r:id="rId24"/>
    <p:sldId id="280" r:id="rId25"/>
    <p:sldId id="282" r:id="rId26"/>
    <p:sldId id="284" r:id="rId27"/>
    <p:sldId id="285" r:id="rId28"/>
    <p:sldId id="286" r:id="rId29"/>
    <p:sldId id="296" r:id="rId30"/>
    <p:sldId id="287" r:id="rId31"/>
    <p:sldId id="288" r:id="rId32"/>
    <p:sldId id="289" r:id="rId33"/>
    <p:sldId id="290" r:id="rId34"/>
    <p:sldId id="291" r:id="rId35"/>
    <p:sldId id="292" r:id="rId36"/>
    <p:sldId id="293" r:id="rId37"/>
    <p:sldId id="294" r:id="rId38"/>
    <p:sldId id="29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len Sharp" initial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01-17T13:37:17.329" idx="1">
    <p:pos x="10" y="10"/>
    <p:text>This is the same as the one in our book, but it's not the same as the one in the refernce. The date in the 'history' field should be 2013 - see original handover of figure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5-01-17T13:46:12.007" idx="3">
    <p:pos x="5529" y="877"/>
    <p:text>From figures 10.2 and 10.3</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5-01-17T13:50:48.338" idx="4">
    <p:pos x="400" y="686"/>
    <p:text>Replace this image with one from figure 10.4 (a)</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B2BF90-99B2-4202-92DF-19479BF58EE9}" type="datetimeFigureOut">
              <a:rPr lang="en-GB" smtClean="0"/>
              <a:t>28/02/2015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55A965-49CD-492E-84BE-5EB2A9CC3DBD}" type="slidenum">
              <a:rPr lang="en-GB" smtClean="0"/>
              <a:t>‹#›</a:t>
            </a:fld>
            <a:endParaRPr lang="en-GB"/>
          </a:p>
        </p:txBody>
      </p:sp>
    </p:spTree>
    <p:extLst>
      <p:ext uri="{BB962C8B-B14F-4D97-AF65-F5344CB8AC3E}">
        <p14:creationId xmlns:p14="http://schemas.microsoft.com/office/powerpoint/2010/main" val="14793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www.id-book.com</a:t>
            </a:r>
            <a:endParaRPr lang="en-GB"/>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1528635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www.id-book.com</a:t>
            </a:r>
            <a:endParaRPr lang="en-GB"/>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3368491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www.id-book.com</a:t>
            </a:r>
            <a:endParaRPr lang="en-GB"/>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714383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Footer Placeholder 4"/>
          <p:cNvSpPr>
            <a:spLocks noGrp="1"/>
          </p:cNvSpPr>
          <p:nvPr>
            <p:ph type="ftr" sz="quarter" idx="10"/>
          </p:nvPr>
        </p:nvSpPr>
        <p:spPr>
          <a:xfrm>
            <a:off x="2987675" y="6381750"/>
            <a:ext cx="2895600" cy="476250"/>
          </a:xfrm>
        </p:spPr>
        <p:txBody>
          <a:bodyPr/>
          <a:lstStyle>
            <a:lvl1pPr>
              <a:defRPr/>
            </a:lvl1pPr>
          </a:lstStyle>
          <a:p>
            <a:r>
              <a:rPr lang="en-GB" smtClean="0"/>
              <a:t>www.id-book.com</a:t>
            </a:r>
            <a:endParaRPr lang="en-GB"/>
          </a:p>
        </p:txBody>
      </p:sp>
      <p:sp>
        <p:nvSpPr>
          <p:cNvPr id="6" name="Date Placeholder 5"/>
          <p:cNvSpPr>
            <a:spLocks noGrp="1"/>
          </p:cNvSpPr>
          <p:nvPr>
            <p:ph type="dt" sz="half" idx="11"/>
          </p:nvPr>
        </p:nvSpPr>
        <p:spPr>
          <a:xfrm>
            <a:off x="179388" y="6381750"/>
            <a:ext cx="2133600" cy="476250"/>
          </a:xfrm>
        </p:spPr>
        <p:txBody>
          <a:bodyPr/>
          <a:lstStyle>
            <a:lvl1pPr>
              <a:defRPr/>
            </a:lvl1pPr>
          </a:lstStyle>
          <a:p>
            <a:endParaRPr lang="en-GB"/>
          </a:p>
        </p:txBody>
      </p:sp>
    </p:spTree>
    <p:extLst>
      <p:ext uri="{BB962C8B-B14F-4D97-AF65-F5344CB8AC3E}">
        <p14:creationId xmlns:p14="http://schemas.microsoft.com/office/powerpoint/2010/main" val="2892566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lvl1pPr>
              <a:defRPr>
                <a:solidFill>
                  <a:schemeClr val="tx1"/>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www.id-book.com</a:t>
            </a:r>
            <a:endParaRPr lang="en-GB"/>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5934151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www.id-book.com</a:t>
            </a:r>
            <a:endParaRPr lang="en-GB"/>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330861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smtClean="0"/>
              <a:t>www.id-book.com</a:t>
            </a:r>
            <a:endParaRPr lang="en-GB"/>
          </a:p>
        </p:txBody>
      </p:sp>
      <p:sp>
        <p:nvSpPr>
          <p:cNvPr id="7" name="Slide Number Placeholder 6"/>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147230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r>
              <a:rPr lang="en-GB" smtClean="0"/>
              <a:t>www.id-book.com</a:t>
            </a:r>
            <a:endParaRPr lang="en-GB"/>
          </a:p>
        </p:txBody>
      </p:sp>
      <p:sp>
        <p:nvSpPr>
          <p:cNvPr id="9" name="Slide Number Placeholder 8"/>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3091041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r>
              <a:rPr lang="en-GB" smtClean="0"/>
              <a:t>www.id-book.com</a:t>
            </a:r>
            <a:endParaRPr lang="en-GB"/>
          </a:p>
        </p:txBody>
      </p:sp>
      <p:sp>
        <p:nvSpPr>
          <p:cNvPr id="5" name="Slide Number Placeholder 4"/>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407614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r>
              <a:rPr lang="en-GB" smtClean="0"/>
              <a:t>www.id-book.com</a:t>
            </a:r>
            <a:endParaRPr lang="en-GB"/>
          </a:p>
        </p:txBody>
      </p:sp>
      <p:sp>
        <p:nvSpPr>
          <p:cNvPr id="4" name="Slide Number Placeholder 3"/>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123699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smtClean="0"/>
              <a:t>www.id-book.com</a:t>
            </a:r>
            <a:endParaRPr lang="en-GB"/>
          </a:p>
        </p:txBody>
      </p:sp>
      <p:sp>
        <p:nvSpPr>
          <p:cNvPr id="7" name="Slide Number Placeholder 6"/>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2540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smtClean="0"/>
              <a:t>www.id-book.com</a:t>
            </a:r>
            <a:endParaRPr lang="en-GB"/>
          </a:p>
        </p:txBody>
      </p:sp>
      <p:sp>
        <p:nvSpPr>
          <p:cNvPr id="7" name="Slide Number Placeholder 6"/>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79049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r>
              <a:rPr lang="en-GB" smtClean="0"/>
              <a:t>www.id-book.com</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fld id="{A7EA2D8D-44E5-43C4-BBA1-AE3E32EF0894}" type="slidenum">
              <a:rPr lang="en-GB" smtClean="0"/>
              <a:pPr/>
              <a:t>‹#›</a:t>
            </a:fld>
            <a:endParaRPr lang="en-GB"/>
          </a:p>
        </p:txBody>
      </p:sp>
      <p:sp>
        <p:nvSpPr>
          <p:cNvPr id="7" name="Rectangle 6"/>
          <p:cNvSpPr/>
          <p:nvPr userDrawn="1"/>
        </p:nvSpPr>
        <p:spPr>
          <a:xfrm>
            <a:off x="0" y="0"/>
            <a:ext cx="9144000" cy="6858000"/>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0419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rgbClr val="7030A0"/>
          </a:solidFill>
          <a:latin typeface="Liberation Sans" panose="020B0604020202020204" pitchFamily="34" charset="0"/>
          <a:ea typeface="Liberation Sans" panose="020B0604020202020204" pitchFamily="34" charset="0"/>
          <a:cs typeface="Liberation Sans"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rgbClr val="0070C0"/>
          </a:solidFill>
          <a:latin typeface="Liberation Sans" panose="020B0604020202020204" pitchFamily="34" charset="0"/>
          <a:ea typeface="Liberation Sans" panose="020B0604020202020204" pitchFamily="34" charset="0"/>
          <a:cs typeface="Liberation Sans"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rgbClr val="0070C0"/>
          </a:solidFill>
          <a:latin typeface="Liberation Sans" panose="020B0604020202020204" pitchFamily="34" charset="0"/>
          <a:ea typeface="Liberation Sans" panose="020B0604020202020204" pitchFamily="34" charset="0"/>
          <a:cs typeface="Liberation Sans"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rgbClr val="0070C0"/>
          </a:solidFill>
          <a:latin typeface="Liberation Sans" panose="020B0604020202020204" pitchFamily="34" charset="0"/>
          <a:ea typeface="Liberation Sans" panose="020B0604020202020204" pitchFamily="34" charset="0"/>
          <a:cs typeface="Liberation Sans"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eu.wiley.com/WileyCDA/WileyTitle/productCd-1119020751.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comments" Target="../comments/commen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comments" Target="../comments/commen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media.wiley.com/product_data/coverImage300/51/11190207/1119020751.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620688"/>
            <a:ext cx="2857500" cy="37242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65674" y="4581128"/>
            <a:ext cx="6789840" cy="1292662"/>
          </a:xfrm>
          <a:prstGeom prst="rect">
            <a:avLst/>
          </a:prstGeom>
          <a:noFill/>
        </p:spPr>
        <p:txBody>
          <a:bodyPr wrap="none" rtlCol="0">
            <a:spAutoFit/>
          </a:bodyPr>
          <a:lstStyle/>
          <a:p>
            <a:pPr algn="ctr"/>
            <a:r>
              <a:rPr lang="en-GB" sz="3200" dirty="0" smtClean="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Chapter 10</a:t>
            </a:r>
            <a:br>
              <a:rPr lang="en-GB" sz="3200" dirty="0" smtClean="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br>
            <a:endParaRPr lang="en-GB" sz="1400" dirty="0" smtClean="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a:r>
              <a:rPr lang="en-GB" sz="3200" dirty="0" smtClean="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ESTABLISHING REQUIREMENTS</a:t>
            </a:r>
            <a:endParaRPr lang="en-GB" sz="3200" dirty="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ext uri="{BB962C8B-B14F-4D97-AF65-F5344CB8AC3E}">
        <p14:creationId xmlns:p14="http://schemas.microsoft.com/office/powerpoint/2010/main" val="1471185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67544" y="125760"/>
            <a:ext cx="8229600" cy="1143000"/>
          </a:xfrm>
        </p:spPr>
        <p:txBody>
          <a:bodyPr/>
          <a:lstStyle/>
          <a:p>
            <a:r>
              <a:rPr lang="en-GB" dirty="0" smtClean="0"/>
              <a:t>Underwater computing</a:t>
            </a:r>
            <a:endParaRPr lang="en-GB" dirty="0"/>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t>10</a:t>
            </a:fld>
            <a:endParaRPr lang="en-GB" sz="1000" dirty="0">
              <a:solidFill>
                <a:schemeClr val="accent6">
                  <a:lumMod val="75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572" y="1988840"/>
            <a:ext cx="5683213"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055" y="5013176"/>
            <a:ext cx="5328593" cy="259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5996" y="5445224"/>
            <a:ext cx="6408712" cy="297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3549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dirty="0" smtClean="0"/>
              <a:t>Underwater computing</a:t>
            </a:r>
            <a:endParaRPr lang="en-GB" dirty="0"/>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t>11</a:t>
            </a:fld>
            <a:endParaRPr lang="en-GB" sz="1000" dirty="0">
              <a:solidFill>
                <a:schemeClr val="accent6">
                  <a:lumMod val="75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556792"/>
            <a:ext cx="8806728"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4564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5363"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5364"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5365"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5366" name="Rectangle 6"/>
          <p:cNvSpPr>
            <a:spLocks noGrp="1" noChangeArrowheads="1"/>
          </p:cNvSpPr>
          <p:nvPr>
            <p:ph type="title"/>
          </p:nvPr>
        </p:nvSpPr>
        <p:spPr>
          <a:xfrm>
            <a:off x="636627" y="188640"/>
            <a:ext cx="7870745" cy="766877"/>
          </a:xfrm>
          <a:noFill/>
          <a:ln/>
          <a:extLs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r>
              <a:rPr lang="en-US" sz="4400" dirty="0">
                <a:latin typeface="Liberation Sans"/>
              </a:rPr>
              <a:t>Different kinds of requirements</a:t>
            </a:r>
          </a:p>
        </p:txBody>
      </p:sp>
      <p:sp>
        <p:nvSpPr>
          <p:cNvPr id="15367" name="Rectangle 7"/>
          <p:cNvSpPr>
            <a:spLocks noGrp="1" noChangeArrowheads="1"/>
          </p:cNvSpPr>
          <p:nvPr>
            <p:ph type="body" idx="1"/>
          </p:nvPr>
        </p:nvSpPr>
        <p:spPr>
          <a:xfrm>
            <a:off x="899592" y="1031875"/>
            <a:ext cx="6962775" cy="4876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dirty="0">
              <a:solidFill>
                <a:srgbClr val="000000"/>
              </a:solidFill>
              <a:latin typeface="Liberation Sans"/>
            </a:endParaRPr>
          </a:p>
          <a:p>
            <a:endParaRPr lang="en-US" dirty="0">
              <a:latin typeface="Liberation Sans"/>
            </a:endParaRPr>
          </a:p>
        </p:txBody>
      </p:sp>
      <p:sp>
        <p:nvSpPr>
          <p:cNvPr id="15368" name="Rectangle 8"/>
          <p:cNvSpPr>
            <a:spLocks noChangeArrowheads="1"/>
          </p:cNvSpPr>
          <p:nvPr/>
        </p:nvSpPr>
        <p:spPr bwMode="auto">
          <a:xfrm>
            <a:off x="528821" y="1340768"/>
            <a:ext cx="844696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spcBef>
                <a:spcPts val="600"/>
              </a:spcBef>
            </a:pPr>
            <a:r>
              <a:rPr lang="en-GB" sz="3000" dirty="0" smtClean="0">
                <a:solidFill>
                  <a:srgbClr val="7030A0"/>
                </a:solidFill>
                <a:latin typeface="Liberation Sans"/>
              </a:rPr>
              <a:t>Users</a:t>
            </a:r>
            <a:r>
              <a:rPr lang="en-GB" sz="3000" dirty="0">
                <a:solidFill>
                  <a:srgbClr val="7030A0"/>
                </a:solidFill>
                <a:latin typeface="Liberation Sans"/>
              </a:rPr>
              <a:t>: Who are they</a:t>
            </a:r>
            <a:r>
              <a:rPr lang="en-GB" sz="3000" dirty="0" smtClean="0">
                <a:solidFill>
                  <a:srgbClr val="7030A0"/>
                </a:solidFill>
                <a:latin typeface="Liberation Sans"/>
              </a:rPr>
              <a:t>?</a:t>
            </a:r>
          </a:p>
          <a:p>
            <a:pPr eaLnBrk="0" hangingPunct="0">
              <a:spcBef>
                <a:spcPts val="600"/>
              </a:spcBef>
              <a:buFontTx/>
              <a:buChar char="•"/>
            </a:pPr>
            <a:endParaRPr lang="en-GB" sz="1200" dirty="0">
              <a:solidFill>
                <a:schemeClr val="accent1"/>
              </a:solidFill>
              <a:latin typeface="Liberation Sans"/>
            </a:endParaRPr>
          </a:p>
          <a:p>
            <a:pPr marL="542925" lvl="1" eaLnBrk="0" hangingPunct="0">
              <a:spcBef>
                <a:spcPts val="600"/>
              </a:spcBef>
              <a:buFontTx/>
              <a:buChar char="—"/>
            </a:pPr>
            <a:r>
              <a:rPr lang="en-GB" sz="2400" dirty="0">
                <a:solidFill>
                  <a:schemeClr val="accent1"/>
                </a:solidFill>
                <a:latin typeface="Liberation Sans"/>
              </a:rPr>
              <a:t> Characteristics: </a:t>
            </a:r>
            <a:r>
              <a:rPr lang="en-GB" sz="2400" dirty="0" smtClean="0">
                <a:solidFill>
                  <a:schemeClr val="accent1"/>
                </a:solidFill>
                <a:latin typeface="Liberation Sans"/>
              </a:rPr>
              <a:t>nationality, educational </a:t>
            </a:r>
            <a:r>
              <a:rPr lang="en-GB" sz="2400" dirty="0">
                <a:solidFill>
                  <a:schemeClr val="accent1"/>
                </a:solidFill>
                <a:latin typeface="Liberation Sans"/>
              </a:rPr>
              <a:t>background, attitude to </a:t>
            </a:r>
            <a:r>
              <a:rPr lang="en-GB" sz="2400" dirty="0" smtClean="0">
                <a:solidFill>
                  <a:schemeClr val="accent1"/>
                </a:solidFill>
                <a:latin typeface="Liberation Sans"/>
              </a:rPr>
              <a:t>computers</a:t>
            </a:r>
          </a:p>
          <a:p>
            <a:pPr marL="542925" lvl="1" eaLnBrk="0" hangingPunct="0">
              <a:spcBef>
                <a:spcPts val="600"/>
              </a:spcBef>
              <a:buFontTx/>
              <a:buChar char="—"/>
            </a:pPr>
            <a:endParaRPr lang="en-GB" sz="1000" dirty="0">
              <a:solidFill>
                <a:schemeClr val="accent1"/>
              </a:solidFill>
              <a:latin typeface="Liberation Sans"/>
            </a:endParaRPr>
          </a:p>
          <a:p>
            <a:pPr marL="542925" lvl="1" eaLnBrk="0" hangingPunct="0">
              <a:spcBef>
                <a:spcPts val="600"/>
              </a:spcBef>
              <a:buFontTx/>
              <a:buChar char="—"/>
            </a:pPr>
            <a:r>
              <a:rPr lang="en-GB" sz="2400" dirty="0">
                <a:solidFill>
                  <a:schemeClr val="accent1"/>
                </a:solidFill>
                <a:latin typeface="Liberation Sans"/>
              </a:rPr>
              <a:t> System use: novice, expert, casual, </a:t>
            </a:r>
            <a:r>
              <a:rPr lang="en-GB" sz="2400" dirty="0" smtClean="0">
                <a:solidFill>
                  <a:schemeClr val="accent1"/>
                </a:solidFill>
                <a:latin typeface="Liberation Sans"/>
              </a:rPr>
              <a:t>frequent</a:t>
            </a:r>
          </a:p>
          <a:p>
            <a:pPr marL="542925" lvl="1" eaLnBrk="0" hangingPunct="0">
              <a:spcBef>
                <a:spcPts val="600"/>
              </a:spcBef>
              <a:buFontTx/>
              <a:buChar char="—"/>
            </a:pPr>
            <a:endParaRPr lang="en-GB" sz="1000" dirty="0">
              <a:solidFill>
                <a:schemeClr val="accent1"/>
              </a:solidFill>
              <a:latin typeface="Liberation Sans"/>
            </a:endParaRPr>
          </a:p>
          <a:p>
            <a:pPr marL="1000125" lvl="2" eaLnBrk="0" hangingPunct="0">
              <a:spcBef>
                <a:spcPts val="600"/>
              </a:spcBef>
              <a:buFontTx/>
              <a:buChar char="—"/>
            </a:pPr>
            <a:r>
              <a:rPr lang="en-GB" sz="2400" dirty="0">
                <a:solidFill>
                  <a:schemeClr val="accent1"/>
                </a:solidFill>
                <a:latin typeface="Liberation Sans"/>
              </a:rPr>
              <a:t> Novice: </a:t>
            </a:r>
            <a:r>
              <a:rPr lang="en-GB" sz="2400" dirty="0" smtClean="0">
                <a:solidFill>
                  <a:schemeClr val="accent1"/>
                </a:solidFill>
                <a:latin typeface="Liberation Sans"/>
              </a:rPr>
              <a:t>prompted, constrained</a:t>
            </a:r>
            <a:r>
              <a:rPr lang="en-GB" sz="2400" dirty="0">
                <a:solidFill>
                  <a:schemeClr val="accent1"/>
                </a:solidFill>
                <a:latin typeface="Liberation Sans"/>
              </a:rPr>
              <a:t>, </a:t>
            </a:r>
            <a:r>
              <a:rPr lang="en-GB" sz="2400" dirty="0" smtClean="0">
                <a:solidFill>
                  <a:schemeClr val="accent1"/>
                </a:solidFill>
                <a:latin typeface="Liberation Sans"/>
              </a:rPr>
              <a:t>clear</a:t>
            </a:r>
          </a:p>
          <a:p>
            <a:pPr marL="1000125" lvl="2" eaLnBrk="0" hangingPunct="0">
              <a:spcBef>
                <a:spcPts val="600"/>
              </a:spcBef>
              <a:buFontTx/>
              <a:buChar char="—"/>
            </a:pPr>
            <a:endParaRPr lang="en-GB" sz="1000" dirty="0">
              <a:solidFill>
                <a:schemeClr val="accent1"/>
              </a:solidFill>
              <a:latin typeface="Liberation Sans"/>
            </a:endParaRPr>
          </a:p>
          <a:p>
            <a:pPr marL="1000125" lvl="2" eaLnBrk="0" hangingPunct="0">
              <a:spcBef>
                <a:spcPts val="600"/>
              </a:spcBef>
              <a:buFontTx/>
              <a:buChar char="—"/>
            </a:pPr>
            <a:r>
              <a:rPr lang="en-GB" sz="2400" dirty="0">
                <a:solidFill>
                  <a:schemeClr val="accent1"/>
                </a:solidFill>
                <a:latin typeface="Liberation Sans"/>
              </a:rPr>
              <a:t> Expert: flexibility, </a:t>
            </a:r>
            <a:r>
              <a:rPr lang="en-GB" sz="2400" dirty="0" smtClean="0">
                <a:solidFill>
                  <a:schemeClr val="accent1"/>
                </a:solidFill>
                <a:latin typeface="Liberation Sans"/>
              </a:rPr>
              <a:t>access/power</a:t>
            </a:r>
          </a:p>
          <a:p>
            <a:pPr marL="1000125" lvl="2" eaLnBrk="0" hangingPunct="0">
              <a:spcBef>
                <a:spcPts val="600"/>
              </a:spcBef>
              <a:buFontTx/>
              <a:buChar char="—"/>
            </a:pPr>
            <a:endParaRPr lang="en-GB" sz="1000" dirty="0">
              <a:solidFill>
                <a:schemeClr val="accent1"/>
              </a:solidFill>
              <a:latin typeface="Liberation Sans"/>
            </a:endParaRPr>
          </a:p>
          <a:p>
            <a:pPr marL="1000125" lvl="2" eaLnBrk="0" hangingPunct="0">
              <a:spcBef>
                <a:spcPts val="600"/>
              </a:spcBef>
              <a:buFontTx/>
              <a:buChar char="—"/>
            </a:pPr>
            <a:r>
              <a:rPr lang="en-GB" sz="2400" dirty="0">
                <a:solidFill>
                  <a:schemeClr val="accent1"/>
                </a:solidFill>
                <a:latin typeface="Liberation Sans"/>
              </a:rPr>
              <a:t> Frequent: short </a:t>
            </a:r>
            <a:r>
              <a:rPr lang="en-GB" sz="2400" dirty="0" smtClean="0">
                <a:solidFill>
                  <a:schemeClr val="accent1"/>
                </a:solidFill>
                <a:latin typeface="Liberation Sans"/>
              </a:rPr>
              <a:t>cuts</a:t>
            </a:r>
          </a:p>
          <a:p>
            <a:pPr marL="1000125" lvl="2" eaLnBrk="0" hangingPunct="0">
              <a:spcBef>
                <a:spcPts val="600"/>
              </a:spcBef>
              <a:buFontTx/>
              <a:buChar char="—"/>
            </a:pPr>
            <a:endParaRPr lang="en-GB" sz="1000" dirty="0">
              <a:solidFill>
                <a:schemeClr val="accent1"/>
              </a:solidFill>
              <a:latin typeface="Liberation Sans"/>
            </a:endParaRPr>
          </a:p>
          <a:p>
            <a:pPr marL="1000125" lvl="2" eaLnBrk="0" hangingPunct="0">
              <a:spcBef>
                <a:spcPts val="600"/>
              </a:spcBef>
              <a:buFontTx/>
              <a:buChar char="—"/>
            </a:pPr>
            <a:r>
              <a:rPr lang="en-GB" sz="2400" dirty="0">
                <a:solidFill>
                  <a:schemeClr val="accent1"/>
                </a:solidFill>
                <a:latin typeface="Liberation Sans"/>
              </a:rPr>
              <a:t> Casual/infrequent: clear </a:t>
            </a:r>
            <a:r>
              <a:rPr lang="en-GB" sz="2400" dirty="0" smtClean="0">
                <a:solidFill>
                  <a:schemeClr val="accent1"/>
                </a:solidFill>
                <a:latin typeface="Liberation Sans"/>
              </a:rPr>
              <a:t>menu </a:t>
            </a:r>
            <a:r>
              <a:rPr lang="en-GB" sz="2400" dirty="0">
                <a:solidFill>
                  <a:schemeClr val="accent1"/>
                </a:solidFill>
                <a:latin typeface="Liberation Sans"/>
              </a:rPr>
              <a:t>paths</a:t>
            </a: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12</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val="329429853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762000" y="62484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6387" name="Rectangle 3"/>
          <p:cNvSpPr>
            <a:spLocks noChangeArrowheads="1"/>
          </p:cNvSpPr>
          <p:nvPr/>
        </p:nvSpPr>
        <p:spPr bwMode="auto">
          <a:xfrm>
            <a:off x="3429000" y="62484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6388" name="Rectangle 4"/>
          <p:cNvSpPr>
            <a:spLocks noChangeArrowheads="1"/>
          </p:cNvSpPr>
          <p:nvPr/>
        </p:nvSpPr>
        <p:spPr bwMode="auto">
          <a:xfrm>
            <a:off x="762000" y="62484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6389" name="Rectangle 5"/>
          <p:cNvSpPr>
            <a:spLocks noChangeArrowheads="1"/>
          </p:cNvSpPr>
          <p:nvPr/>
        </p:nvSpPr>
        <p:spPr bwMode="auto">
          <a:xfrm>
            <a:off x="3429000" y="62484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6390" name="Rectangle 6"/>
          <p:cNvSpPr>
            <a:spLocks noChangeArrowheads="1"/>
          </p:cNvSpPr>
          <p:nvPr/>
        </p:nvSpPr>
        <p:spPr bwMode="auto">
          <a:xfrm>
            <a:off x="858205" y="260648"/>
            <a:ext cx="7883569"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spAutoFit/>
          </a:bodyPr>
          <a:lstStyle/>
          <a:p>
            <a:pPr algn="ctr"/>
            <a:r>
              <a:rPr lang="en-GB" sz="4000" dirty="0">
                <a:solidFill>
                  <a:schemeClr val="accent6">
                    <a:lumMod val="75000"/>
                  </a:schemeClr>
                </a:solidFill>
                <a:latin typeface="Liberation Sans"/>
              </a:rPr>
              <a:t>What are the users</a:t>
            </a:r>
            <a:r>
              <a:rPr lang="ja-JP" altLang="en-GB" sz="4000" dirty="0">
                <a:solidFill>
                  <a:schemeClr val="accent6">
                    <a:lumMod val="75000"/>
                  </a:schemeClr>
                </a:solidFill>
                <a:latin typeface="Liberation Sans"/>
              </a:rPr>
              <a:t>’</a:t>
            </a:r>
            <a:r>
              <a:rPr lang="en-GB" sz="4000" dirty="0">
                <a:solidFill>
                  <a:schemeClr val="accent6">
                    <a:lumMod val="75000"/>
                  </a:schemeClr>
                </a:solidFill>
                <a:latin typeface="Liberation Sans"/>
              </a:rPr>
              <a:t> capabilities? </a:t>
            </a:r>
            <a:endParaRPr lang="en-US" sz="4000" i="1" dirty="0">
              <a:solidFill>
                <a:schemeClr val="accent6">
                  <a:lumMod val="75000"/>
                </a:schemeClr>
              </a:solidFill>
              <a:latin typeface="Liberation Sans"/>
            </a:endParaRPr>
          </a:p>
        </p:txBody>
      </p:sp>
      <p:sp>
        <p:nvSpPr>
          <p:cNvPr id="16391" name="Rectangle 7"/>
          <p:cNvSpPr>
            <a:spLocks noChangeArrowheads="1"/>
          </p:cNvSpPr>
          <p:nvPr/>
        </p:nvSpPr>
        <p:spPr bwMode="auto">
          <a:xfrm>
            <a:off x="990600" y="1066800"/>
            <a:ext cx="7543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marL="342900" indent="-342900">
              <a:spcBef>
                <a:spcPct val="20000"/>
              </a:spcBef>
              <a:buFontTx/>
              <a:buChar char="•"/>
            </a:pPr>
            <a:endParaRPr lang="en-US" sz="3200">
              <a:solidFill>
                <a:srgbClr val="000000"/>
              </a:solidFill>
              <a:latin typeface="Liberation Sans"/>
            </a:endParaRPr>
          </a:p>
          <a:p>
            <a:pPr marL="342900" indent="-342900">
              <a:spcBef>
                <a:spcPct val="20000"/>
              </a:spcBef>
              <a:buFontTx/>
              <a:buChar char="•"/>
            </a:pPr>
            <a:endParaRPr lang="en-US" sz="3200">
              <a:solidFill>
                <a:srgbClr val="0070C0"/>
              </a:solidFill>
              <a:latin typeface="Liberation Sans"/>
            </a:endParaRPr>
          </a:p>
        </p:txBody>
      </p:sp>
      <p:sp>
        <p:nvSpPr>
          <p:cNvPr id="16392" name="Rectangle 8"/>
          <p:cNvSpPr>
            <a:spLocks noChangeArrowheads="1"/>
          </p:cNvSpPr>
          <p:nvPr/>
        </p:nvSpPr>
        <p:spPr bwMode="auto">
          <a:xfrm>
            <a:off x="395288" y="1007533"/>
            <a:ext cx="8534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spcAft>
                <a:spcPts val="600"/>
              </a:spcAft>
            </a:pPr>
            <a:r>
              <a:rPr lang="en-GB" sz="2400" dirty="0">
                <a:solidFill>
                  <a:srgbClr val="7030A0"/>
                </a:solidFill>
                <a:latin typeface="Liberation Sans"/>
              </a:rPr>
              <a:t>Humans vary in many dimensions:</a:t>
            </a:r>
            <a:r>
              <a:rPr lang="en-GB" sz="2000" dirty="0">
                <a:solidFill>
                  <a:srgbClr val="7030A0"/>
                </a:solidFill>
                <a:latin typeface="Liberation Sans"/>
              </a:rPr>
              <a:t> </a:t>
            </a:r>
          </a:p>
          <a:p>
            <a:pPr lvl="1" eaLnBrk="0" hangingPunct="0">
              <a:spcAft>
                <a:spcPts val="600"/>
              </a:spcAft>
              <a:buFontTx/>
              <a:buChar char="—"/>
            </a:pPr>
            <a:r>
              <a:rPr lang="en-GB" sz="2000" dirty="0">
                <a:solidFill>
                  <a:schemeClr val="accent1"/>
                </a:solidFill>
                <a:latin typeface="Liberation Sans"/>
              </a:rPr>
              <a:t> size of hands may affect the size and positioning of input buttons </a:t>
            </a:r>
            <a:endParaRPr lang="en-GB" sz="2000" dirty="0" smtClean="0">
              <a:solidFill>
                <a:schemeClr val="accent1"/>
              </a:solidFill>
              <a:latin typeface="Liberation Sans"/>
            </a:endParaRPr>
          </a:p>
          <a:p>
            <a:pPr lvl="1" eaLnBrk="0" hangingPunct="0">
              <a:spcAft>
                <a:spcPts val="600"/>
              </a:spcAft>
              <a:buFontTx/>
              <a:buChar char="—"/>
            </a:pPr>
            <a:endParaRPr lang="en-GB" sz="1000" dirty="0">
              <a:solidFill>
                <a:schemeClr val="accent1"/>
              </a:solidFill>
              <a:latin typeface="Liberation Sans"/>
            </a:endParaRPr>
          </a:p>
          <a:p>
            <a:pPr lvl="1" eaLnBrk="0" hangingPunct="0">
              <a:spcAft>
                <a:spcPts val="600"/>
              </a:spcAft>
              <a:buFontTx/>
              <a:buChar char="—"/>
            </a:pPr>
            <a:r>
              <a:rPr lang="en-GB" sz="2000" dirty="0">
                <a:solidFill>
                  <a:schemeClr val="accent1"/>
                </a:solidFill>
                <a:latin typeface="Liberation Sans"/>
              </a:rPr>
              <a:t> motor abilities may affect the suitability of certain input and output devices </a:t>
            </a:r>
            <a:endParaRPr lang="en-GB" sz="2000" dirty="0" smtClean="0">
              <a:solidFill>
                <a:schemeClr val="accent1"/>
              </a:solidFill>
              <a:latin typeface="Liberation Sans"/>
            </a:endParaRPr>
          </a:p>
          <a:p>
            <a:pPr lvl="1" eaLnBrk="0" hangingPunct="0">
              <a:spcAft>
                <a:spcPts val="600"/>
              </a:spcAft>
            </a:pPr>
            <a:endParaRPr lang="en-GB" sz="1000" dirty="0">
              <a:solidFill>
                <a:schemeClr val="accent1"/>
              </a:solidFill>
              <a:latin typeface="Liberation Sans"/>
            </a:endParaRPr>
          </a:p>
          <a:p>
            <a:pPr lvl="1" eaLnBrk="0" hangingPunct="0">
              <a:spcAft>
                <a:spcPts val="600"/>
              </a:spcAft>
              <a:buFontTx/>
              <a:buChar char="—"/>
            </a:pPr>
            <a:r>
              <a:rPr lang="en-GB" sz="2000" dirty="0">
                <a:solidFill>
                  <a:schemeClr val="accent1"/>
                </a:solidFill>
                <a:latin typeface="Liberation Sans"/>
              </a:rPr>
              <a:t> height if designing a physical kiosk </a:t>
            </a:r>
            <a:endParaRPr lang="en-GB" sz="2000" dirty="0" smtClean="0">
              <a:solidFill>
                <a:schemeClr val="accent1"/>
              </a:solidFill>
              <a:latin typeface="Liberation Sans"/>
            </a:endParaRPr>
          </a:p>
          <a:p>
            <a:pPr lvl="1" eaLnBrk="0" hangingPunct="0">
              <a:spcAft>
                <a:spcPts val="600"/>
              </a:spcAft>
              <a:buFontTx/>
              <a:buChar char="—"/>
            </a:pPr>
            <a:endParaRPr lang="en-GB" sz="1000" dirty="0">
              <a:solidFill>
                <a:schemeClr val="accent1"/>
              </a:solidFill>
              <a:latin typeface="Liberation Sans"/>
            </a:endParaRPr>
          </a:p>
          <a:p>
            <a:pPr lvl="1" eaLnBrk="0" hangingPunct="0">
              <a:spcAft>
                <a:spcPts val="600"/>
              </a:spcAft>
              <a:buFontTx/>
              <a:buChar char="—"/>
            </a:pPr>
            <a:r>
              <a:rPr lang="en-GB" sz="2000" dirty="0">
                <a:solidFill>
                  <a:schemeClr val="accent1"/>
                </a:solidFill>
                <a:latin typeface="Liberation Sans"/>
              </a:rPr>
              <a:t> strength - a child</a:t>
            </a:r>
            <a:r>
              <a:rPr lang="ja-JP" altLang="en-GB" sz="2000" dirty="0">
                <a:solidFill>
                  <a:schemeClr val="accent1"/>
                </a:solidFill>
                <a:latin typeface="Liberation Sans"/>
              </a:rPr>
              <a:t>’</a:t>
            </a:r>
            <a:r>
              <a:rPr lang="en-GB" sz="2000" dirty="0">
                <a:solidFill>
                  <a:schemeClr val="accent1"/>
                </a:solidFill>
                <a:latin typeface="Liberation Sans"/>
              </a:rPr>
              <a:t>s toy requires little strength to operate, but greater strength to change </a:t>
            </a:r>
            <a:r>
              <a:rPr lang="en-GB" sz="2000" dirty="0" smtClean="0">
                <a:solidFill>
                  <a:schemeClr val="accent1"/>
                </a:solidFill>
                <a:latin typeface="Liberation Sans"/>
              </a:rPr>
              <a:t>batteries</a:t>
            </a:r>
          </a:p>
          <a:p>
            <a:pPr lvl="1" eaLnBrk="0" hangingPunct="0">
              <a:spcAft>
                <a:spcPts val="600"/>
              </a:spcAft>
              <a:buFontTx/>
              <a:buChar char="—"/>
            </a:pPr>
            <a:endParaRPr lang="en-GB" sz="1000" dirty="0">
              <a:solidFill>
                <a:schemeClr val="accent1"/>
              </a:solidFill>
              <a:latin typeface="Liberation Sans"/>
            </a:endParaRPr>
          </a:p>
          <a:p>
            <a:pPr lvl="1" eaLnBrk="0" hangingPunct="0">
              <a:spcAft>
                <a:spcPts val="600"/>
              </a:spcAft>
              <a:buFontTx/>
              <a:buChar char="—"/>
            </a:pPr>
            <a:r>
              <a:rPr lang="en-GB" sz="2000" dirty="0">
                <a:solidFill>
                  <a:schemeClr val="accent1"/>
                </a:solidFill>
                <a:latin typeface="Liberation Sans"/>
              </a:rPr>
              <a:t> disabilities (e.g. sight, hearing, dexterity)</a:t>
            </a:r>
            <a:endParaRPr lang="en-US" sz="2000" dirty="0">
              <a:solidFill>
                <a:schemeClr val="accent1"/>
              </a:solidFill>
              <a:latin typeface="Liberation Sans"/>
            </a:endParaRPr>
          </a:p>
        </p:txBody>
      </p:sp>
      <p:pic>
        <p:nvPicPr>
          <p:cNvPr id="1639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4630738"/>
            <a:ext cx="2662237"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639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876800"/>
            <a:ext cx="15240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13</a:t>
            </a:fld>
            <a:endParaRPr lang="en-GB" sz="1000" dirty="0">
              <a:solidFill>
                <a:schemeClr val="accent6">
                  <a:lumMod val="75000"/>
                </a:schemeClr>
              </a:solidFill>
              <a:latin typeface="Liberation Sans"/>
            </a:endParaRPr>
          </a:p>
        </p:txBody>
      </p:sp>
    </p:spTree>
    <p:custDataLst>
      <p:tags r:id="rId1"/>
    </p:custDataLst>
    <p:extLst>
      <p:ext uri="{BB962C8B-B14F-4D97-AF65-F5344CB8AC3E}">
        <p14:creationId xmlns:p14="http://schemas.microsoft.com/office/powerpoint/2010/main" val="2134539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7544" y="188640"/>
            <a:ext cx="8229600" cy="1143000"/>
          </a:xfrm>
        </p:spPr>
        <p:txBody>
          <a:bodyPr/>
          <a:lstStyle/>
          <a:p>
            <a:r>
              <a:rPr lang="en-GB" dirty="0"/>
              <a:t>Personas</a:t>
            </a:r>
          </a:p>
        </p:txBody>
      </p:sp>
      <p:sp>
        <p:nvSpPr>
          <p:cNvPr id="18435" name="Rectangle 3"/>
          <p:cNvSpPr>
            <a:spLocks noGrp="1" noChangeArrowheads="1"/>
          </p:cNvSpPr>
          <p:nvPr>
            <p:ph type="body" idx="1"/>
          </p:nvPr>
        </p:nvSpPr>
        <p:spPr>
          <a:xfrm>
            <a:off x="467544" y="1268760"/>
            <a:ext cx="8316416" cy="4608512"/>
          </a:xfrm>
        </p:spPr>
        <p:txBody>
          <a:bodyPr>
            <a:noAutofit/>
          </a:bodyPr>
          <a:lstStyle/>
          <a:p>
            <a:pPr>
              <a:lnSpc>
                <a:spcPct val="120000"/>
              </a:lnSpc>
            </a:pPr>
            <a:r>
              <a:rPr lang="en-GB" sz="2800" dirty="0">
                <a:solidFill>
                  <a:srgbClr val="7030A0"/>
                </a:solidFill>
              </a:rPr>
              <a:t>Capture </a:t>
            </a:r>
            <a:r>
              <a:rPr lang="en-GB" sz="2800" dirty="0" smtClean="0">
                <a:solidFill>
                  <a:srgbClr val="7030A0"/>
                </a:solidFill>
              </a:rPr>
              <a:t>a set of user characteristics (user profile)</a:t>
            </a:r>
          </a:p>
          <a:p>
            <a:pPr>
              <a:lnSpc>
                <a:spcPct val="120000"/>
              </a:lnSpc>
            </a:pPr>
            <a:endParaRPr lang="en-GB" sz="1200" dirty="0">
              <a:solidFill>
                <a:srgbClr val="7030A0"/>
              </a:solidFill>
            </a:endParaRPr>
          </a:p>
          <a:p>
            <a:pPr>
              <a:lnSpc>
                <a:spcPct val="120000"/>
              </a:lnSpc>
            </a:pPr>
            <a:r>
              <a:rPr lang="en-GB" sz="2800" dirty="0">
                <a:solidFill>
                  <a:srgbClr val="7030A0"/>
                </a:solidFill>
              </a:rPr>
              <a:t>Not real people, but synthesised from real </a:t>
            </a:r>
            <a:r>
              <a:rPr lang="en-GB" sz="2800" dirty="0" smtClean="0">
                <a:solidFill>
                  <a:srgbClr val="7030A0"/>
                </a:solidFill>
              </a:rPr>
              <a:t>users</a:t>
            </a:r>
          </a:p>
          <a:p>
            <a:pPr>
              <a:lnSpc>
                <a:spcPct val="120000"/>
              </a:lnSpc>
            </a:pPr>
            <a:endParaRPr lang="en-GB" sz="1200" dirty="0">
              <a:solidFill>
                <a:srgbClr val="7030A0"/>
              </a:solidFill>
            </a:endParaRPr>
          </a:p>
          <a:p>
            <a:pPr>
              <a:lnSpc>
                <a:spcPct val="120000"/>
              </a:lnSpc>
            </a:pPr>
            <a:r>
              <a:rPr lang="en-GB" sz="2800" dirty="0">
                <a:solidFill>
                  <a:srgbClr val="7030A0"/>
                </a:solidFill>
              </a:rPr>
              <a:t>Should not be </a:t>
            </a:r>
            <a:r>
              <a:rPr lang="en-GB" sz="2800" dirty="0" smtClean="0">
                <a:solidFill>
                  <a:srgbClr val="7030A0"/>
                </a:solidFill>
              </a:rPr>
              <a:t>idealised</a:t>
            </a:r>
          </a:p>
          <a:p>
            <a:pPr>
              <a:lnSpc>
                <a:spcPct val="120000"/>
              </a:lnSpc>
            </a:pPr>
            <a:endParaRPr lang="en-GB" sz="1200" dirty="0">
              <a:solidFill>
                <a:srgbClr val="7030A0"/>
              </a:solidFill>
            </a:endParaRPr>
          </a:p>
          <a:p>
            <a:pPr>
              <a:lnSpc>
                <a:spcPct val="120000"/>
              </a:lnSpc>
            </a:pPr>
            <a:r>
              <a:rPr lang="en-GB" sz="2800" dirty="0">
                <a:solidFill>
                  <a:srgbClr val="7030A0"/>
                </a:solidFill>
              </a:rPr>
              <a:t>Bring them to life with a name, characteristics, goals, personal </a:t>
            </a:r>
            <a:r>
              <a:rPr lang="en-GB" sz="2800" dirty="0" smtClean="0">
                <a:solidFill>
                  <a:srgbClr val="7030A0"/>
                </a:solidFill>
              </a:rPr>
              <a:t>background</a:t>
            </a:r>
          </a:p>
          <a:p>
            <a:pPr>
              <a:lnSpc>
                <a:spcPct val="120000"/>
              </a:lnSpc>
            </a:pPr>
            <a:endParaRPr lang="en-GB" sz="1200" dirty="0">
              <a:solidFill>
                <a:srgbClr val="7030A0"/>
              </a:solidFill>
            </a:endParaRPr>
          </a:p>
          <a:p>
            <a:pPr>
              <a:lnSpc>
                <a:spcPct val="120000"/>
              </a:lnSpc>
            </a:pPr>
            <a:r>
              <a:rPr lang="en-GB" sz="2800" dirty="0">
                <a:solidFill>
                  <a:srgbClr val="7030A0"/>
                </a:solidFill>
              </a:rPr>
              <a:t>Develop </a:t>
            </a:r>
            <a:r>
              <a:rPr lang="en-GB" sz="2800" dirty="0" smtClean="0">
                <a:solidFill>
                  <a:srgbClr val="7030A0"/>
                </a:solidFill>
              </a:rPr>
              <a:t>a small set of personas with one primary</a:t>
            </a:r>
            <a:endParaRPr lang="en-GB" sz="2800" dirty="0">
              <a:solidFill>
                <a:srgbClr val="7030A0"/>
              </a:solidFill>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t>14</a:t>
            </a:fld>
            <a:endParaRPr lang="en-GB" sz="1000" dirty="0">
              <a:solidFill>
                <a:schemeClr val="accent6">
                  <a:lumMod val="75000"/>
                </a:schemeClr>
              </a:solidFill>
            </a:endParaRPr>
          </a:p>
        </p:txBody>
      </p:sp>
    </p:spTree>
    <p:extLst>
      <p:ext uri="{BB962C8B-B14F-4D97-AF65-F5344CB8AC3E}">
        <p14:creationId xmlns:p14="http://schemas.microsoft.com/office/powerpoint/2010/main" val="695839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339752" y="60473"/>
            <a:ext cx="4683125" cy="1143000"/>
          </a:xfrm>
        </p:spPr>
        <p:txBody>
          <a:bodyPr>
            <a:normAutofit/>
          </a:bodyPr>
          <a:lstStyle/>
          <a:p>
            <a:r>
              <a:rPr lang="en-GB" dirty="0" smtClean="0"/>
              <a:t>Example Persona</a:t>
            </a:r>
            <a:endParaRPr lang="en-GB" dirty="0"/>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r="50542"/>
          <a:stretch>
            <a:fillRect/>
          </a:stretch>
        </p:blipFill>
        <p:spPr bwMode="auto">
          <a:xfrm>
            <a:off x="1331640" y="1124744"/>
            <a:ext cx="6499225" cy="519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t>15</a:t>
            </a:fld>
            <a:endParaRPr lang="en-GB" sz="1000" dirty="0">
              <a:solidFill>
                <a:schemeClr val="accent6">
                  <a:lumMod val="75000"/>
                </a:schemeClr>
              </a:solidFill>
            </a:endParaRPr>
          </a:p>
        </p:txBody>
      </p:sp>
    </p:spTree>
    <p:custDataLst>
      <p:tags r:id="rId1"/>
    </p:custDataLst>
    <p:extLst>
      <p:ext uri="{BB962C8B-B14F-4D97-AF65-F5344CB8AC3E}">
        <p14:creationId xmlns:p14="http://schemas.microsoft.com/office/powerpoint/2010/main" val="1638333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6"/>
          <p:cNvSpPr>
            <a:spLocks noGrp="1" noChangeArrowheads="1"/>
          </p:cNvSpPr>
          <p:nvPr>
            <p:ph type="title"/>
          </p:nvPr>
        </p:nvSpPr>
        <p:spPr>
          <a:xfrm>
            <a:off x="457200" y="462699"/>
            <a:ext cx="8229600" cy="766877"/>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sz="4400">
                <a:latin typeface="Liberation Sans"/>
              </a:rPr>
              <a:t>Data gathering for requirements</a:t>
            </a:r>
          </a:p>
        </p:txBody>
      </p:sp>
      <p:sp>
        <p:nvSpPr>
          <p:cNvPr id="20487" name="Rectangle 7"/>
          <p:cNvSpPr>
            <a:spLocks noGrp="1" noChangeArrowheads="1"/>
          </p:cNvSpPr>
          <p:nvPr>
            <p:ph idx="1"/>
          </p:nvPr>
        </p:nvSpPr>
        <p:spPr>
          <a:xfrm>
            <a:off x="467544" y="1484784"/>
            <a:ext cx="8229600" cy="4763616"/>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85000" lnSpcReduction="20000"/>
          </a:bodyPr>
          <a:lstStyle/>
          <a:p>
            <a:pPr eaLnBrk="0" hangingPunct="0">
              <a:spcBef>
                <a:spcPts val="600"/>
              </a:spcBef>
            </a:pPr>
            <a:r>
              <a:rPr lang="en-US" sz="2800" dirty="0">
                <a:solidFill>
                  <a:srgbClr val="7030A0"/>
                </a:solidFill>
                <a:latin typeface="Liberation Sans"/>
              </a:rPr>
              <a:t>Interviews</a:t>
            </a:r>
            <a:r>
              <a:rPr lang="en-US" sz="2800" dirty="0" smtClean="0">
                <a:solidFill>
                  <a:srgbClr val="7030A0"/>
                </a:solidFill>
                <a:latin typeface="Liberation Sans"/>
              </a:rPr>
              <a:t>:</a:t>
            </a:r>
          </a:p>
          <a:p>
            <a:pPr eaLnBrk="0" hangingPunct="0">
              <a:spcBef>
                <a:spcPts val="600"/>
              </a:spcBef>
            </a:pPr>
            <a:endParaRPr lang="en-US" sz="1300" dirty="0">
              <a:solidFill>
                <a:srgbClr val="7030A0"/>
              </a:solidFill>
              <a:latin typeface="Liberation Sans"/>
            </a:endParaRPr>
          </a:p>
          <a:p>
            <a:pPr lvl="1" eaLnBrk="0" hangingPunct="0">
              <a:spcBef>
                <a:spcPts val="600"/>
              </a:spcBef>
              <a:buFontTx/>
              <a:buChar char="—"/>
            </a:pPr>
            <a:r>
              <a:rPr lang="en-GB" sz="2400" dirty="0">
                <a:solidFill>
                  <a:schemeClr val="accent1"/>
                </a:solidFill>
                <a:latin typeface="Liberation Sans"/>
              </a:rPr>
              <a:t> Props, e.g. sample scenarios of use, </a:t>
            </a:r>
            <a:br>
              <a:rPr lang="en-GB" sz="2400" dirty="0">
                <a:solidFill>
                  <a:schemeClr val="accent1"/>
                </a:solidFill>
                <a:latin typeface="Liberation Sans"/>
              </a:rPr>
            </a:br>
            <a:r>
              <a:rPr lang="en-GB" sz="2400" dirty="0">
                <a:solidFill>
                  <a:schemeClr val="accent1"/>
                </a:solidFill>
                <a:latin typeface="Liberation Sans"/>
              </a:rPr>
              <a:t>	prototypes, can be used in </a:t>
            </a:r>
            <a:r>
              <a:rPr lang="en-GB" sz="2400" dirty="0" smtClean="0">
                <a:solidFill>
                  <a:schemeClr val="accent1"/>
                </a:solidFill>
                <a:latin typeface="Liberation Sans"/>
              </a:rPr>
              <a:t>interviews</a:t>
            </a:r>
          </a:p>
          <a:p>
            <a:pPr lvl="1" eaLnBrk="0" hangingPunct="0">
              <a:spcBef>
                <a:spcPts val="600"/>
              </a:spcBef>
              <a:buFontTx/>
              <a:buChar char="—"/>
            </a:pPr>
            <a:endParaRPr lang="en-GB" sz="1100" dirty="0">
              <a:solidFill>
                <a:schemeClr val="accent1"/>
              </a:solidFill>
              <a:latin typeface="Liberation Sans"/>
            </a:endParaRPr>
          </a:p>
          <a:p>
            <a:pPr lvl="1" eaLnBrk="0" hangingPunct="0">
              <a:spcBef>
                <a:spcPts val="600"/>
              </a:spcBef>
              <a:buFontTx/>
              <a:buChar char="—"/>
            </a:pPr>
            <a:r>
              <a:rPr lang="en-GB" sz="2400" dirty="0">
                <a:solidFill>
                  <a:schemeClr val="accent1"/>
                </a:solidFill>
                <a:latin typeface="Liberation Sans"/>
              </a:rPr>
              <a:t> Good for exploring issues </a:t>
            </a:r>
            <a:endParaRPr lang="en-GB" sz="2400" dirty="0" smtClean="0">
              <a:solidFill>
                <a:schemeClr val="accent1"/>
              </a:solidFill>
              <a:latin typeface="Liberation Sans"/>
            </a:endParaRPr>
          </a:p>
          <a:p>
            <a:pPr lvl="1" eaLnBrk="0" hangingPunct="0">
              <a:spcBef>
                <a:spcPts val="600"/>
              </a:spcBef>
              <a:buFontTx/>
              <a:buChar char="—"/>
            </a:pPr>
            <a:endParaRPr lang="en-GB" sz="1100" dirty="0">
              <a:solidFill>
                <a:schemeClr val="accent1"/>
              </a:solidFill>
              <a:latin typeface="Liberation Sans"/>
            </a:endParaRPr>
          </a:p>
          <a:p>
            <a:pPr lvl="1" eaLnBrk="0" hangingPunct="0">
              <a:spcBef>
                <a:spcPts val="600"/>
              </a:spcBef>
              <a:buFontTx/>
              <a:buChar char="—"/>
            </a:pPr>
            <a:r>
              <a:rPr lang="en-GB" sz="2400" dirty="0">
                <a:solidFill>
                  <a:schemeClr val="accent1"/>
                </a:solidFill>
                <a:latin typeface="Liberation Sans"/>
              </a:rPr>
              <a:t> Development team members can connect with </a:t>
            </a:r>
            <a:r>
              <a:rPr lang="en-GB" sz="2400" dirty="0" smtClean="0">
                <a:solidFill>
                  <a:schemeClr val="accent1"/>
                </a:solidFill>
                <a:latin typeface="Liberation Sans"/>
              </a:rPr>
              <a:t>stakeholders</a:t>
            </a:r>
          </a:p>
          <a:p>
            <a:pPr lvl="1" eaLnBrk="0" hangingPunct="0">
              <a:spcBef>
                <a:spcPts val="600"/>
              </a:spcBef>
              <a:buFontTx/>
              <a:buChar char="—"/>
            </a:pPr>
            <a:endParaRPr lang="en-GB" sz="1100" dirty="0">
              <a:solidFill>
                <a:schemeClr val="accent1"/>
              </a:solidFill>
              <a:latin typeface="Liberation Sans"/>
            </a:endParaRPr>
          </a:p>
          <a:p>
            <a:pPr eaLnBrk="0" hangingPunct="0">
              <a:spcBef>
                <a:spcPts val="600"/>
              </a:spcBef>
            </a:pPr>
            <a:r>
              <a:rPr lang="en-GB" sz="2800" dirty="0">
                <a:solidFill>
                  <a:srgbClr val="7030A0"/>
                </a:solidFill>
                <a:latin typeface="Liberation Sans"/>
              </a:rPr>
              <a:t>Focus groups</a:t>
            </a:r>
            <a:r>
              <a:rPr lang="en-GB" sz="2800" dirty="0" smtClean="0">
                <a:solidFill>
                  <a:srgbClr val="7030A0"/>
                </a:solidFill>
                <a:latin typeface="Liberation Sans"/>
              </a:rPr>
              <a:t>:</a:t>
            </a:r>
          </a:p>
          <a:p>
            <a:pPr marL="0" indent="0" eaLnBrk="0" hangingPunct="0">
              <a:spcBef>
                <a:spcPts val="600"/>
              </a:spcBef>
              <a:buNone/>
            </a:pPr>
            <a:endParaRPr lang="en-GB" sz="1200" dirty="0">
              <a:solidFill>
                <a:srgbClr val="7030A0"/>
              </a:solidFill>
              <a:latin typeface="Liberation Sans"/>
            </a:endParaRPr>
          </a:p>
          <a:p>
            <a:pPr lvl="1" eaLnBrk="0" hangingPunct="0">
              <a:spcBef>
                <a:spcPts val="600"/>
              </a:spcBef>
              <a:buFontTx/>
              <a:buChar char="—"/>
            </a:pPr>
            <a:r>
              <a:rPr lang="en-GB" sz="2400" dirty="0">
                <a:solidFill>
                  <a:schemeClr val="accent1"/>
                </a:solidFill>
                <a:latin typeface="Liberation Sans"/>
              </a:rPr>
              <a:t> Group </a:t>
            </a:r>
            <a:r>
              <a:rPr lang="en-GB" sz="2400" dirty="0" smtClean="0">
                <a:solidFill>
                  <a:schemeClr val="accent1"/>
                </a:solidFill>
                <a:latin typeface="Liberation Sans"/>
              </a:rPr>
              <a:t>interviews</a:t>
            </a:r>
          </a:p>
          <a:p>
            <a:pPr lvl="1" eaLnBrk="0" hangingPunct="0">
              <a:spcBef>
                <a:spcPts val="600"/>
              </a:spcBef>
              <a:buFontTx/>
              <a:buChar char="—"/>
            </a:pPr>
            <a:endParaRPr lang="en-GB" sz="1200" dirty="0">
              <a:solidFill>
                <a:schemeClr val="accent1"/>
              </a:solidFill>
              <a:latin typeface="Liberation Sans"/>
            </a:endParaRPr>
          </a:p>
          <a:p>
            <a:pPr lvl="1" eaLnBrk="0" hangingPunct="0">
              <a:spcBef>
                <a:spcPts val="600"/>
              </a:spcBef>
              <a:buFontTx/>
              <a:buChar char="—"/>
            </a:pPr>
            <a:r>
              <a:rPr lang="en-GB" sz="2400" dirty="0">
                <a:solidFill>
                  <a:schemeClr val="accent1"/>
                </a:solidFill>
                <a:latin typeface="Liberation Sans"/>
              </a:rPr>
              <a:t> Good at gaining a consensus view and/or </a:t>
            </a:r>
            <a:r>
              <a:rPr lang="en-GB" sz="2400" dirty="0" smtClean="0">
                <a:solidFill>
                  <a:schemeClr val="accent1"/>
                </a:solidFill>
                <a:latin typeface="Liberation Sans"/>
              </a:rPr>
              <a:t>highlighting </a:t>
            </a:r>
            <a:r>
              <a:rPr lang="en-GB" sz="2400" dirty="0">
                <a:solidFill>
                  <a:schemeClr val="accent1"/>
                </a:solidFill>
                <a:latin typeface="Liberation Sans"/>
              </a:rPr>
              <a:t>areas of </a:t>
            </a:r>
            <a:r>
              <a:rPr lang="en-GB" sz="2400" dirty="0" smtClean="0">
                <a:solidFill>
                  <a:schemeClr val="accent1"/>
                </a:solidFill>
                <a:latin typeface="Liberation Sans"/>
              </a:rPr>
              <a:t>conflict</a:t>
            </a:r>
          </a:p>
          <a:p>
            <a:pPr lvl="1" eaLnBrk="0" hangingPunct="0">
              <a:spcBef>
                <a:spcPts val="600"/>
              </a:spcBef>
              <a:buFontTx/>
              <a:buChar char="—"/>
            </a:pPr>
            <a:endParaRPr lang="en-GB" sz="1200" dirty="0">
              <a:solidFill>
                <a:schemeClr val="accent1"/>
              </a:solidFill>
              <a:latin typeface="Liberation Sans"/>
            </a:endParaRPr>
          </a:p>
          <a:p>
            <a:pPr lvl="1" eaLnBrk="0" hangingPunct="0">
              <a:spcBef>
                <a:spcPts val="600"/>
              </a:spcBef>
              <a:buFontTx/>
              <a:buChar char="—"/>
            </a:pPr>
            <a:r>
              <a:rPr lang="en-GB" sz="2400" dirty="0">
                <a:solidFill>
                  <a:schemeClr val="accent1"/>
                </a:solidFill>
                <a:latin typeface="Liberation Sans"/>
              </a:rPr>
              <a:t> But can be dominated by individuals</a:t>
            </a:r>
          </a:p>
          <a:p>
            <a:endParaRPr lang="en-US" dirty="0">
              <a:solidFill>
                <a:srgbClr val="000000"/>
              </a:solidFill>
              <a:latin typeface="Liberation Sans"/>
            </a:endParaRPr>
          </a:p>
          <a:p>
            <a:endParaRPr lang="en-US" dirty="0">
              <a:latin typeface="Liberation Sans"/>
            </a:endParaRPr>
          </a:p>
        </p:txBody>
      </p:sp>
      <p:sp>
        <p:nvSpPr>
          <p:cNvPr id="20482"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0483"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0484"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0485"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16</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val="229967894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Rectangle 6"/>
          <p:cNvSpPr>
            <a:spLocks noGrp="1" noChangeArrowheads="1"/>
          </p:cNvSpPr>
          <p:nvPr>
            <p:ph type="title"/>
          </p:nvPr>
        </p:nvSpPr>
        <p:spPr>
          <a:xfrm>
            <a:off x="494761" y="462699"/>
            <a:ext cx="8154477" cy="766877"/>
          </a:xfrm>
          <a:noFill/>
          <a:ln/>
          <a:extLs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r>
              <a:rPr lang="en-US" sz="4400" dirty="0">
                <a:latin typeface="Liberation Sans"/>
              </a:rPr>
              <a:t>Data gathering for requirements</a:t>
            </a:r>
          </a:p>
        </p:txBody>
      </p:sp>
      <p:sp>
        <p:nvSpPr>
          <p:cNvPr id="21511" name="Rectangle 7"/>
          <p:cNvSpPr>
            <a:spLocks noGrp="1" noChangeArrowheads="1"/>
          </p:cNvSpPr>
          <p:nvPr>
            <p:ph idx="1"/>
          </p:nvPr>
        </p:nvSpPr>
        <p:spPr>
          <a:xfrm>
            <a:off x="395536" y="1556792"/>
            <a:ext cx="8229600" cy="4525963"/>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pPr eaLnBrk="0" hangingPunct="0"/>
            <a:r>
              <a:rPr lang="en-US" sz="2800" dirty="0">
                <a:solidFill>
                  <a:srgbClr val="7030A0"/>
                </a:solidFill>
                <a:latin typeface="Liberation Sans"/>
              </a:rPr>
              <a:t>Questionnaires:</a:t>
            </a:r>
          </a:p>
          <a:p>
            <a:pPr eaLnBrk="0" hangingPunct="0"/>
            <a:endParaRPr lang="en-US" sz="900" dirty="0">
              <a:latin typeface="Liberation Sans"/>
            </a:endParaRPr>
          </a:p>
          <a:p>
            <a:pPr lvl="1" eaLnBrk="0" hangingPunct="0">
              <a:buFontTx/>
              <a:buChar char="—"/>
            </a:pPr>
            <a:r>
              <a:rPr lang="en-GB" sz="2400" dirty="0">
                <a:solidFill>
                  <a:schemeClr val="accent1"/>
                </a:solidFill>
                <a:latin typeface="Liberation Sans"/>
              </a:rPr>
              <a:t> Often used in conjunction with other </a:t>
            </a:r>
            <a:br>
              <a:rPr lang="en-GB" sz="2400" dirty="0">
                <a:solidFill>
                  <a:schemeClr val="accent1"/>
                </a:solidFill>
                <a:latin typeface="Liberation Sans"/>
              </a:rPr>
            </a:br>
            <a:r>
              <a:rPr lang="en-GB" sz="2400" dirty="0">
                <a:solidFill>
                  <a:schemeClr val="accent1"/>
                </a:solidFill>
                <a:latin typeface="Liberation Sans"/>
              </a:rPr>
              <a:t>	</a:t>
            </a:r>
            <a:r>
              <a:rPr lang="en-GB" sz="2400" dirty="0" smtClean="0">
                <a:solidFill>
                  <a:schemeClr val="accent1"/>
                </a:solidFill>
                <a:latin typeface="Liberation Sans"/>
              </a:rPr>
              <a:t>techniques</a:t>
            </a:r>
          </a:p>
          <a:p>
            <a:pPr lvl="1" eaLnBrk="0" hangingPunct="0">
              <a:buFontTx/>
              <a:buChar char="—"/>
            </a:pPr>
            <a:endParaRPr lang="en-GB" sz="800" dirty="0">
              <a:solidFill>
                <a:schemeClr val="accent1"/>
              </a:solidFill>
              <a:latin typeface="Liberation Sans"/>
            </a:endParaRPr>
          </a:p>
          <a:p>
            <a:pPr lvl="1" eaLnBrk="0" hangingPunct="0">
              <a:buFontTx/>
              <a:buChar char="—"/>
            </a:pPr>
            <a:r>
              <a:rPr lang="en-GB" sz="2400" dirty="0">
                <a:solidFill>
                  <a:schemeClr val="accent1"/>
                </a:solidFill>
                <a:latin typeface="Liberation Sans"/>
              </a:rPr>
              <a:t> Can give </a:t>
            </a:r>
            <a:r>
              <a:rPr lang="en-GB" sz="2400" dirty="0" smtClean="0">
                <a:solidFill>
                  <a:schemeClr val="accent1"/>
                </a:solidFill>
                <a:latin typeface="Liberation Sans"/>
              </a:rPr>
              <a:t>quantitative </a:t>
            </a:r>
            <a:r>
              <a:rPr lang="en-GB" sz="2400" dirty="0">
                <a:solidFill>
                  <a:schemeClr val="accent1"/>
                </a:solidFill>
                <a:latin typeface="Liberation Sans"/>
              </a:rPr>
              <a:t>or qualitative </a:t>
            </a:r>
            <a:r>
              <a:rPr lang="en-GB" sz="2400" dirty="0" smtClean="0">
                <a:solidFill>
                  <a:schemeClr val="accent1"/>
                </a:solidFill>
                <a:latin typeface="Liberation Sans"/>
              </a:rPr>
              <a:t>data</a:t>
            </a:r>
          </a:p>
          <a:p>
            <a:pPr lvl="1" eaLnBrk="0" hangingPunct="0">
              <a:buFontTx/>
              <a:buChar char="—"/>
            </a:pPr>
            <a:endParaRPr lang="en-GB" sz="800" dirty="0">
              <a:solidFill>
                <a:schemeClr val="accent1"/>
              </a:solidFill>
              <a:latin typeface="Liberation Sans"/>
            </a:endParaRPr>
          </a:p>
          <a:p>
            <a:pPr lvl="1" eaLnBrk="0" hangingPunct="0">
              <a:buFontTx/>
              <a:buChar char="—"/>
            </a:pPr>
            <a:r>
              <a:rPr lang="en-GB" sz="2400" dirty="0">
                <a:solidFill>
                  <a:schemeClr val="accent1"/>
                </a:solidFill>
                <a:latin typeface="Liberation Sans"/>
              </a:rPr>
              <a:t> Good for answering specific questions from </a:t>
            </a:r>
            <a:br>
              <a:rPr lang="en-GB" sz="2400" dirty="0">
                <a:solidFill>
                  <a:schemeClr val="accent1"/>
                </a:solidFill>
                <a:latin typeface="Liberation Sans"/>
              </a:rPr>
            </a:br>
            <a:r>
              <a:rPr lang="en-GB" sz="2400" dirty="0">
                <a:solidFill>
                  <a:schemeClr val="accent1"/>
                </a:solidFill>
                <a:latin typeface="Liberation Sans"/>
              </a:rPr>
              <a:t>	a large, dispersed group of people</a:t>
            </a:r>
          </a:p>
          <a:p>
            <a:pPr eaLnBrk="0" hangingPunct="0">
              <a:lnSpc>
                <a:spcPct val="140000"/>
              </a:lnSpc>
            </a:pPr>
            <a:r>
              <a:rPr lang="en-GB" sz="2800" dirty="0">
                <a:solidFill>
                  <a:srgbClr val="7030A0"/>
                </a:solidFill>
                <a:latin typeface="Liberation Sans"/>
              </a:rPr>
              <a:t>Researching similar products:</a:t>
            </a:r>
          </a:p>
          <a:p>
            <a:pPr lvl="1" eaLnBrk="0" hangingPunct="0">
              <a:lnSpc>
                <a:spcPct val="140000"/>
              </a:lnSpc>
              <a:buFontTx/>
              <a:buChar char="—"/>
            </a:pPr>
            <a:r>
              <a:rPr lang="en-GB" sz="2400" dirty="0">
                <a:solidFill>
                  <a:schemeClr val="accent1"/>
                </a:solidFill>
                <a:latin typeface="Liberation Sans"/>
              </a:rPr>
              <a:t> Good for prompting requirements</a:t>
            </a:r>
          </a:p>
          <a:p>
            <a:endParaRPr lang="en-US" dirty="0">
              <a:solidFill>
                <a:srgbClr val="000000"/>
              </a:solidFill>
              <a:latin typeface="Liberation Sans"/>
            </a:endParaRPr>
          </a:p>
          <a:p>
            <a:endParaRPr lang="en-US" dirty="0">
              <a:latin typeface="Liberation Sans"/>
            </a:endParaRPr>
          </a:p>
        </p:txBody>
      </p:sp>
      <p:sp>
        <p:nvSpPr>
          <p:cNvPr id="21506"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1507"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1508"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1509"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1512" name="Rectangle 8"/>
          <p:cNvSpPr>
            <a:spLocks noChangeArrowheads="1"/>
          </p:cNvSpPr>
          <p:nvPr/>
        </p:nvSpPr>
        <p:spPr bwMode="auto">
          <a:xfrm>
            <a:off x="984250" y="1268760"/>
            <a:ext cx="815975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algn="ctr" eaLnBrk="0" hangingPunct="0"/>
            <a:endParaRPr lang="en-US" sz="2400" dirty="0">
              <a:latin typeface="Liberation Sans"/>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17</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val="251321999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6"/>
          <p:cNvSpPr>
            <a:spLocks noGrp="1" noChangeArrowheads="1"/>
          </p:cNvSpPr>
          <p:nvPr>
            <p:ph type="title"/>
          </p:nvPr>
        </p:nvSpPr>
        <p:spPr>
          <a:xfrm>
            <a:off x="494761" y="462699"/>
            <a:ext cx="8154477" cy="766877"/>
          </a:xfrm>
          <a:noFill/>
          <a:ln/>
          <a:extLs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r>
              <a:rPr lang="en-US" sz="4400">
                <a:latin typeface="Liberation Sans"/>
              </a:rPr>
              <a:t>Data gathering for requirements</a:t>
            </a:r>
          </a:p>
        </p:txBody>
      </p:sp>
      <p:sp>
        <p:nvSpPr>
          <p:cNvPr id="22535" name="Rectangle 7"/>
          <p:cNvSpPr>
            <a:spLocks noGrp="1" noChangeArrowheads="1"/>
          </p:cNvSpPr>
          <p:nvPr>
            <p:ph idx="1"/>
          </p:nvPr>
        </p:nvSpPr>
        <p:spPr>
          <a:xfrm>
            <a:off x="395536" y="1484784"/>
            <a:ext cx="8229600" cy="4525963"/>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2500" lnSpcReduction="20000"/>
          </a:bodyPr>
          <a:lstStyle/>
          <a:p>
            <a:pPr eaLnBrk="0" hangingPunct="0">
              <a:spcBef>
                <a:spcPts val="600"/>
              </a:spcBef>
            </a:pPr>
            <a:r>
              <a:rPr lang="en-GB" sz="2800" dirty="0">
                <a:solidFill>
                  <a:srgbClr val="7030A0"/>
                </a:solidFill>
                <a:latin typeface="Liberation Sans"/>
              </a:rPr>
              <a:t>Direct observation</a:t>
            </a:r>
            <a:r>
              <a:rPr lang="en-GB" sz="2800" dirty="0" smtClean="0">
                <a:solidFill>
                  <a:srgbClr val="7030A0"/>
                </a:solidFill>
                <a:latin typeface="Liberation Sans"/>
              </a:rPr>
              <a:t>:</a:t>
            </a:r>
          </a:p>
          <a:p>
            <a:pPr eaLnBrk="0" hangingPunct="0">
              <a:spcBef>
                <a:spcPts val="600"/>
              </a:spcBef>
            </a:pPr>
            <a:endParaRPr lang="en-GB" sz="800" dirty="0">
              <a:solidFill>
                <a:srgbClr val="7030A0"/>
              </a:solidFill>
              <a:latin typeface="Liberation Sans"/>
            </a:endParaRPr>
          </a:p>
          <a:p>
            <a:pPr lvl="1" eaLnBrk="0" hangingPunct="0">
              <a:spcBef>
                <a:spcPts val="600"/>
              </a:spcBef>
              <a:buFontTx/>
              <a:buChar char="—"/>
            </a:pPr>
            <a:r>
              <a:rPr lang="en-GB" sz="2400" dirty="0">
                <a:solidFill>
                  <a:schemeClr val="accent1"/>
                </a:solidFill>
                <a:latin typeface="Liberation Sans"/>
              </a:rPr>
              <a:t> Gain insights into stakeholders</a:t>
            </a:r>
            <a:r>
              <a:rPr lang="ja-JP" altLang="en-GB" sz="2400" dirty="0">
                <a:solidFill>
                  <a:schemeClr val="accent1"/>
                </a:solidFill>
                <a:latin typeface="Liberation Sans"/>
              </a:rPr>
              <a:t>’</a:t>
            </a:r>
            <a:r>
              <a:rPr lang="en-GB" sz="2400" dirty="0">
                <a:solidFill>
                  <a:schemeClr val="accent1"/>
                </a:solidFill>
                <a:latin typeface="Liberation Sans"/>
              </a:rPr>
              <a:t> tasks </a:t>
            </a:r>
            <a:endParaRPr lang="en-GB" sz="2400" dirty="0" smtClean="0">
              <a:solidFill>
                <a:schemeClr val="accent1"/>
              </a:solidFill>
              <a:latin typeface="Liberation Sans"/>
            </a:endParaRPr>
          </a:p>
          <a:p>
            <a:pPr lvl="1" eaLnBrk="0" hangingPunct="0">
              <a:spcBef>
                <a:spcPts val="600"/>
              </a:spcBef>
              <a:buFontTx/>
              <a:buChar char="—"/>
            </a:pPr>
            <a:endParaRPr lang="en-GB" sz="900" dirty="0">
              <a:solidFill>
                <a:schemeClr val="accent1"/>
              </a:solidFill>
              <a:latin typeface="Liberation Sans"/>
            </a:endParaRPr>
          </a:p>
          <a:p>
            <a:pPr lvl="1" eaLnBrk="0" hangingPunct="0">
              <a:spcBef>
                <a:spcPts val="600"/>
              </a:spcBef>
              <a:buFontTx/>
              <a:buChar char="—"/>
            </a:pPr>
            <a:r>
              <a:rPr lang="en-GB" sz="2400" dirty="0">
                <a:solidFill>
                  <a:schemeClr val="accent1"/>
                </a:solidFill>
                <a:latin typeface="Liberation Sans"/>
              </a:rPr>
              <a:t> Good for understanding the nature and </a:t>
            </a:r>
            <a:br>
              <a:rPr lang="en-GB" sz="2400" dirty="0">
                <a:solidFill>
                  <a:schemeClr val="accent1"/>
                </a:solidFill>
                <a:latin typeface="Liberation Sans"/>
              </a:rPr>
            </a:br>
            <a:r>
              <a:rPr lang="en-GB" sz="2400" dirty="0">
                <a:solidFill>
                  <a:schemeClr val="accent1"/>
                </a:solidFill>
                <a:latin typeface="Liberation Sans"/>
              </a:rPr>
              <a:t>	context of the </a:t>
            </a:r>
            <a:r>
              <a:rPr lang="en-GB" sz="2400" dirty="0" smtClean="0">
                <a:solidFill>
                  <a:schemeClr val="accent1"/>
                </a:solidFill>
                <a:latin typeface="Liberation Sans"/>
              </a:rPr>
              <a:t>tasks</a:t>
            </a:r>
          </a:p>
          <a:p>
            <a:pPr lvl="1" eaLnBrk="0" hangingPunct="0">
              <a:spcBef>
                <a:spcPts val="600"/>
              </a:spcBef>
              <a:buFontTx/>
              <a:buChar char="—"/>
            </a:pPr>
            <a:endParaRPr lang="en-GB" sz="900" dirty="0">
              <a:solidFill>
                <a:schemeClr val="accent1"/>
              </a:solidFill>
              <a:latin typeface="Liberation Sans"/>
            </a:endParaRPr>
          </a:p>
          <a:p>
            <a:pPr lvl="1" eaLnBrk="0" hangingPunct="0">
              <a:spcBef>
                <a:spcPts val="600"/>
              </a:spcBef>
              <a:buFontTx/>
              <a:buChar char="—"/>
            </a:pPr>
            <a:r>
              <a:rPr lang="en-GB" sz="2400" dirty="0">
                <a:solidFill>
                  <a:schemeClr val="accent1"/>
                </a:solidFill>
                <a:latin typeface="Liberation Sans"/>
              </a:rPr>
              <a:t> But, it requires time and commitment </a:t>
            </a:r>
            <a:br>
              <a:rPr lang="en-GB" sz="2400" dirty="0">
                <a:solidFill>
                  <a:schemeClr val="accent1"/>
                </a:solidFill>
                <a:latin typeface="Liberation Sans"/>
              </a:rPr>
            </a:br>
            <a:r>
              <a:rPr lang="en-GB" sz="2400" dirty="0">
                <a:solidFill>
                  <a:schemeClr val="accent1"/>
                </a:solidFill>
                <a:latin typeface="Liberation Sans"/>
              </a:rPr>
              <a:t>	from a member of the design team, and </a:t>
            </a:r>
            <a:br>
              <a:rPr lang="en-GB" sz="2400" dirty="0">
                <a:solidFill>
                  <a:schemeClr val="accent1"/>
                </a:solidFill>
                <a:latin typeface="Liberation Sans"/>
              </a:rPr>
            </a:br>
            <a:r>
              <a:rPr lang="en-GB" sz="2400" dirty="0">
                <a:solidFill>
                  <a:schemeClr val="accent1"/>
                </a:solidFill>
                <a:latin typeface="Liberation Sans"/>
              </a:rPr>
              <a:t>	it can result in a huge amount of </a:t>
            </a:r>
            <a:r>
              <a:rPr lang="en-GB" sz="2400" dirty="0" smtClean="0">
                <a:solidFill>
                  <a:schemeClr val="accent1"/>
                </a:solidFill>
                <a:latin typeface="Liberation Sans"/>
              </a:rPr>
              <a:t>data</a:t>
            </a:r>
          </a:p>
          <a:p>
            <a:pPr lvl="1" eaLnBrk="0" hangingPunct="0">
              <a:spcBef>
                <a:spcPts val="600"/>
              </a:spcBef>
              <a:buFontTx/>
              <a:buChar char="—"/>
            </a:pPr>
            <a:endParaRPr lang="en-GB" sz="900" dirty="0">
              <a:solidFill>
                <a:schemeClr val="accent1"/>
              </a:solidFill>
              <a:latin typeface="Liberation Sans"/>
            </a:endParaRPr>
          </a:p>
          <a:p>
            <a:pPr eaLnBrk="0" hangingPunct="0">
              <a:spcBef>
                <a:spcPts val="600"/>
              </a:spcBef>
            </a:pPr>
            <a:r>
              <a:rPr lang="en-US" sz="2800" dirty="0">
                <a:solidFill>
                  <a:srgbClr val="7030A0"/>
                </a:solidFill>
                <a:latin typeface="Liberation Sans"/>
              </a:rPr>
              <a:t>Indirect observation</a:t>
            </a:r>
            <a:r>
              <a:rPr lang="en-US" sz="2800" dirty="0" smtClean="0">
                <a:solidFill>
                  <a:srgbClr val="7030A0"/>
                </a:solidFill>
                <a:latin typeface="Liberation Sans"/>
              </a:rPr>
              <a:t>:</a:t>
            </a:r>
          </a:p>
          <a:p>
            <a:pPr marL="0" indent="0" eaLnBrk="0" hangingPunct="0">
              <a:spcBef>
                <a:spcPts val="600"/>
              </a:spcBef>
              <a:buNone/>
            </a:pPr>
            <a:endParaRPr lang="en-US" sz="900" dirty="0">
              <a:solidFill>
                <a:srgbClr val="7030A0"/>
              </a:solidFill>
              <a:latin typeface="Liberation Sans"/>
            </a:endParaRPr>
          </a:p>
          <a:p>
            <a:pPr lvl="1" eaLnBrk="0" hangingPunct="0">
              <a:spcBef>
                <a:spcPts val="600"/>
              </a:spcBef>
              <a:buFontTx/>
              <a:buChar char="—"/>
            </a:pPr>
            <a:r>
              <a:rPr lang="en-US" sz="2400" dirty="0">
                <a:solidFill>
                  <a:schemeClr val="accent1"/>
                </a:solidFill>
                <a:latin typeface="Liberation Sans"/>
              </a:rPr>
              <a:t> Not often used in requirements </a:t>
            </a:r>
            <a:r>
              <a:rPr lang="en-US" sz="2400" dirty="0" smtClean="0">
                <a:solidFill>
                  <a:schemeClr val="accent1"/>
                </a:solidFill>
                <a:latin typeface="Liberation Sans"/>
              </a:rPr>
              <a:t>activity</a:t>
            </a:r>
          </a:p>
          <a:p>
            <a:pPr lvl="1" eaLnBrk="0" hangingPunct="0">
              <a:spcBef>
                <a:spcPts val="600"/>
              </a:spcBef>
              <a:buFontTx/>
              <a:buChar char="—"/>
            </a:pPr>
            <a:endParaRPr lang="en-US" sz="900" dirty="0">
              <a:solidFill>
                <a:schemeClr val="accent1"/>
              </a:solidFill>
              <a:latin typeface="Liberation Sans"/>
            </a:endParaRPr>
          </a:p>
          <a:p>
            <a:pPr lvl="1" eaLnBrk="0" hangingPunct="0">
              <a:spcBef>
                <a:spcPts val="600"/>
              </a:spcBef>
              <a:buFontTx/>
              <a:buChar char="—"/>
            </a:pPr>
            <a:r>
              <a:rPr lang="en-US" sz="2400" dirty="0">
                <a:solidFill>
                  <a:schemeClr val="accent1"/>
                </a:solidFill>
                <a:latin typeface="Liberation Sans"/>
              </a:rPr>
              <a:t> Good for logging current tasks</a:t>
            </a:r>
          </a:p>
          <a:p>
            <a:endParaRPr lang="en-US" dirty="0">
              <a:solidFill>
                <a:srgbClr val="000000"/>
              </a:solidFill>
              <a:latin typeface="Liberation Sans"/>
            </a:endParaRPr>
          </a:p>
          <a:p>
            <a:endParaRPr lang="en-US" dirty="0">
              <a:latin typeface="Liberation Sans"/>
            </a:endParaRPr>
          </a:p>
        </p:txBody>
      </p:sp>
      <p:sp>
        <p:nvSpPr>
          <p:cNvPr id="22530"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2531"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2532"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2533"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18</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val="202698879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6"/>
          <p:cNvSpPr>
            <a:spLocks noGrp="1" noChangeArrowheads="1"/>
          </p:cNvSpPr>
          <p:nvPr>
            <p:ph type="title"/>
          </p:nvPr>
        </p:nvSpPr>
        <p:spPr>
          <a:xfrm>
            <a:off x="494761" y="188640"/>
            <a:ext cx="8154477" cy="766877"/>
          </a:xfrm>
          <a:noFill/>
          <a:ln/>
          <a:extLs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r>
              <a:rPr lang="en-US" sz="4400" dirty="0">
                <a:latin typeface="Liberation Sans"/>
              </a:rPr>
              <a:t>Data gathering for requirements</a:t>
            </a:r>
          </a:p>
        </p:txBody>
      </p:sp>
      <p:sp>
        <p:nvSpPr>
          <p:cNvPr id="23559" name="Rectangle 7"/>
          <p:cNvSpPr>
            <a:spLocks noGrp="1" noChangeArrowheads="1"/>
          </p:cNvSpPr>
          <p:nvPr>
            <p:ph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solidFill>
                <a:srgbClr val="000000"/>
              </a:solidFill>
              <a:latin typeface="Liberation Sans"/>
            </a:endParaRPr>
          </a:p>
          <a:p>
            <a:endParaRPr lang="en-US">
              <a:latin typeface="Liberation Sans"/>
            </a:endParaRPr>
          </a:p>
        </p:txBody>
      </p:sp>
      <p:sp>
        <p:nvSpPr>
          <p:cNvPr id="23554"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3555"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3556"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3557"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3560" name="Rectangle 8"/>
          <p:cNvSpPr>
            <a:spLocks noChangeArrowheads="1"/>
          </p:cNvSpPr>
          <p:nvPr/>
        </p:nvSpPr>
        <p:spPr bwMode="auto">
          <a:xfrm>
            <a:off x="773112" y="908720"/>
            <a:ext cx="7843837"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spcBef>
                <a:spcPts val="600"/>
              </a:spcBef>
              <a:buFontTx/>
              <a:buChar char="•"/>
            </a:pPr>
            <a:endParaRPr lang="en-GB" sz="900" dirty="0">
              <a:latin typeface="Liberation Sans"/>
            </a:endParaRPr>
          </a:p>
          <a:p>
            <a:pPr eaLnBrk="0" hangingPunct="0">
              <a:spcBef>
                <a:spcPts val="600"/>
              </a:spcBef>
            </a:pPr>
            <a:r>
              <a:rPr lang="en-GB" sz="2600" dirty="0">
                <a:solidFill>
                  <a:srgbClr val="7030A0"/>
                </a:solidFill>
                <a:latin typeface="Liberation Sans"/>
              </a:rPr>
              <a:t>Studying documentation: </a:t>
            </a:r>
            <a:endParaRPr lang="en-GB" sz="2600" dirty="0" smtClean="0">
              <a:solidFill>
                <a:srgbClr val="7030A0"/>
              </a:solidFill>
              <a:latin typeface="Liberation Sans"/>
            </a:endParaRPr>
          </a:p>
          <a:p>
            <a:pPr eaLnBrk="0" hangingPunct="0">
              <a:spcBef>
                <a:spcPts val="600"/>
              </a:spcBef>
            </a:pPr>
            <a:endParaRPr lang="en-GB" sz="600" dirty="0">
              <a:solidFill>
                <a:srgbClr val="7030A0"/>
              </a:solidFill>
              <a:latin typeface="Liberation Sans"/>
            </a:endParaRPr>
          </a:p>
          <a:p>
            <a:pPr lvl="1" eaLnBrk="0" hangingPunct="0">
              <a:spcBef>
                <a:spcPts val="600"/>
              </a:spcBef>
              <a:buFontTx/>
              <a:buChar char="—"/>
            </a:pPr>
            <a:r>
              <a:rPr lang="en-GB" sz="2200" dirty="0">
                <a:solidFill>
                  <a:schemeClr val="accent1"/>
                </a:solidFill>
                <a:latin typeface="Liberation Sans"/>
              </a:rPr>
              <a:t> Procedures and rules are often written </a:t>
            </a:r>
            <a:br>
              <a:rPr lang="en-GB" sz="2200" dirty="0">
                <a:solidFill>
                  <a:schemeClr val="accent1"/>
                </a:solidFill>
                <a:latin typeface="Liberation Sans"/>
              </a:rPr>
            </a:br>
            <a:r>
              <a:rPr lang="en-GB" sz="2200" dirty="0">
                <a:solidFill>
                  <a:schemeClr val="accent1"/>
                </a:solidFill>
                <a:latin typeface="Liberation Sans"/>
              </a:rPr>
              <a:t>	down in manuals </a:t>
            </a:r>
            <a:endParaRPr lang="en-GB" sz="2200" dirty="0" smtClean="0">
              <a:solidFill>
                <a:schemeClr val="accent1"/>
              </a:solidFill>
              <a:latin typeface="Liberation Sans"/>
            </a:endParaRPr>
          </a:p>
          <a:p>
            <a:pPr lvl="1" eaLnBrk="0" hangingPunct="0">
              <a:spcBef>
                <a:spcPts val="600"/>
              </a:spcBef>
              <a:buFontTx/>
              <a:buChar char="—"/>
            </a:pPr>
            <a:endParaRPr lang="en-GB" sz="600" dirty="0">
              <a:solidFill>
                <a:schemeClr val="accent1"/>
              </a:solidFill>
              <a:latin typeface="Liberation Sans"/>
            </a:endParaRPr>
          </a:p>
          <a:p>
            <a:pPr lvl="1" eaLnBrk="0" hangingPunct="0">
              <a:spcBef>
                <a:spcPts val="600"/>
              </a:spcBef>
              <a:buFontTx/>
              <a:buChar char="—"/>
            </a:pPr>
            <a:r>
              <a:rPr lang="en-GB" sz="2200" dirty="0">
                <a:solidFill>
                  <a:schemeClr val="accent1"/>
                </a:solidFill>
                <a:latin typeface="Liberation Sans"/>
              </a:rPr>
              <a:t> Good source of data about the steps </a:t>
            </a:r>
            <a:br>
              <a:rPr lang="en-GB" sz="2200" dirty="0">
                <a:solidFill>
                  <a:schemeClr val="accent1"/>
                </a:solidFill>
                <a:latin typeface="Liberation Sans"/>
              </a:rPr>
            </a:br>
            <a:r>
              <a:rPr lang="en-GB" sz="2200" dirty="0">
                <a:solidFill>
                  <a:schemeClr val="accent1"/>
                </a:solidFill>
                <a:latin typeface="Liberation Sans"/>
              </a:rPr>
              <a:t>	involved in an activity, and any 		</a:t>
            </a:r>
            <a:br>
              <a:rPr lang="en-GB" sz="2200" dirty="0">
                <a:solidFill>
                  <a:schemeClr val="accent1"/>
                </a:solidFill>
                <a:latin typeface="Liberation Sans"/>
              </a:rPr>
            </a:br>
            <a:r>
              <a:rPr lang="en-GB" sz="2200" dirty="0">
                <a:solidFill>
                  <a:schemeClr val="accent1"/>
                </a:solidFill>
                <a:latin typeface="Liberation Sans"/>
              </a:rPr>
              <a:t>	regulations governing a </a:t>
            </a:r>
            <a:r>
              <a:rPr lang="en-GB" sz="2200" dirty="0" smtClean="0">
                <a:solidFill>
                  <a:schemeClr val="accent1"/>
                </a:solidFill>
                <a:latin typeface="Liberation Sans"/>
              </a:rPr>
              <a:t>task</a:t>
            </a:r>
          </a:p>
          <a:p>
            <a:pPr lvl="1" eaLnBrk="0" hangingPunct="0">
              <a:spcBef>
                <a:spcPts val="600"/>
              </a:spcBef>
              <a:buFontTx/>
              <a:buChar char="—"/>
            </a:pPr>
            <a:endParaRPr lang="en-GB" sz="600" dirty="0">
              <a:solidFill>
                <a:schemeClr val="accent1"/>
              </a:solidFill>
              <a:latin typeface="Liberation Sans"/>
            </a:endParaRPr>
          </a:p>
          <a:p>
            <a:pPr lvl="1" eaLnBrk="0" hangingPunct="0">
              <a:spcBef>
                <a:spcPts val="600"/>
              </a:spcBef>
              <a:buFontTx/>
              <a:buChar char="—"/>
            </a:pPr>
            <a:r>
              <a:rPr lang="en-GB" sz="2200" dirty="0">
                <a:solidFill>
                  <a:schemeClr val="accent1"/>
                </a:solidFill>
                <a:latin typeface="Liberation Sans"/>
              </a:rPr>
              <a:t> Not to be used in </a:t>
            </a:r>
            <a:r>
              <a:rPr lang="en-GB" sz="2200" dirty="0" smtClean="0">
                <a:solidFill>
                  <a:schemeClr val="accent1"/>
                </a:solidFill>
                <a:latin typeface="Liberation Sans"/>
              </a:rPr>
              <a:t>isolation</a:t>
            </a:r>
          </a:p>
          <a:p>
            <a:pPr lvl="1" eaLnBrk="0" hangingPunct="0">
              <a:spcBef>
                <a:spcPts val="600"/>
              </a:spcBef>
              <a:buFontTx/>
              <a:buChar char="—"/>
            </a:pPr>
            <a:endParaRPr lang="en-GB" sz="600" dirty="0">
              <a:solidFill>
                <a:schemeClr val="accent1"/>
              </a:solidFill>
              <a:latin typeface="Liberation Sans"/>
            </a:endParaRPr>
          </a:p>
          <a:p>
            <a:pPr lvl="1" eaLnBrk="0" hangingPunct="0">
              <a:spcBef>
                <a:spcPts val="600"/>
              </a:spcBef>
              <a:buFontTx/>
              <a:buChar char="—"/>
            </a:pPr>
            <a:r>
              <a:rPr lang="en-GB" sz="2200" dirty="0">
                <a:solidFill>
                  <a:schemeClr val="accent1"/>
                </a:solidFill>
                <a:latin typeface="Liberation Sans"/>
              </a:rPr>
              <a:t> Good for understanding legislation, and </a:t>
            </a:r>
            <a:br>
              <a:rPr lang="en-GB" sz="2200" dirty="0">
                <a:solidFill>
                  <a:schemeClr val="accent1"/>
                </a:solidFill>
                <a:latin typeface="Liberation Sans"/>
              </a:rPr>
            </a:br>
            <a:r>
              <a:rPr lang="en-GB" sz="2200" dirty="0">
                <a:solidFill>
                  <a:schemeClr val="accent1"/>
                </a:solidFill>
                <a:latin typeface="Liberation Sans"/>
              </a:rPr>
              <a:t>	getting background </a:t>
            </a:r>
            <a:r>
              <a:rPr lang="en-GB" sz="2200" dirty="0" smtClean="0">
                <a:solidFill>
                  <a:schemeClr val="accent1"/>
                </a:solidFill>
                <a:latin typeface="Liberation Sans"/>
              </a:rPr>
              <a:t>information</a:t>
            </a:r>
          </a:p>
          <a:p>
            <a:pPr lvl="1" eaLnBrk="0" hangingPunct="0">
              <a:spcBef>
                <a:spcPts val="600"/>
              </a:spcBef>
              <a:buFontTx/>
              <a:buChar char="—"/>
            </a:pPr>
            <a:endParaRPr lang="en-GB" sz="600" dirty="0">
              <a:solidFill>
                <a:schemeClr val="accent1"/>
              </a:solidFill>
              <a:latin typeface="Liberation Sans"/>
            </a:endParaRPr>
          </a:p>
          <a:p>
            <a:pPr lvl="1" eaLnBrk="0" hangingPunct="0">
              <a:spcBef>
                <a:spcPts val="600"/>
              </a:spcBef>
              <a:buFontTx/>
              <a:buChar char="—"/>
            </a:pPr>
            <a:r>
              <a:rPr lang="en-GB" sz="2200" dirty="0">
                <a:solidFill>
                  <a:schemeClr val="accent1"/>
                </a:solidFill>
                <a:latin typeface="Liberation Sans"/>
              </a:rPr>
              <a:t> No stakeholder time, which is a limiting </a:t>
            </a:r>
            <a:br>
              <a:rPr lang="en-GB" sz="2200" dirty="0">
                <a:solidFill>
                  <a:schemeClr val="accent1"/>
                </a:solidFill>
                <a:latin typeface="Liberation Sans"/>
              </a:rPr>
            </a:br>
            <a:r>
              <a:rPr lang="en-GB" sz="2200" dirty="0">
                <a:solidFill>
                  <a:schemeClr val="accent1"/>
                </a:solidFill>
                <a:latin typeface="Liberation Sans"/>
              </a:rPr>
              <a:t>	factor on the other techniques</a:t>
            </a:r>
          </a:p>
          <a:p>
            <a:pPr eaLnBrk="0" hangingPunct="0">
              <a:spcBef>
                <a:spcPts val="600"/>
              </a:spcBef>
            </a:pPr>
            <a:r>
              <a:rPr lang="en-GB" sz="2800" dirty="0">
                <a:latin typeface="Liberation Sans"/>
              </a:rPr>
              <a:t> </a:t>
            </a:r>
            <a:endParaRPr lang="en-US" sz="2800" dirty="0">
              <a:latin typeface="Liberation Sans"/>
            </a:endParaRPr>
          </a:p>
          <a:p>
            <a:pPr eaLnBrk="0" hangingPunct="0"/>
            <a:r>
              <a:rPr lang="en-US" sz="2800" dirty="0">
                <a:latin typeface="Liberation Sans"/>
              </a:rPr>
              <a:t>		</a:t>
            </a:r>
            <a:endParaRPr lang="en-US" sz="2800" dirty="0">
              <a:solidFill>
                <a:srgbClr val="000000"/>
              </a:solidFill>
              <a:latin typeface="Liberation Sans"/>
            </a:endParaRPr>
          </a:p>
          <a:p>
            <a:pPr algn="ctr" eaLnBrk="0" hangingPunct="0"/>
            <a:endParaRPr lang="en-US" sz="2800" dirty="0">
              <a:latin typeface="Liberation Sans"/>
            </a:endParaRPr>
          </a:p>
          <a:p>
            <a:pPr algn="ctr" eaLnBrk="0" hangingPunct="0"/>
            <a:endParaRPr lang="en-US" sz="2800" dirty="0">
              <a:latin typeface="Liberation Sans"/>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19</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val="67946219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8195"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8196"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8197" name="Rectangle 5"/>
          <p:cNvSpPr>
            <a:spLocks noChangeArrowheads="1"/>
          </p:cNvSpPr>
          <p:nvPr/>
        </p:nvSpPr>
        <p:spPr bwMode="auto">
          <a:xfrm>
            <a:off x="309562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8198" name="Rectangle 6"/>
          <p:cNvSpPr>
            <a:spLocks noGrp="1" noChangeArrowheads="1"/>
          </p:cNvSpPr>
          <p:nvPr>
            <p:ph type="title"/>
          </p:nvPr>
        </p:nvSpPr>
        <p:spPr>
          <a:xfrm>
            <a:off x="3235325" y="499212"/>
            <a:ext cx="2603500" cy="766877"/>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sz="4400">
                <a:latin typeface="Liberation Sans"/>
              </a:rPr>
              <a:t>Overview</a:t>
            </a:r>
            <a:r>
              <a:rPr lang="en-GB" sz="4400" i="1">
                <a:latin typeface="Liberation Sans"/>
              </a:rPr>
              <a:t> </a:t>
            </a:r>
            <a:endParaRPr lang="en-US" sz="4400" i="1">
              <a:latin typeface="Liberation Sans"/>
            </a:endParaRPr>
          </a:p>
        </p:txBody>
      </p:sp>
      <p:sp>
        <p:nvSpPr>
          <p:cNvPr id="8199" name="Rectangle 7"/>
          <p:cNvSpPr>
            <a:spLocks noGrp="1" noChangeArrowheads="1"/>
          </p:cNvSpPr>
          <p:nvPr>
            <p:ph type="body" idx="1"/>
          </p:nvPr>
        </p:nvSpPr>
        <p:spPr>
          <a:xfrm>
            <a:off x="844550" y="990600"/>
            <a:ext cx="6962775" cy="4876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dirty="0">
              <a:solidFill>
                <a:srgbClr val="000000"/>
              </a:solidFill>
              <a:latin typeface="Liberation Sans"/>
            </a:endParaRPr>
          </a:p>
          <a:p>
            <a:endParaRPr lang="en-US" dirty="0">
              <a:latin typeface="Liberation Sans"/>
            </a:endParaRPr>
          </a:p>
        </p:txBody>
      </p:sp>
      <p:sp>
        <p:nvSpPr>
          <p:cNvPr id="8200" name="Text Box 8"/>
          <p:cNvSpPr txBox="1">
            <a:spLocks noChangeArrowheads="1"/>
          </p:cNvSpPr>
          <p:nvPr/>
        </p:nvSpPr>
        <p:spPr bwMode="auto">
          <a:xfrm>
            <a:off x="1462088" y="1355725"/>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571500">
              <a:defRPr>
                <a:solidFill>
                  <a:schemeClr val="tx1"/>
                </a:solidFill>
                <a:latin typeface="Arial" charset="0"/>
                <a:ea typeface="ＭＳ Ｐゴシック" charset="0"/>
              </a:defRPr>
            </a:lvl2pPr>
            <a:lvl3pPr marL="1143000">
              <a:defRPr>
                <a:solidFill>
                  <a:schemeClr val="tx1"/>
                </a:solidFill>
                <a:latin typeface="Arial" charset="0"/>
                <a:ea typeface="ＭＳ Ｐゴシック" charset="0"/>
              </a:defRPr>
            </a:lvl3pPr>
            <a:lvl4pPr marL="1714500">
              <a:defRPr>
                <a:solidFill>
                  <a:schemeClr val="tx1"/>
                </a:solidFill>
                <a:latin typeface="Arial" charset="0"/>
                <a:ea typeface="ＭＳ Ｐゴシック" charset="0"/>
              </a:defRPr>
            </a:lvl4pPr>
            <a:lvl5pPr marL="2286000">
              <a:defRPr>
                <a:solidFill>
                  <a:schemeClr val="tx1"/>
                </a:solidFill>
                <a:latin typeface="Arial" charset="0"/>
                <a:ea typeface="ＭＳ Ｐゴシック" charset="0"/>
              </a:defRPr>
            </a:lvl5pPr>
            <a:lvl6pPr marL="2743200" fontAlgn="base">
              <a:spcBef>
                <a:spcPct val="0"/>
              </a:spcBef>
              <a:spcAft>
                <a:spcPct val="0"/>
              </a:spcAft>
              <a:defRPr>
                <a:solidFill>
                  <a:schemeClr val="tx1"/>
                </a:solidFill>
                <a:latin typeface="Arial" charset="0"/>
                <a:ea typeface="ＭＳ Ｐゴシック" charset="0"/>
              </a:defRPr>
            </a:lvl6pPr>
            <a:lvl7pPr marL="3200400" fontAlgn="base">
              <a:spcBef>
                <a:spcPct val="0"/>
              </a:spcBef>
              <a:spcAft>
                <a:spcPct val="0"/>
              </a:spcAft>
              <a:defRPr>
                <a:solidFill>
                  <a:schemeClr val="tx1"/>
                </a:solidFill>
                <a:latin typeface="Arial" charset="0"/>
                <a:ea typeface="ＭＳ Ｐゴシック" charset="0"/>
              </a:defRPr>
            </a:lvl7pPr>
            <a:lvl8pPr marL="3657600" fontAlgn="base">
              <a:spcBef>
                <a:spcPct val="0"/>
              </a:spcBef>
              <a:spcAft>
                <a:spcPct val="0"/>
              </a:spcAft>
              <a:defRPr>
                <a:solidFill>
                  <a:schemeClr val="tx1"/>
                </a:solidFill>
                <a:latin typeface="Arial" charset="0"/>
                <a:ea typeface="ＭＳ Ｐゴシック" charset="0"/>
              </a:defRPr>
            </a:lvl8pPr>
            <a:lvl9pPr marL="4114800" fontAlgn="base">
              <a:spcBef>
                <a:spcPct val="0"/>
              </a:spcBef>
              <a:spcAft>
                <a:spcPct val="0"/>
              </a:spcAft>
              <a:defRPr>
                <a:solidFill>
                  <a:schemeClr val="tx1"/>
                </a:solidFill>
                <a:latin typeface="Arial" charset="0"/>
                <a:ea typeface="ＭＳ Ｐゴシック" charset="0"/>
              </a:defRPr>
            </a:lvl9pPr>
          </a:lstStyle>
          <a:p>
            <a:pPr eaLnBrk="0" hangingPunct="0"/>
            <a:endParaRPr lang="en-US" sz="1600" b="1">
              <a:latin typeface="Liberation Sans"/>
            </a:endParaRPr>
          </a:p>
        </p:txBody>
      </p:sp>
      <p:sp>
        <p:nvSpPr>
          <p:cNvPr id="8201" name="Rectangle 9"/>
          <p:cNvSpPr>
            <a:spLocks noChangeArrowheads="1"/>
          </p:cNvSpPr>
          <p:nvPr/>
        </p:nvSpPr>
        <p:spPr bwMode="auto">
          <a:xfrm>
            <a:off x="683568" y="1268760"/>
            <a:ext cx="766762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lnSpc>
                <a:spcPct val="150000"/>
              </a:lnSpc>
              <a:buFontTx/>
              <a:buChar char="•"/>
            </a:pPr>
            <a:r>
              <a:rPr lang="en-US" sz="2600" dirty="0">
                <a:solidFill>
                  <a:srgbClr val="7030A0"/>
                </a:solidFill>
                <a:latin typeface="Liberation Sans"/>
              </a:rPr>
              <a:t> The importance of requirements </a:t>
            </a:r>
          </a:p>
          <a:p>
            <a:pPr eaLnBrk="0" hangingPunct="0">
              <a:lnSpc>
                <a:spcPct val="150000"/>
              </a:lnSpc>
              <a:buFontTx/>
              <a:buChar char="•"/>
            </a:pPr>
            <a:r>
              <a:rPr lang="en-US" sz="2600" dirty="0">
                <a:solidFill>
                  <a:srgbClr val="7030A0"/>
                </a:solidFill>
                <a:latin typeface="Liberation Sans"/>
              </a:rPr>
              <a:t> Different types of requirements</a:t>
            </a:r>
          </a:p>
          <a:p>
            <a:pPr eaLnBrk="0" hangingPunct="0">
              <a:lnSpc>
                <a:spcPct val="150000"/>
              </a:lnSpc>
              <a:buFontTx/>
              <a:buChar char="•"/>
            </a:pPr>
            <a:r>
              <a:rPr lang="en-US" sz="2600" dirty="0">
                <a:solidFill>
                  <a:srgbClr val="7030A0"/>
                </a:solidFill>
                <a:latin typeface="Liberation Sans"/>
              </a:rPr>
              <a:t> Data gathering for </a:t>
            </a:r>
            <a:r>
              <a:rPr lang="en-US" sz="2600" dirty="0" smtClean="0">
                <a:solidFill>
                  <a:srgbClr val="7030A0"/>
                </a:solidFill>
                <a:latin typeface="Liberation Sans"/>
              </a:rPr>
              <a:t>requirements</a:t>
            </a:r>
          </a:p>
          <a:p>
            <a:pPr eaLnBrk="0" hangingPunct="0">
              <a:lnSpc>
                <a:spcPct val="150000"/>
              </a:lnSpc>
              <a:buFontTx/>
              <a:buChar char="•"/>
            </a:pPr>
            <a:r>
              <a:rPr lang="en-US" sz="2600" dirty="0">
                <a:solidFill>
                  <a:srgbClr val="7030A0"/>
                </a:solidFill>
                <a:latin typeface="Liberation Sans"/>
              </a:rPr>
              <a:t> </a:t>
            </a:r>
            <a:r>
              <a:rPr lang="en-US" sz="2600" dirty="0" smtClean="0">
                <a:solidFill>
                  <a:srgbClr val="7030A0"/>
                </a:solidFill>
                <a:latin typeface="Liberation Sans"/>
              </a:rPr>
              <a:t>Data analysis and presentation</a:t>
            </a:r>
            <a:endParaRPr lang="en-US" sz="2600" dirty="0">
              <a:solidFill>
                <a:srgbClr val="7030A0"/>
              </a:solidFill>
              <a:latin typeface="Liberation Sans"/>
            </a:endParaRPr>
          </a:p>
          <a:p>
            <a:pPr eaLnBrk="0" hangingPunct="0">
              <a:lnSpc>
                <a:spcPct val="150000"/>
              </a:lnSpc>
              <a:buFontTx/>
              <a:buChar char="•"/>
            </a:pPr>
            <a:r>
              <a:rPr lang="en-US" sz="2600" dirty="0">
                <a:solidFill>
                  <a:srgbClr val="7030A0"/>
                </a:solidFill>
                <a:latin typeface="Liberation Sans"/>
              </a:rPr>
              <a:t> Task </a:t>
            </a:r>
            <a:r>
              <a:rPr lang="en-US" sz="2600" dirty="0" smtClean="0">
                <a:solidFill>
                  <a:srgbClr val="7030A0"/>
                </a:solidFill>
                <a:latin typeface="Liberation Sans"/>
              </a:rPr>
              <a:t>description:</a:t>
            </a:r>
            <a:r>
              <a:rPr lang="en-US" sz="2600" dirty="0">
                <a:solidFill>
                  <a:srgbClr val="7030A0"/>
                </a:solidFill>
                <a:latin typeface="Liberation Sans"/>
              </a:rPr>
              <a:t>	</a:t>
            </a:r>
            <a:r>
              <a:rPr lang="en-US" sz="2600" dirty="0" smtClean="0">
                <a:solidFill>
                  <a:schemeClr val="accent1"/>
                </a:solidFill>
                <a:latin typeface="Liberation Sans"/>
              </a:rPr>
              <a:t>Scenarios</a:t>
            </a:r>
            <a:r>
              <a:rPr lang="en-US" sz="2600" dirty="0">
                <a:solidFill>
                  <a:srgbClr val="7030A0"/>
                </a:solidFill>
                <a:latin typeface="Liberation Sans"/>
              </a:rPr>
              <a:t/>
            </a:r>
            <a:br>
              <a:rPr lang="en-US" sz="2600" dirty="0">
                <a:solidFill>
                  <a:srgbClr val="7030A0"/>
                </a:solidFill>
                <a:latin typeface="Liberation Sans"/>
              </a:rPr>
            </a:br>
            <a:r>
              <a:rPr lang="en-US" sz="2600" dirty="0">
                <a:solidFill>
                  <a:srgbClr val="7030A0"/>
                </a:solidFill>
                <a:latin typeface="Liberation Sans"/>
              </a:rPr>
              <a:t>		 	</a:t>
            </a:r>
            <a:r>
              <a:rPr lang="en-US" sz="2600" dirty="0" smtClean="0">
                <a:solidFill>
                  <a:schemeClr val="accent1"/>
                </a:solidFill>
                <a:latin typeface="Liberation Sans"/>
              </a:rPr>
              <a:t>Use </a:t>
            </a:r>
            <a:r>
              <a:rPr lang="en-US" sz="2600" dirty="0">
                <a:solidFill>
                  <a:schemeClr val="accent1"/>
                </a:solidFill>
                <a:latin typeface="Liberation Sans"/>
              </a:rPr>
              <a:t>Cases</a:t>
            </a:r>
            <a:br>
              <a:rPr lang="en-US" sz="2600" dirty="0">
                <a:solidFill>
                  <a:schemeClr val="accent1"/>
                </a:solidFill>
                <a:latin typeface="Liberation Sans"/>
              </a:rPr>
            </a:br>
            <a:r>
              <a:rPr lang="en-US" sz="2600" dirty="0">
                <a:solidFill>
                  <a:schemeClr val="accent1"/>
                </a:solidFill>
                <a:latin typeface="Liberation Sans"/>
              </a:rPr>
              <a:t>			</a:t>
            </a:r>
            <a:r>
              <a:rPr lang="en-US" sz="2600" dirty="0" smtClean="0">
                <a:solidFill>
                  <a:schemeClr val="accent1"/>
                </a:solidFill>
                <a:latin typeface="Liberation Sans"/>
              </a:rPr>
              <a:t>Essential </a:t>
            </a:r>
            <a:r>
              <a:rPr lang="en-US" sz="2600" dirty="0">
                <a:solidFill>
                  <a:schemeClr val="accent1"/>
                </a:solidFill>
                <a:latin typeface="Liberation Sans"/>
              </a:rPr>
              <a:t>use cases</a:t>
            </a:r>
            <a:endParaRPr lang="en-US" sz="2600" b="1" dirty="0">
              <a:solidFill>
                <a:schemeClr val="accent1"/>
              </a:solidFill>
              <a:latin typeface="Liberation Sans"/>
            </a:endParaRPr>
          </a:p>
          <a:p>
            <a:pPr eaLnBrk="0" hangingPunct="0">
              <a:lnSpc>
                <a:spcPct val="150000"/>
              </a:lnSpc>
              <a:buFontTx/>
              <a:buChar char="•"/>
            </a:pPr>
            <a:r>
              <a:rPr lang="en-US" sz="2600" dirty="0">
                <a:solidFill>
                  <a:srgbClr val="7030A0"/>
                </a:solidFill>
                <a:latin typeface="Liberation Sans"/>
              </a:rPr>
              <a:t> Task analysis: 	</a:t>
            </a:r>
            <a:r>
              <a:rPr lang="en-US" sz="2600" dirty="0">
                <a:solidFill>
                  <a:schemeClr val="accent1"/>
                </a:solidFill>
                <a:latin typeface="Liberation Sans"/>
              </a:rPr>
              <a:t>HTA</a:t>
            </a:r>
            <a:r>
              <a:rPr lang="en-US" sz="2800" dirty="0">
                <a:solidFill>
                  <a:srgbClr val="7030A0"/>
                </a:solidFill>
                <a:latin typeface="Liberation Sans"/>
              </a:rPr>
              <a:t/>
            </a:r>
            <a:br>
              <a:rPr lang="en-US" sz="2800" dirty="0">
                <a:solidFill>
                  <a:srgbClr val="7030A0"/>
                </a:solidFill>
                <a:latin typeface="Liberation Sans"/>
              </a:rPr>
            </a:br>
            <a:r>
              <a:rPr lang="en-US" sz="2800" dirty="0">
                <a:latin typeface="Liberation Sans"/>
              </a:rPr>
              <a:t>		</a:t>
            </a:r>
          </a:p>
          <a:p>
            <a:pPr eaLnBrk="0" hangingPunct="0">
              <a:lnSpc>
                <a:spcPct val="150000"/>
              </a:lnSpc>
            </a:pPr>
            <a:endParaRPr lang="en-US" sz="2800" dirty="0">
              <a:latin typeface="Liberation Sans"/>
            </a:endParaRPr>
          </a:p>
        </p:txBody>
      </p:sp>
      <p:graphicFrame>
        <p:nvGraphicFramePr>
          <p:cNvPr id="8202" name="Object 10"/>
          <p:cNvGraphicFramePr>
            <a:graphicFrameLocks noChangeAspect="1"/>
          </p:cNvGraphicFramePr>
          <p:nvPr>
            <p:extLst>
              <p:ext uri="{D42A27DB-BD31-4B8C-83A1-F6EECF244321}">
                <p14:modId xmlns:p14="http://schemas.microsoft.com/office/powerpoint/2010/main" val="2097121393"/>
              </p:ext>
            </p:extLst>
          </p:nvPr>
        </p:nvGraphicFramePr>
        <p:xfrm>
          <a:off x="6588224" y="1525002"/>
          <a:ext cx="1444526" cy="3366769"/>
        </p:xfrm>
        <a:graphic>
          <a:graphicData uri="http://schemas.openxmlformats.org/presentationml/2006/ole">
            <mc:AlternateContent xmlns:mc="http://schemas.openxmlformats.org/markup-compatibility/2006">
              <mc:Choice xmlns:v="urn:schemas-microsoft-com:vml" Requires="v">
                <p:oleObj spid="_x0000_s1053" name="Clip" r:id="rId3" imgW="1857600" imgH="3995640" progId="MS_ClipArt_Gallery.5">
                  <p:embed/>
                </p:oleObj>
              </mc:Choice>
              <mc:Fallback>
                <p:oleObj name="Clip" r:id="rId3" imgW="1857600" imgH="399564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224" y="1525002"/>
                        <a:ext cx="1444526" cy="3366769"/>
                      </a:xfrm>
                      <a:prstGeom prst="rect">
                        <a:avLst/>
                      </a:prstGeom>
                      <a:noFill/>
                      <a:ln>
                        <a:noFill/>
                      </a:ln>
                      <a:effectLst/>
                      <a:extLst/>
                    </p:spPr>
                  </p:pic>
                </p:oleObj>
              </mc:Fallback>
            </mc:AlternateContent>
          </a:graphicData>
        </a:graphic>
      </p:graphicFrame>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2</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val="393025470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486503" y="116632"/>
            <a:ext cx="4248472" cy="933012"/>
          </a:xfrm>
        </p:spPr>
        <p:txBody>
          <a:bodyPr/>
          <a:lstStyle/>
          <a:p>
            <a:r>
              <a:rPr lang="en-GB" dirty="0">
                <a:latin typeface="Liberation Sans"/>
              </a:rPr>
              <a:t>Some examples</a:t>
            </a:r>
          </a:p>
        </p:txBody>
      </p:sp>
      <p:sp>
        <p:nvSpPr>
          <p:cNvPr id="24579" name="Rectangle 3"/>
          <p:cNvSpPr>
            <a:spLocks noChangeArrowheads="1"/>
          </p:cNvSpPr>
          <p:nvPr/>
        </p:nvSpPr>
        <p:spPr bwMode="auto">
          <a:xfrm>
            <a:off x="5868144" y="3252581"/>
            <a:ext cx="279171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0" hangingPunct="0"/>
            <a:r>
              <a:rPr lang="en-GB" sz="3000" dirty="0">
                <a:solidFill>
                  <a:srgbClr val="7030A0"/>
                </a:solidFill>
                <a:latin typeface="Liberation Sans"/>
              </a:rPr>
              <a:t>Cultural probes</a:t>
            </a:r>
          </a:p>
        </p:txBody>
      </p:sp>
      <p:sp>
        <p:nvSpPr>
          <p:cNvPr id="4" name="Footer Placeholder 3"/>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5" name="Slide Number Placeholder 4"/>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20</a:t>
            </a:fld>
            <a:endParaRPr lang="en-GB" sz="1000" dirty="0">
              <a:solidFill>
                <a:schemeClr val="accent6">
                  <a:lumMod val="75000"/>
                </a:schemeClr>
              </a:solidFill>
              <a:latin typeface="Liberation Sans"/>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317529"/>
            <a:ext cx="4464497" cy="4784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987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195736" y="116632"/>
            <a:ext cx="4436914" cy="1079971"/>
          </a:xfrm>
        </p:spPr>
        <p:txBody>
          <a:bodyPr/>
          <a:lstStyle/>
          <a:p>
            <a:r>
              <a:rPr lang="en-GB" dirty="0">
                <a:latin typeface="Liberation Sans"/>
              </a:rPr>
              <a:t>Some examples</a:t>
            </a:r>
          </a:p>
        </p:txBody>
      </p:sp>
      <p:sp>
        <p:nvSpPr>
          <p:cNvPr id="24580" name="Rectangle 4"/>
          <p:cNvSpPr>
            <a:spLocks noChangeArrowheads="1"/>
          </p:cNvSpPr>
          <p:nvPr/>
        </p:nvSpPr>
        <p:spPr bwMode="auto">
          <a:xfrm>
            <a:off x="326262" y="1049644"/>
            <a:ext cx="820617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0" hangingPunct="0"/>
            <a:r>
              <a:rPr lang="en-US" sz="2400" dirty="0">
                <a:solidFill>
                  <a:srgbClr val="7030A0"/>
                </a:solidFill>
                <a:latin typeface="Liberation Sans"/>
              </a:rPr>
              <a:t>Ethnographic study, interviews, usability tests, and user participation </a:t>
            </a:r>
            <a:endParaRPr lang="en-GB" sz="2400" dirty="0">
              <a:solidFill>
                <a:srgbClr val="7030A0"/>
              </a:solidFill>
              <a:latin typeface="Liberation Sans"/>
            </a:endParaRPr>
          </a:p>
        </p:txBody>
      </p:sp>
      <p:sp>
        <p:nvSpPr>
          <p:cNvPr id="4" name="Footer Placeholder 3"/>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5" name="Slide Number Placeholder 4"/>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21</a:t>
            </a:fld>
            <a:endParaRPr lang="en-GB" sz="1000" dirty="0">
              <a:solidFill>
                <a:schemeClr val="accent6">
                  <a:lumMod val="75000"/>
                </a:schemeClr>
              </a:solidFill>
              <a:latin typeface="Liberation Sans"/>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327" y="1988840"/>
            <a:ext cx="7488832" cy="4369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3806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741" y="188640"/>
            <a:ext cx="8229600" cy="1143000"/>
          </a:xfrm>
        </p:spPr>
        <p:txBody>
          <a:bodyPr>
            <a:normAutofit/>
          </a:bodyPr>
          <a:lstStyle/>
          <a:p>
            <a:r>
              <a:rPr lang="en-US" dirty="0">
                <a:solidFill>
                  <a:srgbClr val="E46C0A"/>
                </a:solidFill>
                <a:latin typeface="Liberation Sans"/>
              </a:rPr>
              <a:t>Contextual </a:t>
            </a:r>
            <a:r>
              <a:rPr lang="en-US" dirty="0" smtClean="0">
                <a:solidFill>
                  <a:srgbClr val="E46C0A"/>
                </a:solidFill>
                <a:latin typeface="Liberation Sans"/>
              </a:rPr>
              <a:t>Inquiry</a:t>
            </a:r>
            <a:endParaRPr lang="en-US" dirty="0">
              <a:solidFill>
                <a:srgbClr val="E46C0A"/>
              </a:solidFill>
              <a:latin typeface="Liberation Sans"/>
            </a:endParaRPr>
          </a:p>
        </p:txBody>
      </p:sp>
      <p:sp>
        <p:nvSpPr>
          <p:cNvPr id="3" name="Content Placeholder 2"/>
          <p:cNvSpPr>
            <a:spLocks noGrp="1"/>
          </p:cNvSpPr>
          <p:nvPr>
            <p:ph idx="1"/>
          </p:nvPr>
        </p:nvSpPr>
        <p:spPr>
          <a:xfrm>
            <a:off x="611560" y="1268760"/>
            <a:ext cx="8229600" cy="4979640"/>
          </a:xfrm>
        </p:spPr>
        <p:txBody>
          <a:bodyPr>
            <a:normAutofit fontScale="85000" lnSpcReduction="20000"/>
          </a:bodyPr>
          <a:lstStyle/>
          <a:p>
            <a:pPr marL="358775" indent="-271463" eaLnBrk="0" hangingPunct="0">
              <a:lnSpc>
                <a:spcPct val="120000"/>
              </a:lnSpc>
              <a:buFontTx/>
              <a:buChar char="•"/>
            </a:pPr>
            <a:r>
              <a:rPr lang="en-US" sz="2600" dirty="0">
                <a:solidFill>
                  <a:srgbClr val="7030A0"/>
                </a:solidFill>
                <a:latin typeface="Liberation Sans"/>
              </a:rPr>
              <a:t>An approach to ethnographic study where user is expert, designer is </a:t>
            </a:r>
            <a:r>
              <a:rPr lang="en-US" sz="2600" dirty="0" smtClean="0">
                <a:solidFill>
                  <a:srgbClr val="7030A0"/>
                </a:solidFill>
                <a:latin typeface="Liberation Sans"/>
              </a:rPr>
              <a:t>apprentice</a:t>
            </a:r>
          </a:p>
          <a:p>
            <a:pPr marL="358775" indent="-271463" eaLnBrk="0" hangingPunct="0">
              <a:lnSpc>
                <a:spcPct val="120000"/>
              </a:lnSpc>
              <a:buFontTx/>
              <a:buChar char="•"/>
            </a:pPr>
            <a:endParaRPr lang="en-US" sz="900" dirty="0">
              <a:solidFill>
                <a:srgbClr val="7030A0"/>
              </a:solidFill>
              <a:latin typeface="Liberation Sans"/>
            </a:endParaRPr>
          </a:p>
          <a:p>
            <a:pPr marL="358775" indent="-271463" eaLnBrk="0" hangingPunct="0">
              <a:lnSpc>
                <a:spcPct val="120000"/>
              </a:lnSpc>
              <a:buFontTx/>
              <a:buChar char="•"/>
            </a:pPr>
            <a:r>
              <a:rPr lang="en-US" sz="2600" dirty="0">
                <a:solidFill>
                  <a:srgbClr val="7030A0"/>
                </a:solidFill>
                <a:latin typeface="Liberation Sans"/>
              </a:rPr>
              <a:t>A form of interview, </a:t>
            </a:r>
            <a:r>
              <a:rPr lang="en-US" sz="2600" dirty="0" smtClean="0">
                <a:solidFill>
                  <a:srgbClr val="7030A0"/>
                </a:solidFill>
                <a:latin typeface="Liberation Sans"/>
              </a:rPr>
              <a:t>but</a:t>
            </a:r>
          </a:p>
          <a:p>
            <a:pPr marL="358775" indent="-271463" eaLnBrk="0" hangingPunct="0">
              <a:lnSpc>
                <a:spcPct val="120000"/>
              </a:lnSpc>
              <a:buFontTx/>
              <a:buChar char="•"/>
            </a:pPr>
            <a:endParaRPr lang="en-US" sz="500" dirty="0">
              <a:solidFill>
                <a:srgbClr val="7030A0"/>
              </a:solidFill>
              <a:latin typeface="Liberation Sans"/>
            </a:endParaRPr>
          </a:p>
          <a:p>
            <a:pPr marL="630238" lvl="1" indent="-92075" eaLnBrk="0" hangingPunct="0">
              <a:lnSpc>
                <a:spcPct val="120000"/>
              </a:lnSpc>
              <a:buFontTx/>
              <a:buChar char="—"/>
            </a:pPr>
            <a:r>
              <a:rPr lang="en-US" sz="2400" dirty="0">
                <a:solidFill>
                  <a:schemeClr val="accent1"/>
                </a:solidFill>
                <a:latin typeface="Liberation Sans"/>
              </a:rPr>
              <a:t> at users’ workplace (workstation</a:t>
            </a:r>
            <a:r>
              <a:rPr lang="en-US" sz="2400" dirty="0" smtClean="0">
                <a:solidFill>
                  <a:schemeClr val="accent1"/>
                </a:solidFill>
                <a:latin typeface="Liberation Sans"/>
              </a:rPr>
              <a:t>)</a:t>
            </a:r>
          </a:p>
          <a:p>
            <a:pPr marL="630238" lvl="1" indent="-92075" eaLnBrk="0" hangingPunct="0">
              <a:lnSpc>
                <a:spcPct val="120000"/>
              </a:lnSpc>
              <a:buFontTx/>
              <a:buChar char="—"/>
            </a:pPr>
            <a:endParaRPr lang="en-US" sz="600" dirty="0">
              <a:solidFill>
                <a:schemeClr val="accent1"/>
              </a:solidFill>
              <a:latin typeface="Liberation Sans"/>
            </a:endParaRPr>
          </a:p>
          <a:p>
            <a:pPr marL="630238" lvl="1" indent="-92075" eaLnBrk="0" hangingPunct="0">
              <a:lnSpc>
                <a:spcPct val="120000"/>
              </a:lnSpc>
              <a:buFontTx/>
              <a:buChar char="—"/>
            </a:pPr>
            <a:r>
              <a:rPr lang="en-US" sz="2400" dirty="0">
                <a:solidFill>
                  <a:schemeClr val="accent1"/>
                </a:solidFill>
                <a:latin typeface="Liberation Sans"/>
              </a:rPr>
              <a:t> 2 to 3 hours </a:t>
            </a:r>
            <a:r>
              <a:rPr lang="en-US" sz="2400" dirty="0" smtClean="0">
                <a:solidFill>
                  <a:schemeClr val="accent1"/>
                </a:solidFill>
                <a:latin typeface="Liberation Sans"/>
              </a:rPr>
              <a:t>long</a:t>
            </a:r>
          </a:p>
          <a:p>
            <a:pPr marL="630238" lvl="1" indent="-92075" eaLnBrk="0" hangingPunct="0">
              <a:lnSpc>
                <a:spcPct val="120000"/>
              </a:lnSpc>
              <a:buFontTx/>
              <a:buChar char="—"/>
            </a:pPr>
            <a:endParaRPr lang="en-US" sz="900" dirty="0">
              <a:solidFill>
                <a:schemeClr val="accent1"/>
              </a:solidFill>
              <a:latin typeface="Liberation Sans"/>
            </a:endParaRPr>
          </a:p>
          <a:p>
            <a:pPr marL="358775" indent="-271463" eaLnBrk="0" hangingPunct="0">
              <a:lnSpc>
                <a:spcPct val="120000"/>
              </a:lnSpc>
              <a:buFontTx/>
              <a:buChar char="•"/>
            </a:pPr>
            <a:r>
              <a:rPr lang="en-US" sz="2600" dirty="0">
                <a:solidFill>
                  <a:srgbClr val="7030A0"/>
                </a:solidFill>
                <a:latin typeface="Liberation Sans"/>
              </a:rPr>
              <a:t>Four main principles</a:t>
            </a:r>
            <a:r>
              <a:rPr lang="en-US" sz="2600" dirty="0" smtClean="0">
                <a:solidFill>
                  <a:srgbClr val="7030A0"/>
                </a:solidFill>
                <a:latin typeface="Liberation Sans"/>
              </a:rPr>
              <a:t>:</a:t>
            </a:r>
          </a:p>
          <a:p>
            <a:pPr marL="358775" indent="-271463" eaLnBrk="0" hangingPunct="0">
              <a:lnSpc>
                <a:spcPct val="120000"/>
              </a:lnSpc>
              <a:buFontTx/>
              <a:buChar char="•"/>
            </a:pPr>
            <a:endParaRPr lang="en-US" sz="1000" dirty="0">
              <a:solidFill>
                <a:srgbClr val="7030A0"/>
              </a:solidFill>
              <a:latin typeface="Liberation Sans"/>
            </a:endParaRPr>
          </a:p>
          <a:p>
            <a:pPr marL="630238" lvl="1" indent="-92075" eaLnBrk="0" hangingPunct="0">
              <a:lnSpc>
                <a:spcPct val="120000"/>
              </a:lnSpc>
              <a:buFontTx/>
              <a:buChar char="—"/>
            </a:pPr>
            <a:r>
              <a:rPr lang="en-US" sz="2400" dirty="0">
                <a:solidFill>
                  <a:schemeClr val="accent1"/>
                </a:solidFill>
                <a:latin typeface="Liberation Sans"/>
              </a:rPr>
              <a:t> Context: see workplace &amp; what </a:t>
            </a:r>
            <a:r>
              <a:rPr lang="en-US" sz="2400" dirty="0" smtClean="0">
                <a:solidFill>
                  <a:schemeClr val="accent1"/>
                </a:solidFill>
                <a:latin typeface="Liberation Sans"/>
              </a:rPr>
              <a:t>happens</a:t>
            </a:r>
          </a:p>
          <a:p>
            <a:pPr marL="630238" lvl="1" indent="-92075" eaLnBrk="0" hangingPunct="0">
              <a:lnSpc>
                <a:spcPct val="120000"/>
              </a:lnSpc>
              <a:buFontTx/>
              <a:buChar char="—"/>
            </a:pPr>
            <a:endParaRPr lang="en-US" sz="500" dirty="0">
              <a:solidFill>
                <a:schemeClr val="accent1"/>
              </a:solidFill>
              <a:latin typeface="Liberation Sans"/>
            </a:endParaRPr>
          </a:p>
          <a:p>
            <a:pPr marL="630238" lvl="1" indent="-92075" eaLnBrk="0" hangingPunct="0">
              <a:lnSpc>
                <a:spcPct val="120000"/>
              </a:lnSpc>
              <a:buFontTx/>
              <a:buChar char="—"/>
            </a:pPr>
            <a:r>
              <a:rPr lang="en-US" sz="2400" dirty="0">
                <a:solidFill>
                  <a:schemeClr val="accent1"/>
                </a:solidFill>
                <a:latin typeface="Liberation Sans"/>
              </a:rPr>
              <a:t> Partnership: user and developer </a:t>
            </a:r>
            <a:r>
              <a:rPr lang="en-US" sz="2400" dirty="0" smtClean="0">
                <a:solidFill>
                  <a:schemeClr val="accent1"/>
                </a:solidFill>
                <a:latin typeface="Liberation Sans"/>
              </a:rPr>
              <a:t>collaborate</a:t>
            </a:r>
          </a:p>
          <a:p>
            <a:pPr marL="630238" lvl="1" indent="-92075" eaLnBrk="0" hangingPunct="0">
              <a:lnSpc>
                <a:spcPct val="120000"/>
              </a:lnSpc>
              <a:buFontTx/>
              <a:buChar char="—"/>
            </a:pPr>
            <a:endParaRPr lang="en-US" sz="600" dirty="0">
              <a:solidFill>
                <a:schemeClr val="accent1"/>
              </a:solidFill>
              <a:latin typeface="Liberation Sans"/>
            </a:endParaRPr>
          </a:p>
          <a:p>
            <a:pPr marL="630238" lvl="1" indent="-92075" eaLnBrk="0" hangingPunct="0">
              <a:lnSpc>
                <a:spcPct val="120000"/>
              </a:lnSpc>
              <a:buFontTx/>
              <a:buChar char="—"/>
            </a:pPr>
            <a:r>
              <a:rPr lang="en-US" sz="2400" dirty="0">
                <a:solidFill>
                  <a:schemeClr val="accent1"/>
                </a:solidFill>
                <a:latin typeface="Liberation Sans"/>
              </a:rPr>
              <a:t> Interpretation: observations interpreted by user and developer </a:t>
            </a:r>
            <a:r>
              <a:rPr lang="en-US" sz="2400" dirty="0" smtClean="0">
                <a:solidFill>
                  <a:schemeClr val="accent1"/>
                </a:solidFill>
                <a:latin typeface="Liberation Sans"/>
              </a:rPr>
              <a:t>together</a:t>
            </a:r>
          </a:p>
          <a:p>
            <a:pPr marL="630238" lvl="1" indent="-92075" eaLnBrk="0" hangingPunct="0">
              <a:lnSpc>
                <a:spcPct val="120000"/>
              </a:lnSpc>
              <a:buFontTx/>
              <a:buChar char="—"/>
            </a:pPr>
            <a:endParaRPr lang="en-US" sz="600" dirty="0">
              <a:solidFill>
                <a:schemeClr val="accent1"/>
              </a:solidFill>
              <a:latin typeface="Liberation Sans"/>
            </a:endParaRPr>
          </a:p>
          <a:p>
            <a:pPr marL="630238" lvl="1" indent="-92075" eaLnBrk="0" hangingPunct="0">
              <a:lnSpc>
                <a:spcPct val="120000"/>
              </a:lnSpc>
              <a:buFontTx/>
              <a:buChar char="—"/>
            </a:pPr>
            <a:r>
              <a:rPr lang="en-US" sz="2400" dirty="0">
                <a:solidFill>
                  <a:schemeClr val="accent1"/>
                </a:solidFill>
                <a:latin typeface="Liberation Sans"/>
              </a:rPr>
              <a:t> Focus: project focus to understand what to look for</a:t>
            </a:r>
          </a:p>
          <a:p>
            <a:endParaRPr lang="en-US" dirty="0">
              <a:latin typeface="Liberation Sans"/>
            </a:endParaRPr>
          </a:p>
        </p:txBody>
      </p:sp>
      <p:sp>
        <p:nvSpPr>
          <p:cNvPr id="25602"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5603"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5604"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5605"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5607" name="Rectangle 7"/>
          <p:cNvSpPr>
            <a:spLocks noChangeArrowheads="1"/>
          </p:cNvSpPr>
          <p:nvPr/>
        </p:nvSpPr>
        <p:spPr bwMode="auto">
          <a:xfrm>
            <a:off x="914400" y="1066800"/>
            <a:ext cx="696277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marL="342900" indent="-342900">
              <a:spcBef>
                <a:spcPct val="20000"/>
              </a:spcBef>
              <a:buFontTx/>
              <a:buChar char="•"/>
            </a:pPr>
            <a:endParaRPr lang="en-US" sz="3200">
              <a:solidFill>
                <a:srgbClr val="000000"/>
              </a:solidFill>
              <a:latin typeface="Liberation Sans"/>
            </a:endParaRPr>
          </a:p>
          <a:p>
            <a:pPr marL="342900" indent="-342900">
              <a:spcBef>
                <a:spcPct val="20000"/>
              </a:spcBef>
              <a:buFontTx/>
              <a:buChar char="•"/>
            </a:pPr>
            <a:endParaRPr lang="en-US" sz="3200">
              <a:solidFill>
                <a:srgbClr val="0070C0"/>
              </a:solidFill>
              <a:latin typeface="Liberation Sans"/>
            </a:endParaRPr>
          </a:p>
        </p:txBody>
      </p:sp>
      <p:sp>
        <p:nvSpPr>
          <p:cNvPr id="5" name="Footer Placeholder 4"/>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6" name="Slide Number Placeholder 5"/>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22</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val="3511406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67544" y="116632"/>
            <a:ext cx="8229600" cy="1143000"/>
          </a:xfrm>
        </p:spPr>
        <p:txBody>
          <a:bodyPr>
            <a:normAutofit/>
          </a:bodyPr>
          <a:lstStyle/>
          <a:p>
            <a:r>
              <a:rPr lang="en-US" sz="3600" dirty="0" smtClean="0">
                <a:latin typeface="Liberation Sans"/>
              </a:rPr>
              <a:t>Considerations for data </a:t>
            </a:r>
            <a:r>
              <a:rPr lang="en-US" sz="3600" dirty="0">
                <a:latin typeface="Liberation Sans"/>
              </a:rPr>
              <a:t>gathering (1)</a:t>
            </a:r>
            <a:endParaRPr lang="en-GB" sz="3600" dirty="0">
              <a:latin typeface="Liberation Sans"/>
            </a:endParaRPr>
          </a:p>
        </p:txBody>
      </p:sp>
      <p:sp>
        <p:nvSpPr>
          <p:cNvPr id="26627" name="Rectangle 3"/>
          <p:cNvSpPr>
            <a:spLocks noGrp="1" noChangeArrowheads="1"/>
          </p:cNvSpPr>
          <p:nvPr>
            <p:ph idx="1"/>
          </p:nvPr>
        </p:nvSpPr>
        <p:spPr>
          <a:xfrm>
            <a:off x="395536" y="1268760"/>
            <a:ext cx="8229600" cy="5112567"/>
          </a:xfrm>
        </p:spPr>
        <p:txBody>
          <a:bodyPr>
            <a:normAutofit fontScale="55000" lnSpcReduction="20000"/>
          </a:bodyPr>
          <a:lstStyle/>
          <a:p>
            <a:pPr eaLnBrk="0" hangingPunct="0">
              <a:spcBef>
                <a:spcPts val="600"/>
              </a:spcBef>
            </a:pPr>
            <a:r>
              <a:rPr lang="en-GB" sz="3800" dirty="0">
                <a:solidFill>
                  <a:srgbClr val="7030A0"/>
                </a:solidFill>
                <a:latin typeface="Liberation Sans"/>
                <a:cs typeface="Verdana"/>
              </a:rPr>
              <a:t>Identifying and involving stakeholders:</a:t>
            </a:r>
            <a:br>
              <a:rPr lang="en-GB" sz="3800" dirty="0">
                <a:solidFill>
                  <a:srgbClr val="7030A0"/>
                </a:solidFill>
                <a:latin typeface="Liberation Sans"/>
                <a:cs typeface="Verdana"/>
              </a:rPr>
            </a:br>
            <a:r>
              <a:rPr lang="en-GB" sz="3800" dirty="0">
                <a:solidFill>
                  <a:srgbClr val="7030A0"/>
                </a:solidFill>
                <a:latin typeface="Liberation Sans"/>
                <a:cs typeface="Verdana"/>
              </a:rPr>
              <a:t>users, managers, developers, customer reps?, union reps?, shareholders</a:t>
            </a:r>
            <a:r>
              <a:rPr lang="en-GB" sz="3800" dirty="0" smtClean="0">
                <a:solidFill>
                  <a:srgbClr val="7030A0"/>
                </a:solidFill>
                <a:latin typeface="Liberation Sans"/>
                <a:cs typeface="Verdana"/>
              </a:rPr>
              <a:t>?</a:t>
            </a:r>
          </a:p>
          <a:p>
            <a:pPr eaLnBrk="0" hangingPunct="0">
              <a:spcBef>
                <a:spcPts val="600"/>
              </a:spcBef>
            </a:pPr>
            <a:endParaRPr lang="en-GB" sz="3800" dirty="0">
              <a:solidFill>
                <a:srgbClr val="7030A0"/>
              </a:solidFill>
              <a:latin typeface="Liberation Sans"/>
              <a:cs typeface="Verdana"/>
            </a:endParaRPr>
          </a:p>
          <a:p>
            <a:pPr eaLnBrk="0" hangingPunct="0">
              <a:spcBef>
                <a:spcPts val="600"/>
              </a:spcBef>
            </a:pPr>
            <a:r>
              <a:rPr lang="en-GB" sz="3800" dirty="0">
                <a:solidFill>
                  <a:srgbClr val="7030A0"/>
                </a:solidFill>
                <a:latin typeface="Liberation Sans"/>
                <a:cs typeface="Verdana"/>
              </a:rPr>
              <a:t>Involving stakeholders: workshops, interviews, workplace studies, co-opt stakeholders onto the development </a:t>
            </a:r>
            <a:r>
              <a:rPr lang="en-GB" sz="3800" dirty="0" smtClean="0">
                <a:solidFill>
                  <a:srgbClr val="7030A0"/>
                </a:solidFill>
                <a:latin typeface="Liberation Sans"/>
                <a:cs typeface="Verdana"/>
              </a:rPr>
              <a:t>team</a:t>
            </a:r>
          </a:p>
          <a:p>
            <a:pPr eaLnBrk="0" hangingPunct="0">
              <a:spcBef>
                <a:spcPts val="600"/>
              </a:spcBef>
            </a:pPr>
            <a:endParaRPr lang="en-GB" sz="3800" dirty="0">
              <a:solidFill>
                <a:srgbClr val="7030A0"/>
              </a:solidFill>
              <a:latin typeface="Liberation Sans"/>
              <a:cs typeface="Verdana"/>
            </a:endParaRPr>
          </a:p>
          <a:p>
            <a:pPr eaLnBrk="0" hangingPunct="0">
              <a:spcBef>
                <a:spcPts val="600"/>
              </a:spcBef>
            </a:pPr>
            <a:r>
              <a:rPr lang="ja-JP" altLang="en-GB" sz="3800" dirty="0">
                <a:solidFill>
                  <a:srgbClr val="7030A0"/>
                </a:solidFill>
                <a:latin typeface="Liberation Sans"/>
                <a:cs typeface="Verdana"/>
              </a:rPr>
              <a:t>‘</a:t>
            </a:r>
            <a:r>
              <a:rPr lang="en-GB" sz="3800" dirty="0">
                <a:solidFill>
                  <a:srgbClr val="7030A0"/>
                </a:solidFill>
                <a:latin typeface="Liberation Sans"/>
                <a:cs typeface="Verdana"/>
              </a:rPr>
              <a:t>Real</a:t>
            </a:r>
            <a:r>
              <a:rPr lang="ja-JP" altLang="en-GB" sz="3800" dirty="0">
                <a:solidFill>
                  <a:srgbClr val="7030A0"/>
                </a:solidFill>
                <a:latin typeface="Liberation Sans"/>
                <a:cs typeface="Verdana"/>
              </a:rPr>
              <a:t>’</a:t>
            </a:r>
            <a:r>
              <a:rPr lang="en-GB" sz="3800" dirty="0">
                <a:solidFill>
                  <a:srgbClr val="7030A0"/>
                </a:solidFill>
                <a:latin typeface="Liberation Sans"/>
                <a:cs typeface="Verdana"/>
              </a:rPr>
              <a:t> users, not </a:t>
            </a:r>
            <a:r>
              <a:rPr lang="en-GB" sz="3800" dirty="0" smtClean="0">
                <a:solidFill>
                  <a:srgbClr val="7030A0"/>
                </a:solidFill>
                <a:latin typeface="Liberation Sans"/>
                <a:cs typeface="Verdana"/>
              </a:rPr>
              <a:t>managers</a:t>
            </a:r>
          </a:p>
          <a:p>
            <a:pPr eaLnBrk="0" hangingPunct="0">
              <a:spcBef>
                <a:spcPts val="600"/>
              </a:spcBef>
            </a:pPr>
            <a:endParaRPr lang="en-GB" sz="3800" dirty="0" smtClean="0">
              <a:solidFill>
                <a:srgbClr val="7030A0"/>
              </a:solidFill>
              <a:latin typeface="Liberation Sans"/>
              <a:cs typeface="Verdana"/>
            </a:endParaRPr>
          </a:p>
          <a:p>
            <a:pPr eaLnBrk="0" hangingPunct="0">
              <a:spcBef>
                <a:spcPts val="600"/>
              </a:spcBef>
            </a:pPr>
            <a:r>
              <a:rPr lang="en-GB" sz="3800" dirty="0">
                <a:solidFill>
                  <a:srgbClr val="7030A0"/>
                </a:solidFill>
                <a:latin typeface="Liberation Sans"/>
                <a:cs typeface="Verdana"/>
              </a:rPr>
              <a:t>Political problems within the </a:t>
            </a:r>
            <a:r>
              <a:rPr lang="en-GB" sz="3800" dirty="0" smtClean="0">
                <a:solidFill>
                  <a:srgbClr val="7030A0"/>
                </a:solidFill>
                <a:latin typeface="Liberation Sans"/>
                <a:cs typeface="Verdana"/>
              </a:rPr>
              <a:t>organisation</a:t>
            </a:r>
          </a:p>
          <a:p>
            <a:pPr eaLnBrk="0" hangingPunct="0">
              <a:spcBef>
                <a:spcPts val="600"/>
              </a:spcBef>
            </a:pPr>
            <a:endParaRPr lang="en-GB" sz="3800" dirty="0">
              <a:solidFill>
                <a:srgbClr val="7030A0"/>
              </a:solidFill>
              <a:latin typeface="Liberation Sans"/>
              <a:cs typeface="Verdana"/>
            </a:endParaRPr>
          </a:p>
          <a:p>
            <a:pPr eaLnBrk="0" hangingPunct="0">
              <a:spcBef>
                <a:spcPts val="600"/>
              </a:spcBef>
            </a:pPr>
            <a:r>
              <a:rPr lang="en-GB" sz="3800" dirty="0">
                <a:solidFill>
                  <a:srgbClr val="7030A0"/>
                </a:solidFill>
                <a:latin typeface="Liberation Sans"/>
                <a:cs typeface="Verdana"/>
              </a:rPr>
              <a:t>Dominance of certain </a:t>
            </a:r>
            <a:r>
              <a:rPr lang="en-GB" sz="3800" dirty="0" smtClean="0">
                <a:solidFill>
                  <a:srgbClr val="7030A0"/>
                </a:solidFill>
                <a:latin typeface="Liberation Sans"/>
                <a:cs typeface="Verdana"/>
              </a:rPr>
              <a:t>stakeholders</a:t>
            </a:r>
          </a:p>
          <a:p>
            <a:pPr eaLnBrk="0" hangingPunct="0">
              <a:spcBef>
                <a:spcPts val="600"/>
              </a:spcBef>
            </a:pPr>
            <a:endParaRPr lang="en-GB" sz="3800" dirty="0">
              <a:solidFill>
                <a:srgbClr val="7030A0"/>
              </a:solidFill>
              <a:latin typeface="Liberation Sans"/>
              <a:cs typeface="Verdana"/>
            </a:endParaRPr>
          </a:p>
          <a:p>
            <a:pPr eaLnBrk="0" hangingPunct="0">
              <a:spcBef>
                <a:spcPts val="600"/>
              </a:spcBef>
            </a:pPr>
            <a:r>
              <a:rPr lang="en-GB" sz="3800" dirty="0">
                <a:solidFill>
                  <a:srgbClr val="7030A0"/>
                </a:solidFill>
                <a:latin typeface="Liberation Sans"/>
                <a:cs typeface="Verdana"/>
              </a:rPr>
              <a:t>Economic and business environment </a:t>
            </a:r>
            <a:r>
              <a:rPr lang="en-GB" sz="3800" dirty="0" smtClean="0">
                <a:solidFill>
                  <a:srgbClr val="7030A0"/>
                </a:solidFill>
                <a:latin typeface="Liberation Sans"/>
                <a:cs typeface="Verdana"/>
              </a:rPr>
              <a:t>changes</a:t>
            </a:r>
          </a:p>
          <a:p>
            <a:pPr eaLnBrk="0" hangingPunct="0">
              <a:spcBef>
                <a:spcPts val="600"/>
              </a:spcBef>
            </a:pPr>
            <a:endParaRPr lang="en-GB" sz="3800" dirty="0">
              <a:solidFill>
                <a:srgbClr val="7030A0"/>
              </a:solidFill>
              <a:latin typeface="Liberation Sans"/>
              <a:cs typeface="Verdana"/>
            </a:endParaRPr>
          </a:p>
          <a:p>
            <a:pPr eaLnBrk="0" hangingPunct="0">
              <a:spcBef>
                <a:spcPts val="600"/>
              </a:spcBef>
            </a:pPr>
            <a:r>
              <a:rPr lang="en-GB" sz="3800" dirty="0">
                <a:solidFill>
                  <a:srgbClr val="7030A0"/>
                </a:solidFill>
                <a:latin typeface="Liberation Sans"/>
                <a:cs typeface="Verdana"/>
              </a:rPr>
              <a:t>Balancing functional and usability demands</a:t>
            </a:r>
          </a:p>
          <a:p>
            <a:pPr eaLnBrk="0" hangingPunct="0">
              <a:spcBef>
                <a:spcPts val="600"/>
              </a:spcBef>
            </a:pPr>
            <a:endParaRPr lang="en-GB" sz="2400" dirty="0">
              <a:latin typeface="Liberation Sans"/>
              <a:cs typeface="Verdana"/>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6" name="Slide Number Placeholder 5"/>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23</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val="3307663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z="3600" dirty="0"/>
              <a:t>Considerations for data gathering </a:t>
            </a:r>
            <a:r>
              <a:rPr lang="en-US" sz="3600" dirty="0" smtClean="0"/>
              <a:t>(</a:t>
            </a:r>
            <a:r>
              <a:rPr lang="en-US" sz="3600" dirty="0"/>
              <a:t>2)</a:t>
            </a:r>
            <a:endParaRPr lang="en-GB" sz="3600" dirty="0"/>
          </a:p>
        </p:txBody>
      </p:sp>
      <p:sp>
        <p:nvSpPr>
          <p:cNvPr id="27651" name="Rectangle 3"/>
          <p:cNvSpPr>
            <a:spLocks noGrp="1" noChangeArrowheads="1"/>
          </p:cNvSpPr>
          <p:nvPr>
            <p:ph idx="1"/>
          </p:nvPr>
        </p:nvSpPr>
        <p:spPr>
          <a:xfrm>
            <a:off x="467544" y="1484784"/>
            <a:ext cx="8229600" cy="4824536"/>
          </a:xfrm>
        </p:spPr>
        <p:txBody>
          <a:bodyPr>
            <a:normAutofit fontScale="92500" lnSpcReduction="20000"/>
          </a:bodyPr>
          <a:lstStyle/>
          <a:p>
            <a:pPr eaLnBrk="0" hangingPunct="0">
              <a:lnSpc>
                <a:spcPct val="90000"/>
              </a:lnSpc>
              <a:spcBef>
                <a:spcPts val="600"/>
              </a:spcBef>
            </a:pPr>
            <a:r>
              <a:rPr lang="en-GB" sz="2600" dirty="0">
                <a:solidFill>
                  <a:srgbClr val="7030A0"/>
                </a:solidFill>
              </a:rPr>
              <a:t>Requirements management: version control, </a:t>
            </a:r>
            <a:r>
              <a:rPr lang="en-GB" sz="2600" dirty="0" smtClean="0">
                <a:solidFill>
                  <a:srgbClr val="7030A0"/>
                </a:solidFill>
              </a:rPr>
              <a:t>ownership</a:t>
            </a:r>
          </a:p>
          <a:p>
            <a:pPr eaLnBrk="0" hangingPunct="0">
              <a:lnSpc>
                <a:spcPct val="90000"/>
              </a:lnSpc>
              <a:spcBef>
                <a:spcPts val="600"/>
              </a:spcBef>
            </a:pPr>
            <a:endParaRPr lang="en-GB" sz="2600" dirty="0">
              <a:solidFill>
                <a:srgbClr val="7030A0"/>
              </a:solidFill>
            </a:endParaRPr>
          </a:p>
          <a:p>
            <a:pPr eaLnBrk="0" hangingPunct="0">
              <a:lnSpc>
                <a:spcPct val="90000"/>
              </a:lnSpc>
              <a:spcBef>
                <a:spcPts val="600"/>
              </a:spcBef>
            </a:pPr>
            <a:r>
              <a:rPr lang="en-GB" sz="2600" dirty="0">
                <a:solidFill>
                  <a:srgbClr val="7030A0"/>
                </a:solidFill>
              </a:rPr>
              <a:t>Communication between parties</a:t>
            </a:r>
            <a:r>
              <a:rPr lang="en-GB" sz="2600" dirty="0" smtClean="0">
                <a:solidFill>
                  <a:srgbClr val="7030A0"/>
                </a:solidFill>
              </a:rPr>
              <a:t>:</a:t>
            </a:r>
          </a:p>
          <a:p>
            <a:pPr eaLnBrk="0" hangingPunct="0">
              <a:lnSpc>
                <a:spcPct val="90000"/>
              </a:lnSpc>
              <a:spcBef>
                <a:spcPts val="600"/>
              </a:spcBef>
            </a:pPr>
            <a:endParaRPr lang="en-GB" sz="800" dirty="0">
              <a:solidFill>
                <a:srgbClr val="7030A0"/>
              </a:solidFill>
            </a:endParaRPr>
          </a:p>
          <a:p>
            <a:pPr lvl="1" eaLnBrk="0" hangingPunct="0">
              <a:lnSpc>
                <a:spcPct val="90000"/>
              </a:lnSpc>
              <a:spcBef>
                <a:spcPts val="600"/>
              </a:spcBef>
              <a:buFontTx/>
              <a:buChar char="—"/>
            </a:pPr>
            <a:r>
              <a:rPr lang="en-GB" dirty="0">
                <a:solidFill>
                  <a:schemeClr val="accent1"/>
                </a:solidFill>
              </a:rPr>
              <a:t>within development </a:t>
            </a:r>
            <a:r>
              <a:rPr lang="en-GB" dirty="0" smtClean="0">
                <a:solidFill>
                  <a:schemeClr val="accent1"/>
                </a:solidFill>
              </a:rPr>
              <a:t>team</a:t>
            </a:r>
          </a:p>
          <a:p>
            <a:pPr lvl="1" eaLnBrk="0" hangingPunct="0">
              <a:lnSpc>
                <a:spcPct val="90000"/>
              </a:lnSpc>
              <a:spcBef>
                <a:spcPts val="600"/>
              </a:spcBef>
              <a:buFontTx/>
              <a:buChar char="—"/>
            </a:pPr>
            <a:endParaRPr lang="en-GB" sz="400" dirty="0">
              <a:solidFill>
                <a:schemeClr val="accent1"/>
              </a:solidFill>
            </a:endParaRPr>
          </a:p>
          <a:p>
            <a:pPr lvl="1" eaLnBrk="0" hangingPunct="0">
              <a:lnSpc>
                <a:spcPct val="90000"/>
              </a:lnSpc>
              <a:spcBef>
                <a:spcPts val="600"/>
              </a:spcBef>
              <a:buFontTx/>
              <a:buChar char="—"/>
            </a:pPr>
            <a:r>
              <a:rPr lang="en-GB" dirty="0">
                <a:solidFill>
                  <a:schemeClr val="accent1"/>
                </a:solidFill>
              </a:rPr>
              <a:t>with </a:t>
            </a:r>
            <a:r>
              <a:rPr lang="en-GB" dirty="0" smtClean="0">
                <a:solidFill>
                  <a:schemeClr val="accent1"/>
                </a:solidFill>
              </a:rPr>
              <a:t>customer/user</a:t>
            </a:r>
          </a:p>
          <a:p>
            <a:pPr lvl="1" eaLnBrk="0" hangingPunct="0">
              <a:lnSpc>
                <a:spcPct val="90000"/>
              </a:lnSpc>
              <a:spcBef>
                <a:spcPts val="600"/>
              </a:spcBef>
              <a:buFontTx/>
              <a:buChar char="—"/>
            </a:pPr>
            <a:endParaRPr lang="en-GB" sz="400" dirty="0">
              <a:solidFill>
                <a:schemeClr val="accent1"/>
              </a:solidFill>
            </a:endParaRPr>
          </a:p>
          <a:p>
            <a:pPr lvl="1" eaLnBrk="0" hangingPunct="0">
              <a:lnSpc>
                <a:spcPct val="90000"/>
              </a:lnSpc>
              <a:spcBef>
                <a:spcPts val="600"/>
              </a:spcBef>
              <a:buFontTx/>
              <a:buChar char="—"/>
            </a:pPr>
            <a:r>
              <a:rPr lang="en-GB" dirty="0">
                <a:solidFill>
                  <a:schemeClr val="accent1"/>
                </a:solidFill>
              </a:rPr>
              <a:t>between users… different parts of an organisation use different </a:t>
            </a:r>
            <a:r>
              <a:rPr lang="en-GB" dirty="0" smtClean="0">
                <a:solidFill>
                  <a:schemeClr val="accent1"/>
                </a:solidFill>
              </a:rPr>
              <a:t>terminology</a:t>
            </a:r>
          </a:p>
          <a:p>
            <a:pPr lvl="1" eaLnBrk="0" hangingPunct="0">
              <a:lnSpc>
                <a:spcPct val="90000"/>
              </a:lnSpc>
              <a:spcBef>
                <a:spcPts val="600"/>
              </a:spcBef>
              <a:buFontTx/>
              <a:buChar char="—"/>
            </a:pPr>
            <a:endParaRPr lang="en-GB" sz="900" dirty="0">
              <a:solidFill>
                <a:schemeClr val="accent1"/>
              </a:solidFill>
            </a:endParaRPr>
          </a:p>
          <a:p>
            <a:pPr eaLnBrk="0" hangingPunct="0">
              <a:lnSpc>
                <a:spcPct val="90000"/>
              </a:lnSpc>
              <a:spcBef>
                <a:spcPts val="600"/>
              </a:spcBef>
            </a:pPr>
            <a:r>
              <a:rPr lang="en-GB" sz="2600" dirty="0">
                <a:solidFill>
                  <a:srgbClr val="7030A0"/>
                </a:solidFill>
              </a:rPr>
              <a:t>Domain knowledge distributed and implicit</a:t>
            </a:r>
            <a:r>
              <a:rPr lang="en-GB" sz="2400" dirty="0" smtClean="0">
                <a:solidFill>
                  <a:srgbClr val="7030A0"/>
                </a:solidFill>
              </a:rPr>
              <a:t>:</a:t>
            </a:r>
          </a:p>
          <a:p>
            <a:pPr eaLnBrk="0" hangingPunct="0">
              <a:lnSpc>
                <a:spcPct val="90000"/>
              </a:lnSpc>
              <a:spcBef>
                <a:spcPts val="600"/>
              </a:spcBef>
            </a:pPr>
            <a:endParaRPr lang="en-GB" sz="400" dirty="0">
              <a:solidFill>
                <a:srgbClr val="7030A0"/>
              </a:solidFill>
            </a:endParaRPr>
          </a:p>
          <a:p>
            <a:pPr lvl="1" eaLnBrk="0" hangingPunct="0">
              <a:lnSpc>
                <a:spcPct val="90000"/>
              </a:lnSpc>
              <a:spcBef>
                <a:spcPts val="600"/>
              </a:spcBef>
              <a:buFontTx/>
              <a:buChar char="—"/>
            </a:pPr>
            <a:r>
              <a:rPr lang="en-GB" dirty="0">
                <a:solidFill>
                  <a:schemeClr val="accent1"/>
                </a:solidFill>
              </a:rPr>
              <a:t>difficult to dig up and </a:t>
            </a:r>
            <a:r>
              <a:rPr lang="en-GB" dirty="0" smtClean="0">
                <a:solidFill>
                  <a:schemeClr val="accent1"/>
                </a:solidFill>
              </a:rPr>
              <a:t>understand</a:t>
            </a:r>
          </a:p>
          <a:p>
            <a:pPr lvl="1" eaLnBrk="0" hangingPunct="0">
              <a:lnSpc>
                <a:spcPct val="90000"/>
              </a:lnSpc>
              <a:spcBef>
                <a:spcPts val="600"/>
              </a:spcBef>
              <a:buFontTx/>
              <a:buChar char="—"/>
            </a:pPr>
            <a:endParaRPr lang="en-GB" sz="400" dirty="0">
              <a:solidFill>
                <a:schemeClr val="accent1"/>
              </a:solidFill>
            </a:endParaRPr>
          </a:p>
          <a:p>
            <a:pPr lvl="1" eaLnBrk="0" hangingPunct="0">
              <a:lnSpc>
                <a:spcPct val="90000"/>
              </a:lnSpc>
              <a:spcBef>
                <a:spcPts val="600"/>
              </a:spcBef>
              <a:buFontTx/>
              <a:buChar char="—"/>
            </a:pPr>
            <a:r>
              <a:rPr lang="en-GB" dirty="0">
                <a:solidFill>
                  <a:schemeClr val="accent1"/>
                </a:solidFill>
              </a:rPr>
              <a:t>knowledge articulation: how do you walk</a:t>
            </a:r>
            <a:r>
              <a:rPr lang="en-GB" dirty="0" smtClean="0">
                <a:solidFill>
                  <a:schemeClr val="accent1"/>
                </a:solidFill>
              </a:rPr>
              <a:t>?</a:t>
            </a:r>
          </a:p>
          <a:p>
            <a:pPr lvl="1" eaLnBrk="0" hangingPunct="0">
              <a:lnSpc>
                <a:spcPct val="90000"/>
              </a:lnSpc>
              <a:spcBef>
                <a:spcPts val="600"/>
              </a:spcBef>
              <a:buFontTx/>
              <a:buChar char="—"/>
            </a:pPr>
            <a:endParaRPr lang="en-GB" sz="500" dirty="0">
              <a:solidFill>
                <a:schemeClr val="accent1"/>
              </a:solidFill>
            </a:endParaRPr>
          </a:p>
          <a:p>
            <a:pPr eaLnBrk="0" hangingPunct="0">
              <a:lnSpc>
                <a:spcPct val="90000"/>
              </a:lnSpc>
              <a:spcBef>
                <a:spcPts val="600"/>
              </a:spcBef>
            </a:pPr>
            <a:r>
              <a:rPr lang="en-GB" sz="2600" dirty="0">
                <a:solidFill>
                  <a:srgbClr val="7030A0"/>
                </a:solidFill>
              </a:rPr>
              <a:t>Availability of key </a:t>
            </a:r>
            <a:r>
              <a:rPr lang="en-GB" sz="2600" dirty="0" smtClean="0">
                <a:solidFill>
                  <a:srgbClr val="7030A0"/>
                </a:solidFill>
              </a:rPr>
              <a:t>people</a:t>
            </a:r>
          </a:p>
          <a:p>
            <a:pPr marL="0" indent="0" eaLnBrk="0" hangingPunct="0">
              <a:lnSpc>
                <a:spcPct val="90000"/>
              </a:lnSpc>
              <a:spcBef>
                <a:spcPts val="600"/>
              </a:spcBef>
              <a:buNone/>
            </a:pPr>
            <a:endParaRPr lang="en-US" sz="2400" dirty="0">
              <a:solidFill>
                <a:srgbClr val="7030A0"/>
              </a:solidFill>
            </a:endParaRPr>
          </a:p>
          <a:p>
            <a:pPr>
              <a:lnSpc>
                <a:spcPct val="90000"/>
              </a:lnSpc>
            </a:pPr>
            <a:endParaRPr lang="en-GB" sz="2800" dirty="0"/>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t>24</a:t>
            </a:fld>
            <a:endParaRPr lang="en-GB" sz="1000" dirty="0">
              <a:solidFill>
                <a:schemeClr val="accent6">
                  <a:lumMod val="75000"/>
                </a:schemeClr>
              </a:solidFill>
            </a:endParaRPr>
          </a:p>
        </p:txBody>
      </p:sp>
    </p:spTree>
    <p:extLst>
      <p:ext uri="{BB962C8B-B14F-4D97-AF65-F5344CB8AC3E}">
        <p14:creationId xmlns:p14="http://schemas.microsoft.com/office/powerpoint/2010/main" val="3330785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6"/>
          <p:cNvSpPr>
            <a:spLocks noGrp="1" noChangeArrowheads="1"/>
          </p:cNvSpPr>
          <p:nvPr>
            <p:ph type="title"/>
          </p:nvPr>
        </p:nvSpPr>
        <p:spPr>
          <a:xfrm>
            <a:off x="1280922" y="404664"/>
            <a:ext cx="6582156" cy="766877"/>
          </a:xfrm>
          <a:noFill/>
          <a:ln/>
          <a:extLs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r>
              <a:rPr lang="en-GB" dirty="0" smtClean="0">
                <a:latin typeface="Liberation Sans"/>
                <a:cs typeface="Times New Roman" charset="0"/>
              </a:rPr>
              <a:t>Data gathering guidelines</a:t>
            </a:r>
            <a:endParaRPr lang="en-US" dirty="0">
              <a:latin typeface="Liberation Sans"/>
              <a:cs typeface="Times New Roman" charset="0"/>
            </a:endParaRPr>
          </a:p>
        </p:txBody>
      </p:sp>
      <p:sp>
        <p:nvSpPr>
          <p:cNvPr id="29703" name="Rectangle 7"/>
          <p:cNvSpPr>
            <a:spLocks noGrp="1" noChangeArrowheads="1"/>
          </p:cNvSpPr>
          <p:nvPr>
            <p:ph idx="1"/>
          </p:nvPr>
        </p:nvSpPr>
        <p:spPr>
          <a:xfrm>
            <a:off x="539552" y="1268760"/>
            <a:ext cx="8229600" cy="5112568"/>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70000" lnSpcReduction="20000"/>
          </a:bodyPr>
          <a:lstStyle/>
          <a:p>
            <a:pPr marL="261938" indent="-261938" eaLnBrk="0" hangingPunct="0">
              <a:lnSpc>
                <a:spcPct val="140000"/>
              </a:lnSpc>
              <a:buFontTx/>
              <a:buChar char="•"/>
            </a:pPr>
            <a:r>
              <a:rPr lang="en-GB" sz="4300" dirty="0" smtClean="0">
                <a:solidFill>
                  <a:srgbClr val="7030A0"/>
                </a:solidFill>
                <a:latin typeface="Liberation Sans"/>
              </a:rPr>
              <a:t>Focus on identifying the stakeholders</a:t>
            </a:r>
            <a:r>
              <a:rPr lang="ja-JP" altLang="en-GB" sz="4300" dirty="0" smtClean="0">
                <a:solidFill>
                  <a:srgbClr val="7030A0"/>
                </a:solidFill>
                <a:latin typeface="Liberation Sans"/>
              </a:rPr>
              <a:t>’</a:t>
            </a:r>
            <a:r>
              <a:rPr lang="en-GB" sz="4300" dirty="0" smtClean="0">
                <a:solidFill>
                  <a:srgbClr val="7030A0"/>
                </a:solidFill>
                <a:latin typeface="Liberation Sans"/>
              </a:rPr>
              <a:t> needs</a:t>
            </a:r>
          </a:p>
          <a:p>
            <a:pPr marL="261938" indent="-261938" eaLnBrk="0" hangingPunct="0">
              <a:lnSpc>
                <a:spcPct val="140000"/>
              </a:lnSpc>
              <a:buFontTx/>
              <a:buChar char="•"/>
            </a:pPr>
            <a:r>
              <a:rPr lang="en-GB" sz="4300" dirty="0" smtClean="0">
                <a:solidFill>
                  <a:srgbClr val="7030A0"/>
                </a:solidFill>
                <a:latin typeface="Liberation Sans"/>
              </a:rPr>
              <a:t>Involve all the stakeholder groups </a:t>
            </a:r>
          </a:p>
          <a:p>
            <a:pPr marL="261938" indent="-261938" eaLnBrk="0" hangingPunct="0">
              <a:lnSpc>
                <a:spcPct val="140000"/>
              </a:lnSpc>
              <a:buFontTx/>
              <a:buChar char="•"/>
            </a:pPr>
            <a:r>
              <a:rPr lang="en-GB" sz="4300" dirty="0" smtClean="0">
                <a:solidFill>
                  <a:srgbClr val="7030A0"/>
                </a:solidFill>
                <a:latin typeface="Liberation Sans"/>
              </a:rPr>
              <a:t>Involve more than one representative from each stakeholder group </a:t>
            </a:r>
          </a:p>
          <a:p>
            <a:pPr marL="261938" indent="-261938" eaLnBrk="0" hangingPunct="0">
              <a:lnSpc>
                <a:spcPct val="140000"/>
              </a:lnSpc>
              <a:buFontTx/>
              <a:buChar char="•"/>
            </a:pPr>
            <a:r>
              <a:rPr lang="en-GB" sz="4300" dirty="0" smtClean="0">
                <a:solidFill>
                  <a:srgbClr val="7030A0"/>
                </a:solidFill>
                <a:latin typeface="Liberation Sans"/>
              </a:rPr>
              <a:t>Use a combination of data gathering techniques</a:t>
            </a:r>
          </a:p>
          <a:p>
            <a:pPr marL="261938" indent="-261938" eaLnBrk="0" hangingPunct="0">
              <a:lnSpc>
                <a:spcPct val="140000"/>
              </a:lnSpc>
              <a:buFontTx/>
              <a:buChar char="•"/>
            </a:pPr>
            <a:r>
              <a:rPr lang="en-GB" sz="4300" dirty="0" smtClean="0">
                <a:solidFill>
                  <a:srgbClr val="7030A0"/>
                </a:solidFill>
                <a:latin typeface="Liberation Sans"/>
              </a:rPr>
              <a:t>Support the process with props such as prototypes and task descriptions </a:t>
            </a:r>
          </a:p>
          <a:p>
            <a:endParaRPr lang="en-US" dirty="0">
              <a:latin typeface="Liberation Sans"/>
            </a:endParaRPr>
          </a:p>
        </p:txBody>
      </p:sp>
      <p:sp>
        <p:nvSpPr>
          <p:cNvPr id="29698"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9699"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9700"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9701"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25</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val="369778046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1747"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1748"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1749"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1750" name="Rectangle 6"/>
          <p:cNvSpPr>
            <a:spLocks noGrp="1" noChangeArrowheads="1"/>
          </p:cNvSpPr>
          <p:nvPr>
            <p:ph type="title"/>
          </p:nvPr>
        </p:nvSpPr>
        <p:spPr>
          <a:xfrm>
            <a:off x="584602" y="575412"/>
            <a:ext cx="8124020" cy="766877"/>
          </a:xfrm>
          <a:noFill/>
          <a:ln/>
          <a:extLs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r>
              <a:rPr lang="en-US" sz="4400">
                <a:latin typeface="Liberation Sans"/>
              </a:rPr>
              <a:t>Data interpretation and analysis</a:t>
            </a:r>
          </a:p>
        </p:txBody>
      </p:sp>
      <p:sp>
        <p:nvSpPr>
          <p:cNvPr id="31751" name="Rectangle 7"/>
          <p:cNvSpPr>
            <a:spLocks noGrp="1" noChangeArrowheads="1"/>
          </p:cNvSpPr>
          <p:nvPr>
            <p:ph type="body" idx="1"/>
          </p:nvPr>
        </p:nvSpPr>
        <p:spPr>
          <a:xfrm>
            <a:off x="914400" y="1066800"/>
            <a:ext cx="6962775" cy="4876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solidFill>
                <a:srgbClr val="000000"/>
              </a:solidFill>
              <a:latin typeface="Liberation Sans"/>
            </a:endParaRPr>
          </a:p>
          <a:p>
            <a:endParaRPr lang="en-US">
              <a:latin typeface="Liberation Sans"/>
            </a:endParaRPr>
          </a:p>
        </p:txBody>
      </p:sp>
      <p:sp>
        <p:nvSpPr>
          <p:cNvPr id="31752" name="Rectangle 8"/>
          <p:cNvSpPr>
            <a:spLocks noChangeArrowheads="1"/>
          </p:cNvSpPr>
          <p:nvPr/>
        </p:nvSpPr>
        <p:spPr bwMode="auto">
          <a:xfrm>
            <a:off x="561975" y="1676400"/>
            <a:ext cx="80899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marL="261938" indent="-261938" eaLnBrk="0" hangingPunct="0">
              <a:buFontTx/>
              <a:buChar char="•"/>
            </a:pPr>
            <a:r>
              <a:rPr lang="en-US" sz="3200" dirty="0">
                <a:solidFill>
                  <a:srgbClr val="7030A0"/>
                </a:solidFill>
                <a:latin typeface="Liberation Sans"/>
              </a:rPr>
              <a:t>Start soon after data gathering session</a:t>
            </a:r>
          </a:p>
          <a:p>
            <a:pPr marL="261938" indent="-261938" eaLnBrk="0" hangingPunct="0">
              <a:buFontTx/>
              <a:buChar char="•"/>
            </a:pPr>
            <a:endParaRPr lang="en-US" sz="3200" dirty="0">
              <a:solidFill>
                <a:srgbClr val="7030A0"/>
              </a:solidFill>
              <a:latin typeface="Liberation Sans"/>
            </a:endParaRPr>
          </a:p>
          <a:p>
            <a:pPr marL="261938" indent="-261938" eaLnBrk="0" hangingPunct="0">
              <a:buFontTx/>
              <a:buChar char="•"/>
            </a:pPr>
            <a:r>
              <a:rPr lang="en-US" sz="3200" dirty="0">
                <a:solidFill>
                  <a:srgbClr val="7030A0"/>
                </a:solidFill>
                <a:latin typeface="Liberation Sans"/>
              </a:rPr>
              <a:t>Initial interpretation before deeper analysis</a:t>
            </a:r>
            <a:br>
              <a:rPr lang="en-US" sz="3200" dirty="0">
                <a:solidFill>
                  <a:srgbClr val="7030A0"/>
                </a:solidFill>
                <a:latin typeface="Liberation Sans"/>
              </a:rPr>
            </a:br>
            <a:endParaRPr lang="en-US" sz="3200" dirty="0">
              <a:solidFill>
                <a:srgbClr val="7030A0"/>
              </a:solidFill>
              <a:latin typeface="Liberation Sans"/>
            </a:endParaRPr>
          </a:p>
          <a:p>
            <a:pPr marL="261938" indent="-261938" eaLnBrk="0" hangingPunct="0">
              <a:buFontTx/>
              <a:buChar char="•"/>
            </a:pPr>
            <a:r>
              <a:rPr lang="en-US" sz="3200" dirty="0">
                <a:solidFill>
                  <a:srgbClr val="7030A0"/>
                </a:solidFill>
                <a:latin typeface="Liberation Sans"/>
              </a:rPr>
              <a:t>Different approaches emphasize different elements e.g. class diagrams for object-oriented systems, entity-relationship diagrams for data intensive systems</a:t>
            </a:r>
          </a:p>
          <a:p>
            <a:pPr marL="261938" indent="-261938" eaLnBrk="0" hangingPunct="0"/>
            <a:endParaRPr lang="en-US" sz="2800" dirty="0">
              <a:latin typeface="Liberation Sans"/>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26</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val="107575367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6"/>
          <p:cNvSpPr>
            <a:spLocks noGrp="1" noChangeArrowheads="1"/>
          </p:cNvSpPr>
          <p:nvPr>
            <p:ph type="title"/>
          </p:nvPr>
        </p:nvSpPr>
        <p:spPr>
          <a:xfrm>
            <a:off x="2284514" y="462699"/>
            <a:ext cx="4574971" cy="766877"/>
          </a:xfrm>
          <a:noFill/>
          <a:ln/>
          <a:extLs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r>
              <a:rPr lang="en-US" sz="4400">
                <a:latin typeface="Liberation Sans"/>
              </a:rPr>
              <a:t>Task descriptions</a:t>
            </a:r>
          </a:p>
        </p:txBody>
      </p:sp>
      <p:sp>
        <p:nvSpPr>
          <p:cNvPr id="32775" name="Rectangle 7"/>
          <p:cNvSpPr>
            <a:spLocks noGrp="1" noChangeArrowheads="1"/>
          </p:cNvSpPr>
          <p:nvPr>
            <p:ph idx="1"/>
          </p:nvPr>
        </p:nvSpPr>
        <p:spPr>
          <a:xfrm>
            <a:off x="467544" y="1340768"/>
            <a:ext cx="8229600" cy="4525963"/>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lnSpcReduction="10000"/>
          </a:bodyPr>
          <a:lstStyle/>
          <a:p>
            <a:pPr marL="261938" indent="-261938" eaLnBrk="0" hangingPunct="0">
              <a:buFontTx/>
              <a:buChar char="•"/>
            </a:pPr>
            <a:r>
              <a:rPr lang="en-US" sz="2800" dirty="0" smtClean="0">
                <a:solidFill>
                  <a:srgbClr val="7030A0"/>
                </a:solidFill>
                <a:latin typeface="Liberation Sans"/>
              </a:rPr>
              <a:t>Scenarios</a:t>
            </a:r>
          </a:p>
          <a:p>
            <a:pPr marL="261938" indent="-261938" eaLnBrk="0" hangingPunct="0">
              <a:buFontTx/>
              <a:buChar char="•"/>
            </a:pPr>
            <a:endParaRPr lang="en-US" sz="400" dirty="0">
              <a:solidFill>
                <a:srgbClr val="7030A0"/>
              </a:solidFill>
              <a:latin typeface="Liberation Sans"/>
            </a:endParaRPr>
          </a:p>
          <a:p>
            <a:pPr marL="906463" lvl="1" indent="-369888" eaLnBrk="0" hangingPunct="0">
              <a:buFont typeface="Verdana" charset="0"/>
              <a:buChar char="―"/>
            </a:pPr>
            <a:r>
              <a:rPr lang="en-US" sz="2400" dirty="0">
                <a:solidFill>
                  <a:schemeClr val="accent1"/>
                </a:solidFill>
                <a:latin typeface="Liberation Sans"/>
              </a:rPr>
              <a:t>an informal narrative story, simple, ‘natural’, personal, not </a:t>
            </a:r>
            <a:r>
              <a:rPr lang="en-US" sz="2400" dirty="0" err="1">
                <a:solidFill>
                  <a:schemeClr val="accent1"/>
                </a:solidFill>
                <a:latin typeface="Liberation Sans"/>
              </a:rPr>
              <a:t>generalisable</a:t>
            </a:r>
            <a:endParaRPr lang="en-US" sz="2400" dirty="0">
              <a:solidFill>
                <a:schemeClr val="accent1"/>
              </a:solidFill>
              <a:latin typeface="Liberation Sans"/>
            </a:endParaRPr>
          </a:p>
          <a:p>
            <a:pPr marL="906463" lvl="1" indent="-369888" eaLnBrk="0" hangingPunct="0"/>
            <a:endParaRPr lang="en-US" sz="700" dirty="0">
              <a:latin typeface="Liberation Sans"/>
            </a:endParaRPr>
          </a:p>
          <a:p>
            <a:pPr marL="261938" indent="-261938" eaLnBrk="0" hangingPunct="0">
              <a:buFontTx/>
              <a:buChar char="•"/>
            </a:pPr>
            <a:r>
              <a:rPr lang="en-US" sz="2800" dirty="0">
                <a:solidFill>
                  <a:srgbClr val="7030A0"/>
                </a:solidFill>
                <a:latin typeface="Liberation Sans"/>
              </a:rPr>
              <a:t>Use </a:t>
            </a:r>
            <a:r>
              <a:rPr lang="en-US" sz="2800" dirty="0" smtClean="0">
                <a:solidFill>
                  <a:srgbClr val="7030A0"/>
                </a:solidFill>
                <a:latin typeface="Liberation Sans"/>
              </a:rPr>
              <a:t>cases</a:t>
            </a:r>
          </a:p>
          <a:p>
            <a:pPr marL="261938" indent="-261938" eaLnBrk="0" hangingPunct="0">
              <a:buFontTx/>
              <a:buChar char="•"/>
            </a:pPr>
            <a:endParaRPr lang="en-US" sz="400" dirty="0">
              <a:solidFill>
                <a:srgbClr val="7030A0"/>
              </a:solidFill>
              <a:latin typeface="Liberation Sans"/>
            </a:endParaRPr>
          </a:p>
          <a:p>
            <a:pPr marL="906463" lvl="1" indent="-369888" eaLnBrk="0" hangingPunct="0">
              <a:buFontTx/>
              <a:buChar char="—"/>
            </a:pPr>
            <a:r>
              <a:rPr lang="en-US" sz="2400" dirty="0">
                <a:solidFill>
                  <a:schemeClr val="accent1"/>
                </a:solidFill>
                <a:latin typeface="Liberation Sans"/>
              </a:rPr>
              <a:t>assume interaction with a </a:t>
            </a:r>
            <a:r>
              <a:rPr lang="en-US" sz="2400" dirty="0" smtClean="0">
                <a:solidFill>
                  <a:schemeClr val="accent1"/>
                </a:solidFill>
                <a:latin typeface="Liberation Sans"/>
              </a:rPr>
              <a:t>system</a:t>
            </a:r>
          </a:p>
          <a:p>
            <a:pPr marL="906463" lvl="1" indent="-369888" eaLnBrk="0" hangingPunct="0">
              <a:buFontTx/>
              <a:buChar char="—"/>
            </a:pPr>
            <a:endParaRPr lang="en-US" sz="400" dirty="0">
              <a:solidFill>
                <a:schemeClr val="accent1"/>
              </a:solidFill>
              <a:latin typeface="Liberation Sans"/>
            </a:endParaRPr>
          </a:p>
          <a:p>
            <a:pPr marL="906463" lvl="1" indent="-369888" eaLnBrk="0" hangingPunct="0">
              <a:buFontTx/>
              <a:buChar char="—"/>
            </a:pPr>
            <a:r>
              <a:rPr lang="en-US" sz="2400" dirty="0">
                <a:solidFill>
                  <a:schemeClr val="accent1"/>
                </a:solidFill>
                <a:latin typeface="Liberation Sans"/>
              </a:rPr>
              <a:t>assume detailed understanding of the </a:t>
            </a:r>
            <a:r>
              <a:rPr lang="en-US" sz="2400" dirty="0" smtClean="0">
                <a:solidFill>
                  <a:schemeClr val="accent1"/>
                </a:solidFill>
                <a:latin typeface="Liberation Sans"/>
              </a:rPr>
              <a:t>interaction</a:t>
            </a:r>
          </a:p>
          <a:p>
            <a:pPr marL="906463" lvl="1" indent="-369888" eaLnBrk="0" hangingPunct="0">
              <a:buFontTx/>
              <a:buChar char="—"/>
            </a:pPr>
            <a:endParaRPr lang="en-US" sz="400" dirty="0">
              <a:solidFill>
                <a:schemeClr val="accent1"/>
              </a:solidFill>
              <a:latin typeface="Liberation Sans"/>
            </a:endParaRPr>
          </a:p>
          <a:p>
            <a:pPr marL="906463" lvl="1" indent="-369888" eaLnBrk="0" hangingPunct="0">
              <a:buFontTx/>
              <a:buChar char="—"/>
            </a:pPr>
            <a:endParaRPr lang="en-US" sz="700" dirty="0">
              <a:latin typeface="Liberation Sans"/>
            </a:endParaRPr>
          </a:p>
          <a:p>
            <a:pPr marL="261938" indent="-261938" eaLnBrk="0" hangingPunct="0">
              <a:buFontTx/>
              <a:buChar char="•"/>
            </a:pPr>
            <a:r>
              <a:rPr lang="en-US" sz="2800" dirty="0">
                <a:solidFill>
                  <a:srgbClr val="7030A0"/>
                </a:solidFill>
                <a:latin typeface="Liberation Sans"/>
              </a:rPr>
              <a:t>Essential use cases</a:t>
            </a:r>
          </a:p>
          <a:p>
            <a:pPr marL="906463" lvl="1" indent="-369888" eaLnBrk="0" hangingPunct="0">
              <a:buFontTx/>
              <a:buChar char="—"/>
            </a:pPr>
            <a:r>
              <a:rPr lang="en-US" sz="2400" dirty="0">
                <a:solidFill>
                  <a:schemeClr val="accent1"/>
                </a:solidFill>
                <a:latin typeface="Liberation Sans"/>
              </a:rPr>
              <a:t>abstract away from the </a:t>
            </a:r>
            <a:r>
              <a:rPr lang="en-US" sz="2400" dirty="0" smtClean="0">
                <a:solidFill>
                  <a:schemeClr val="accent1"/>
                </a:solidFill>
                <a:latin typeface="Liberation Sans"/>
              </a:rPr>
              <a:t>details</a:t>
            </a:r>
          </a:p>
          <a:p>
            <a:pPr marL="906463" lvl="1" indent="-369888" eaLnBrk="0" hangingPunct="0">
              <a:buFontTx/>
              <a:buChar char="—"/>
            </a:pPr>
            <a:endParaRPr lang="en-US" sz="400" dirty="0">
              <a:solidFill>
                <a:schemeClr val="accent1"/>
              </a:solidFill>
              <a:latin typeface="Liberation Sans"/>
            </a:endParaRPr>
          </a:p>
          <a:p>
            <a:pPr marL="906463" lvl="1" indent="-369888" eaLnBrk="0" hangingPunct="0">
              <a:buFontTx/>
              <a:buChar char="—"/>
            </a:pPr>
            <a:r>
              <a:rPr lang="en-US" sz="2400" dirty="0">
                <a:solidFill>
                  <a:schemeClr val="accent1"/>
                </a:solidFill>
                <a:latin typeface="Liberation Sans"/>
              </a:rPr>
              <a:t>does not have the same assumptions as use cases</a:t>
            </a:r>
          </a:p>
          <a:p>
            <a:endParaRPr lang="en-US" dirty="0">
              <a:solidFill>
                <a:srgbClr val="000000"/>
              </a:solidFill>
              <a:latin typeface="Liberation Sans"/>
            </a:endParaRPr>
          </a:p>
          <a:p>
            <a:endParaRPr lang="en-US" dirty="0">
              <a:latin typeface="Liberation Sans"/>
            </a:endParaRPr>
          </a:p>
        </p:txBody>
      </p:sp>
      <p:sp>
        <p:nvSpPr>
          <p:cNvPr id="32770"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2771"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2772"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2773"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2776" name="Rectangle 8"/>
          <p:cNvSpPr>
            <a:spLocks noChangeArrowheads="1"/>
          </p:cNvSpPr>
          <p:nvPr/>
        </p:nvSpPr>
        <p:spPr bwMode="auto">
          <a:xfrm>
            <a:off x="2339752" y="1556792"/>
            <a:ext cx="8088312"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marL="261938" indent="-261938" eaLnBrk="0" hangingPunct="0"/>
            <a:endParaRPr lang="en-US" sz="2400" dirty="0">
              <a:latin typeface="Liberation Sans"/>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27</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val="73254090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3795"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3796"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3797"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3798" name="Rectangle 6"/>
          <p:cNvSpPr>
            <a:spLocks noGrp="1" noChangeArrowheads="1"/>
          </p:cNvSpPr>
          <p:nvPr>
            <p:ph type="title"/>
          </p:nvPr>
        </p:nvSpPr>
        <p:spPr>
          <a:xfrm>
            <a:off x="1035592" y="300774"/>
            <a:ext cx="7274428" cy="766877"/>
          </a:xfrm>
          <a:noFill/>
          <a:ln/>
          <a:extLs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r>
              <a:rPr lang="en-US" sz="4400" dirty="0">
                <a:latin typeface="Liberation Sans"/>
              </a:rPr>
              <a:t>Scenario for travel organizer</a:t>
            </a:r>
          </a:p>
        </p:txBody>
      </p:sp>
      <p:sp>
        <p:nvSpPr>
          <p:cNvPr id="33799" name="Rectangle 7"/>
          <p:cNvSpPr>
            <a:spLocks noGrp="1" noChangeArrowheads="1"/>
          </p:cNvSpPr>
          <p:nvPr>
            <p:ph type="body" idx="1"/>
          </p:nvPr>
        </p:nvSpPr>
        <p:spPr>
          <a:xfrm>
            <a:off x="914400" y="1066800"/>
            <a:ext cx="6962775" cy="4876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solidFill>
                <a:srgbClr val="000000"/>
              </a:solidFill>
              <a:latin typeface="Liberation Sans"/>
            </a:endParaRPr>
          </a:p>
          <a:p>
            <a:endParaRPr lang="en-US">
              <a:latin typeface="Liberation Sans"/>
            </a:endParaRPr>
          </a:p>
        </p:txBody>
      </p:sp>
      <p:sp>
        <p:nvSpPr>
          <p:cNvPr id="33800" name="Rectangle 8"/>
          <p:cNvSpPr>
            <a:spLocks noChangeArrowheads="1"/>
          </p:cNvSpPr>
          <p:nvPr/>
        </p:nvSpPr>
        <p:spPr bwMode="auto">
          <a:xfrm>
            <a:off x="450850" y="1268413"/>
            <a:ext cx="8377238" cy="486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r>
              <a:rPr lang="ja-JP" altLang="en-GB" sz="1900" dirty="0">
                <a:solidFill>
                  <a:srgbClr val="7030A0"/>
                </a:solidFill>
                <a:latin typeface="Liberation Sans"/>
              </a:rPr>
              <a:t>“</a:t>
            </a:r>
            <a:r>
              <a:rPr lang="en-GB" sz="1900" dirty="0">
                <a:solidFill>
                  <a:srgbClr val="7030A0"/>
                </a:solidFill>
                <a:latin typeface="Liberation Sans"/>
              </a:rPr>
              <a:t>The Thomson family enjoy outdoor activities and want to try their hand at sailing this year. There are four family members: Sky (10 years old), </a:t>
            </a:r>
            <a:r>
              <a:rPr lang="en-GB" sz="1900" dirty="0" err="1">
                <a:solidFill>
                  <a:srgbClr val="7030A0"/>
                </a:solidFill>
                <a:latin typeface="Liberation Sans"/>
              </a:rPr>
              <a:t>Eamonn</a:t>
            </a:r>
            <a:r>
              <a:rPr lang="en-GB" sz="1900" dirty="0">
                <a:solidFill>
                  <a:srgbClr val="7030A0"/>
                </a:solidFill>
                <a:latin typeface="Liberation Sans"/>
              </a:rPr>
              <a:t> (15 years old), Claire (35), and Will (40). One evening after dinner they decide to start exploring the possibilities. They all gather around the travel organizer and enter their initial set of requirements – a sailing trip for four novices in the Mediterranean. The console is designed so that all members of the family can interact easily and comfortably with it. The system</a:t>
            </a:r>
            <a:r>
              <a:rPr lang="ja-JP" altLang="en-GB" sz="1900" dirty="0">
                <a:solidFill>
                  <a:srgbClr val="7030A0"/>
                </a:solidFill>
                <a:latin typeface="Liberation Sans"/>
              </a:rPr>
              <a:t>’</a:t>
            </a:r>
            <a:r>
              <a:rPr lang="en-GB" sz="1900" dirty="0">
                <a:solidFill>
                  <a:srgbClr val="7030A0"/>
                </a:solidFill>
                <a:latin typeface="Liberation Sans"/>
              </a:rPr>
              <a:t>s initial suggestion is a flotilla, where several crews (with various levels of experience) sail together on separate boats. Sky and </a:t>
            </a:r>
            <a:r>
              <a:rPr lang="en-GB" sz="1900" dirty="0" err="1">
                <a:solidFill>
                  <a:srgbClr val="7030A0"/>
                </a:solidFill>
                <a:latin typeface="Liberation Sans"/>
              </a:rPr>
              <a:t>Eamonn</a:t>
            </a:r>
            <a:r>
              <a:rPr lang="en-GB" sz="1900" dirty="0">
                <a:solidFill>
                  <a:srgbClr val="7030A0"/>
                </a:solidFill>
                <a:latin typeface="Liberation Sans"/>
              </a:rPr>
              <a:t> </a:t>
            </a:r>
            <a:r>
              <a:rPr lang="en-GB" sz="1900" dirty="0" err="1">
                <a:solidFill>
                  <a:srgbClr val="7030A0"/>
                </a:solidFill>
                <a:latin typeface="Liberation Sans"/>
              </a:rPr>
              <a:t>aren</a:t>
            </a:r>
            <a:r>
              <a:rPr lang="ja-JP" altLang="en-GB" sz="1900" dirty="0">
                <a:solidFill>
                  <a:srgbClr val="7030A0"/>
                </a:solidFill>
                <a:latin typeface="Liberation Sans"/>
              </a:rPr>
              <a:t>’</a:t>
            </a:r>
            <a:r>
              <a:rPr lang="en-GB" sz="1900" dirty="0">
                <a:solidFill>
                  <a:srgbClr val="7030A0"/>
                </a:solidFill>
                <a:latin typeface="Liberation Sans"/>
              </a:rPr>
              <a:t>t very happy at the idea of going on vacation with a group of other people, even though the </a:t>
            </a:r>
            <a:r>
              <a:rPr lang="en-GB" sz="1900" dirty="0" err="1">
                <a:solidFill>
                  <a:srgbClr val="7030A0"/>
                </a:solidFill>
                <a:latin typeface="Liberation Sans"/>
              </a:rPr>
              <a:t>Thomsons</a:t>
            </a:r>
            <a:r>
              <a:rPr lang="en-GB" sz="1900" dirty="0">
                <a:solidFill>
                  <a:srgbClr val="7030A0"/>
                </a:solidFill>
                <a:latin typeface="Liberation Sans"/>
              </a:rPr>
              <a:t> would have their own boat. The travel organizer shows them descriptions of flotillas from other children their ages and they are all very positive, so eventually, everyone agrees to explore flotilla opportunities. Will confirms this recommendation and asks for detailed options. As it</a:t>
            </a:r>
            <a:r>
              <a:rPr lang="ja-JP" altLang="en-GB" sz="1900" dirty="0">
                <a:solidFill>
                  <a:srgbClr val="7030A0"/>
                </a:solidFill>
                <a:latin typeface="Liberation Sans"/>
              </a:rPr>
              <a:t>’</a:t>
            </a:r>
            <a:r>
              <a:rPr lang="en-GB" sz="1900" dirty="0">
                <a:solidFill>
                  <a:srgbClr val="7030A0"/>
                </a:solidFill>
                <a:latin typeface="Liberation Sans"/>
              </a:rPr>
              <a:t>s getting late, he asks for the details to be </a:t>
            </a:r>
            <a:r>
              <a:rPr lang="en-GB" sz="1900" dirty="0" smtClean="0">
                <a:solidFill>
                  <a:srgbClr val="7030A0"/>
                </a:solidFill>
                <a:latin typeface="Liberation Sans"/>
              </a:rPr>
              <a:t>saved so </a:t>
            </a:r>
            <a:r>
              <a:rPr lang="en-GB" sz="1900" dirty="0">
                <a:solidFill>
                  <a:srgbClr val="7030A0"/>
                </a:solidFill>
                <a:latin typeface="Liberation Sans"/>
              </a:rPr>
              <a:t>everyone can consider them tomorrow. The travel organizer </a:t>
            </a:r>
            <a:r>
              <a:rPr lang="en-GB" sz="1900" dirty="0" smtClean="0">
                <a:solidFill>
                  <a:srgbClr val="7030A0"/>
                </a:solidFill>
                <a:latin typeface="Liberation Sans"/>
              </a:rPr>
              <a:t>emails them a </a:t>
            </a:r>
            <a:r>
              <a:rPr lang="en-GB" sz="1900" dirty="0">
                <a:solidFill>
                  <a:srgbClr val="7030A0"/>
                </a:solidFill>
                <a:latin typeface="Liberation Sans"/>
              </a:rPr>
              <a:t>summary of the different options available.</a:t>
            </a:r>
            <a:r>
              <a:rPr lang="ja-JP" altLang="en-GB" sz="1900" dirty="0">
                <a:solidFill>
                  <a:srgbClr val="7030A0"/>
                </a:solidFill>
                <a:latin typeface="Liberation Sans"/>
              </a:rPr>
              <a:t>”</a:t>
            </a:r>
            <a:endParaRPr lang="en-US" sz="1900" dirty="0">
              <a:solidFill>
                <a:srgbClr val="7030A0"/>
              </a:solidFill>
              <a:latin typeface="Liberation Sans"/>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28</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val="302377866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 and Personas</a:t>
            </a:r>
            <a:endParaRPr lang="en-US" dirty="0"/>
          </a:p>
        </p:txBody>
      </p:sp>
      <p:sp>
        <p:nvSpPr>
          <p:cNvPr id="7" name="Footer Placeholder 6"/>
          <p:cNvSpPr>
            <a:spLocks noGrp="1"/>
          </p:cNvSpPr>
          <p:nvPr>
            <p:ph type="ftr" sz="quarter" idx="11"/>
          </p:nvPr>
        </p:nvSpPr>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8" name="Slide Number Placeholder 7"/>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t>29</a:t>
            </a:fld>
            <a:endParaRPr lang="en-GB" sz="1000" dirty="0">
              <a:solidFill>
                <a:schemeClr val="accent6">
                  <a:lumMod val="75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347156"/>
            <a:ext cx="6768752" cy="4796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042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p:cNvSpPr>
            <a:spLocks noGrp="1" noChangeArrowheads="1"/>
          </p:cNvSpPr>
          <p:nvPr>
            <p:ph type="title"/>
          </p:nvPr>
        </p:nvSpPr>
        <p:spPr>
          <a:xfrm>
            <a:off x="457200" y="462699"/>
            <a:ext cx="8229600" cy="766877"/>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sz="4400">
                <a:latin typeface="Liberation Sans"/>
              </a:rPr>
              <a:t>What, how and why?</a:t>
            </a:r>
            <a:r>
              <a:rPr lang="en-GB" sz="4400" i="1">
                <a:latin typeface="Liberation Sans"/>
              </a:rPr>
              <a:t> </a:t>
            </a:r>
            <a:endParaRPr lang="en-US" sz="4400" i="1">
              <a:latin typeface="Liberation Sans"/>
            </a:endParaRPr>
          </a:p>
        </p:txBody>
      </p:sp>
      <p:sp>
        <p:nvSpPr>
          <p:cNvPr id="9223" name="Rectangle 7"/>
          <p:cNvSpPr>
            <a:spLocks noGrp="1" noChangeArrowheads="1"/>
          </p:cNvSpPr>
          <p:nvPr>
            <p:ph idx="1"/>
          </p:nvPr>
        </p:nvSpPr>
        <p:spPr>
          <a:xfrm>
            <a:off x="467544" y="1340768"/>
            <a:ext cx="8229600" cy="4907632"/>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40000" lnSpcReduction="20000"/>
          </a:bodyPr>
          <a:lstStyle/>
          <a:p>
            <a:pPr marL="0" indent="0" eaLnBrk="0" hangingPunct="0">
              <a:buNone/>
            </a:pPr>
            <a:r>
              <a:rPr lang="en-US" sz="6300" dirty="0">
                <a:solidFill>
                  <a:srgbClr val="7030A0"/>
                </a:solidFill>
                <a:latin typeface="Liberation Sans"/>
              </a:rPr>
              <a:t>What needs to be achieved</a:t>
            </a:r>
            <a:r>
              <a:rPr lang="en-US" sz="6300" dirty="0" smtClean="0">
                <a:solidFill>
                  <a:srgbClr val="7030A0"/>
                </a:solidFill>
                <a:latin typeface="Liberation Sans"/>
              </a:rPr>
              <a:t>?</a:t>
            </a:r>
          </a:p>
          <a:p>
            <a:pPr marL="0" indent="0" eaLnBrk="0" hangingPunct="0">
              <a:buNone/>
            </a:pPr>
            <a:r>
              <a:rPr lang="en-US" dirty="0">
                <a:solidFill>
                  <a:srgbClr val="7030A0"/>
                </a:solidFill>
                <a:latin typeface="Liberation Sans"/>
              </a:rPr>
              <a:t>	</a:t>
            </a:r>
          </a:p>
          <a:p>
            <a:pPr marL="876300" indent="-514350" eaLnBrk="0" hangingPunct="0">
              <a:buFont typeface="+mj-lt"/>
              <a:buAutoNum type="arabicPeriod"/>
            </a:pPr>
            <a:r>
              <a:rPr lang="en-US" sz="5000" dirty="0">
                <a:solidFill>
                  <a:schemeClr val="accent1"/>
                </a:solidFill>
                <a:latin typeface="Liberation Sans"/>
              </a:rPr>
              <a:t>Understand as much as possible about users, task, </a:t>
            </a:r>
            <a:r>
              <a:rPr lang="en-US" sz="5000" dirty="0" smtClean="0">
                <a:solidFill>
                  <a:schemeClr val="accent1"/>
                </a:solidFill>
                <a:latin typeface="Liberation Sans"/>
              </a:rPr>
              <a:t>context</a:t>
            </a:r>
          </a:p>
          <a:p>
            <a:pPr marL="876300" indent="-514350" eaLnBrk="0" hangingPunct="0">
              <a:buFont typeface="+mj-lt"/>
              <a:buAutoNum type="arabicPeriod"/>
            </a:pPr>
            <a:endParaRPr lang="en-US" sz="5000" dirty="0">
              <a:solidFill>
                <a:schemeClr val="accent1"/>
              </a:solidFill>
              <a:latin typeface="Liberation Sans"/>
            </a:endParaRPr>
          </a:p>
          <a:p>
            <a:pPr marL="876300" indent="-514350" eaLnBrk="0" hangingPunct="0">
              <a:buFont typeface="+mj-lt"/>
              <a:buAutoNum type="arabicPeriod"/>
            </a:pPr>
            <a:r>
              <a:rPr lang="en-US" sz="5000" dirty="0">
                <a:solidFill>
                  <a:schemeClr val="accent1"/>
                </a:solidFill>
                <a:latin typeface="Liberation Sans"/>
              </a:rPr>
              <a:t>Produce a stable set of requirements</a:t>
            </a:r>
          </a:p>
          <a:p>
            <a:pPr eaLnBrk="0" hangingPunct="0">
              <a:buFontTx/>
              <a:buChar char="•"/>
            </a:pPr>
            <a:endParaRPr lang="en-US" sz="4700" dirty="0">
              <a:solidFill>
                <a:srgbClr val="7030A0"/>
              </a:solidFill>
              <a:latin typeface="Liberation Sans"/>
            </a:endParaRPr>
          </a:p>
          <a:p>
            <a:pPr marL="0" indent="0" eaLnBrk="0" hangingPunct="0">
              <a:buNone/>
            </a:pPr>
            <a:r>
              <a:rPr lang="en-US" sz="4700" dirty="0">
                <a:solidFill>
                  <a:srgbClr val="7030A0"/>
                </a:solidFill>
                <a:latin typeface="Liberation Sans"/>
              </a:rPr>
              <a:t> </a:t>
            </a:r>
            <a:r>
              <a:rPr lang="en-US" sz="6300" dirty="0">
                <a:solidFill>
                  <a:srgbClr val="7030A0"/>
                </a:solidFill>
                <a:latin typeface="Liberation Sans"/>
              </a:rPr>
              <a:t>How can this be done</a:t>
            </a:r>
            <a:r>
              <a:rPr lang="en-US" sz="6300" dirty="0" smtClean="0">
                <a:solidFill>
                  <a:srgbClr val="7030A0"/>
                </a:solidFill>
                <a:latin typeface="Liberation Sans"/>
              </a:rPr>
              <a:t>?</a:t>
            </a:r>
          </a:p>
          <a:p>
            <a:pPr marL="0" indent="0" eaLnBrk="0" hangingPunct="0">
              <a:buNone/>
            </a:pPr>
            <a:endParaRPr lang="en-US" sz="5000" dirty="0">
              <a:solidFill>
                <a:srgbClr val="7030A0"/>
              </a:solidFill>
              <a:latin typeface="Liberation Sans"/>
            </a:endParaRPr>
          </a:p>
          <a:p>
            <a:pPr marL="819150" indent="-457200" eaLnBrk="0" hangingPunct="0"/>
            <a:r>
              <a:rPr lang="en-US" sz="5000" dirty="0">
                <a:solidFill>
                  <a:schemeClr val="accent1"/>
                </a:solidFill>
                <a:latin typeface="Liberation Sans"/>
              </a:rPr>
              <a:t>Data gathering </a:t>
            </a:r>
            <a:r>
              <a:rPr lang="en-US" sz="5000" dirty="0" smtClean="0">
                <a:solidFill>
                  <a:schemeClr val="accent1"/>
                </a:solidFill>
                <a:latin typeface="Liberation Sans"/>
              </a:rPr>
              <a:t>activities</a:t>
            </a:r>
          </a:p>
          <a:p>
            <a:pPr marL="819150" indent="-457200" eaLnBrk="0" hangingPunct="0"/>
            <a:endParaRPr lang="en-US" sz="5000" dirty="0">
              <a:solidFill>
                <a:schemeClr val="accent1"/>
              </a:solidFill>
              <a:latin typeface="Liberation Sans"/>
            </a:endParaRPr>
          </a:p>
          <a:p>
            <a:pPr marL="819150" indent="-457200" eaLnBrk="0" hangingPunct="0"/>
            <a:r>
              <a:rPr lang="en-US" sz="5000" dirty="0">
                <a:solidFill>
                  <a:schemeClr val="accent1"/>
                </a:solidFill>
                <a:latin typeface="Liberation Sans"/>
              </a:rPr>
              <a:t>Data analysis </a:t>
            </a:r>
            <a:r>
              <a:rPr lang="en-US" sz="5000" dirty="0" smtClean="0">
                <a:solidFill>
                  <a:schemeClr val="accent1"/>
                </a:solidFill>
                <a:latin typeface="Liberation Sans"/>
              </a:rPr>
              <a:t>activities</a:t>
            </a:r>
          </a:p>
          <a:p>
            <a:pPr marL="819150" indent="-457200" eaLnBrk="0" hangingPunct="0"/>
            <a:endParaRPr lang="en-US" sz="5000" dirty="0">
              <a:solidFill>
                <a:schemeClr val="accent1"/>
              </a:solidFill>
              <a:latin typeface="Liberation Sans"/>
            </a:endParaRPr>
          </a:p>
          <a:p>
            <a:pPr marL="819150" indent="-457200" eaLnBrk="0" hangingPunct="0"/>
            <a:r>
              <a:rPr lang="en-US" sz="5000" dirty="0">
                <a:solidFill>
                  <a:schemeClr val="accent1"/>
                </a:solidFill>
                <a:latin typeface="Liberation Sans"/>
              </a:rPr>
              <a:t>Expression as ‘requirements</a:t>
            </a:r>
            <a:r>
              <a:rPr lang="en-US" sz="5000" dirty="0" smtClean="0">
                <a:solidFill>
                  <a:schemeClr val="accent1"/>
                </a:solidFill>
                <a:latin typeface="Liberation Sans"/>
              </a:rPr>
              <a:t>’</a:t>
            </a:r>
          </a:p>
          <a:p>
            <a:pPr marL="819150" indent="-457200" eaLnBrk="0" hangingPunct="0"/>
            <a:endParaRPr lang="en-US" sz="5000" dirty="0">
              <a:solidFill>
                <a:schemeClr val="accent1"/>
              </a:solidFill>
              <a:latin typeface="Liberation Sans"/>
            </a:endParaRPr>
          </a:p>
          <a:p>
            <a:pPr marL="819150" indent="-457200" eaLnBrk="0" hangingPunct="0"/>
            <a:r>
              <a:rPr lang="en-US" sz="5000" dirty="0">
                <a:solidFill>
                  <a:schemeClr val="accent1"/>
                </a:solidFill>
                <a:latin typeface="Liberation Sans"/>
              </a:rPr>
              <a:t>All of this is iterative</a:t>
            </a:r>
          </a:p>
          <a:p>
            <a:endParaRPr lang="en-US" sz="4600" dirty="0">
              <a:solidFill>
                <a:srgbClr val="000000"/>
              </a:solidFill>
              <a:latin typeface="Liberation Sans"/>
            </a:endParaRPr>
          </a:p>
          <a:p>
            <a:endParaRPr lang="en-US" dirty="0">
              <a:latin typeface="Liberation Sans"/>
            </a:endParaRPr>
          </a:p>
        </p:txBody>
      </p:sp>
      <p:sp>
        <p:nvSpPr>
          <p:cNvPr id="9218"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9219"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9220"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9221" name="Rectangle 5"/>
          <p:cNvSpPr>
            <a:spLocks noChangeArrowheads="1"/>
          </p:cNvSpPr>
          <p:nvPr/>
        </p:nvSpPr>
        <p:spPr bwMode="auto">
          <a:xfrm>
            <a:off x="309562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9224" name="Text Box 8"/>
          <p:cNvSpPr txBox="1">
            <a:spLocks noChangeArrowheads="1"/>
          </p:cNvSpPr>
          <p:nvPr/>
        </p:nvSpPr>
        <p:spPr bwMode="auto">
          <a:xfrm>
            <a:off x="1462088" y="1355725"/>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571500">
              <a:defRPr>
                <a:solidFill>
                  <a:schemeClr val="tx1"/>
                </a:solidFill>
                <a:latin typeface="Arial" charset="0"/>
                <a:ea typeface="ＭＳ Ｐゴシック" charset="0"/>
              </a:defRPr>
            </a:lvl2pPr>
            <a:lvl3pPr marL="1143000">
              <a:defRPr>
                <a:solidFill>
                  <a:schemeClr val="tx1"/>
                </a:solidFill>
                <a:latin typeface="Arial" charset="0"/>
                <a:ea typeface="ＭＳ Ｐゴシック" charset="0"/>
              </a:defRPr>
            </a:lvl3pPr>
            <a:lvl4pPr marL="1714500">
              <a:defRPr>
                <a:solidFill>
                  <a:schemeClr val="tx1"/>
                </a:solidFill>
                <a:latin typeface="Arial" charset="0"/>
                <a:ea typeface="ＭＳ Ｐゴシック" charset="0"/>
              </a:defRPr>
            </a:lvl4pPr>
            <a:lvl5pPr marL="2286000">
              <a:defRPr>
                <a:solidFill>
                  <a:schemeClr val="tx1"/>
                </a:solidFill>
                <a:latin typeface="Arial" charset="0"/>
                <a:ea typeface="ＭＳ Ｐゴシック" charset="0"/>
              </a:defRPr>
            </a:lvl5pPr>
            <a:lvl6pPr marL="2743200" fontAlgn="base">
              <a:spcBef>
                <a:spcPct val="0"/>
              </a:spcBef>
              <a:spcAft>
                <a:spcPct val="0"/>
              </a:spcAft>
              <a:defRPr>
                <a:solidFill>
                  <a:schemeClr val="tx1"/>
                </a:solidFill>
                <a:latin typeface="Arial" charset="0"/>
                <a:ea typeface="ＭＳ Ｐゴシック" charset="0"/>
              </a:defRPr>
            </a:lvl6pPr>
            <a:lvl7pPr marL="3200400" fontAlgn="base">
              <a:spcBef>
                <a:spcPct val="0"/>
              </a:spcBef>
              <a:spcAft>
                <a:spcPct val="0"/>
              </a:spcAft>
              <a:defRPr>
                <a:solidFill>
                  <a:schemeClr val="tx1"/>
                </a:solidFill>
                <a:latin typeface="Arial" charset="0"/>
                <a:ea typeface="ＭＳ Ｐゴシック" charset="0"/>
              </a:defRPr>
            </a:lvl7pPr>
            <a:lvl8pPr marL="3657600" fontAlgn="base">
              <a:spcBef>
                <a:spcPct val="0"/>
              </a:spcBef>
              <a:spcAft>
                <a:spcPct val="0"/>
              </a:spcAft>
              <a:defRPr>
                <a:solidFill>
                  <a:schemeClr val="tx1"/>
                </a:solidFill>
                <a:latin typeface="Arial" charset="0"/>
                <a:ea typeface="ＭＳ Ｐゴシック" charset="0"/>
              </a:defRPr>
            </a:lvl8pPr>
            <a:lvl9pPr marL="4114800" fontAlgn="base">
              <a:spcBef>
                <a:spcPct val="0"/>
              </a:spcBef>
              <a:spcAft>
                <a:spcPct val="0"/>
              </a:spcAft>
              <a:defRPr>
                <a:solidFill>
                  <a:schemeClr val="tx1"/>
                </a:solidFill>
                <a:latin typeface="Arial" charset="0"/>
                <a:ea typeface="ＭＳ Ｐゴシック" charset="0"/>
              </a:defRPr>
            </a:lvl9pPr>
          </a:lstStyle>
          <a:p>
            <a:pPr eaLnBrk="0" hangingPunct="0"/>
            <a:endParaRPr lang="en-US" sz="1600" b="1">
              <a:latin typeface="Liberation Sans"/>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3</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val="267918165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4819"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4820"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4821"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4822" name="Rectangle 6"/>
          <p:cNvSpPr>
            <a:spLocks noGrp="1" noChangeArrowheads="1"/>
          </p:cNvSpPr>
          <p:nvPr>
            <p:ph type="title"/>
          </p:nvPr>
        </p:nvSpPr>
        <p:spPr>
          <a:xfrm>
            <a:off x="904812" y="184614"/>
            <a:ext cx="7399463" cy="766877"/>
          </a:xfrm>
          <a:noFill/>
          <a:ln/>
          <a:extLs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r>
              <a:rPr lang="en-US" sz="4400" dirty="0">
                <a:latin typeface="Liberation Sans"/>
              </a:rPr>
              <a:t>Use case for travel organizer</a:t>
            </a:r>
          </a:p>
        </p:txBody>
      </p:sp>
      <p:sp>
        <p:nvSpPr>
          <p:cNvPr id="34823" name="Rectangle 7"/>
          <p:cNvSpPr>
            <a:spLocks noGrp="1" noChangeArrowheads="1"/>
          </p:cNvSpPr>
          <p:nvPr>
            <p:ph type="body" idx="1"/>
          </p:nvPr>
        </p:nvSpPr>
        <p:spPr>
          <a:xfrm>
            <a:off x="914400" y="1066800"/>
            <a:ext cx="6962775" cy="4876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solidFill>
                <a:srgbClr val="000000"/>
              </a:solidFill>
              <a:latin typeface="Liberation Sans"/>
            </a:endParaRPr>
          </a:p>
          <a:p>
            <a:endParaRPr lang="en-US">
              <a:latin typeface="Liberation Sans"/>
            </a:endParaRPr>
          </a:p>
        </p:txBody>
      </p:sp>
      <p:sp>
        <p:nvSpPr>
          <p:cNvPr id="34824" name="Rectangle 8"/>
          <p:cNvSpPr>
            <a:spLocks noChangeArrowheads="1"/>
          </p:cNvSpPr>
          <p:nvPr/>
        </p:nvSpPr>
        <p:spPr bwMode="auto">
          <a:xfrm>
            <a:off x="317500" y="980728"/>
            <a:ext cx="8574088" cy="5267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lnSpc>
                <a:spcPct val="130000"/>
              </a:lnSpc>
            </a:pPr>
            <a:r>
              <a:rPr lang="en-GB" sz="2000" dirty="0">
                <a:solidFill>
                  <a:srgbClr val="7030A0"/>
                </a:solidFill>
                <a:latin typeface="Liberation Sans"/>
              </a:rPr>
              <a:t>1. The system displays options for investigating visa and vaccination requirements.</a:t>
            </a:r>
          </a:p>
          <a:p>
            <a:pPr eaLnBrk="0" hangingPunct="0">
              <a:lnSpc>
                <a:spcPct val="130000"/>
              </a:lnSpc>
            </a:pPr>
            <a:r>
              <a:rPr lang="en-GB" sz="2000" dirty="0">
                <a:solidFill>
                  <a:srgbClr val="7030A0"/>
                </a:solidFill>
                <a:latin typeface="Liberation Sans"/>
              </a:rPr>
              <a:t>2. The user chooses the option to find out about visa requirements.</a:t>
            </a:r>
          </a:p>
          <a:p>
            <a:pPr eaLnBrk="0" hangingPunct="0">
              <a:lnSpc>
                <a:spcPct val="130000"/>
              </a:lnSpc>
            </a:pPr>
            <a:r>
              <a:rPr lang="en-GB" sz="2000" dirty="0">
                <a:solidFill>
                  <a:srgbClr val="7030A0"/>
                </a:solidFill>
                <a:latin typeface="Liberation Sans"/>
              </a:rPr>
              <a:t>3. The system prompts user for the name of the destination country.</a:t>
            </a:r>
          </a:p>
          <a:p>
            <a:pPr eaLnBrk="0" hangingPunct="0">
              <a:lnSpc>
                <a:spcPct val="130000"/>
              </a:lnSpc>
            </a:pPr>
            <a:r>
              <a:rPr lang="en-GB" sz="2000" dirty="0">
                <a:solidFill>
                  <a:srgbClr val="7030A0"/>
                </a:solidFill>
                <a:latin typeface="Liberation Sans"/>
              </a:rPr>
              <a:t>4. The user enters the country</a:t>
            </a:r>
            <a:r>
              <a:rPr lang="ja-JP" altLang="en-GB" sz="2000" dirty="0">
                <a:solidFill>
                  <a:srgbClr val="7030A0"/>
                </a:solidFill>
                <a:latin typeface="Liberation Sans"/>
              </a:rPr>
              <a:t>’</a:t>
            </a:r>
            <a:r>
              <a:rPr lang="en-GB" sz="2000" dirty="0">
                <a:solidFill>
                  <a:srgbClr val="7030A0"/>
                </a:solidFill>
                <a:latin typeface="Liberation Sans"/>
              </a:rPr>
              <a:t>s name.</a:t>
            </a:r>
          </a:p>
          <a:p>
            <a:pPr eaLnBrk="0" hangingPunct="0">
              <a:lnSpc>
                <a:spcPct val="130000"/>
              </a:lnSpc>
            </a:pPr>
            <a:r>
              <a:rPr lang="en-GB" sz="2000" dirty="0">
                <a:solidFill>
                  <a:srgbClr val="7030A0"/>
                </a:solidFill>
                <a:latin typeface="Liberation Sans"/>
              </a:rPr>
              <a:t>5. The system checks that the country is valid.</a:t>
            </a:r>
          </a:p>
          <a:p>
            <a:pPr eaLnBrk="0" hangingPunct="0">
              <a:lnSpc>
                <a:spcPct val="130000"/>
              </a:lnSpc>
            </a:pPr>
            <a:r>
              <a:rPr lang="en-GB" sz="2000" dirty="0">
                <a:solidFill>
                  <a:srgbClr val="7030A0"/>
                </a:solidFill>
                <a:latin typeface="Liberation Sans"/>
              </a:rPr>
              <a:t>6. The system prompts the user for her nationality.</a:t>
            </a:r>
          </a:p>
          <a:p>
            <a:pPr eaLnBrk="0" hangingPunct="0">
              <a:lnSpc>
                <a:spcPct val="130000"/>
              </a:lnSpc>
            </a:pPr>
            <a:r>
              <a:rPr lang="en-GB" sz="2000" dirty="0">
                <a:solidFill>
                  <a:srgbClr val="7030A0"/>
                </a:solidFill>
                <a:latin typeface="Liberation Sans"/>
              </a:rPr>
              <a:t>7. The user enters her nationality.</a:t>
            </a:r>
          </a:p>
          <a:p>
            <a:pPr eaLnBrk="0" hangingPunct="0">
              <a:lnSpc>
                <a:spcPct val="130000"/>
              </a:lnSpc>
            </a:pPr>
            <a:r>
              <a:rPr lang="en-GB" sz="2000" dirty="0">
                <a:solidFill>
                  <a:srgbClr val="7030A0"/>
                </a:solidFill>
                <a:latin typeface="Liberation Sans"/>
              </a:rPr>
              <a:t>8. The system checks the visa requirements of the entered country for a passport holder of her nationality.</a:t>
            </a:r>
          </a:p>
          <a:p>
            <a:pPr eaLnBrk="0" hangingPunct="0">
              <a:lnSpc>
                <a:spcPct val="130000"/>
              </a:lnSpc>
            </a:pPr>
            <a:r>
              <a:rPr lang="en-GB" sz="2000" dirty="0">
                <a:solidFill>
                  <a:srgbClr val="7030A0"/>
                </a:solidFill>
                <a:latin typeface="Liberation Sans"/>
              </a:rPr>
              <a:t>9. The system displays the visa requirements.</a:t>
            </a:r>
          </a:p>
          <a:p>
            <a:pPr eaLnBrk="0" hangingPunct="0">
              <a:lnSpc>
                <a:spcPct val="130000"/>
              </a:lnSpc>
            </a:pPr>
            <a:r>
              <a:rPr lang="en-GB" sz="2000" dirty="0">
                <a:solidFill>
                  <a:srgbClr val="7030A0"/>
                </a:solidFill>
                <a:latin typeface="Liberation Sans"/>
              </a:rPr>
              <a:t>10. The system displays the option to print out the visa requirements.</a:t>
            </a:r>
          </a:p>
          <a:p>
            <a:pPr eaLnBrk="0" hangingPunct="0">
              <a:lnSpc>
                <a:spcPct val="130000"/>
              </a:lnSpc>
            </a:pPr>
            <a:r>
              <a:rPr lang="en-GB" sz="2000" dirty="0">
                <a:solidFill>
                  <a:srgbClr val="7030A0"/>
                </a:solidFill>
                <a:latin typeface="Liberation Sans"/>
              </a:rPr>
              <a:t>11. The user chooses to print the requirements.</a:t>
            </a: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30</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val="52317379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6"/>
          <p:cNvSpPr>
            <a:spLocks noGrp="1" noChangeArrowheads="1"/>
          </p:cNvSpPr>
          <p:nvPr>
            <p:ph type="title"/>
          </p:nvPr>
        </p:nvSpPr>
        <p:spPr>
          <a:xfrm>
            <a:off x="457200" y="462699"/>
            <a:ext cx="8229600" cy="766877"/>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sz="3600">
                <a:latin typeface="Liberation Sans"/>
              </a:rPr>
              <a:t>Alternative courses for travel organizer</a:t>
            </a:r>
            <a:r>
              <a:rPr lang="en-US" sz="4400">
                <a:latin typeface="Liberation Sans"/>
              </a:rPr>
              <a:t> </a:t>
            </a:r>
          </a:p>
        </p:txBody>
      </p:sp>
      <p:sp>
        <p:nvSpPr>
          <p:cNvPr id="35847" name="Rectangle 7"/>
          <p:cNvSpPr>
            <a:spLocks noGrp="1" noChangeArrowheads="1"/>
          </p:cNvSpPr>
          <p:nvPr>
            <p:ph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dirty="0" smtClean="0">
              <a:solidFill>
                <a:srgbClr val="000000"/>
              </a:solidFill>
              <a:latin typeface="Liberation Sans"/>
            </a:endParaRPr>
          </a:p>
          <a:p>
            <a:endParaRPr lang="en-US" dirty="0">
              <a:latin typeface="Liberation Sans"/>
            </a:endParaRPr>
          </a:p>
        </p:txBody>
      </p:sp>
      <p:sp>
        <p:nvSpPr>
          <p:cNvPr id="35842"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5843"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5844"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5845"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5848" name="Rectangle 8"/>
          <p:cNvSpPr>
            <a:spLocks noChangeArrowheads="1"/>
          </p:cNvSpPr>
          <p:nvPr/>
        </p:nvSpPr>
        <p:spPr bwMode="auto">
          <a:xfrm>
            <a:off x="633413" y="1268760"/>
            <a:ext cx="8088312" cy="4979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r>
              <a:rPr lang="en-GB" sz="2400" dirty="0" smtClean="0">
                <a:solidFill>
                  <a:srgbClr val="7030A0"/>
                </a:solidFill>
                <a:latin typeface="Liberation Sans"/>
              </a:rPr>
              <a:t>Some alternative courses:</a:t>
            </a:r>
          </a:p>
          <a:p>
            <a:pPr eaLnBrk="0" hangingPunct="0"/>
            <a:endParaRPr lang="en-GB" sz="2400" dirty="0" smtClean="0">
              <a:solidFill>
                <a:srgbClr val="7030A0"/>
              </a:solidFill>
              <a:latin typeface="Liberation Sans"/>
            </a:endParaRPr>
          </a:p>
          <a:p>
            <a:pPr eaLnBrk="0" hangingPunct="0"/>
            <a:r>
              <a:rPr lang="en-GB" sz="2400" dirty="0" smtClean="0">
                <a:solidFill>
                  <a:srgbClr val="7030A0"/>
                </a:solidFill>
                <a:latin typeface="Liberation Sans"/>
              </a:rPr>
              <a:t>6. If the country name is invalid:</a:t>
            </a:r>
          </a:p>
          <a:p>
            <a:pPr eaLnBrk="0" hangingPunct="0"/>
            <a:endParaRPr lang="en-GB" sz="400" dirty="0" smtClean="0">
              <a:solidFill>
                <a:srgbClr val="7030A0"/>
              </a:solidFill>
              <a:latin typeface="Liberation Sans"/>
            </a:endParaRPr>
          </a:p>
          <a:p>
            <a:pPr lvl="1" eaLnBrk="0" hangingPunct="0"/>
            <a:r>
              <a:rPr lang="en-GB" sz="2400" dirty="0" smtClean="0">
                <a:solidFill>
                  <a:srgbClr val="7030A0"/>
                </a:solidFill>
                <a:latin typeface="Liberation Sans"/>
              </a:rPr>
              <a:t>6.1 The system displays an error message.</a:t>
            </a:r>
          </a:p>
          <a:p>
            <a:pPr lvl="1" eaLnBrk="0" hangingPunct="0"/>
            <a:endParaRPr lang="en-GB" sz="400" dirty="0" smtClean="0">
              <a:solidFill>
                <a:srgbClr val="7030A0"/>
              </a:solidFill>
              <a:latin typeface="Liberation Sans"/>
            </a:endParaRPr>
          </a:p>
          <a:p>
            <a:pPr lvl="1" eaLnBrk="0" hangingPunct="0"/>
            <a:r>
              <a:rPr lang="en-GB" sz="2400" dirty="0" smtClean="0">
                <a:solidFill>
                  <a:srgbClr val="7030A0"/>
                </a:solidFill>
                <a:latin typeface="Liberation Sans"/>
              </a:rPr>
              <a:t>6.2 The system returns to step 3.</a:t>
            </a:r>
          </a:p>
          <a:p>
            <a:pPr eaLnBrk="0" hangingPunct="0"/>
            <a:endParaRPr lang="en-GB" sz="1400" dirty="0" smtClean="0">
              <a:solidFill>
                <a:srgbClr val="7030A0"/>
              </a:solidFill>
              <a:latin typeface="Liberation Sans"/>
            </a:endParaRPr>
          </a:p>
          <a:p>
            <a:pPr eaLnBrk="0" hangingPunct="0"/>
            <a:r>
              <a:rPr lang="en-GB" sz="2400" dirty="0" smtClean="0">
                <a:solidFill>
                  <a:srgbClr val="7030A0"/>
                </a:solidFill>
                <a:latin typeface="Liberation Sans"/>
              </a:rPr>
              <a:t>8. If the nationality is invalid:</a:t>
            </a:r>
          </a:p>
          <a:p>
            <a:pPr eaLnBrk="0" hangingPunct="0"/>
            <a:endParaRPr lang="en-GB" sz="400" dirty="0" smtClean="0">
              <a:solidFill>
                <a:srgbClr val="7030A0"/>
              </a:solidFill>
              <a:latin typeface="Liberation Sans"/>
            </a:endParaRPr>
          </a:p>
          <a:p>
            <a:pPr lvl="1" eaLnBrk="0" hangingPunct="0"/>
            <a:r>
              <a:rPr lang="en-GB" sz="2400" dirty="0" smtClean="0">
                <a:solidFill>
                  <a:srgbClr val="7030A0"/>
                </a:solidFill>
                <a:latin typeface="Liberation Sans"/>
              </a:rPr>
              <a:t>8.1 The system displays an error message.</a:t>
            </a:r>
          </a:p>
          <a:p>
            <a:pPr lvl="1" eaLnBrk="0" hangingPunct="0"/>
            <a:endParaRPr lang="en-GB" sz="400" dirty="0" smtClean="0">
              <a:solidFill>
                <a:srgbClr val="7030A0"/>
              </a:solidFill>
              <a:latin typeface="Liberation Sans"/>
            </a:endParaRPr>
          </a:p>
          <a:p>
            <a:pPr lvl="1" eaLnBrk="0" hangingPunct="0"/>
            <a:r>
              <a:rPr lang="en-GB" sz="2400" dirty="0" smtClean="0">
                <a:solidFill>
                  <a:srgbClr val="7030A0"/>
                </a:solidFill>
                <a:latin typeface="Liberation Sans"/>
              </a:rPr>
              <a:t>8.2 The system returns to step 6.</a:t>
            </a:r>
          </a:p>
          <a:p>
            <a:pPr eaLnBrk="0" hangingPunct="0"/>
            <a:endParaRPr lang="en-GB" sz="1400" dirty="0" smtClean="0">
              <a:solidFill>
                <a:srgbClr val="7030A0"/>
              </a:solidFill>
              <a:latin typeface="Liberation Sans"/>
            </a:endParaRPr>
          </a:p>
          <a:p>
            <a:pPr eaLnBrk="0" hangingPunct="0"/>
            <a:r>
              <a:rPr lang="en-GB" sz="2400" dirty="0" smtClean="0">
                <a:solidFill>
                  <a:srgbClr val="7030A0"/>
                </a:solidFill>
                <a:latin typeface="Liberation Sans"/>
              </a:rPr>
              <a:t>9. If no information about visa requirements is found:</a:t>
            </a:r>
          </a:p>
          <a:p>
            <a:pPr eaLnBrk="0" hangingPunct="0"/>
            <a:endParaRPr lang="en-GB" sz="400" dirty="0" smtClean="0">
              <a:solidFill>
                <a:srgbClr val="7030A0"/>
              </a:solidFill>
              <a:latin typeface="Liberation Sans"/>
            </a:endParaRPr>
          </a:p>
          <a:p>
            <a:pPr lvl="1" eaLnBrk="0" hangingPunct="0"/>
            <a:r>
              <a:rPr lang="en-GB" sz="2400" dirty="0" smtClean="0">
                <a:solidFill>
                  <a:srgbClr val="7030A0"/>
                </a:solidFill>
                <a:latin typeface="Liberation Sans"/>
              </a:rPr>
              <a:t>9.1 The system displays a suitable message.</a:t>
            </a:r>
          </a:p>
          <a:p>
            <a:pPr lvl="1" eaLnBrk="0" hangingPunct="0"/>
            <a:endParaRPr lang="en-GB" sz="400" dirty="0" smtClean="0">
              <a:solidFill>
                <a:srgbClr val="7030A0"/>
              </a:solidFill>
              <a:latin typeface="Liberation Sans"/>
            </a:endParaRPr>
          </a:p>
          <a:p>
            <a:pPr lvl="1" eaLnBrk="0" hangingPunct="0"/>
            <a:r>
              <a:rPr lang="en-GB" sz="2400" dirty="0" smtClean="0">
                <a:solidFill>
                  <a:srgbClr val="7030A0"/>
                </a:solidFill>
                <a:latin typeface="Liberation Sans"/>
              </a:rPr>
              <a:t>9.2 The system returns to step 1.</a:t>
            </a:r>
          </a:p>
          <a:p>
            <a:pPr eaLnBrk="0" hangingPunct="0">
              <a:spcBef>
                <a:spcPts val="600"/>
              </a:spcBef>
            </a:pPr>
            <a:endParaRPr lang="en-US" sz="2000" dirty="0">
              <a:latin typeface="Liberation Sans"/>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31</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val="167507383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6"/>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sz="2800"/>
              <a:t>Example use case diagram for travel organizer</a:t>
            </a:r>
          </a:p>
        </p:txBody>
      </p:sp>
      <p:sp>
        <p:nvSpPr>
          <p:cNvPr id="36871" name="Rectangle 7"/>
          <p:cNvSpPr>
            <a:spLocks noGrp="1" noChangeArrowheads="1"/>
          </p:cNvSpPr>
          <p:nvPr>
            <p:ph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solidFill>
                <a:srgbClr val="000000"/>
              </a:solidFill>
            </a:endParaRPr>
          </a:p>
          <a:p>
            <a:endParaRPr lang="en-US"/>
          </a:p>
        </p:txBody>
      </p:sp>
      <p:sp>
        <p:nvSpPr>
          <p:cNvPr id="36866"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867"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868"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869"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36872" name="Picture 8" descr="fig_10_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313" y="1412875"/>
            <a:ext cx="7353300" cy="427355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t>32</a:t>
            </a:fld>
            <a:endParaRPr lang="en-GB" sz="1000" dirty="0">
              <a:solidFill>
                <a:schemeClr val="accent6">
                  <a:lumMod val="75000"/>
                </a:schemeClr>
              </a:solidFill>
            </a:endParaRPr>
          </a:p>
        </p:txBody>
      </p:sp>
    </p:spTree>
    <p:extLst>
      <p:ext uri="{BB962C8B-B14F-4D97-AF65-F5344CB8AC3E}">
        <p14:creationId xmlns:p14="http://schemas.microsoft.com/office/powerpoint/2010/main" val="92268830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Rectangle 6"/>
          <p:cNvSpPr>
            <a:spLocks noGrp="1" noChangeArrowheads="1"/>
          </p:cNvSpPr>
          <p:nvPr>
            <p:ph type="title"/>
          </p:nvPr>
        </p:nvSpPr>
        <p:spPr>
          <a:xfrm>
            <a:off x="457200" y="274638"/>
            <a:ext cx="822960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sz="2800" dirty="0">
                <a:latin typeface="Liberation Sans"/>
              </a:rPr>
              <a:t>Example essential use case for travel organizer</a:t>
            </a:r>
          </a:p>
        </p:txBody>
      </p:sp>
      <p:sp>
        <p:nvSpPr>
          <p:cNvPr id="37895" name="Rectangle 7"/>
          <p:cNvSpPr>
            <a:spLocks noGrp="1" noChangeArrowheads="1"/>
          </p:cNvSpPr>
          <p:nvPr>
            <p:ph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solidFill>
                <a:srgbClr val="000000"/>
              </a:solidFill>
              <a:latin typeface="Liberation Sans"/>
            </a:endParaRPr>
          </a:p>
          <a:p>
            <a:endParaRPr lang="en-US">
              <a:latin typeface="Liberation Sans"/>
            </a:endParaRPr>
          </a:p>
        </p:txBody>
      </p:sp>
      <p:sp>
        <p:nvSpPr>
          <p:cNvPr id="37890"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7891"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7892"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7893"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7896" name="Rectangle 8"/>
          <p:cNvSpPr>
            <a:spLocks noChangeArrowheads="1"/>
          </p:cNvSpPr>
          <p:nvPr/>
        </p:nvSpPr>
        <p:spPr bwMode="auto">
          <a:xfrm>
            <a:off x="384175" y="1628775"/>
            <a:ext cx="8510588"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r>
              <a:rPr lang="en-GB" sz="2000" dirty="0" smtClean="0">
                <a:solidFill>
                  <a:srgbClr val="7030A0"/>
                </a:solidFill>
                <a:latin typeface="Liberation Sans"/>
              </a:rPr>
              <a:t>retrieve Visa</a:t>
            </a:r>
            <a:endParaRPr lang="en-GB" sz="2000" dirty="0">
              <a:solidFill>
                <a:srgbClr val="7030A0"/>
              </a:solidFill>
              <a:latin typeface="Liberation Sans"/>
            </a:endParaRPr>
          </a:p>
          <a:p>
            <a:pPr eaLnBrk="0" hangingPunct="0"/>
            <a:endParaRPr lang="en-GB" sz="2000" u="sng" dirty="0">
              <a:solidFill>
                <a:srgbClr val="7030A0"/>
              </a:solidFill>
              <a:latin typeface="Liberation Sans"/>
            </a:endParaRPr>
          </a:p>
          <a:p>
            <a:pPr eaLnBrk="0" hangingPunct="0"/>
            <a:r>
              <a:rPr lang="en-GB" sz="2000" u="sng" dirty="0">
                <a:solidFill>
                  <a:srgbClr val="7030A0"/>
                </a:solidFill>
                <a:latin typeface="Liberation Sans"/>
              </a:rPr>
              <a:t>USER INTENTION			SYSTEM RESPONSIBILITY</a:t>
            </a:r>
            <a:br>
              <a:rPr lang="en-GB" sz="2000" u="sng" dirty="0">
                <a:solidFill>
                  <a:srgbClr val="7030A0"/>
                </a:solidFill>
                <a:latin typeface="Liberation Sans"/>
              </a:rPr>
            </a:br>
            <a:endParaRPr lang="en-GB" sz="2000" u="sng" dirty="0" smtClean="0">
              <a:solidFill>
                <a:srgbClr val="7030A0"/>
              </a:solidFill>
              <a:latin typeface="Liberation Sans"/>
            </a:endParaRPr>
          </a:p>
          <a:p>
            <a:pPr eaLnBrk="0" hangingPunct="0"/>
            <a:r>
              <a:rPr lang="en-GB" sz="2000" dirty="0" smtClean="0">
                <a:solidFill>
                  <a:srgbClr val="7030A0"/>
                </a:solidFill>
                <a:latin typeface="Liberation Sans"/>
              </a:rPr>
              <a:t>find </a:t>
            </a:r>
            <a:r>
              <a:rPr lang="en-GB" sz="2000" dirty="0">
                <a:solidFill>
                  <a:srgbClr val="7030A0"/>
                </a:solidFill>
                <a:latin typeface="Liberation Sans"/>
              </a:rPr>
              <a:t>visa requirements			request destination and 						             nationality					</a:t>
            </a:r>
            <a:br>
              <a:rPr lang="en-GB" sz="2000" dirty="0">
                <a:solidFill>
                  <a:srgbClr val="7030A0"/>
                </a:solidFill>
                <a:latin typeface="Liberation Sans"/>
              </a:rPr>
            </a:br>
            <a:r>
              <a:rPr lang="en-GB" sz="2000" dirty="0" smtClean="0">
                <a:solidFill>
                  <a:srgbClr val="7030A0"/>
                </a:solidFill>
                <a:latin typeface="Liberation Sans"/>
              </a:rPr>
              <a:t>supply required information</a:t>
            </a:r>
            <a:br>
              <a:rPr lang="en-GB" sz="2000" dirty="0" smtClean="0">
                <a:solidFill>
                  <a:srgbClr val="7030A0"/>
                </a:solidFill>
                <a:latin typeface="Liberation Sans"/>
              </a:rPr>
            </a:br>
            <a:r>
              <a:rPr lang="en-GB" sz="2000" dirty="0" smtClean="0">
                <a:solidFill>
                  <a:srgbClr val="7030A0"/>
                </a:solidFill>
                <a:latin typeface="Liberation Sans"/>
              </a:rPr>
              <a:t>			</a:t>
            </a:r>
            <a:r>
              <a:rPr lang="en-GB" sz="2000" dirty="0">
                <a:solidFill>
                  <a:srgbClr val="7030A0"/>
                </a:solidFill>
                <a:latin typeface="Liberation Sans"/>
              </a:rPr>
              <a:t>		</a:t>
            </a:r>
            <a:r>
              <a:rPr lang="en-GB" sz="2000" dirty="0" smtClean="0">
                <a:solidFill>
                  <a:srgbClr val="7030A0"/>
                </a:solidFill>
                <a:latin typeface="Liberation Sans"/>
              </a:rPr>
              <a:t>obtain appropriate visa info</a:t>
            </a:r>
            <a:br>
              <a:rPr lang="en-GB" sz="2000" dirty="0" smtClean="0">
                <a:solidFill>
                  <a:srgbClr val="7030A0"/>
                </a:solidFill>
                <a:latin typeface="Liberation Sans"/>
              </a:rPr>
            </a:br>
            <a:r>
              <a:rPr lang="en-GB" sz="2000" dirty="0" smtClean="0">
                <a:solidFill>
                  <a:srgbClr val="7030A0"/>
                </a:solidFill>
                <a:latin typeface="Liberation Sans"/>
              </a:rPr>
              <a:t>obtain copy of visa info</a:t>
            </a:r>
            <a:br>
              <a:rPr lang="en-GB" sz="2000" dirty="0" smtClean="0">
                <a:solidFill>
                  <a:srgbClr val="7030A0"/>
                </a:solidFill>
                <a:latin typeface="Liberation Sans"/>
              </a:rPr>
            </a:br>
            <a:r>
              <a:rPr lang="en-GB" sz="2000" dirty="0">
                <a:solidFill>
                  <a:srgbClr val="7030A0"/>
                </a:solidFill>
                <a:latin typeface="Liberation Sans"/>
              </a:rPr>
              <a:t>					offer info in different formats</a:t>
            </a:r>
            <a:br>
              <a:rPr lang="en-GB" sz="2000" dirty="0">
                <a:solidFill>
                  <a:srgbClr val="7030A0"/>
                </a:solidFill>
                <a:latin typeface="Liberation Sans"/>
              </a:rPr>
            </a:br>
            <a:r>
              <a:rPr lang="en-GB" sz="2000" dirty="0">
                <a:solidFill>
                  <a:srgbClr val="7030A0"/>
                </a:solidFill>
                <a:latin typeface="Liberation Sans"/>
              </a:rPr>
              <a:t>choose suitable format</a:t>
            </a:r>
            <a:br>
              <a:rPr lang="en-GB" sz="2000" dirty="0">
                <a:solidFill>
                  <a:srgbClr val="7030A0"/>
                </a:solidFill>
                <a:latin typeface="Liberation Sans"/>
              </a:rPr>
            </a:br>
            <a:r>
              <a:rPr lang="en-GB" sz="2000" dirty="0">
                <a:solidFill>
                  <a:srgbClr val="7030A0"/>
                </a:solidFill>
                <a:latin typeface="Liberation Sans"/>
              </a:rPr>
              <a:t>					provide info in chosen format</a:t>
            </a:r>
            <a:endParaRPr lang="en-US" sz="2000" dirty="0">
              <a:solidFill>
                <a:srgbClr val="7030A0"/>
              </a:solidFill>
              <a:latin typeface="Liberation Sans"/>
            </a:endParaRPr>
          </a:p>
        </p:txBody>
      </p:sp>
      <p:sp>
        <p:nvSpPr>
          <p:cNvPr id="37897" name="Line 9"/>
          <p:cNvSpPr>
            <a:spLocks noChangeShapeType="1"/>
          </p:cNvSpPr>
          <p:nvPr/>
        </p:nvSpPr>
        <p:spPr bwMode="auto">
          <a:xfrm>
            <a:off x="492125" y="6324600"/>
            <a:ext cx="83708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33</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val="358735624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67544" y="188640"/>
            <a:ext cx="8229600" cy="1143000"/>
          </a:xfrm>
        </p:spPr>
        <p:txBody>
          <a:bodyPr/>
          <a:lstStyle/>
          <a:p>
            <a:r>
              <a:rPr lang="en-US" sz="4400" dirty="0"/>
              <a:t>Task analysis</a:t>
            </a:r>
            <a:endParaRPr lang="en-GB" sz="4400" dirty="0"/>
          </a:p>
        </p:txBody>
      </p:sp>
      <p:sp>
        <p:nvSpPr>
          <p:cNvPr id="38915" name="Rectangle 3"/>
          <p:cNvSpPr>
            <a:spLocks noGrp="1" noChangeArrowheads="1"/>
          </p:cNvSpPr>
          <p:nvPr>
            <p:ph idx="1"/>
          </p:nvPr>
        </p:nvSpPr>
        <p:spPr>
          <a:xfrm>
            <a:off x="395536" y="1268760"/>
            <a:ext cx="8229600" cy="5040560"/>
          </a:xfrm>
        </p:spPr>
        <p:txBody>
          <a:bodyPr>
            <a:normAutofit fontScale="92500" lnSpcReduction="10000"/>
          </a:bodyPr>
          <a:lstStyle/>
          <a:p>
            <a:pPr eaLnBrk="0" hangingPunct="0">
              <a:lnSpc>
                <a:spcPct val="110000"/>
              </a:lnSpc>
              <a:spcBef>
                <a:spcPts val="600"/>
              </a:spcBef>
            </a:pPr>
            <a:r>
              <a:rPr lang="en-GB" sz="2400" dirty="0">
                <a:solidFill>
                  <a:srgbClr val="7030A0"/>
                </a:solidFill>
              </a:rPr>
              <a:t>Task descriptions are often used to envision new systems or </a:t>
            </a:r>
            <a:r>
              <a:rPr lang="en-GB" sz="2400" dirty="0" smtClean="0">
                <a:solidFill>
                  <a:srgbClr val="7030A0"/>
                </a:solidFill>
              </a:rPr>
              <a:t>devices</a:t>
            </a:r>
          </a:p>
          <a:p>
            <a:pPr eaLnBrk="0" hangingPunct="0">
              <a:lnSpc>
                <a:spcPct val="110000"/>
              </a:lnSpc>
              <a:spcBef>
                <a:spcPts val="600"/>
              </a:spcBef>
            </a:pPr>
            <a:endParaRPr lang="en-GB" sz="600" dirty="0">
              <a:solidFill>
                <a:srgbClr val="7030A0"/>
              </a:solidFill>
            </a:endParaRPr>
          </a:p>
          <a:p>
            <a:pPr eaLnBrk="0" hangingPunct="0">
              <a:lnSpc>
                <a:spcPct val="110000"/>
              </a:lnSpc>
              <a:spcBef>
                <a:spcPts val="600"/>
              </a:spcBef>
            </a:pPr>
            <a:r>
              <a:rPr lang="en-GB" sz="2400" dirty="0">
                <a:solidFill>
                  <a:srgbClr val="7030A0"/>
                </a:solidFill>
              </a:rPr>
              <a:t>Task analysis is used mainly to investigate an existing </a:t>
            </a:r>
            <a:r>
              <a:rPr lang="en-GB" sz="2400" dirty="0" smtClean="0">
                <a:solidFill>
                  <a:srgbClr val="7030A0"/>
                </a:solidFill>
              </a:rPr>
              <a:t>situation</a:t>
            </a:r>
          </a:p>
          <a:p>
            <a:pPr eaLnBrk="0" hangingPunct="0">
              <a:lnSpc>
                <a:spcPct val="110000"/>
              </a:lnSpc>
              <a:spcBef>
                <a:spcPts val="600"/>
              </a:spcBef>
            </a:pPr>
            <a:endParaRPr lang="en-GB" sz="600" dirty="0">
              <a:solidFill>
                <a:srgbClr val="7030A0"/>
              </a:solidFill>
            </a:endParaRPr>
          </a:p>
          <a:p>
            <a:pPr eaLnBrk="0" hangingPunct="0">
              <a:lnSpc>
                <a:spcPct val="110000"/>
              </a:lnSpc>
              <a:spcBef>
                <a:spcPts val="600"/>
              </a:spcBef>
            </a:pPr>
            <a:r>
              <a:rPr lang="en-GB" sz="2400" dirty="0">
                <a:solidFill>
                  <a:srgbClr val="7030A0"/>
                </a:solidFill>
              </a:rPr>
              <a:t>It is important not to focus on superficial </a:t>
            </a:r>
            <a:r>
              <a:rPr lang="en-GB" sz="2400" dirty="0" smtClean="0">
                <a:solidFill>
                  <a:srgbClr val="7030A0"/>
                </a:solidFill>
              </a:rPr>
              <a:t>activities</a:t>
            </a:r>
          </a:p>
          <a:p>
            <a:pPr eaLnBrk="0" hangingPunct="0">
              <a:lnSpc>
                <a:spcPct val="110000"/>
              </a:lnSpc>
              <a:spcBef>
                <a:spcPts val="600"/>
              </a:spcBef>
            </a:pPr>
            <a:endParaRPr lang="en-GB" sz="600" dirty="0" smtClean="0">
              <a:solidFill>
                <a:srgbClr val="7030A0"/>
              </a:solidFill>
            </a:endParaRPr>
          </a:p>
          <a:p>
            <a:pPr lvl="1" eaLnBrk="0" hangingPunct="0">
              <a:lnSpc>
                <a:spcPct val="110000"/>
              </a:lnSpc>
              <a:spcBef>
                <a:spcPts val="600"/>
              </a:spcBef>
            </a:pPr>
            <a:r>
              <a:rPr lang="en-GB" sz="2000" dirty="0" smtClean="0">
                <a:solidFill>
                  <a:schemeClr val="accent1"/>
                </a:solidFill>
              </a:rPr>
              <a:t>What </a:t>
            </a:r>
            <a:r>
              <a:rPr lang="en-GB" sz="2000" dirty="0">
                <a:solidFill>
                  <a:schemeClr val="accent1"/>
                </a:solidFill>
              </a:rPr>
              <a:t>are people trying to achieve? </a:t>
            </a:r>
            <a:endParaRPr lang="en-GB" sz="2000" dirty="0" smtClean="0">
              <a:solidFill>
                <a:schemeClr val="accent1"/>
              </a:solidFill>
            </a:endParaRPr>
          </a:p>
          <a:p>
            <a:pPr lvl="1" eaLnBrk="0" hangingPunct="0">
              <a:lnSpc>
                <a:spcPct val="110000"/>
              </a:lnSpc>
              <a:spcBef>
                <a:spcPts val="600"/>
              </a:spcBef>
            </a:pPr>
            <a:endParaRPr lang="en-GB" sz="400" dirty="0" smtClean="0">
              <a:solidFill>
                <a:schemeClr val="accent1"/>
              </a:solidFill>
            </a:endParaRPr>
          </a:p>
          <a:p>
            <a:pPr lvl="1" eaLnBrk="0" hangingPunct="0">
              <a:lnSpc>
                <a:spcPct val="110000"/>
              </a:lnSpc>
              <a:spcBef>
                <a:spcPts val="600"/>
              </a:spcBef>
            </a:pPr>
            <a:r>
              <a:rPr lang="en-GB" sz="2000" dirty="0" smtClean="0">
                <a:solidFill>
                  <a:schemeClr val="accent1"/>
                </a:solidFill>
              </a:rPr>
              <a:t>Why </a:t>
            </a:r>
            <a:r>
              <a:rPr lang="en-GB" sz="2000" dirty="0">
                <a:solidFill>
                  <a:schemeClr val="accent1"/>
                </a:solidFill>
              </a:rPr>
              <a:t>are they trying to achieve it</a:t>
            </a:r>
            <a:r>
              <a:rPr lang="en-GB" sz="2000" dirty="0" smtClean="0">
                <a:solidFill>
                  <a:schemeClr val="accent1"/>
                </a:solidFill>
              </a:rPr>
              <a:t>?</a:t>
            </a:r>
          </a:p>
          <a:p>
            <a:pPr lvl="1" eaLnBrk="0" hangingPunct="0">
              <a:lnSpc>
                <a:spcPct val="110000"/>
              </a:lnSpc>
              <a:spcBef>
                <a:spcPts val="600"/>
              </a:spcBef>
            </a:pPr>
            <a:endParaRPr lang="en-GB" sz="400" dirty="0" smtClean="0">
              <a:solidFill>
                <a:schemeClr val="accent1"/>
              </a:solidFill>
            </a:endParaRPr>
          </a:p>
          <a:p>
            <a:pPr lvl="1" eaLnBrk="0" hangingPunct="0">
              <a:lnSpc>
                <a:spcPct val="110000"/>
              </a:lnSpc>
              <a:spcBef>
                <a:spcPts val="600"/>
              </a:spcBef>
            </a:pPr>
            <a:r>
              <a:rPr lang="en-GB" sz="2000" dirty="0" smtClean="0">
                <a:solidFill>
                  <a:schemeClr val="accent1"/>
                </a:solidFill>
              </a:rPr>
              <a:t>How </a:t>
            </a:r>
            <a:r>
              <a:rPr lang="en-GB" sz="2000" dirty="0">
                <a:solidFill>
                  <a:schemeClr val="accent1"/>
                </a:solidFill>
              </a:rPr>
              <a:t>are they going about it</a:t>
            </a:r>
            <a:r>
              <a:rPr lang="en-GB" sz="2000" dirty="0" smtClean="0">
                <a:solidFill>
                  <a:schemeClr val="accent1"/>
                </a:solidFill>
              </a:rPr>
              <a:t>?</a:t>
            </a:r>
          </a:p>
          <a:p>
            <a:pPr lvl="1" eaLnBrk="0" hangingPunct="0">
              <a:lnSpc>
                <a:spcPct val="110000"/>
              </a:lnSpc>
              <a:spcBef>
                <a:spcPts val="600"/>
              </a:spcBef>
            </a:pPr>
            <a:endParaRPr lang="en-GB" sz="400" dirty="0">
              <a:solidFill>
                <a:schemeClr val="accent1"/>
              </a:solidFill>
            </a:endParaRPr>
          </a:p>
          <a:p>
            <a:pPr eaLnBrk="0" hangingPunct="0">
              <a:lnSpc>
                <a:spcPct val="110000"/>
              </a:lnSpc>
              <a:spcBef>
                <a:spcPts val="600"/>
              </a:spcBef>
            </a:pPr>
            <a:r>
              <a:rPr lang="en-GB" sz="2400" dirty="0">
                <a:solidFill>
                  <a:srgbClr val="7030A0"/>
                </a:solidFill>
              </a:rPr>
              <a:t>Many techniques, the most popular is Hierarchical Task Analysis (HTA)</a:t>
            </a:r>
            <a:endParaRPr lang="en-US" sz="2400" dirty="0">
              <a:solidFill>
                <a:srgbClr val="7030A0"/>
              </a:solidFill>
            </a:endParaRPr>
          </a:p>
          <a:p>
            <a:pPr>
              <a:lnSpc>
                <a:spcPct val="110000"/>
              </a:lnSpc>
            </a:pPr>
            <a:endParaRPr lang="en-GB" sz="2800" dirty="0"/>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t>34</a:t>
            </a:fld>
            <a:endParaRPr lang="en-GB" sz="1000" dirty="0">
              <a:solidFill>
                <a:schemeClr val="accent6">
                  <a:lumMod val="75000"/>
                </a:schemeClr>
              </a:solidFill>
            </a:endParaRPr>
          </a:p>
        </p:txBody>
      </p:sp>
    </p:spTree>
    <p:extLst>
      <p:ext uri="{BB962C8B-B14F-4D97-AF65-F5344CB8AC3E}">
        <p14:creationId xmlns:p14="http://schemas.microsoft.com/office/powerpoint/2010/main" val="552215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z="4400" dirty="0"/>
              <a:t>Hierarchical Task Analysis</a:t>
            </a:r>
            <a:endParaRPr lang="en-GB" sz="4400" dirty="0"/>
          </a:p>
        </p:txBody>
      </p:sp>
      <p:sp>
        <p:nvSpPr>
          <p:cNvPr id="39939" name="Rectangle 3"/>
          <p:cNvSpPr>
            <a:spLocks noGrp="1" noChangeArrowheads="1"/>
          </p:cNvSpPr>
          <p:nvPr>
            <p:ph idx="1"/>
          </p:nvPr>
        </p:nvSpPr>
        <p:spPr>
          <a:xfrm>
            <a:off x="539552" y="1556792"/>
            <a:ext cx="8229600" cy="4525963"/>
          </a:xfrm>
        </p:spPr>
        <p:txBody>
          <a:bodyPr>
            <a:normAutofit/>
          </a:bodyPr>
          <a:lstStyle/>
          <a:p>
            <a:pPr eaLnBrk="0" hangingPunct="0">
              <a:lnSpc>
                <a:spcPct val="90000"/>
              </a:lnSpc>
              <a:spcBef>
                <a:spcPts val="600"/>
              </a:spcBef>
            </a:pPr>
            <a:r>
              <a:rPr lang="en-GB" sz="2400" dirty="0">
                <a:solidFill>
                  <a:srgbClr val="7030A0"/>
                </a:solidFill>
              </a:rPr>
              <a:t>Involves breaking a task down into subtasks, then sub-sub-tasks and so on. These are grouped as plans which specify how the tasks might be performed in practice</a:t>
            </a:r>
          </a:p>
          <a:p>
            <a:pPr eaLnBrk="0" hangingPunct="0">
              <a:lnSpc>
                <a:spcPct val="90000"/>
              </a:lnSpc>
              <a:spcBef>
                <a:spcPts val="600"/>
              </a:spcBef>
            </a:pPr>
            <a:endParaRPr lang="en-GB" sz="2400" dirty="0">
              <a:solidFill>
                <a:srgbClr val="7030A0"/>
              </a:solidFill>
            </a:endParaRPr>
          </a:p>
          <a:p>
            <a:pPr eaLnBrk="0" hangingPunct="0">
              <a:lnSpc>
                <a:spcPct val="90000"/>
              </a:lnSpc>
              <a:spcBef>
                <a:spcPts val="600"/>
              </a:spcBef>
            </a:pPr>
            <a:r>
              <a:rPr lang="en-GB" sz="2400" dirty="0">
                <a:solidFill>
                  <a:srgbClr val="7030A0"/>
                </a:solidFill>
              </a:rPr>
              <a:t>HTA focuses on physical and observable actions, and includes looking at actions not related to software or an interaction device</a:t>
            </a:r>
          </a:p>
          <a:p>
            <a:pPr eaLnBrk="0" hangingPunct="0">
              <a:lnSpc>
                <a:spcPct val="90000"/>
              </a:lnSpc>
              <a:spcBef>
                <a:spcPts val="600"/>
              </a:spcBef>
            </a:pPr>
            <a:endParaRPr lang="en-GB" sz="2400" dirty="0">
              <a:solidFill>
                <a:srgbClr val="7030A0"/>
              </a:solidFill>
            </a:endParaRPr>
          </a:p>
          <a:p>
            <a:pPr eaLnBrk="0" hangingPunct="0">
              <a:lnSpc>
                <a:spcPct val="90000"/>
              </a:lnSpc>
              <a:spcBef>
                <a:spcPts val="600"/>
              </a:spcBef>
            </a:pPr>
            <a:r>
              <a:rPr lang="en-GB" sz="2400" dirty="0">
                <a:solidFill>
                  <a:srgbClr val="7030A0"/>
                </a:solidFill>
              </a:rPr>
              <a:t>Start with a user goal which is examined and the main tasks for achieving it are identified</a:t>
            </a:r>
          </a:p>
          <a:p>
            <a:pPr eaLnBrk="0" hangingPunct="0">
              <a:lnSpc>
                <a:spcPct val="90000"/>
              </a:lnSpc>
              <a:spcBef>
                <a:spcPts val="600"/>
              </a:spcBef>
            </a:pPr>
            <a:endParaRPr lang="en-GB" sz="2400" dirty="0">
              <a:solidFill>
                <a:srgbClr val="7030A0"/>
              </a:solidFill>
            </a:endParaRPr>
          </a:p>
          <a:p>
            <a:pPr eaLnBrk="0" hangingPunct="0">
              <a:lnSpc>
                <a:spcPct val="90000"/>
              </a:lnSpc>
              <a:spcBef>
                <a:spcPts val="600"/>
              </a:spcBef>
            </a:pPr>
            <a:r>
              <a:rPr lang="en-GB" sz="2400" dirty="0">
                <a:solidFill>
                  <a:srgbClr val="7030A0"/>
                </a:solidFill>
              </a:rPr>
              <a:t>Tasks are sub-divided into sub-tasks</a:t>
            </a:r>
            <a:endParaRPr lang="en-US" sz="2400" dirty="0">
              <a:solidFill>
                <a:srgbClr val="7030A0"/>
              </a:solidFill>
            </a:endParaRPr>
          </a:p>
          <a:p>
            <a:pPr>
              <a:lnSpc>
                <a:spcPct val="90000"/>
              </a:lnSpc>
            </a:pPr>
            <a:endParaRPr lang="en-GB" sz="2800" dirty="0"/>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rPr>
              <a:t>www.id-book.com</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t>35</a:t>
            </a:fld>
            <a:endParaRPr lang="en-GB" dirty="0">
              <a:solidFill>
                <a:schemeClr val="accent6">
                  <a:lumMod val="75000"/>
                </a:schemeClr>
              </a:solidFill>
            </a:endParaRPr>
          </a:p>
        </p:txBody>
      </p:sp>
    </p:spTree>
    <p:extLst>
      <p:ext uri="{BB962C8B-B14F-4D97-AF65-F5344CB8AC3E}">
        <p14:creationId xmlns:p14="http://schemas.microsoft.com/office/powerpoint/2010/main" val="29048653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5"/>
          <p:cNvSpPr>
            <a:spLocks noGrp="1" noChangeArrowheads="1"/>
          </p:cNvSpPr>
          <p:nvPr>
            <p:ph type="title"/>
          </p:nvPr>
        </p:nvSpPr>
        <p:spPr>
          <a:xfrm>
            <a:off x="457200" y="524255"/>
            <a:ext cx="8229600" cy="643766"/>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sz="3600">
                <a:latin typeface="Liberation Sans"/>
              </a:rPr>
              <a:t>Example Hierarchical Task Analysis</a:t>
            </a:r>
          </a:p>
        </p:txBody>
      </p:sp>
      <p:sp>
        <p:nvSpPr>
          <p:cNvPr id="40966" name="Rectangle 6"/>
          <p:cNvSpPr>
            <a:spLocks noGrp="1" noChangeArrowheads="1"/>
          </p:cNvSpPr>
          <p:nvPr>
            <p:ph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2500" lnSpcReduction="10000"/>
          </a:bodyPr>
          <a:lstStyle/>
          <a:p>
            <a:pPr marL="0" indent="0" eaLnBrk="0" hangingPunct="0">
              <a:buNone/>
            </a:pPr>
            <a:r>
              <a:rPr lang="en-GB" sz="3400" dirty="0">
                <a:solidFill>
                  <a:srgbClr val="7030A0"/>
                </a:solidFill>
                <a:latin typeface="Liberation Sans"/>
              </a:rPr>
              <a:t>0. In order to buy a DVD</a:t>
            </a:r>
          </a:p>
          <a:p>
            <a:pPr marL="0" indent="0" eaLnBrk="0" hangingPunct="0">
              <a:buNone/>
            </a:pPr>
            <a:r>
              <a:rPr lang="en-GB" sz="3400" dirty="0">
                <a:solidFill>
                  <a:srgbClr val="7030A0"/>
                </a:solidFill>
                <a:latin typeface="Liberation Sans"/>
              </a:rPr>
              <a:t>1. locate DVD</a:t>
            </a:r>
          </a:p>
          <a:p>
            <a:pPr marL="0" indent="0" eaLnBrk="0" hangingPunct="0">
              <a:buNone/>
            </a:pPr>
            <a:r>
              <a:rPr lang="en-GB" sz="3400" dirty="0">
                <a:solidFill>
                  <a:srgbClr val="7030A0"/>
                </a:solidFill>
                <a:latin typeface="Liberation Sans"/>
              </a:rPr>
              <a:t>2. add DVD to shopping basket</a:t>
            </a:r>
          </a:p>
          <a:p>
            <a:pPr marL="0" indent="0" eaLnBrk="0" hangingPunct="0">
              <a:buNone/>
            </a:pPr>
            <a:r>
              <a:rPr lang="en-GB" sz="3400" dirty="0">
                <a:solidFill>
                  <a:srgbClr val="7030A0"/>
                </a:solidFill>
                <a:latin typeface="Liberation Sans"/>
              </a:rPr>
              <a:t>3. enter payment details</a:t>
            </a:r>
          </a:p>
          <a:p>
            <a:pPr marL="0" indent="0" eaLnBrk="0" hangingPunct="0">
              <a:buNone/>
            </a:pPr>
            <a:r>
              <a:rPr lang="en-GB" sz="3400" dirty="0">
                <a:solidFill>
                  <a:srgbClr val="7030A0"/>
                </a:solidFill>
                <a:latin typeface="Liberation Sans"/>
              </a:rPr>
              <a:t>4. complete address</a:t>
            </a:r>
          </a:p>
          <a:p>
            <a:pPr marL="0" indent="0" eaLnBrk="0" hangingPunct="0">
              <a:buNone/>
            </a:pPr>
            <a:r>
              <a:rPr lang="en-GB" sz="3400" dirty="0">
                <a:solidFill>
                  <a:srgbClr val="7030A0"/>
                </a:solidFill>
                <a:latin typeface="Liberation Sans"/>
              </a:rPr>
              <a:t>5. confirm order</a:t>
            </a:r>
            <a:br>
              <a:rPr lang="en-GB" sz="3400" dirty="0">
                <a:solidFill>
                  <a:srgbClr val="7030A0"/>
                </a:solidFill>
                <a:latin typeface="Liberation Sans"/>
              </a:rPr>
            </a:br>
            <a:endParaRPr lang="en-GB" sz="3400" dirty="0">
              <a:solidFill>
                <a:srgbClr val="7030A0"/>
              </a:solidFill>
              <a:latin typeface="Liberation Sans"/>
            </a:endParaRPr>
          </a:p>
          <a:p>
            <a:pPr marL="0" indent="0" eaLnBrk="0" hangingPunct="0">
              <a:buNone/>
            </a:pPr>
            <a:r>
              <a:rPr lang="en-GB" sz="3400" dirty="0">
                <a:solidFill>
                  <a:srgbClr val="7030A0"/>
                </a:solidFill>
                <a:latin typeface="Liberation Sans"/>
              </a:rPr>
              <a:t>plan 0: 	If regular user do 1-2-5. </a:t>
            </a:r>
            <a:br>
              <a:rPr lang="en-GB" sz="3400" dirty="0">
                <a:solidFill>
                  <a:srgbClr val="7030A0"/>
                </a:solidFill>
                <a:latin typeface="Liberation Sans"/>
              </a:rPr>
            </a:br>
            <a:r>
              <a:rPr lang="en-GB" sz="3400" dirty="0">
                <a:solidFill>
                  <a:srgbClr val="7030A0"/>
                </a:solidFill>
                <a:latin typeface="Liberation Sans"/>
              </a:rPr>
              <a:t>		</a:t>
            </a:r>
            <a:r>
              <a:rPr lang="en-GB" sz="3400" dirty="0" smtClean="0">
                <a:solidFill>
                  <a:srgbClr val="7030A0"/>
                </a:solidFill>
                <a:latin typeface="Liberation Sans"/>
              </a:rPr>
              <a:t>	If </a:t>
            </a:r>
            <a:r>
              <a:rPr lang="en-GB" sz="3400" dirty="0">
                <a:solidFill>
                  <a:srgbClr val="7030A0"/>
                </a:solidFill>
                <a:latin typeface="Liberation Sans"/>
              </a:rPr>
              <a:t>new user do 1-2-3-4-5.</a:t>
            </a:r>
          </a:p>
          <a:p>
            <a:endParaRPr lang="en-US" dirty="0">
              <a:latin typeface="Liberation Sans"/>
            </a:endParaRPr>
          </a:p>
        </p:txBody>
      </p:sp>
      <p:sp>
        <p:nvSpPr>
          <p:cNvPr id="40962"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40963"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40964"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40967" name="Rectangle 7"/>
          <p:cNvSpPr>
            <a:spLocks noChangeArrowheads="1"/>
          </p:cNvSpPr>
          <p:nvPr/>
        </p:nvSpPr>
        <p:spPr bwMode="auto">
          <a:xfrm>
            <a:off x="2051720" y="2132856"/>
            <a:ext cx="8259763"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endParaRPr lang="en-GB" sz="2400" dirty="0">
              <a:latin typeface="Liberation Sans"/>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36</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236640235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7"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8"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9" name="Rectangle 5"/>
          <p:cNvSpPr>
            <a:spLocks noGrp="1" noChangeArrowheads="1"/>
          </p:cNvSpPr>
          <p:nvPr>
            <p:ph type="title"/>
          </p:nvPr>
        </p:nvSpPr>
        <p:spPr>
          <a:xfrm>
            <a:off x="773113" y="228600"/>
            <a:ext cx="7623175" cy="118745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sz="3600"/>
              <a:t>Example Hierarchical Task Analysis (graphical)</a:t>
            </a: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rPr>
              <a:t>www.id-book.com</a:t>
            </a:r>
            <a:endParaRPr lang="en-GB"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t>37</a:t>
            </a:fld>
            <a:endParaRPr lang="en-GB" dirty="0">
              <a:solidFill>
                <a:schemeClr val="accent6">
                  <a:lumMod val="75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916832"/>
            <a:ext cx="8856984" cy="3917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468934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3568" y="116632"/>
            <a:ext cx="7772400" cy="576064"/>
          </a:xfrm>
        </p:spPr>
        <p:txBody>
          <a:bodyPr>
            <a:normAutofit fontScale="90000"/>
          </a:bodyPr>
          <a:lstStyle/>
          <a:p>
            <a:r>
              <a:rPr lang="en-US" sz="4400" dirty="0"/>
              <a:t>Summary</a:t>
            </a:r>
            <a:endParaRPr lang="en-GB" sz="4400" dirty="0"/>
          </a:p>
        </p:txBody>
      </p:sp>
      <p:sp>
        <p:nvSpPr>
          <p:cNvPr id="43011" name="Rectangle 3"/>
          <p:cNvSpPr>
            <a:spLocks noGrp="1" noChangeArrowheads="1"/>
          </p:cNvSpPr>
          <p:nvPr>
            <p:ph type="body" idx="1"/>
          </p:nvPr>
        </p:nvSpPr>
        <p:spPr>
          <a:xfrm>
            <a:off x="683568" y="764704"/>
            <a:ext cx="7772400" cy="5733256"/>
          </a:xfrm>
        </p:spPr>
        <p:txBody>
          <a:bodyPr>
            <a:noAutofit/>
          </a:bodyPr>
          <a:lstStyle/>
          <a:p>
            <a:pPr eaLnBrk="0" hangingPunct="0">
              <a:lnSpc>
                <a:spcPct val="90000"/>
              </a:lnSpc>
              <a:spcBef>
                <a:spcPts val="300"/>
              </a:spcBef>
              <a:buFontTx/>
              <a:buChar char="•"/>
            </a:pPr>
            <a:r>
              <a:rPr lang="en-US" sz="2400" dirty="0">
                <a:solidFill>
                  <a:srgbClr val="7030A0"/>
                </a:solidFill>
              </a:rPr>
              <a:t>Getting requirements right is crucial</a:t>
            </a:r>
          </a:p>
          <a:p>
            <a:pPr eaLnBrk="0" hangingPunct="0">
              <a:lnSpc>
                <a:spcPct val="90000"/>
              </a:lnSpc>
              <a:spcBef>
                <a:spcPts val="300"/>
              </a:spcBef>
              <a:buFontTx/>
              <a:buChar char="•"/>
            </a:pPr>
            <a:endParaRPr lang="en-US" sz="2400" dirty="0">
              <a:solidFill>
                <a:srgbClr val="7030A0"/>
              </a:solidFill>
            </a:endParaRPr>
          </a:p>
          <a:p>
            <a:pPr eaLnBrk="0" hangingPunct="0">
              <a:lnSpc>
                <a:spcPct val="90000"/>
              </a:lnSpc>
              <a:spcBef>
                <a:spcPts val="300"/>
              </a:spcBef>
              <a:buFontTx/>
              <a:buChar char="•"/>
            </a:pPr>
            <a:r>
              <a:rPr lang="en-US" sz="2400" dirty="0">
                <a:solidFill>
                  <a:srgbClr val="7030A0"/>
                </a:solidFill>
              </a:rPr>
              <a:t>There are different kinds of requirement, each is significant for interaction design</a:t>
            </a:r>
          </a:p>
          <a:p>
            <a:pPr eaLnBrk="0" hangingPunct="0">
              <a:lnSpc>
                <a:spcPct val="90000"/>
              </a:lnSpc>
              <a:spcBef>
                <a:spcPts val="300"/>
              </a:spcBef>
              <a:buFontTx/>
              <a:buChar char="•"/>
            </a:pPr>
            <a:endParaRPr lang="en-US" sz="2400" dirty="0">
              <a:solidFill>
                <a:srgbClr val="7030A0"/>
              </a:solidFill>
            </a:endParaRPr>
          </a:p>
          <a:p>
            <a:pPr eaLnBrk="0" hangingPunct="0">
              <a:lnSpc>
                <a:spcPct val="90000"/>
              </a:lnSpc>
              <a:spcBef>
                <a:spcPts val="300"/>
              </a:spcBef>
              <a:buFontTx/>
              <a:buChar char="•"/>
            </a:pPr>
            <a:r>
              <a:rPr lang="en-US" sz="2400" dirty="0">
                <a:solidFill>
                  <a:srgbClr val="7030A0"/>
                </a:solidFill>
              </a:rPr>
              <a:t>The most commonly-used techniques for data gathering are: questionnaires, interviews, focus groups, direct observation, studying documentation and researching similar products</a:t>
            </a:r>
          </a:p>
          <a:p>
            <a:pPr eaLnBrk="0" hangingPunct="0">
              <a:lnSpc>
                <a:spcPct val="90000"/>
              </a:lnSpc>
              <a:spcBef>
                <a:spcPts val="300"/>
              </a:spcBef>
              <a:buFontTx/>
              <a:buChar char="•"/>
            </a:pPr>
            <a:endParaRPr lang="en-US" sz="2400" dirty="0">
              <a:solidFill>
                <a:srgbClr val="7030A0"/>
              </a:solidFill>
            </a:endParaRPr>
          </a:p>
          <a:p>
            <a:pPr eaLnBrk="0" hangingPunct="0">
              <a:lnSpc>
                <a:spcPct val="90000"/>
              </a:lnSpc>
              <a:spcBef>
                <a:spcPts val="300"/>
              </a:spcBef>
              <a:buFontTx/>
              <a:buChar char="•"/>
            </a:pPr>
            <a:r>
              <a:rPr lang="en-US" sz="2400" dirty="0">
                <a:solidFill>
                  <a:srgbClr val="7030A0"/>
                </a:solidFill>
              </a:rPr>
              <a:t>Scenarios, use cases and essential use cases can be used to articulate existing and envisioned work practices.</a:t>
            </a:r>
          </a:p>
          <a:p>
            <a:pPr eaLnBrk="0" hangingPunct="0">
              <a:lnSpc>
                <a:spcPct val="90000"/>
              </a:lnSpc>
              <a:spcBef>
                <a:spcPts val="300"/>
              </a:spcBef>
              <a:buFontTx/>
              <a:buChar char="•"/>
            </a:pPr>
            <a:endParaRPr lang="en-US" sz="2400" dirty="0">
              <a:solidFill>
                <a:srgbClr val="7030A0"/>
              </a:solidFill>
            </a:endParaRPr>
          </a:p>
          <a:p>
            <a:pPr eaLnBrk="0" hangingPunct="0">
              <a:lnSpc>
                <a:spcPct val="90000"/>
              </a:lnSpc>
              <a:spcBef>
                <a:spcPts val="300"/>
              </a:spcBef>
              <a:buFontTx/>
              <a:buChar char="•"/>
            </a:pPr>
            <a:r>
              <a:rPr lang="en-US" sz="2400" dirty="0">
                <a:solidFill>
                  <a:srgbClr val="7030A0"/>
                </a:solidFill>
              </a:rPr>
              <a:t>Task analysis techniques such as HTA help to investigate existing systems and practices</a:t>
            </a:r>
            <a:endParaRPr lang="en-GB" sz="2400" dirty="0">
              <a:solidFill>
                <a:srgbClr val="7030A0"/>
              </a:solidFill>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rPr>
              <a:t>www.id-book.com</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t>38</a:t>
            </a:fld>
            <a:endParaRPr lang="en-GB" dirty="0">
              <a:solidFill>
                <a:schemeClr val="accent6">
                  <a:lumMod val="75000"/>
                </a:schemeClr>
              </a:solidFill>
            </a:endParaRPr>
          </a:p>
        </p:txBody>
      </p:sp>
    </p:spTree>
    <p:extLst>
      <p:ext uri="{BB962C8B-B14F-4D97-AF65-F5344CB8AC3E}">
        <p14:creationId xmlns:p14="http://schemas.microsoft.com/office/powerpoint/2010/main" val="3160158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0243"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0244"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0245" name="Rectangle 5"/>
          <p:cNvSpPr>
            <a:spLocks noChangeArrowheads="1"/>
          </p:cNvSpPr>
          <p:nvPr/>
        </p:nvSpPr>
        <p:spPr bwMode="auto">
          <a:xfrm>
            <a:off x="309562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0246" name="Rectangle 6"/>
          <p:cNvSpPr>
            <a:spLocks noGrp="1" noChangeArrowheads="1"/>
          </p:cNvSpPr>
          <p:nvPr>
            <p:ph type="title"/>
          </p:nvPr>
        </p:nvSpPr>
        <p:spPr>
          <a:xfrm>
            <a:off x="457200" y="462699"/>
            <a:ext cx="8229600" cy="766877"/>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sz="4400">
                <a:latin typeface="Liberation Sans"/>
              </a:rPr>
              <a:t>What, how and why?</a:t>
            </a:r>
            <a:r>
              <a:rPr lang="en-GB" sz="4400" i="1">
                <a:latin typeface="Liberation Sans"/>
              </a:rPr>
              <a:t> </a:t>
            </a:r>
            <a:endParaRPr lang="en-US" sz="4400" i="1">
              <a:latin typeface="Liberation Sans"/>
            </a:endParaRPr>
          </a:p>
        </p:txBody>
      </p:sp>
      <p:sp>
        <p:nvSpPr>
          <p:cNvPr id="10247" name="Rectangle 7"/>
          <p:cNvSpPr>
            <a:spLocks noGrp="1" noChangeArrowheads="1"/>
          </p:cNvSpPr>
          <p:nvPr>
            <p:ph type="body" sz="half" idx="1"/>
          </p:nvPr>
        </p:nvSpPr>
        <p:spPr>
          <a:xfrm>
            <a:off x="457200" y="1600200"/>
            <a:ext cx="4040188" cy="4525963"/>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sz="2800" dirty="0">
              <a:solidFill>
                <a:srgbClr val="000000"/>
              </a:solidFill>
              <a:latin typeface="Liberation Sans"/>
            </a:endParaRPr>
          </a:p>
          <a:p>
            <a:endParaRPr lang="en-US" sz="2800" dirty="0">
              <a:latin typeface="Liberation Sans"/>
            </a:endParaRPr>
          </a:p>
        </p:txBody>
      </p:sp>
      <p:sp>
        <p:nvSpPr>
          <p:cNvPr id="10248" name="Text Box 8"/>
          <p:cNvSpPr txBox="1">
            <a:spLocks noChangeArrowheads="1"/>
          </p:cNvSpPr>
          <p:nvPr/>
        </p:nvSpPr>
        <p:spPr bwMode="auto">
          <a:xfrm>
            <a:off x="1462088" y="1355725"/>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571500">
              <a:defRPr>
                <a:solidFill>
                  <a:schemeClr val="tx1"/>
                </a:solidFill>
                <a:latin typeface="Arial" charset="0"/>
                <a:ea typeface="ＭＳ Ｐゴシック" charset="0"/>
              </a:defRPr>
            </a:lvl2pPr>
            <a:lvl3pPr marL="1143000">
              <a:defRPr>
                <a:solidFill>
                  <a:schemeClr val="tx1"/>
                </a:solidFill>
                <a:latin typeface="Arial" charset="0"/>
                <a:ea typeface="ＭＳ Ｐゴシック" charset="0"/>
              </a:defRPr>
            </a:lvl3pPr>
            <a:lvl4pPr marL="1714500">
              <a:defRPr>
                <a:solidFill>
                  <a:schemeClr val="tx1"/>
                </a:solidFill>
                <a:latin typeface="Arial" charset="0"/>
                <a:ea typeface="ＭＳ Ｐゴシック" charset="0"/>
              </a:defRPr>
            </a:lvl4pPr>
            <a:lvl5pPr marL="2286000">
              <a:defRPr>
                <a:solidFill>
                  <a:schemeClr val="tx1"/>
                </a:solidFill>
                <a:latin typeface="Arial" charset="0"/>
                <a:ea typeface="ＭＳ Ｐゴシック" charset="0"/>
              </a:defRPr>
            </a:lvl5pPr>
            <a:lvl6pPr marL="2743200" fontAlgn="base">
              <a:spcBef>
                <a:spcPct val="0"/>
              </a:spcBef>
              <a:spcAft>
                <a:spcPct val="0"/>
              </a:spcAft>
              <a:defRPr>
                <a:solidFill>
                  <a:schemeClr val="tx1"/>
                </a:solidFill>
                <a:latin typeface="Arial" charset="0"/>
                <a:ea typeface="ＭＳ Ｐゴシック" charset="0"/>
              </a:defRPr>
            </a:lvl6pPr>
            <a:lvl7pPr marL="3200400" fontAlgn="base">
              <a:spcBef>
                <a:spcPct val="0"/>
              </a:spcBef>
              <a:spcAft>
                <a:spcPct val="0"/>
              </a:spcAft>
              <a:defRPr>
                <a:solidFill>
                  <a:schemeClr val="tx1"/>
                </a:solidFill>
                <a:latin typeface="Arial" charset="0"/>
                <a:ea typeface="ＭＳ Ｐゴシック" charset="0"/>
              </a:defRPr>
            </a:lvl7pPr>
            <a:lvl8pPr marL="3657600" fontAlgn="base">
              <a:spcBef>
                <a:spcPct val="0"/>
              </a:spcBef>
              <a:spcAft>
                <a:spcPct val="0"/>
              </a:spcAft>
              <a:defRPr>
                <a:solidFill>
                  <a:schemeClr val="tx1"/>
                </a:solidFill>
                <a:latin typeface="Arial" charset="0"/>
                <a:ea typeface="ＭＳ Ｐゴシック" charset="0"/>
              </a:defRPr>
            </a:lvl8pPr>
            <a:lvl9pPr marL="4114800" fontAlgn="base">
              <a:spcBef>
                <a:spcPct val="0"/>
              </a:spcBef>
              <a:spcAft>
                <a:spcPct val="0"/>
              </a:spcAft>
              <a:defRPr>
                <a:solidFill>
                  <a:schemeClr val="tx1"/>
                </a:solidFill>
                <a:latin typeface="Arial" charset="0"/>
                <a:ea typeface="ＭＳ Ｐゴシック" charset="0"/>
              </a:defRPr>
            </a:lvl9pPr>
          </a:lstStyle>
          <a:p>
            <a:pPr eaLnBrk="0" hangingPunct="0"/>
            <a:endParaRPr lang="en-US" sz="1600" b="1">
              <a:latin typeface="Liberation Sans"/>
            </a:endParaRPr>
          </a:p>
        </p:txBody>
      </p:sp>
      <p:sp>
        <p:nvSpPr>
          <p:cNvPr id="10249" name="Rectangle 9"/>
          <p:cNvSpPr>
            <a:spLocks noChangeArrowheads="1"/>
          </p:cNvSpPr>
          <p:nvPr/>
        </p:nvSpPr>
        <p:spPr bwMode="auto">
          <a:xfrm>
            <a:off x="486024" y="1642044"/>
            <a:ext cx="3024336" cy="3888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marL="457200" indent="-457200" eaLnBrk="0" hangingPunct="0">
              <a:spcBef>
                <a:spcPts val="600"/>
              </a:spcBef>
              <a:buFont typeface="Arial"/>
              <a:buChar char="•"/>
            </a:pPr>
            <a:r>
              <a:rPr lang="en-GB" sz="2800" dirty="0" smtClean="0">
                <a:solidFill>
                  <a:srgbClr val="7030A0"/>
                </a:solidFill>
                <a:latin typeface="Liberation Sans"/>
              </a:rPr>
              <a:t>Why bother?</a:t>
            </a:r>
            <a:endParaRPr lang="en-GB" sz="2800" dirty="0">
              <a:solidFill>
                <a:srgbClr val="7030A0"/>
              </a:solidFill>
              <a:latin typeface="Liberation Sans"/>
            </a:endParaRPr>
          </a:p>
          <a:p>
            <a:pPr lvl="1" eaLnBrk="0" hangingPunct="0">
              <a:spcBef>
                <a:spcPts val="600"/>
              </a:spcBef>
            </a:pPr>
            <a:r>
              <a:rPr lang="en-GB" sz="2800" dirty="0">
                <a:solidFill>
                  <a:srgbClr val="7030A0"/>
                </a:solidFill>
                <a:latin typeface="Liberation Sans"/>
              </a:rPr>
              <a:t>Requirements </a:t>
            </a:r>
            <a:r>
              <a:rPr lang="en-GB" sz="2800" dirty="0" smtClean="0">
                <a:solidFill>
                  <a:srgbClr val="7030A0"/>
                </a:solidFill>
                <a:latin typeface="Liberation Sans"/>
              </a:rPr>
              <a:t>definition is </a:t>
            </a:r>
            <a:r>
              <a:rPr lang="en-GB" sz="2800" dirty="0">
                <a:solidFill>
                  <a:srgbClr val="7030A0"/>
                </a:solidFill>
                <a:latin typeface="Liberation Sans"/>
              </a:rPr>
              <a:t>the stage where failure occurs most commonly</a:t>
            </a:r>
            <a:endParaRPr lang="en-US" sz="2800" dirty="0">
              <a:solidFill>
                <a:srgbClr val="7030A0"/>
              </a:solidFill>
              <a:latin typeface="Liberation Sans"/>
            </a:endParaRPr>
          </a:p>
          <a:p>
            <a:pPr lvl="1" eaLnBrk="0" hangingPunct="0">
              <a:spcBef>
                <a:spcPts val="600"/>
              </a:spcBef>
            </a:pPr>
            <a:endParaRPr lang="en-US" sz="2800" u="sng" dirty="0">
              <a:latin typeface="Liberation Sans"/>
            </a:endParaRPr>
          </a:p>
          <a:p>
            <a:pPr eaLnBrk="0" hangingPunct="0"/>
            <a:endParaRPr lang="en-US" sz="2800" dirty="0">
              <a:latin typeface="Liberation Sans"/>
            </a:endParaRPr>
          </a:p>
        </p:txBody>
      </p:sp>
      <p:pic>
        <p:nvPicPr>
          <p:cNvPr id="10250" name="Picture 10" descr="10-1"/>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3635896" y="1348441"/>
            <a:ext cx="5099744" cy="414406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10251" name="Rectangle 11"/>
          <p:cNvSpPr>
            <a:spLocks noChangeArrowheads="1"/>
          </p:cNvSpPr>
          <p:nvPr/>
        </p:nvSpPr>
        <p:spPr bwMode="auto">
          <a:xfrm>
            <a:off x="1454417" y="5530798"/>
            <a:ext cx="678021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spcBef>
                <a:spcPts val="600"/>
              </a:spcBef>
            </a:pPr>
            <a:r>
              <a:rPr lang="en-GB" sz="2800" dirty="0">
                <a:solidFill>
                  <a:srgbClr val="7030A0"/>
                </a:solidFill>
                <a:latin typeface="Liberation Sans"/>
              </a:rPr>
              <a:t>Getting requirements right is </a:t>
            </a:r>
            <a:r>
              <a:rPr lang="en-GB" sz="2800" u="sng" dirty="0">
                <a:solidFill>
                  <a:srgbClr val="7030A0"/>
                </a:solidFill>
                <a:latin typeface="Liberation Sans"/>
              </a:rPr>
              <a:t>crucial</a:t>
            </a:r>
            <a:endParaRPr lang="en-US" sz="2800" u="sng" dirty="0">
              <a:solidFill>
                <a:srgbClr val="7030A0"/>
              </a:solidFill>
              <a:latin typeface="Liberation Sans"/>
            </a:endParaRPr>
          </a:p>
          <a:p>
            <a:pPr eaLnBrk="0" hangingPunct="0"/>
            <a:endParaRPr lang="en-US" sz="2800" dirty="0">
              <a:solidFill>
                <a:srgbClr val="7030A0"/>
              </a:solidFill>
              <a:latin typeface="Liberation Sans"/>
            </a:endParaRPr>
          </a:p>
        </p:txBody>
      </p:sp>
      <p:sp>
        <p:nvSpPr>
          <p:cNvPr id="2" name="Footer Placeholder 1"/>
          <p:cNvSpPr>
            <a:spLocks noGrp="1"/>
          </p:cNvSpPr>
          <p:nvPr>
            <p:ph type="ftr" sz="quarter" idx="10"/>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15" name="Slide Number Placeholder 3"/>
          <p:cNvSpPr txBox="1">
            <a:spLocks/>
          </p:cNvSpPr>
          <p:nvPr/>
        </p:nvSpPr>
        <p:spPr>
          <a:xfrm>
            <a:off x="8483005" y="6477000"/>
            <a:ext cx="586408" cy="34924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7EA2D8D-44E5-43C4-BBA1-AE3E32EF0894}" type="slidenum">
              <a:rPr lang="en-GB" sz="1000" smtClean="0">
                <a:solidFill>
                  <a:schemeClr val="accent6">
                    <a:lumMod val="75000"/>
                  </a:schemeClr>
                </a:solidFill>
                <a:latin typeface="Liberation Sans"/>
              </a:rPr>
              <a:pPr/>
              <a:t>4</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val="239381479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44035"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44036"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44037"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44038" name="Rectangle 6"/>
          <p:cNvSpPr>
            <a:spLocks noGrp="1" noChangeArrowheads="1"/>
          </p:cNvSpPr>
          <p:nvPr>
            <p:ph type="title"/>
          </p:nvPr>
        </p:nvSpPr>
        <p:spPr>
          <a:xfrm>
            <a:off x="1115616" y="332656"/>
            <a:ext cx="7175500" cy="766877"/>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sz="4400" dirty="0">
                <a:latin typeface="Liberation Sans"/>
              </a:rPr>
              <a:t>Establishing requirements</a:t>
            </a:r>
            <a:r>
              <a:rPr lang="en-GB" sz="4400" i="1" dirty="0">
                <a:latin typeface="Liberation Sans"/>
              </a:rPr>
              <a:t> </a:t>
            </a:r>
            <a:endParaRPr lang="en-US" sz="4400" i="1" dirty="0">
              <a:latin typeface="Liberation Sans"/>
            </a:endParaRPr>
          </a:p>
        </p:txBody>
      </p:sp>
      <p:sp>
        <p:nvSpPr>
          <p:cNvPr id="44039" name="Rectangle 7"/>
          <p:cNvSpPr>
            <a:spLocks noGrp="1" noChangeArrowheads="1"/>
          </p:cNvSpPr>
          <p:nvPr>
            <p:ph type="body" idx="1"/>
          </p:nvPr>
        </p:nvSpPr>
        <p:spPr>
          <a:xfrm>
            <a:off x="844550" y="990600"/>
            <a:ext cx="6962775" cy="4876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dirty="0">
              <a:solidFill>
                <a:srgbClr val="000000"/>
              </a:solidFill>
              <a:latin typeface="Liberation Sans"/>
            </a:endParaRPr>
          </a:p>
          <a:p>
            <a:endParaRPr lang="en-US" dirty="0">
              <a:latin typeface="Liberation Sans"/>
            </a:endParaRPr>
          </a:p>
        </p:txBody>
      </p:sp>
      <p:sp>
        <p:nvSpPr>
          <p:cNvPr id="44040" name="Text Box 8"/>
          <p:cNvSpPr txBox="1">
            <a:spLocks noChangeArrowheads="1"/>
          </p:cNvSpPr>
          <p:nvPr/>
        </p:nvSpPr>
        <p:spPr bwMode="auto">
          <a:xfrm>
            <a:off x="1462088" y="1355725"/>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571500">
              <a:defRPr>
                <a:solidFill>
                  <a:schemeClr val="tx1"/>
                </a:solidFill>
                <a:latin typeface="Arial" charset="0"/>
                <a:ea typeface="ＭＳ Ｐゴシック" charset="0"/>
              </a:defRPr>
            </a:lvl2pPr>
            <a:lvl3pPr marL="1143000">
              <a:defRPr>
                <a:solidFill>
                  <a:schemeClr val="tx1"/>
                </a:solidFill>
                <a:latin typeface="Arial" charset="0"/>
                <a:ea typeface="ＭＳ Ｐゴシック" charset="0"/>
              </a:defRPr>
            </a:lvl3pPr>
            <a:lvl4pPr marL="1714500">
              <a:defRPr>
                <a:solidFill>
                  <a:schemeClr val="tx1"/>
                </a:solidFill>
                <a:latin typeface="Arial" charset="0"/>
                <a:ea typeface="ＭＳ Ｐゴシック" charset="0"/>
              </a:defRPr>
            </a:lvl4pPr>
            <a:lvl5pPr marL="2286000">
              <a:defRPr>
                <a:solidFill>
                  <a:schemeClr val="tx1"/>
                </a:solidFill>
                <a:latin typeface="Arial" charset="0"/>
                <a:ea typeface="ＭＳ Ｐゴシック" charset="0"/>
              </a:defRPr>
            </a:lvl5pPr>
            <a:lvl6pPr marL="2743200" fontAlgn="base">
              <a:spcBef>
                <a:spcPct val="0"/>
              </a:spcBef>
              <a:spcAft>
                <a:spcPct val="0"/>
              </a:spcAft>
              <a:defRPr>
                <a:solidFill>
                  <a:schemeClr val="tx1"/>
                </a:solidFill>
                <a:latin typeface="Arial" charset="0"/>
                <a:ea typeface="ＭＳ Ｐゴシック" charset="0"/>
              </a:defRPr>
            </a:lvl6pPr>
            <a:lvl7pPr marL="3200400" fontAlgn="base">
              <a:spcBef>
                <a:spcPct val="0"/>
              </a:spcBef>
              <a:spcAft>
                <a:spcPct val="0"/>
              </a:spcAft>
              <a:defRPr>
                <a:solidFill>
                  <a:schemeClr val="tx1"/>
                </a:solidFill>
                <a:latin typeface="Arial" charset="0"/>
                <a:ea typeface="ＭＳ Ｐゴシック" charset="0"/>
              </a:defRPr>
            </a:lvl7pPr>
            <a:lvl8pPr marL="3657600" fontAlgn="base">
              <a:spcBef>
                <a:spcPct val="0"/>
              </a:spcBef>
              <a:spcAft>
                <a:spcPct val="0"/>
              </a:spcAft>
              <a:defRPr>
                <a:solidFill>
                  <a:schemeClr val="tx1"/>
                </a:solidFill>
                <a:latin typeface="Arial" charset="0"/>
                <a:ea typeface="ＭＳ Ｐゴシック" charset="0"/>
              </a:defRPr>
            </a:lvl8pPr>
            <a:lvl9pPr marL="4114800" fontAlgn="base">
              <a:spcBef>
                <a:spcPct val="0"/>
              </a:spcBef>
              <a:spcAft>
                <a:spcPct val="0"/>
              </a:spcAft>
              <a:defRPr>
                <a:solidFill>
                  <a:schemeClr val="tx1"/>
                </a:solidFill>
                <a:latin typeface="Arial" charset="0"/>
                <a:ea typeface="ＭＳ Ｐゴシック" charset="0"/>
              </a:defRPr>
            </a:lvl9pPr>
          </a:lstStyle>
          <a:p>
            <a:pPr eaLnBrk="0" hangingPunct="0"/>
            <a:endParaRPr lang="en-US" sz="1600" b="1">
              <a:latin typeface="Liberation Sans"/>
            </a:endParaRPr>
          </a:p>
        </p:txBody>
      </p:sp>
      <p:sp>
        <p:nvSpPr>
          <p:cNvPr id="44041" name="Rectangle 9"/>
          <p:cNvSpPr>
            <a:spLocks noChangeArrowheads="1"/>
          </p:cNvSpPr>
          <p:nvPr/>
        </p:nvSpPr>
        <p:spPr bwMode="auto">
          <a:xfrm>
            <a:off x="280988" y="1351856"/>
            <a:ext cx="8651875"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spcBef>
                <a:spcPts val="600"/>
              </a:spcBef>
              <a:buFontTx/>
              <a:buChar char="•"/>
            </a:pPr>
            <a:r>
              <a:rPr lang="en-GB" sz="2400" dirty="0">
                <a:solidFill>
                  <a:srgbClr val="7030A0"/>
                </a:solidFill>
                <a:latin typeface="Liberation Sans"/>
              </a:rPr>
              <a:t>  </a:t>
            </a:r>
            <a:r>
              <a:rPr lang="en-GB" sz="2400" dirty="0" smtClean="0">
                <a:solidFill>
                  <a:srgbClr val="7030A0"/>
                </a:solidFill>
                <a:latin typeface="Liberation Sans"/>
              </a:rPr>
              <a:t>What do users want? What do users </a:t>
            </a:r>
            <a:r>
              <a:rPr lang="ja-JP" altLang="en-GB" sz="2400" dirty="0" smtClean="0">
                <a:solidFill>
                  <a:srgbClr val="7030A0"/>
                </a:solidFill>
                <a:latin typeface="Liberation Sans"/>
              </a:rPr>
              <a:t>‘</a:t>
            </a:r>
            <a:r>
              <a:rPr lang="en-GB" sz="2400" dirty="0" smtClean="0">
                <a:solidFill>
                  <a:srgbClr val="7030A0"/>
                </a:solidFill>
                <a:latin typeface="Liberation Sans"/>
              </a:rPr>
              <a:t>need</a:t>
            </a:r>
            <a:r>
              <a:rPr lang="ja-JP" altLang="en-GB" sz="2400" dirty="0" smtClean="0">
                <a:solidFill>
                  <a:srgbClr val="7030A0"/>
                </a:solidFill>
                <a:latin typeface="Liberation Sans"/>
              </a:rPr>
              <a:t>’</a:t>
            </a:r>
            <a:r>
              <a:rPr lang="en-GB" sz="2400" dirty="0" smtClean="0">
                <a:solidFill>
                  <a:srgbClr val="7030A0"/>
                </a:solidFill>
                <a:latin typeface="Liberation Sans"/>
              </a:rPr>
              <a:t>? </a:t>
            </a:r>
          </a:p>
          <a:p>
            <a:pPr eaLnBrk="0" hangingPunct="0">
              <a:spcBef>
                <a:spcPts val="600"/>
              </a:spcBef>
            </a:pPr>
            <a:endParaRPr lang="en-GB" sz="1200" dirty="0" smtClean="0">
              <a:solidFill>
                <a:srgbClr val="7030A0"/>
              </a:solidFill>
              <a:latin typeface="Liberation Sans"/>
            </a:endParaRPr>
          </a:p>
          <a:p>
            <a:pPr lvl="1" eaLnBrk="0" hangingPunct="0">
              <a:spcBef>
                <a:spcPts val="600"/>
              </a:spcBef>
            </a:pPr>
            <a:r>
              <a:rPr lang="en-GB" sz="2400" dirty="0" smtClean="0">
                <a:solidFill>
                  <a:schemeClr val="accent1"/>
                </a:solidFill>
                <a:latin typeface="Liberation Sans"/>
              </a:rPr>
              <a:t>Requirements need clarification, refinement, completion, re-scoping</a:t>
            </a:r>
          </a:p>
          <a:p>
            <a:pPr lvl="1" eaLnBrk="0" hangingPunct="0">
              <a:spcBef>
                <a:spcPts val="600"/>
              </a:spcBef>
            </a:pPr>
            <a:endParaRPr lang="en-GB" sz="1200" dirty="0" smtClean="0">
              <a:solidFill>
                <a:schemeClr val="accent1"/>
              </a:solidFill>
              <a:latin typeface="Liberation Sans"/>
            </a:endParaRPr>
          </a:p>
          <a:p>
            <a:pPr lvl="1" eaLnBrk="0" hangingPunct="0">
              <a:spcBef>
                <a:spcPts val="600"/>
              </a:spcBef>
            </a:pPr>
            <a:r>
              <a:rPr lang="en-GB" sz="2400" dirty="0" smtClean="0">
                <a:solidFill>
                  <a:schemeClr val="accent1"/>
                </a:solidFill>
                <a:latin typeface="Liberation Sans"/>
              </a:rPr>
              <a:t>Input: Requirements document (maybe) </a:t>
            </a:r>
          </a:p>
          <a:p>
            <a:pPr lvl="1" eaLnBrk="0" hangingPunct="0">
              <a:spcBef>
                <a:spcPts val="600"/>
              </a:spcBef>
            </a:pPr>
            <a:r>
              <a:rPr lang="en-US" sz="2400" dirty="0" smtClean="0">
                <a:solidFill>
                  <a:schemeClr val="accent1"/>
                </a:solidFill>
                <a:latin typeface="Liberation Sans"/>
              </a:rPr>
              <a:t>Output: stable requirements</a:t>
            </a:r>
            <a:endParaRPr lang="en-GB" sz="2400" dirty="0" smtClean="0">
              <a:solidFill>
                <a:schemeClr val="accent1"/>
              </a:solidFill>
              <a:latin typeface="Liberation Sans"/>
            </a:endParaRPr>
          </a:p>
          <a:p>
            <a:pPr eaLnBrk="0" hangingPunct="0">
              <a:spcBef>
                <a:spcPts val="600"/>
              </a:spcBef>
            </a:pPr>
            <a:endParaRPr lang="en-US" sz="1200" dirty="0" smtClean="0">
              <a:solidFill>
                <a:srgbClr val="7030A0"/>
              </a:solidFill>
              <a:latin typeface="Liberation Sans"/>
            </a:endParaRPr>
          </a:p>
          <a:p>
            <a:pPr eaLnBrk="0" hangingPunct="0">
              <a:spcBef>
                <a:spcPts val="600"/>
              </a:spcBef>
              <a:buFontTx/>
              <a:buChar char="•"/>
            </a:pPr>
            <a:r>
              <a:rPr lang="en-US" sz="2400" dirty="0" smtClean="0">
                <a:solidFill>
                  <a:srgbClr val="7030A0"/>
                </a:solidFill>
                <a:latin typeface="Liberation Sans"/>
              </a:rPr>
              <a:t>  Why ‘establish’?</a:t>
            </a:r>
          </a:p>
          <a:p>
            <a:pPr eaLnBrk="0" hangingPunct="0">
              <a:spcBef>
                <a:spcPts val="600"/>
              </a:spcBef>
            </a:pPr>
            <a:endParaRPr lang="en-US" sz="1200" dirty="0" smtClean="0">
              <a:solidFill>
                <a:srgbClr val="7030A0"/>
              </a:solidFill>
              <a:latin typeface="Liberation Sans"/>
            </a:endParaRPr>
          </a:p>
          <a:p>
            <a:pPr lvl="1" eaLnBrk="0" hangingPunct="0">
              <a:spcBef>
                <a:spcPts val="600"/>
              </a:spcBef>
            </a:pPr>
            <a:r>
              <a:rPr lang="en-US" sz="2400" dirty="0" smtClean="0">
                <a:solidFill>
                  <a:schemeClr val="accent1"/>
                </a:solidFill>
                <a:latin typeface="Liberation Sans"/>
              </a:rPr>
              <a:t>Requirements arise from understanding users’ needs</a:t>
            </a:r>
          </a:p>
          <a:p>
            <a:pPr lvl="1" eaLnBrk="0" hangingPunct="0">
              <a:spcBef>
                <a:spcPts val="600"/>
              </a:spcBef>
            </a:pPr>
            <a:r>
              <a:rPr lang="en-US" sz="2400" dirty="0" smtClean="0">
                <a:solidFill>
                  <a:schemeClr val="accent1"/>
                </a:solidFill>
                <a:latin typeface="Liberation Sans"/>
              </a:rPr>
              <a:t>Requirements can be justified &amp; related to data</a:t>
            </a:r>
            <a:endParaRPr lang="en-US" sz="2400" dirty="0">
              <a:solidFill>
                <a:schemeClr val="accent1"/>
              </a:solidFill>
              <a:latin typeface="Liberation Sans"/>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5</a:t>
            </a:fld>
            <a:endParaRPr lang="en-GB" sz="1000" dirty="0">
              <a:solidFill>
                <a:schemeClr val="accent6">
                  <a:lumMod val="75000"/>
                </a:schemeClr>
              </a:solidFill>
              <a:latin typeface="Liberation Sans"/>
            </a:endParaRPr>
          </a:p>
        </p:txBody>
      </p:sp>
    </p:spTree>
    <p:custDataLst>
      <p:tags r:id="rId1"/>
    </p:custDataLst>
    <p:extLst>
      <p:ext uri="{BB962C8B-B14F-4D97-AF65-F5344CB8AC3E}">
        <p14:creationId xmlns:p14="http://schemas.microsoft.com/office/powerpoint/2010/main" val="216608412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67"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68"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69"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70" name="Rectangle 6"/>
          <p:cNvSpPr>
            <a:spLocks noGrp="1" noChangeArrowheads="1"/>
          </p:cNvSpPr>
          <p:nvPr>
            <p:ph type="title"/>
          </p:nvPr>
        </p:nvSpPr>
        <p:spPr>
          <a:xfrm>
            <a:off x="1258888" y="332656"/>
            <a:ext cx="7175500" cy="75882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sz="4400" dirty="0" err="1"/>
              <a:t>Volere</a:t>
            </a:r>
            <a:r>
              <a:rPr lang="en-US" sz="4400" dirty="0"/>
              <a:t> shell</a:t>
            </a:r>
            <a:r>
              <a:rPr lang="en-GB" sz="4400" i="1" dirty="0"/>
              <a:t> </a:t>
            </a:r>
            <a:endParaRPr lang="en-US" sz="4400" i="1" dirty="0"/>
          </a:p>
        </p:txBody>
      </p:sp>
      <p:sp>
        <p:nvSpPr>
          <p:cNvPr id="11271" name="Rectangle 7"/>
          <p:cNvSpPr>
            <a:spLocks noGrp="1" noChangeArrowheads="1"/>
          </p:cNvSpPr>
          <p:nvPr>
            <p:ph type="body" idx="1"/>
          </p:nvPr>
        </p:nvSpPr>
        <p:spPr>
          <a:xfrm>
            <a:off x="844550" y="990600"/>
            <a:ext cx="6962775" cy="4876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solidFill>
                <a:srgbClr val="000000"/>
              </a:solidFill>
            </a:endParaRPr>
          </a:p>
          <a:p>
            <a:endParaRPr lang="en-US"/>
          </a:p>
        </p:txBody>
      </p:sp>
      <p:sp>
        <p:nvSpPr>
          <p:cNvPr id="11272" name="Text Box 8"/>
          <p:cNvSpPr txBox="1">
            <a:spLocks noChangeArrowheads="1"/>
          </p:cNvSpPr>
          <p:nvPr/>
        </p:nvSpPr>
        <p:spPr bwMode="auto">
          <a:xfrm>
            <a:off x="1462088" y="1355725"/>
            <a:ext cx="169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571500">
              <a:defRPr>
                <a:solidFill>
                  <a:schemeClr val="tx1"/>
                </a:solidFill>
                <a:latin typeface="Arial" charset="0"/>
                <a:ea typeface="ＭＳ Ｐゴシック" charset="0"/>
              </a:defRPr>
            </a:lvl2pPr>
            <a:lvl3pPr marL="1143000">
              <a:defRPr>
                <a:solidFill>
                  <a:schemeClr val="tx1"/>
                </a:solidFill>
                <a:latin typeface="Arial" charset="0"/>
                <a:ea typeface="ＭＳ Ｐゴシック" charset="0"/>
              </a:defRPr>
            </a:lvl3pPr>
            <a:lvl4pPr marL="1714500">
              <a:defRPr>
                <a:solidFill>
                  <a:schemeClr val="tx1"/>
                </a:solidFill>
                <a:latin typeface="Arial" charset="0"/>
                <a:ea typeface="ＭＳ Ｐゴシック" charset="0"/>
              </a:defRPr>
            </a:lvl4pPr>
            <a:lvl5pPr marL="2286000">
              <a:defRPr>
                <a:solidFill>
                  <a:schemeClr val="tx1"/>
                </a:solidFill>
                <a:latin typeface="Arial" charset="0"/>
                <a:ea typeface="ＭＳ Ｐゴシック" charset="0"/>
              </a:defRPr>
            </a:lvl5pPr>
            <a:lvl6pPr marL="2743200" fontAlgn="base">
              <a:spcBef>
                <a:spcPct val="0"/>
              </a:spcBef>
              <a:spcAft>
                <a:spcPct val="0"/>
              </a:spcAft>
              <a:defRPr>
                <a:solidFill>
                  <a:schemeClr val="tx1"/>
                </a:solidFill>
                <a:latin typeface="Arial" charset="0"/>
                <a:ea typeface="ＭＳ Ｐゴシック" charset="0"/>
              </a:defRPr>
            </a:lvl6pPr>
            <a:lvl7pPr marL="3200400" fontAlgn="base">
              <a:spcBef>
                <a:spcPct val="0"/>
              </a:spcBef>
              <a:spcAft>
                <a:spcPct val="0"/>
              </a:spcAft>
              <a:defRPr>
                <a:solidFill>
                  <a:schemeClr val="tx1"/>
                </a:solidFill>
                <a:latin typeface="Arial" charset="0"/>
                <a:ea typeface="ＭＳ Ｐゴシック" charset="0"/>
              </a:defRPr>
            </a:lvl7pPr>
            <a:lvl8pPr marL="3657600" fontAlgn="base">
              <a:spcBef>
                <a:spcPct val="0"/>
              </a:spcBef>
              <a:spcAft>
                <a:spcPct val="0"/>
              </a:spcAft>
              <a:defRPr>
                <a:solidFill>
                  <a:schemeClr val="tx1"/>
                </a:solidFill>
                <a:latin typeface="Arial" charset="0"/>
                <a:ea typeface="ＭＳ Ｐゴシック" charset="0"/>
              </a:defRPr>
            </a:lvl8pPr>
            <a:lvl9pPr marL="4114800" fontAlgn="base">
              <a:spcBef>
                <a:spcPct val="0"/>
              </a:spcBef>
              <a:spcAft>
                <a:spcPct val="0"/>
              </a:spcAft>
              <a:defRPr>
                <a:solidFill>
                  <a:schemeClr val="tx1"/>
                </a:solidFill>
                <a:latin typeface="Arial" charset="0"/>
                <a:ea typeface="ＭＳ Ｐゴシック" charset="0"/>
              </a:defRPr>
            </a:lvl9pPr>
          </a:lstStyle>
          <a:p>
            <a:pPr eaLnBrk="0" hangingPunct="0"/>
            <a:endParaRPr lang="en-US" sz="1600" b="1"/>
          </a:p>
        </p:txBody>
      </p:sp>
      <p:pic>
        <p:nvPicPr>
          <p:cNvPr id="11274" name="Picture 10" descr="fig_10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1354981"/>
            <a:ext cx="8292229" cy="4873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t>6</a:t>
            </a:fld>
            <a:endParaRPr lang="en-GB" sz="1000" dirty="0">
              <a:solidFill>
                <a:schemeClr val="accent6">
                  <a:lumMod val="75000"/>
                </a:schemeClr>
              </a:solidFill>
            </a:endParaRPr>
          </a:p>
        </p:txBody>
      </p:sp>
    </p:spTree>
    <p:extLst>
      <p:ext uri="{BB962C8B-B14F-4D97-AF65-F5344CB8AC3E}">
        <p14:creationId xmlns:p14="http://schemas.microsoft.com/office/powerpoint/2010/main" val="149986778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059"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060"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061"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062" name="Rectangle 6"/>
          <p:cNvSpPr>
            <a:spLocks noGrp="1" noChangeArrowheads="1"/>
          </p:cNvSpPr>
          <p:nvPr>
            <p:ph type="title"/>
          </p:nvPr>
        </p:nvSpPr>
        <p:spPr>
          <a:xfrm>
            <a:off x="1187624" y="476672"/>
            <a:ext cx="7175500" cy="705321"/>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sz="4000" dirty="0" err="1"/>
              <a:t>Volere</a:t>
            </a:r>
            <a:r>
              <a:rPr lang="en-US" sz="4000" dirty="0"/>
              <a:t> requirements template</a:t>
            </a:r>
            <a:r>
              <a:rPr lang="en-GB" sz="4000" i="1" dirty="0"/>
              <a:t> </a:t>
            </a:r>
            <a:endParaRPr lang="en-US" sz="4000" i="1" dirty="0"/>
          </a:p>
        </p:txBody>
      </p:sp>
      <p:sp>
        <p:nvSpPr>
          <p:cNvPr id="45063" name="Rectangle 7"/>
          <p:cNvSpPr>
            <a:spLocks noGrp="1" noChangeArrowheads="1"/>
          </p:cNvSpPr>
          <p:nvPr>
            <p:ph type="body" idx="1"/>
          </p:nvPr>
        </p:nvSpPr>
        <p:spPr>
          <a:xfrm>
            <a:off x="844550" y="990600"/>
            <a:ext cx="6962775" cy="4876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dirty="0">
              <a:solidFill>
                <a:srgbClr val="000000"/>
              </a:solidFill>
            </a:endParaRPr>
          </a:p>
          <a:p>
            <a:endParaRPr lang="en-US" dirty="0"/>
          </a:p>
        </p:txBody>
      </p:sp>
      <p:sp>
        <p:nvSpPr>
          <p:cNvPr id="45064" name="Text Box 8"/>
          <p:cNvSpPr txBox="1">
            <a:spLocks noChangeArrowheads="1"/>
          </p:cNvSpPr>
          <p:nvPr/>
        </p:nvSpPr>
        <p:spPr bwMode="auto">
          <a:xfrm>
            <a:off x="1462088" y="1355725"/>
            <a:ext cx="169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571500">
              <a:defRPr>
                <a:solidFill>
                  <a:schemeClr val="tx1"/>
                </a:solidFill>
                <a:latin typeface="Arial" charset="0"/>
                <a:ea typeface="ＭＳ Ｐゴシック" charset="0"/>
              </a:defRPr>
            </a:lvl2pPr>
            <a:lvl3pPr marL="1143000">
              <a:defRPr>
                <a:solidFill>
                  <a:schemeClr val="tx1"/>
                </a:solidFill>
                <a:latin typeface="Arial" charset="0"/>
                <a:ea typeface="ＭＳ Ｐゴシック" charset="0"/>
              </a:defRPr>
            </a:lvl3pPr>
            <a:lvl4pPr marL="1714500">
              <a:defRPr>
                <a:solidFill>
                  <a:schemeClr val="tx1"/>
                </a:solidFill>
                <a:latin typeface="Arial" charset="0"/>
                <a:ea typeface="ＭＳ Ｐゴシック" charset="0"/>
              </a:defRPr>
            </a:lvl4pPr>
            <a:lvl5pPr marL="2286000">
              <a:defRPr>
                <a:solidFill>
                  <a:schemeClr val="tx1"/>
                </a:solidFill>
                <a:latin typeface="Arial" charset="0"/>
                <a:ea typeface="ＭＳ Ｐゴシック" charset="0"/>
              </a:defRPr>
            </a:lvl5pPr>
            <a:lvl6pPr marL="2743200" fontAlgn="base">
              <a:spcBef>
                <a:spcPct val="0"/>
              </a:spcBef>
              <a:spcAft>
                <a:spcPct val="0"/>
              </a:spcAft>
              <a:defRPr>
                <a:solidFill>
                  <a:schemeClr val="tx1"/>
                </a:solidFill>
                <a:latin typeface="Arial" charset="0"/>
                <a:ea typeface="ＭＳ Ｐゴシック" charset="0"/>
              </a:defRPr>
            </a:lvl6pPr>
            <a:lvl7pPr marL="3200400" fontAlgn="base">
              <a:spcBef>
                <a:spcPct val="0"/>
              </a:spcBef>
              <a:spcAft>
                <a:spcPct val="0"/>
              </a:spcAft>
              <a:defRPr>
                <a:solidFill>
                  <a:schemeClr val="tx1"/>
                </a:solidFill>
                <a:latin typeface="Arial" charset="0"/>
                <a:ea typeface="ＭＳ Ｐゴシック" charset="0"/>
              </a:defRPr>
            </a:lvl7pPr>
            <a:lvl8pPr marL="3657600" fontAlgn="base">
              <a:spcBef>
                <a:spcPct val="0"/>
              </a:spcBef>
              <a:spcAft>
                <a:spcPct val="0"/>
              </a:spcAft>
              <a:defRPr>
                <a:solidFill>
                  <a:schemeClr val="tx1"/>
                </a:solidFill>
                <a:latin typeface="Arial" charset="0"/>
                <a:ea typeface="ＭＳ Ｐゴシック" charset="0"/>
              </a:defRPr>
            </a:lvl8pPr>
            <a:lvl9pPr marL="4114800" fontAlgn="base">
              <a:spcBef>
                <a:spcPct val="0"/>
              </a:spcBef>
              <a:spcAft>
                <a:spcPct val="0"/>
              </a:spcAft>
              <a:defRPr>
                <a:solidFill>
                  <a:schemeClr val="tx1"/>
                </a:solidFill>
                <a:latin typeface="Arial" charset="0"/>
                <a:ea typeface="ＭＳ Ｐゴシック" charset="0"/>
              </a:defRPr>
            </a:lvl9pPr>
          </a:lstStyle>
          <a:p>
            <a:pPr eaLnBrk="0" hangingPunct="0"/>
            <a:endParaRPr lang="en-US" sz="1600" b="1"/>
          </a:p>
        </p:txBody>
      </p:sp>
      <p:pic>
        <p:nvPicPr>
          <p:cNvPr id="45066" name="Picture 10" descr="table_10_01"/>
          <p:cNvPicPr>
            <a:picLocks noChangeAspect="1" noChangeArrowheads="1"/>
          </p:cNvPicPr>
          <p:nvPr/>
        </p:nvPicPr>
        <p:blipFill>
          <a:blip r:embed="rId3">
            <a:extLst>
              <a:ext uri="{28A0092B-C50C-407E-A947-70E740481C1C}">
                <a14:useLocalDpi xmlns:a14="http://schemas.microsoft.com/office/drawing/2010/main" val="0"/>
              </a:ext>
            </a:extLst>
          </a:blip>
          <a:srcRect b="6964"/>
          <a:stretch>
            <a:fillRect/>
          </a:stretch>
        </p:blipFill>
        <p:spPr bwMode="auto">
          <a:xfrm>
            <a:off x="275432" y="1424393"/>
            <a:ext cx="8593135" cy="484187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t>7</a:t>
            </a:fld>
            <a:endParaRPr lang="en-GB" sz="1000" dirty="0">
              <a:solidFill>
                <a:schemeClr val="accent6">
                  <a:lumMod val="75000"/>
                </a:schemeClr>
              </a:solidFill>
            </a:endParaRPr>
          </a:p>
        </p:txBody>
      </p:sp>
    </p:spTree>
    <p:custDataLst>
      <p:tags r:id="rId1"/>
    </p:custDataLst>
    <p:extLst>
      <p:ext uri="{BB962C8B-B14F-4D97-AF65-F5344CB8AC3E}">
        <p14:creationId xmlns:p14="http://schemas.microsoft.com/office/powerpoint/2010/main" val="426396003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2291"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2292"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2293"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2294" name="Rectangle 6"/>
          <p:cNvSpPr>
            <a:spLocks noGrp="1" noChangeArrowheads="1"/>
          </p:cNvSpPr>
          <p:nvPr>
            <p:ph type="title"/>
          </p:nvPr>
        </p:nvSpPr>
        <p:spPr>
          <a:xfrm>
            <a:off x="639803" y="351574"/>
            <a:ext cx="7870745" cy="766877"/>
          </a:xfrm>
          <a:noFill/>
          <a:ln/>
          <a:extLs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r>
              <a:rPr lang="en-US" sz="4400" dirty="0">
                <a:latin typeface="Liberation Sans"/>
              </a:rPr>
              <a:t>Different kinds of requirements</a:t>
            </a:r>
          </a:p>
        </p:txBody>
      </p:sp>
      <p:sp>
        <p:nvSpPr>
          <p:cNvPr id="12295" name="Rectangle 7"/>
          <p:cNvSpPr>
            <a:spLocks noGrp="1" noChangeArrowheads="1"/>
          </p:cNvSpPr>
          <p:nvPr>
            <p:ph type="body" idx="1"/>
          </p:nvPr>
        </p:nvSpPr>
        <p:spPr>
          <a:xfrm>
            <a:off x="914400" y="1066800"/>
            <a:ext cx="6962775" cy="4876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solidFill>
                <a:srgbClr val="000000"/>
              </a:solidFill>
              <a:latin typeface="Liberation Sans"/>
            </a:endParaRPr>
          </a:p>
          <a:p>
            <a:endParaRPr lang="en-US">
              <a:latin typeface="Liberation Sans"/>
            </a:endParaRPr>
          </a:p>
        </p:txBody>
      </p:sp>
      <p:sp>
        <p:nvSpPr>
          <p:cNvPr id="12296" name="Rectangle 8"/>
          <p:cNvSpPr>
            <a:spLocks noChangeArrowheads="1"/>
          </p:cNvSpPr>
          <p:nvPr/>
        </p:nvSpPr>
        <p:spPr bwMode="auto">
          <a:xfrm>
            <a:off x="450850" y="1341438"/>
            <a:ext cx="8441630" cy="467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spcBef>
                <a:spcPts val="600"/>
              </a:spcBef>
              <a:buFontTx/>
              <a:buChar char="•"/>
            </a:pPr>
            <a:r>
              <a:rPr lang="en-GB" sz="2800" dirty="0">
                <a:solidFill>
                  <a:srgbClr val="7030A0"/>
                </a:solidFill>
                <a:latin typeface="Liberation Sans"/>
              </a:rPr>
              <a:t> </a:t>
            </a:r>
            <a:r>
              <a:rPr lang="en-GB" sz="3200" dirty="0">
                <a:solidFill>
                  <a:srgbClr val="7030A0"/>
                </a:solidFill>
                <a:latin typeface="Liberation Sans"/>
              </a:rPr>
              <a:t>Functional</a:t>
            </a:r>
            <a:r>
              <a:rPr lang="en-GB" sz="2800" dirty="0">
                <a:solidFill>
                  <a:srgbClr val="7030A0"/>
                </a:solidFill>
                <a:latin typeface="Liberation Sans"/>
              </a:rPr>
              <a:t>: </a:t>
            </a:r>
            <a:endParaRPr lang="en-GB" sz="2800" dirty="0" smtClean="0">
              <a:solidFill>
                <a:srgbClr val="7030A0"/>
              </a:solidFill>
              <a:latin typeface="Liberation Sans"/>
            </a:endParaRPr>
          </a:p>
          <a:p>
            <a:pPr eaLnBrk="0" hangingPunct="0">
              <a:spcBef>
                <a:spcPts val="600"/>
              </a:spcBef>
              <a:buFontTx/>
              <a:buChar char="•"/>
            </a:pPr>
            <a:endParaRPr lang="en-GB" sz="1000" dirty="0">
              <a:solidFill>
                <a:srgbClr val="7030A0"/>
              </a:solidFill>
              <a:latin typeface="Liberation Sans"/>
            </a:endParaRPr>
          </a:p>
          <a:p>
            <a:pPr lvl="1" eaLnBrk="0" hangingPunct="0">
              <a:spcBef>
                <a:spcPts val="600"/>
              </a:spcBef>
              <a:buFontTx/>
              <a:buChar char="—"/>
            </a:pPr>
            <a:r>
              <a:rPr lang="en-GB" sz="2400" dirty="0">
                <a:solidFill>
                  <a:schemeClr val="accent1"/>
                </a:solidFill>
                <a:latin typeface="Liberation Sans"/>
              </a:rPr>
              <a:t>What the system should </a:t>
            </a:r>
            <a:r>
              <a:rPr lang="en-GB" sz="2400" dirty="0" smtClean="0">
                <a:solidFill>
                  <a:schemeClr val="accent1"/>
                </a:solidFill>
                <a:latin typeface="Liberation Sans"/>
              </a:rPr>
              <a:t>do</a:t>
            </a:r>
          </a:p>
          <a:p>
            <a:pPr lvl="1" eaLnBrk="0" hangingPunct="0">
              <a:spcBef>
                <a:spcPts val="600"/>
              </a:spcBef>
              <a:buFontTx/>
              <a:buChar char="—"/>
            </a:pPr>
            <a:endParaRPr lang="en-GB" sz="1000" dirty="0">
              <a:solidFill>
                <a:srgbClr val="7030A0"/>
              </a:solidFill>
              <a:latin typeface="Liberation Sans"/>
            </a:endParaRPr>
          </a:p>
          <a:p>
            <a:pPr eaLnBrk="0" hangingPunct="0">
              <a:spcBef>
                <a:spcPts val="600"/>
              </a:spcBef>
              <a:buFontTx/>
              <a:buChar char="•"/>
            </a:pPr>
            <a:r>
              <a:rPr lang="en-GB" sz="2800" dirty="0" smtClean="0">
                <a:solidFill>
                  <a:srgbClr val="7030A0"/>
                </a:solidFill>
                <a:latin typeface="Liberation Sans"/>
              </a:rPr>
              <a:t> </a:t>
            </a:r>
            <a:r>
              <a:rPr lang="en-GB" sz="3200" dirty="0">
                <a:solidFill>
                  <a:srgbClr val="7030A0"/>
                </a:solidFill>
                <a:latin typeface="Liberation Sans"/>
              </a:rPr>
              <a:t>(Non-functional:  </a:t>
            </a:r>
            <a:r>
              <a:rPr lang="en-GB" sz="3200" dirty="0" smtClean="0">
                <a:solidFill>
                  <a:srgbClr val="7030A0"/>
                </a:solidFill>
                <a:latin typeface="Liberation Sans"/>
              </a:rPr>
              <a:t>security, </a:t>
            </a:r>
            <a:r>
              <a:rPr lang="en-GB" sz="3200" dirty="0">
                <a:solidFill>
                  <a:srgbClr val="7030A0"/>
                </a:solidFill>
                <a:latin typeface="Liberation Sans"/>
              </a:rPr>
              <a:t>response time</a:t>
            </a:r>
            <a:r>
              <a:rPr lang="en-GB" sz="3200" dirty="0" smtClean="0">
                <a:solidFill>
                  <a:srgbClr val="7030A0"/>
                </a:solidFill>
                <a:latin typeface="Liberation Sans"/>
              </a:rPr>
              <a:t>...)</a:t>
            </a:r>
          </a:p>
          <a:p>
            <a:pPr eaLnBrk="0" hangingPunct="0">
              <a:spcBef>
                <a:spcPts val="600"/>
              </a:spcBef>
            </a:pPr>
            <a:r>
              <a:rPr lang="en-GB" sz="3200" dirty="0">
                <a:solidFill>
                  <a:srgbClr val="7030A0"/>
                </a:solidFill>
                <a:latin typeface="Liberation Sans"/>
              </a:rPr>
              <a:t>	</a:t>
            </a:r>
          </a:p>
          <a:p>
            <a:pPr eaLnBrk="0" hangingPunct="0">
              <a:spcBef>
                <a:spcPts val="600"/>
              </a:spcBef>
              <a:buFontTx/>
              <a:buChar char="•"/>
            </a:pPr>
            <a:r>
              <a:rPr lang="en-GB" sz="3200" dirty="0">
                <a:solidFill>
                  <a:srgbClr val="7030A0"/>
                </a:solidFill>
                <a:latin typeface="Liberation Sans"/>
              </a:rPr>
              <a:t> Data</a:t>
            </a:r>
            <a:r>
              <a:rPr lang="en-GB" sz="3200" dirty="0" smtClean="0">
                <a:solidFill>
                  <a:srgbClr val="7030A0"/>
                </a:solidFill>
                <a:latin typeface="Liberation Sans"/>
              </a:rPr>
              <a:t>:</a:t>
            </a:r>
          </a:p>
          <a:p>
            <a:pPr eaLnBrk="0" hangingPunct="0">
              <a:spcBef>
                <a:spcPts val="600"/>
              </a:spcBef>
              <a:buFontTx/>
              <a:buChar char="•"/>
            </a:pPr>
            <a:endParaRPr lang="en-GB" sz="1000" dirty="0">
              <a:solidFill>
                <a:schemeClr val="accent1"/>
              </a:solidFill>
              <a:latin typeface="Liberation Sans"/>
            </a:endParaRPr>
          </a:p>
          <a:p>
            <a:pPr lvl="1" eaLnBrk="0" hangingPunct="0">
              <a:spcBef>
                <a:spcPts val="600"/>
              </a:spcBef>
              <a:buFontTx/>
              <a:buChar char="—"/>
            </a:pPr>
            <a:r>
              <a:rPr lang="en-GB" sz="2400" dirty="0">
                <a:solidFill>
                  <a:schemeClr val="accent1"/>
                </a:solidFill>
                <a:latin typeface="Liberation Sans"/>
              </a:rPr>
              <a:t>What kinds of data need to be stored</a:t>
            </a:r>
            <a:r>
              <a:rPr lang="en-GB" sz="2400" dirty="0" smtClean="0">
                <a:solidFill>
                  <a:schemeClr val="accent1"/>
                </a:solidFill>
                <a:latin typeface="Liberation Sans"/>
              </a:rPr>
              <a:t>?</a:t>
            </a:r>
          </a:p>
          <a:p>
            <a:pPr lvl="1" eaLnBrk="0" hangingPunct="0">
              <a:spcBef>
                <a:spcPts val="600"/>
              </a:spcBef>
              <a:buFontTx/>
              <a:buChar char="—"/>
            </a:pPr>
            <a:endParaRPr lang="en-GB" sz="1000" dirty="0">
              <a:solidFill>
                <a:schemeClr val="accent1"/>
              </a:solidFill>
              <a:latin typeface="Liberation Sans"/>
            </a:endParaRPr>
          </a:p>
          <a:p>
            <a:pPr lvl="1" eaLnBrk="0" hangingPunct="0">
              <a:spcBef>
                <a:spcPts val="600"/>
              </a:spcBef>
              <a:buFontTx/>
              <a:buChar char="—"/>
            </a:pPr>
            <a:r>
              <a:rPr lang="en-GB" sz="2400" dirty="0">
                <a:solidFill>
                  <a:schemeClr val="accent1"/>
                </a:solidFill>
                <a:latin typeface="Liberation Sans"/>
              </a:rPr>
              <a:t>How will they be stored (e.g. database)? </a:t>
            </a: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8</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val="212951867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6"/>
          <p:cNvSpPr>
            <a:spLocks noGrp="1" noChangeArrowheads="1"/>
          </p:cNvSpPr>
          <p:nvPr>
            <p:ph type="title"/>
          </p:nvPr>
        </p:nvSpPr>
        <p:spPr>
          <a:xfrm>
            <a:off x="636627" y="462699"/>
            <a:ext cx="7870745" cy="766877"/>
          </a:xfrm>
          <a:noFill/>
          <a:ln/>
          <a:extLs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r>
              <a:rPr lang="en-US" sz="4400" dirty="0">
                <a:latin typeface="Liberation Sans"/>
              </a:rPr>
              <a:t>Different kinds of requirements</a:t>
            </a:r>
          </a:p>
        </p:txBody>
      </p:sp>
      <p:sp>
        <p:nvSpPr>
          <p:cNvPr id="13319" name="Rectangle 7"/>
          <p:cNvSpPr>
            <a:spLocks noGrp="1" noChangeArrowheads="1"/>
          </p:cNvSpPr>
          <p:nvPr>
            <p:ph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solidFill>
                <a:srgbClr val="000000"/>
              </a:solidFill>
              <a:latin typeface="Liberation Sans"/>
            </a:endParaRPr>
          </a:p>
          <a:p>
            <a:endParaRPr lang="en-US">
              <a:latin typeface="Liberation Sans"/>
            </a:endParaRPr>
          </a:p>
        </p:txBody>
      </p:sp>
      <p:sp>
        <p:nvSpPr>
          <p:cNvPr id="13314"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3315"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3316"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3317"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 name="Rectangle 1"/>
          <p:cNvSpPr/>
          <p:nvPr/>
        </p:nvSpPr>
        <p:spPr>
          <a:xfrm>
            <a:off x="467544" y="1556792"/>
            <a:ext cx="8208912" cy="4462760"/>
          </a:xfrm>
          <a:prstGeom prst="rect">
            <a:avLst/>
          </a:prstGeom>
        </p:spPr>
        <p:txBody>
          <a:bodyPr wrap="square">
            <a:spAutoFit/>
          </a:bodyPr>
          <a:lstStyle/>
          <a:p>
            <a:pPr eaLnBrk="0" hangingPunct="0">
              <a:spcBef>
                <a:spcPts val="600"/>
              </a:spcBef>
              <a:tabLst>
                <a:tab pos="536575" algn="l"/>
                <a:tab pos="623888" algn="l"/>
              </a:tabLst>
            </a:pPr>
            <a:r>
              <a:rPr lang="en-GB" sz="3000" dirty="0">
                <a:solidFill>
                  <a:srgbClr val="7030A0"/>
                </a:solidFill>
                <a:latin typeface="Liberation Sans"/>
              </a:rPr>
              <a:t>Environment or context of use:</a:t>
            </a:r>
          </a:p>
          <a:p>
            <a:pPr eaLnBrk="0" hangingPunct="0">
              <a:spcBef>
                <a:spcPts val="600"/>
              </a:spcBef>
              <a:tabLst>
                <a:tab pos="536575" algn="l"/>
                <a:tab pos="623888" algn="l"/>
              </a:tabLst>
            </a:pPr>
            <a:endParaRPr lang="en-GB" sz="800" dirty="0" smtClean="0">
              <a:solidFill>
                <a:srgbClr val="7030A0"/>
              </a:solidFill>
              <a:latin typeface="Liberation Sans"/>
            </a:endParaRPr>
          </a:p>
          <a:p>
            <a:pPr marL="800100" lvl="2" indent="-342900" eaLnBrk="0" hangingPunct="0">
              <a:spcBef>
                <a:spcPts val="600"/>
              </a:spcBef>
              <a:buFont typeface="Arial"/>
              <a:buChar char="•"/>
              <a:tabLst>
                <a:tab pos="536575" algn="l"/>
                <a:tab pos="623888" algn="l"/>
              </a:tabLst>
            </a:pPr>
            <a:r>
              <a:rPr lang="en-GB" sz="2400" dirty="0" smtClean="0">
                <a:solidFill>
                  <a:srgbClr val="7030A0"/>
                </a:solidFill>
                <a:latin typeface="Liberation Sans"/>
              </a:rPr>
              <a:t>physical</a:t>
            </a:r>
            <a:r>
              <a:rPr lang="en-GB" sz="2400" dirty="0">
                <a:solidFill>
                  <a:srgbClr val="7030A0"/>
                </a:solidFill>
                <a:latin typeface="Liberation Sans"/>
              </a:rPr>
              <a:t>: dusty? noisy? vibration? light? heat? humidity? …. (e.g. </a:t>
            </a:r>
            <a:r>
              <a:rPr lang="en-GB" sz="2400" dirty="0" smtClean="0">
                <a:solidFill>
                  <a:srgbClr val="7030A0"/>
                </a:solidFill>
                <a:latin typeface="Liberation Sans"/>
              </a:rPr>
              <a:t>ATM)</a:t>
            </a:r>
          </a:p>
          <a:p>
            <a:pPr marL="800100" lvl="2" indent="-342900" eaLnBrk="0" hangingPunct="0">
              <a:spcBef>
                <a:spcPts val="600"/>
              </a:spcBef>
              <a:buFont typeface="Arial"/>
              <a:buChar char="•"/>
              <a:tabLst>
                <a:tab pos="536575" algn="l"/>
                <a:tab pos="623888" algn="l"/>
              </a:tabLst>
            </a:pPr>
            <a:endParaRPr lang="en-GB" sz="2400" dirty="0">
              <a:solidFill>
                <a:srgbClr val="7030A0"/>
              </a:solidFill>
              <a:latin typeface="Liberation Sans"/>
            </a:endParaRPr>
          </a:p>
          <a:p>
            <a:pPr marL="800100" lvl="2" indent="-342900" eaLnBrk="0" hangingPunct="0">
              <a:spcBef>
                <a:spcPts val="600"/>
              </a:spcBef>
              <a:buFont typeface="Arial"/>
              <a:buChar char="•"/>
              <a:tabLst>
                <a:tab pos="536575" algn="l"/>
                <a:tab pos="623888" algn="l"/>
              </a:tabLst>
            </a:pPr>
            <a:r>
              <a:rPr lang="en-GB" sz="2400" dirty="0" smtClean="0">
                <a:solidFill>
                  <a:srgbClr val="7030A0"/>
                </a:solidFill>
                <a:latin typeface="Liberation Sans"/>
              </a:rPr>
              <a:t>social</a:t>
            </a:r>
            <a:r>
              <a:rPr lang="en-GB" sz="2400" dirty="0">
                <a:solidFill>
                  <a:srgbClr val="7030A0"/>
                </a:solidFill>
                <a:latin typeface="Liberation Sans"/>
              </a:rPr>
              <a:t>: sharing of files, of displays, in paper, across great distances, </a:t>
            </a:r>
            <a:r>
              <a:rPr lang="en-GB" sz="2400" dirty="0" smtClean="0">
                <a:solidFill>
                  <a:srgbClr val="7030A0"/>
                </a:solidFill>
                <a:latin typeface="Liberation Sans"/>
              </a:rPr>
              <a:t>synchronous, </a:t>
            </a:r>
            <a:r>
              <a:rPr lang="en-GB" sz="2400" dirty="0">
                <a:solidFill>
                  <a:srgbClr val="7030A0"/>
                </a:solidFill>
                <a:latin typeface="Liberation Sans"/>
              </a:rPr>
              <a:t>privacy for </a:t>
            </a:r>
            <a:r>
              <a:rPr lang="en-GB" sz="2400" dirty="0" smtClean="0">
                <a:solidFill>
                  <a:srgbClr val="7030A0"/>
                </a:solidFill>
                <a:latin typeface="Liberation Sans"/>
              </a:rPr>
              <a:t>clients</a:t>
            </a:r>
          </a:p>
          <a:p>
            <a:pPr marL="800100" lvl="2" indent="-342900" eaLnBrk="0" hangingPunct="0">
              <a:spcBef>
                <a:spcPts val="600"/>
              </a:spcBef>
              <a:buFont typeface="Arial"/>
              <a:buChar char="•"/>
              <a:tabLst>
                <a:tab pos="536575" algn="l"/>
                <a:tab pos="623888" algn="l"/>
              </a:tabLst>
            </a:pPr>
            <a:endParaRPr lang="en-GB" sz="2400" dirty="0">
              <a:solidFill>
                <a:srgbClr val="7030A0"/>
              </a:solidFill>
              <a:latin typeface="Liberation Sans"/>
            </a:endParaRPr>
          </a:p>
          <a:p>
            <a:pPr marL="800100" lvl="2" indent="-342900" eaLnBrk="0" hangingPunct="0">
              <a:spcBef>
                <a:spcPts val="600"/>
              </a:spcBef>
              <a:buFont typeface="Arial"/>
              <a:buChar char="•"/>
              <a:tabLst>
                <a:tab pos="536575" algn="l"/>
                <a:tab pos="623888" algn="l"/>
              </a:tabLst>
            </a:pPr>
            <a:r>
              <a:rPr lang="en-GB" sz="2400" dirty="0" smtClean="0">
                <a:solidFill>
                  <a:srgbClr val="7030A0"/>
                </a:solidFill>
                <a:latin typeface="Liberation Sans"/>
              </a:rPr>
              <a:t>organisational</a:t>
            </a:r>
            <a:r>
              <a:rPr lang="en-GB" sz="2400" dirty="0">
                <a:solidFill>
                  <a:srgbClr val="7030A0"/>
                </a:solidFill>
                <a:latin typeface="Liberation Sans"/>
              </a:rPr>
              <a:t>: hierarchy, IT department</a:t>
            </a:r>
            <a:r>
              <a:rPr lang="ja-JP" altLang="en-GB" sz="2400" dirty="0">
                <a:solidFill>
                  <a:srgbClr val="7030A0"/>
                </a:solidFill>
                <a:latin typeface="Liberation Sans"/>
              </a:rPr>
              <a:t>’</a:t>
            </a:r>
            <a:r>
              <a:rPr lang="en-GB" sz="2400" dirty="0">
                <a:solidFill>
                  <a:srgbClr val="7030A0"/>
                </a:solidFill>
                <a:latin typeface="Liberation Sans"/>
              </a:rPr>
              <a:t>s attitude and remit, user support, communications structure and infrastructure, availability of training</a:t>
            </a:r>
          </a:p>
        </p:txBody>
      </p:sp>
      <p:sp>
        <p:nvSpPr>
          <p:cNvPr id="4" name="Footer Placeholder 3"/>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5" name="Slide Number Placeholder 4"/>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9</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val="169013849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GUID" val="f1434627-e03f-4ca6-92b8-d0a209f29520"/>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4cf51ce5-b801-4c94-a000-7bb575ce2f2d"/>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8dabd874-2916-415f-a175-d2c38823180a"/>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fc9ac07-357b-4887-8b4d-5d9e142d9d6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TotalTime>
  <Words>1555</Words>
  <Application>Microsoft Office PowerPoint</Application>
  <PresentationFormat>On-screen Show (4:3)</PresentationFormat>
  <Paragraphs>393</Paragraphs>
  <Slides>38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Office Theme</vt:lpstr>
      <vt:lpstr>Clip</vt:lpstr>
      <vt:lpstr>PowerPoint Presentation</vt:lpstr>
      <vt:lpstr>Overview </vt:lpstr>
      <vt:lpstr>What, how and why? </vt:lpstr>
      <vt:lpstr>What, how and why? </vt:lpstr>
      <vt:lpstr>Establishing requirements </vt:lpstr>
      <vt:lpstr>Volere shell </vt:lpstr>
      <vt:lpstr>Volere requirements template </vt:lpstr>
      <vt:lpstr>Different kinds of requirements</vt:lpstr>
      <vt:lpstr>Different kinds of requirements</vt:lpstr>
      <vt:lpstr>Underwater computing</vt:lpstr>
      <vt:lpstr>Underwater computing</vt:lpstr>
      <vt:lpstr>Different kinds of requirements</vt:lpstr>
      <vt:lpstr>PowerPoint Presentation</vt:lpstr>
      <vt:lpstr>Personas</vt:lpstr>
      <vt:lpstr>Example Persona</vt:lpstr>
      <vt:lpstr>Data gathering for requirements</vt:lpstr>
      <vt:lpstr>Data gathering for requirements</vt:lpstr>
      <vt:lpstr>Data gathering for requirements</vt:lpstr>
      <vt:lpstr>Data gathering for requirements</vt:lpstr>
      <vt:lpstr>Some examples</vt:lpstr>
      <vt:lpstr>Some examples</vt:lpstr>
      <vt:lpstr>Contextual Inquiry</vt:lpstr>
      <vt:lpstr>Considerations for data gathering (1)</vt:lpstr>
      <vt:lpstr>Considerations for data gathering (2)</vt:lpstr>
      <vt:lpstr>Data gathering guidelines</vt:lpstr>
      <vt:lpstr>Data interpretation and analysis</vt:lpstr>
      <vt:lpstr>Task descriptions</vt:lpstr>
      <vt:lpstr>Scenario for travel organizer</vt:lpstr>
      <vt:lpstr>Scenarios and Personas</vt:lpstr>
      <vt:lpstr>Use case for travel organizer</vt:lpstr>
      <vt:lpstr>Alternative courses for travel organizer </vt:lpstr>
      <vt:lpstr>Example use case diagram for travel organizer</vt:lpstr>
      <vt:lpstr>Example essential use case for travel organizer</vt:lpstr>
      <vt:lpstr>Task analysis</vt:lpstr>
      <vt:lpstr>Hierarchical Task Analysis</vt:lpstr>
      <vt:lpstr>Example Hierarchical Task Analysis</vt:lpstr>
      <vt:lpstr>Example Hierarchical Task Analysis (graphical)</vt:lpstr>
      <vt:lpstr>Summary</vt:lpstr>
    </vt:vector>
  </TitlesOfParts>
  <Company>John Wiley and Sons,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King, Georgia - Chichester</dc:creator>
  <cp:lastModifiedBy>JOSH</cp:lastModifiedBy>
  <cp:revision>32</cp:revision>
  <dcterms:created xsi:type="dcterms:W3CDTF">2015-01-06T09:40:09Z</dcterms:created>
  <dcterms:modified xsi:type="dcterms:W3CDTF">2015-02-28T16:19:57Z</dcterms:modified>
</cp:coreProperties>
</file>