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83" r:id="rId11"/>
    <p:sldId id="269" r:id="rId12"/>
    <p:sldId id="270" r:id="rId13"/>
    <p:sldId id="271" r:id="rId14"/>
    <p:sldId id="279" r:id="rId15"/>
    <p:sldId id="274" r:id="rId16"/>
    <p:sldId id="275" r:id="rId17"/>
    <p:sldId id="281" r:id="rId18"/>
    <p:sldId id="28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DCC3C9-CB67-C746-811E-BB9426B23B75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E45D36-CACC-A944-8306-67EC130D5EFE}" type="slidenum">
              <a:rPr lang="en-US" sz="1200">
                <a:latin typeface="Times" charset="0"/>
              </a:rPr>
              <a:pPr algn="r"/>
              <a:t>16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2DF6D-E715-CB48-AFA3-3266744F305F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9CEC26-E00F-864A-8FC6-1D56231E6E9D}" type="slidenum">
              <a:rPr lang="en-US" sz="1200">
                <a:latin typeface="Times" charset="0"/>
              </a:rPr>
              <a:pPr algn="r"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3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CF466-C2F8-1640-8CB2-5F1EF565C33B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204C339-8AE7-E043-9E33-A0C692695823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B346B-65E7-BC46-B2A1-C2C622E5FDA0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7B909EF-E09C-9C46-AB3A-CFFE5DF21AA2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10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32EE6-E2DE-6249-8CAE-818505B2CDBD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D76DFF3-C007-6F47-841C-9B34C2CFF17E}" type="slidenum">
              <a:rPr lang="en-US" sz="1200">
                <a:latin typeface="Times" charset="0"/>
              </a:rPr>
              <a:pPr algn="r"/>
              <a:t>11</a:t>
            </a:fld>
            <a:endParaRPr lang="en-US" sz="120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8654C-5878-0542-B8A7-565A1B905098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A8081E4-361E-B646-B170-BF0FC5920CA8}" type="slidenum">
              <a:rPr lang="en-US" sz="1200">
                <a:latin typeface="Times" charset="0"/>
              </a:rPr>
              <a:pPr algn="r"/>
              <a:t>15</a:t>
            </a:fld>
            <a:endParaRPr lang="en-US" sz="1200">
              <a:latin typeface="Times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u.wiley.com/WileyCDA/WileyTitle/productCd-111902075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6697" y="4581128"/>
            <a:ext cx="66677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13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IS INTERACTION DESIGN?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4489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What does this data tell you?</a:t>
            </a:r>
          </a:p>
        </p:txBody>
      </p:sp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4794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539552" y="404664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 study skiers in the wild 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3" y="1329103"/>
            <a:ext cx="6912769" cy="494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e-skiing system components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7466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did we learn from the case studies?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How </a:t>
            </a:r>
            <a:r>
              <a:rPr lang="en-US" dirty="0">
                <a:solidFill>
                  <a:srgbClr val="7030A0"/>
                </a:solidFill>
              </a:rPr>
              <a:t>to observe users in natural settings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Unexpected findings </a:t>
            </a:r>
            <a:r>
              <a:rPr lang="en-US" dirty="0">
                <a:solidFill>
                  <a:srgbClr val="7030A0"/>
                </a:solidFill>
              </a:rPr>
              <a:t>resulting from in the wild studies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Having </a:t>
            </a:r>
            <a:r>
              <a:rPr lang="en-US" dirty="0">
                <a:solidFill>
                  <a:srgbClr val="7030A0"/>
                </a:solidFill>
              </a:rPr>
              <a:t>to develop different data collection and analysis techniques to evaluate user </a:t>
            </a:r>
            <a:r>
              <a:rPr lang="en-US" dirty="0" smtClean="0">
                <a:solidFill>
                  <a:srgbClr val="7030A0"/>
                </a:solidFill>
              </a:rPr>
              <a:t>experience goals </a:t>
            </a:r>
            <a:r>
              <a:rPr lang="en-US" dirty="0">
                <a:solidFill>
                  <a:srgbClr val="7030A0"/>
                </a:solidFill>
              </a:rPr>
              <a:t>such as challenge and engagement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ability to run experiments on the Internet that are quick and inexpensive using crowdsourcing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How </a:t>
            </a:r>
            <a:r>
              <a:rPr lang="en-US" dirty="0">
                <a:solidFill>
                  <a:srgbClr val="7030A0"/>
                </a:solidFill>
              </a:rPr>
              <a:t>to recruit a large number of participants using Mechanical Turk.</a:t>
            </a:r>
            <a:r>
              <a:rPr lang="en-GB" dirty="0" smtClean="0">
                <a:solidFill>
                  <a:srgbClr val="7030A0"/>
                </a:solidFill>
              </a:rPr>
              <a:t>Test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</a:t>
            </a:r>
            <a:r>
              <a:rPr lang="en-US" dirty="0" smtClean="0">
                <a:latin typeface="Liberation Sans"/>
                <a:ea typeface="ＭＳ Ｐゴシック" charset="0"/>
                <a:cs typeface="ＭＳ Ｐゴシック" charset="0"/>
              </a:rPr>
              <a:t>methods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88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65978"/>
              </p:ext>
            </p:extLst>
          </p:nvPr>
        </p:nvGraphicFramePr>
        <p:xfrm>
          <a:off x="467544" y="764704"/>
          <a:ext cx="8229600" cy="554355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Controlled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Natural settings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Without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Observing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experts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Modeling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The language of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340768"/>
            <a:ext cx="3848100" cy="5105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Analytics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Analytical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evaluation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Biases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Controlled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experiment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Ecological validity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Expert review or </a:t>
            </a:r>
            <a:r>
              <a:rPr lang="en-US" sz="2800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crit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Field study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Formative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Heuristic evaluation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4008" y="1340768"/>
            <a:ext cx="4035425" cy="4906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Informed consent form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the wild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Living laboratory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Predictive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evaluation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Scope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Summative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Usability laboratory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User studies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Usability testing 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Users or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participants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Validity</a:t>
            </a: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Participants’ rights and getting their consent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Participants need to be told why the evaluation is being done, what they will be asked to do and their rights.</a:t>
            </a:r>
          </a:p>
          <a:p>
            <a:endParaRPr lang="en-GB" sz="11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Informed consent forms provide this information.</a:t>
            </a:r>
          </a:p>
          <a:p>
            <a:endParaRPr lang="en-GB" sz="11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The design of the informed consent form, the evaluation process, data analysis and data storage methods are typically approved by a high authority, </a:t>
            </a:r>
            <a:r>
              <a:rPr lang="en-GB" dirty="0" err="1" smtClean="0">
                <a:solidFill>
                  <a:srgbClr val="7030A0"/>
                </a:solidFill>
              </a:rPr>
              <a:t>eg</a:t>
            </a:r>
            <a:r>
              <a:rPr lang="en-GB" dirty="0">
                <a:solidFill>
                  <a:srgbClr val="7030A0"/>
                </a:solidFill>
              </a:rPr>
              <a:t>.</a:t>
            </a:r>
            <a:r>
              <a:rPr lang="en-GB" dirty="0" smtClean="0">
                <a:solidFill>
                  <a:srgbClr val="7030A0"/>
                </a:solidFill>
              </a:rPr>
              <a:t> Institutional Review Board.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Things to consider when interpreting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Reliability: does the method produce the same results on separate occasions?</a:t>
            </a:r>
          </a:p>
          <a:p>
            <a:endParaRPr lang="en-GB" sz="9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Validity: does the method measure what it is intended to measure?</a:t>
            </a:r>
          </a:p>
          <a:p>
            <a:endParaRPr lang="en-GB" sz="9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Ecological validity: does the environment of the evaluation distort the results?</a:t>
            </a:r>
          </a:p>
          <a:p>
            <a:endParaRPr lang="en-GB" sz="9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Biases: Are there biases that distort the results?</a:t>
            </a:r>
          </a:p>
          <a:p>
            <a:endParaRPr lang="en-GB" sz="900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Scope: How generalizable are the results?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Evaluation </a:t>
            </a:r>
            <a:r>
              <a:rPr lang="en-US" dirty="0">
                <a:solidFill>
                  <a:srgbClr val="7030A0"/>
                </a:solidFill>
              </a:rPr>
              <a:t>and design are very closely integrated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11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Some </a:t>
            </a:r>
            <a:r>
              <a:rPr lang="en-US" dirty="0">
                <a:solidFill>
                  <a:srgbClr val="7030A0"/>
                </a:solidFill>
              </a:rPr>
              <a:t>of the same data gathering methods are used in evaluation as for establishing </a:t>
            </a:r>
            <a:r>
              <a:rPr lang="en-US" dirty="0" smtClean="0">
                <a:solidFill>
                  <a:srgbClr val="7030A0"/>
                </a:solidFill>
              </a:rPr>
              <a:t>requirements and </a:t>
            </a:r>
            <a:r>
              <a:rPr lang="en-US" dirty="0">
                <a:solidFill>
                  <a:srgbClr val="7030A0"/>
                </a:solidFill>
              </a:rPr>
              <a:t>identifying users’ needs, e.g. observation, interviews, and questionnaires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11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Evaluations </a:t>
            </a:r>
            <a:r>
              <a:rPr lang="en-US" dirty="0">
                <a:solidFill>
                  <a:srgbClr val="7030A0"/>
                </a:solidFill>
              </a:rPr>
              <a:t>can be done in controlled settings such as laboratories, less controlled </a:t>
            </a:r>
            <a:r>
              <a:rPr lang="en-US" dirty="0" smtClean="0">
                <a:solidFill>
                  <a:srgbClr val="7030A0"/>
                </a:solidFill>
              </a:rPr>
              <a:t>field </a:t>
            </a:r>
            <a:r>
              <a:rPr lang="en-US" dirty="0">
                <a:solidFill>
                  <a:srgbClr val="7030A0"/>
                </a:solidFill>
              </a:rPr>
              <a:t>settings</a:t>
            </a:r>
            <a:r>
              <a:rPr lang="en-US" dirty="0" smtClean="0">
                <a:solidFill>
                  <a:srgbClr val="7030A0"/>
                </a:solidFill>
              </a:rPr>
              <a:t>, or </a:t>
            </a:r>
            <a:r>
              <a:rPr lang="en-US" dirty="0">
                <a:solidFill>
                  <a:srgbClr val="7030A0"/>
                </a:solidFill>
              </a:rPr>
              <a:t>where users are not present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sz="11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Usability </a:t>
            </a:r>
            <a:r>
              <a:rPr lang="en-US" dirty="0">
                <a:solidFill>
                  <a:srgbClr val="7030A0"/>
                </a:solidFill>
              </a:rPr>
              <a:t>testing and experiments enable the evaluator to have a high level of control </a:t>
            </a:r>
            <a:r>
              <a:rPr lang="en-US" dirty="0" smtClean="0">
                <a:solidFill>
                  <a:srgbClr val="7030A0"/>
                </a:solidFill>
              </a:rPr>
              <a:t>over what </a:t>
            </a:r>
            <a:r>
              <a:rPr lang="en-US" dirty="0">
                <a:solidFill>
                  <a:srgbClr val="7030A0"/>
                </a:solidFill>
              </a:rPr>
              <a:t>gets tested, whereas evaluators typically impose little or no control on participants </a:t>
            </a:r>
            <a:r>
              <a:rPr lang="en-US" dirty="0" smtClean="0">
                <a:solidFill>
                  <a:srgbClr val="7030A0"/>
                </a:solidFill>
              </a:rPr>
              <a:t>in field </a:t>
            </a:r>
            <a:r>
              <a:rPr lang="en-US" dirty="0">
                <a:solidFill>
                  <a:srgbClr val="7030A0"/>
                </a:solidFill>
              </a:rPr>
              <a:t>studies.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dirty="0">
                <a:latin typeface="Liberation Sans"/>
                <a:ea typeface="ＭＳ Ｐゴシック" charset="0"/>
                <a:cs typeface="ＭＳ Ｐゴシック" charset="0"/>
              </a:rPr>
              <a:t>The aims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Explain the key concepts and terms used in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evaluation</a:t>
            </a:r>
          </a:p>
          <a:p>
            <a:pPr marL="0" lvl="0" indent="0">
              <a:buNone/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Introduce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different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types of evaluation methods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Show how different evaluation methods are used for different purposes at different stages of the design process and in different contexts of use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Show how evaluators mix and modify methods to meet the demands of evaluating novel systems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Discuss some of the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challenges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that evaluators have to consider when doing evaluation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lvl="0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  <a:latin typeface="Liberation Sans"/>
              </a:rPr>
              <a:t>Illustrate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how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methods discussed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in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Chapters 7 and 8 are used in evaluation and describe some methods that are specific to evaluation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Why, what, where and when to evaluate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153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Iterative design &amp; evaluation is a continuous process that examines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Why: to check users’ requirements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and that they can </a:t>
            </a: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use the product and they like it. </a:t>
            </a:r>
            <a:endParaRPr lang="en-US" sz="2600" dirty="0" smtClean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What: a conceptual model, early prototypes of a new system and later, more complete prototypes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Where: in natural and laboratory settings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When: throughout design; finished products can be evaluated to collect information to inform new products.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latin typeface="Liberation Sans"/>
                <a:ea typeface="ＭＳ Ｐゴシック" charset="0"/>
                <a:cs typeface="ＭＳ Ｐゴシック" charset="0"/>
              </a:rPr>
              <a:t>Bruce </a:t>
            </a:r>
            <a:r>
              <a:rPr lang="en-US" sz="3600" dirty="0" err="1">
                <a:latin typeface="Liberation Sans"/>
                <a:ea typeface="ＭＳ Ｐゴシック" charset="0"/>
                <a:cs typeface="ＭＳ Ｐゴシック" charset="0"/>
              </a:rPr>
              <a:t>Tognazzini</a:t>
            </a:r>
            <a:r>
              <a:rPr lang="en-US" sz="3600" dirty="0">
                <a:latin typeface="Liberation Sans"/>
                <a:ea typeface="ＭＳ Ｐゴシック" charset="0"/>
                <a:cs typeface="ＭＳ Ｐゴシック" charset="0"/>
              </a:rPr>
              <a:t> tells you why you need to evaluate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“Iterative design, with its repeating cycle of design and testing, is the only validated methodology in existence that will consistently produce successful results. If you don’t have user-testing as an integral part of your design process you are going to throw buckets of money down the drain.”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	See AskTog.com for topical discussions about design and evaluation.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90600"/>
          </a:xfrm>
        </p:spPr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Types of evaluation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9248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Controlled settings involving users, </a:t>
            </a:r>
            <a:r>
              <a:rPr lang="en-US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usability testing &amp; experiments in  laboratories and living labs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Natural settings involving users, </a:t>
            </a:r>
            <a:r>
              <a:rPr lang="en-US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field studies 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and in the wild studies to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see how the product is used in the real world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 </a:t>
            </a:r>
            <a:endParaRPr lang="en-US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ettings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not involving users, 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e.g. to 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predict, analyze &amp; model aspects of the interface analytics.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Living labs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People’s use of technology in their everyday lives can be evaluated in living labs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Such evaluations are too difficult to do in a usability lab</a:t>
            </a:r>
            <a:r>
              <a:rPr lang="en-US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the Aware Home was embedded with a complex network of sensors and audio/video recording devices </a:t>
            </a:r>
            <a:r>
              <a:rPr lang="en-US" sz="24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Abowd</a:t>
            </a:r>
            <a:r>
              <a:rPr lang="en-US" sz="24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 et al., 2000)</a:t>
            </a:r>
            <a:r>
              <a:rPr lang="en-US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Usability testing &amp; field studies can compliment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2" y="1844824"/>
            <a:ext cx="71818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case studies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Experiment to investigate a computer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game</a:t>
            </a:r>
          </a:p>
          <a:p>
            <a:pPr eaLnBrk="1" hangingPunct="1"/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In the wild field study of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skiers</a:t>
            </a:r>
          </a:p>
          <a:p>
            <a:pPr eaLnBrk="1" hangingPunct="1"/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2060848"/>
            <a:ext cx="8352928" cy="36724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Physiological measures</a:t>
            </a:r>
            <a:b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</a:b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were used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Players were more engaged when playing against another person than when playing against a computer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  <a:ea typeface="ＭＳ Ｐゴシック" charset="0"/>
                <a:cs typeface="ＭＳ Ｐゴシック" charset="0"/>
              </a:rPr>
              <a:t>What precautionary measures did the evaluators take?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731</Words>
  <Application>Microsoft Office PowerPoint</Application>
  <PresentationFormat>On-screen Show (4:3)</PresentationFormat>
  <Paragraphs>190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The aims</vt:lpstr>
      <vt:lpstr>Why, what, where and when to evaluate</vt:lpstr>
      <vt:lpstr>Bruce Tognazzini tells you why you need to evaluate</vt:lpstr>
      <vt:lpstr>Types of evaluation</vt:lpstr>
      <vt:lpstr>Living labs</vt:lpstr>
      <vt:lpstr>Usability testing &amp; field studies can compliment</vt:lpstr>
      <vt:lpstr>Evaluation case studies</vt:lpstr>
      <vt:lpstr>Challenge &amp; engagement in a collaborative immersive game</vt:lpstr>
      <vt:lpstr>Challenge &amp; engagement in a collaborative immersive game</vt:lpstr>
      <vt:lpstr>What does this data tell you?</vt:lpstr>
      <vt:lpstr>Why study skiers in the wild ?</vt:lpstr>
      <vt:lpstr>e-skiing system components</vt:lpstr>
      <vt:lpstr>What did we learn from the case studies?</vt:lpstr>
      <vt:lpstr>Evaluation methods</vt:lpstr>
      <vt:lpstr>The language of evaluation</vt:lpstr>
      <vt:lpstr>Participants’ rights and getting their consent</vt:lpstr>
      <vt:lpstr>Things to consider when interpreting data</vt:lpstr>
      <vt:lpstr>Key points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27</cp:revision>
  <dcterms:created xsi:type="dcterms:W3CDTF">2015-01-06T09:40:09Z</dcterms:created>
  <dcterms:modified xsi:type="dcterms:W3CDTF">2015-02-28T16:28:58Z</dcterms:modified>
</cp:coreProperties>
</file>