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7" r:id="rId9"/>
    <p:sldId id="292" r:id="rId10"/>
    <p:sldId id="286" r:id="rId11"/>
    <p:sldId id="287" r:id="rId12"/>
    <p:sldId id="268" r:id="rId13"/>
    <p:sldId id="269" r:id="rId14"/>
    <p:sldId id="270" r:id="rId15"/>
    <p:sldId id="272" r:id="rId16"/>
    <p:sldId id="273" r:id="rId17"/>
    <p:sldId id="274" r:id="rId18"/>
    <p:sldId id="280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5027" autoAdjust="0"/>
  </p:normalViewPr>
  <p:slideViewPr>
    <p:cSldViewPr>
      <p:cViewPr>
        <p:scale>
          <a:sx n="70" d="100"/>
          <a:sy n="70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28/02/2015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00215-3FED-D849-BC84-8C8F04441205}" type="slidenum">
              <a:rPr lang="en-GB"/>
              <a:pPr/>
              <a:t>2</a:t>
            </a:fld>
            <a:endParaRPr lang="en-GB"/>
          </a:p>
        </p:txBody>
      </p:sp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BB9BC9C6-8171-C347-8490-201A4DF19BB8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2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53D6E-54A6-2540-B574-785B13C7E882}" type="slidenum">
              <a:rPr lang="en-GB"/>
              <a:pPr/>
              <a:t>12</a:t>
            </a:fld>
            <a:endParaRPr lang="en-GB"/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27EB23DC-6012-C140-A0E0-999F828747B8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12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06CFC-8661-024C-8B41-7AB420FB4D56}" type="slidenum">
              <a:rPr lang="en-GB"/>
              <a:pPr/>
              <a:t>13</a:t>
            </a:fld>
            <a:endParaRPr lang="en-GB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CF2CF0B7-F22D-9748-AB89-76014D82D321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13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14652-D664-F44B-A9C9-BC851FE3A9BE}" type="slidenum">
              <a:rPr lang="en-GB"/>
              <a:pPr/>
              <a:t>14</a:t>
            </a:fld>
            <a:endParaRPr lang="en-GB"/>
          </a:p>
        </p:txBody>
      </p:sp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476DC056-C491-7843-BC41-54875E5968BA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14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97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902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0CD76-3589-0C45-87E7-3C87DD6EF704}" type="slidenum">
              <a:rPr lang="en-GB"/>
              <a:pPr/>
              <a:t>17</a:t>
            </a:fld>
            <a:endParaRPr lang="en-GB"/>
          </a:p>
        </p:txBody>
      </p:sp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49675295-48CB-A84D-A41F-1074F5B16ED4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17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95824-A99E-144D-BAA3-2315B388E321}" type="slidenum">
              <a:rPr lang="en-GB"/>
              <a:pPr/>
              <a:t>18</a:t>
            </a:fld>
            <a:endParaRPr lang="en-GB"/>
          </a:p>
        </p:txBody>
      </p:sp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236EDE2E-394A-8745-A6F2-8BB0481073E7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18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C7A14-00E1-764F-9158-9BF0CE98CFEE}" type="slidenum">
              <a:rPr lang="en-GB"/>
              <a:pPr/>
              <a:t>19</a:t>
            </a:fld>
            <a:endParaRPr lang="en-GB"/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2A7D298E-EA3F-BB43-8C51-108576466ADB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19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C34D6-6EB8-2F42-B6C9-86C360A02D41}" type="slidenum">
              <a:rPr lang="en-GB"/>
              <a:pPr/>
              <a:t>3</a:t>
            </a:fld>
            <a:endParaRPr lang="en-GB"/>
          </a:p>
        </p:txBody>
      </p:sp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4309B77E-277C-1C47-9720-C76BA9E282E5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3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EF937-322D-F44D-8DEE-08AB261E95F3}" type="slidenum">
              <a:rPr lang="en-GB"/>
              <a:pPr/>
              <a:t>4</a:t>
            </a:fld>
            <a:endParaRPr lang="en-GB"/>
          </a:p>
        </p:txBody>
      </p:sp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E932286E-F022-8D48-A448-5755492BF0AF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4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A80E4-72B2-864E-9963-FF3109CC2AA6}" type="slidenum">
              <a:rPr lang="en-GB"/>
              <a:pPr/>
              <a:t>5</a:t>
            </a:fld>
            <a:endParaRPr lang="en-GB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1A7127EA-2EEF-2A46-B2F2-073760493F98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5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DC1D8-DC31-CD41-97A6-A4AD2846D57B}" type="slidenum">
              <a:rPr lang="en-GB"/>
              <a:pPr/>
              <a:t>6</a:t>
            </a:fld>
            <a:endParaRPr lang="en-GB"/>
          </a:p>
        </p:txBody>
      </p:sp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637940ED-FA17-274D-B47B-FCED49112585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6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7DE18-FBB2-8B42-940F-C2AF0427A242}" type="slidenum">
              <a:rPr lang="en-GB"/>
              <a:pPr/>
              <a:t>7</a:t>
            </a:fld>
            <a:endParaRPr lang="en-GB"/>
          </a:p>
        </p:txBody>
      </p:sp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D8AFEF0A-C690-6F44-B195-7130E6102CDD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7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26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FF15F-9C3B-2546-A87F-DD6F5C261494}" type="slidenum">
              <a:rPr lang="en-GB"/>
              <a:pPr/>
              <a:t>10</a:t>
            </a:fld>
            <a:endParaRPr lang="en-GB"/>
          </a:p>
        </p:txBody>
      </p:sp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9B26C145-ECB2-464E-82A5-11F3BCE2CA1E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10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C426E-841A-0542-949D-4314ADB6A9B6}" type="slidenum">
              <a:rPr lang="en-GB"/>
              <a:pPr/>
              <a:t>11</a:t>
            </a:fld>
            <a:endParaRPr lang="en-GB"/>
          </a:p>
        </p:txBody>
      </p:sp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/>
            <a:fld id="{66667EF9-AAD4-4042-965B-DDB9AC02E61B}" type="slidenum">
              <a:rPr lang="en-US" sz="1200">
                <a:latin typeface="Times" charset="0"/>
                <a:cs typeface="ＭＳ Ｐゴシック" charset="0"/>
              </a:rPr>
              <a:pPr algn="r" eaLnBrk="0" hangingPunct="0"/>
              <a:t>11</a:t>
            </a:fld>
            <a:endParaRPr lang="en-US" sz="1200">
              <a:latin typeface="Times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358" y="4581128"/>
            <a:ext cx="8204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15</a:t>
            </a: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Evaluation: Inspections, Analytics &amp; Models </a:t>
            </a: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848600" cy="1524000"/>
          </a:xfrm>
        </p:spPr>
        <p:txBody>
          <a:bodyPr/>
          <a:lstStyle/>
          <a:p>
            <a:r>
              <a:rPr lang="en-US" dirty="0"/>
              <a:t>3 stages for doing heuristic evaluation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16832"/>
            <a:ext cx="7772400" cy="4495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Briefing session to tell experts what to do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Evaluation period of 1-2 hours in which: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Each expert works separately</a:t>
            </a:r>
            <a:r>
              <a:rPr lang="en-US" sz="2400" dirty="0" smtClean="0">
                <a:solidFill>
                  <a:schemeClr val="accent1"/>
                </a:solidFill>
              </a:rPr>
              <a:t>;</a:t>
            </a:r>
          </a:p>
          <a:p>
            <a:pPr lvl="1"/>
            <a:endParaRPr lang="en-US" sz="800" dirty="0">
              <a:solidFill>
                <a:schemeClr val="accent1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Take one pass to get a feel for the product</a:t>
            </a:r>
            <a:r>
              <a:rPr lang="en-US" sz="2400" dirty="0" smtClean="0">
                <a:solidFill>
                  <a:schemeClr val="accent1"/>
                </a:solidFill>
              </a:rPr>
              <a:t>;</a:t>
            </a:r>
          </a:p>
          <a:p>
            <a:pPr lvl="1"/>
            <a:endParaRPr lang="en-US" sz="800" dirty="0">
              <a:solidFill>
                <a:schemeClr val="accent1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Take a second pass to focus on </a:t>
            </a:r>
            <a:r>
              <a:rPr lang="en-US" sz="2400" dirty="0" smtClean="0">
                <a:solidFill>
                  <a:schemeClr val="accent1"/>
                </a:solidFill>
              </a:rPr>
              <a:t>specific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features.</a:t>
            </a:r>
          </a:p>
          <a:p>
            <a:pPr lvl="1"/>
            <a:endParaRPr lang="en-US" sz="1200" dirty="0"/>
          </a:p>
          <a:p>
            <a:r>
              <a:rPr lang="en-US" sz="2800" dirty="0">
                <a:solidFill>
                  <a:srgbClr val="7030A0"/>
                </a:solidFill>
              </a:rPr>
              <a:t>Debriefing session in which experts work together to prioritize problems.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6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/>
              <a:t>Advantages and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Few ethical &amp; practical issues to consider because users not involved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Can be difficult &amp; expensive to find experts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Best experts have knowledge of application domain &amp; users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Biggest problems: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Important problems may get missed;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Many trivial problems are often identified;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Experts have biases.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Cognitive walkthroughs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Focus on ease of learning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Designer presents an aspect of the design &amp; usage scenarios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Expert is told the assumptions about user population, context of use, task details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One or more experts walk through the  design prototype with the scenario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Experts are guided by 3 questions.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3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The 3 questions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Will the correct action be sufficiently evident to the user?</a:t>
            </a:r>
          </a:p>
          <a:p>
            <a:r>
              <a:rPr lang="en-US" sz="2800" dirty="0">
                <a:solidFill>
                  <a:srgbClr val="7030A0"/>
                </a:solidFill>
              </a:rPr>
              <a:t>Will the user notice that the correct action is available?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Will the user associate and interpret the response from the action correctly? </a:t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>
                <a:solidFill>
                  <a:srgbClr val="7030A0"/>
                </a:solidFill>
              </a:rPr>
              <a:t/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>
                <a:solidFill>
                  <a:srgbClr val="7030A0"/>
                </a:solidFill>
              </a:rPr>
              <a:t>As the experts work through the scenario they note problems.</a:t>
            </a:r>
          </a:p>
          <a:p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Pluralistic walkthrough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8001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Variation on the cognitive walkthrough theme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Performed by a carefully managed team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The panel of experts begins by working separately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Then there is managed discussion that leads to agreed decisions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endParaRPr lang="en-US" sz="11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The approach lends itself well to participatory design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endParaRPr lang="en-US" sz="11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Also other adaptations of basic cognitive walkthroughs.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420363" y="116632"/>
            <a:ext cx="8229600" cy="914400"/>
          </a:xfrm>
        </p:spPr>
        <p:txBody>
          <a:bodyPr/>
          <a:lstStyle/>
          <a:p>
            <a:r>
              <a:rPr lang="en-US" dirty="0" smtClean="0"/>
              <a:t>Evaluation using analytics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38821"/>
            <a:ext cx="2592288" cy="511256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rgbClr val="7030A0"/>
                </a:solidFill>
              </a:rPr>
              <a:t>A method for evaluating user traffic through a system or part of a </a:t>
            </a:r>
            <a:r>
              <a:rPr lang="en-US" sz="2200" dirty="0" smtClean="0">
                <a:solidFill>
                  <a:srgbClr val="7030A0"/>
                </a:solidFill>
              </a:rPr>
              <a:t>system.</a:t>
            </a:r>
          </a:p>
          <a:p>
            <a:endParaRPr lang="en-US" sz="2200" dirty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rgbClr val="7030A0"/>
                </a:solidFill>
              </a:rPr>
              <a:t>Many examples: Google Analytics (chapter 7), </a:t>
            </a:r>
            <a:r>
              <a:rPr lang="en-US" sz="2200" dirty="0" err="1" smtClean="0">
                <a:solidFill>
                  <a:srgbClr val="7030A0"/>
                </a:solidFill>
              </a:rPr>
              <a:t>Visistat</a:t>
            </a:r>
            <a:r>
              <a:rPr lang="en-US" sz="2200" dirty="0" smtClean="0">
                <a:solidFill>
                  <a:srgbClr val="7030A0"/>
                </a:solidFill>
              </a:rPr>
              <a:t> (shown below)</a:t>
            </a:r>
            <a:r>
              <a:rPr lang="en-US" sz="2200" dirty="0">
                <a:solidFill>
                  <a:srgbClr val="7030A0"/>
                </a:solidFill>
              </a:rPr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Learning Analytics.</a:t>
            </a:r>
          </a:p>
          <a:p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rgbClr val="7030A0"/>
                </a:solidFill>
              </a:rPr>
              <a:t>Times </a:t>
            </a:r>
            <a:r>
              <a:rPr lang="en-US" sz="2200" dirty="0">
                <a:solidFill>
                  <a:srgbClr val="7030A0"/>
                </a:solidFill>
              </a:rPr>
              <a:t>of day &amp; visitor IP addresses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448" y="949323"/>
            <a:ext cx="4091168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6346497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Social action analysis</a:t>
            </a:r>
            <a:br>
              <a:rPr lang="en-US"/>
            </a:br>
            <a:r>
              <a:rPr lang="en-US" sz="2400"/>
              <a:t>(Perer &amp; Shneiderman, 2008)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34" y="1472533"/>
            <a:ext cx="6699790" cy="48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1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Predictive models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1534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7030A0"/>
                </a:solidFill>
              </a:rPr>
              <a:t>Provide a way of evaluating products or designs without directly involving users</a:t>
            </a:r>
            <a:r>
              <a:rPr lang="en-US" sz="3000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30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7030A0"/>
                </a:solidFill>
              </a:rPr>
              <a:t>Less expensive than user testing</a:t>
            </a:r>
            <a:r>
              <a:rPr lang="en-US" sz="3000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30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7030A0"/>
                </a:solidFill>
              </a:rPr>
              <a:t>Usefulness limited to systems with predictable tasks - e.g., telephone answering systems, mobiles, </a:t>
            </a:r>
            <a:r>
              <a:rPr lang="en-US" sz="3000" dirty="0" smtClean="0">
                <a:solidFill>
                  <a:srgbClr val="7030A0"/>
                </a:solidFill>
              </a:rPr>
              <a:t>cell and smart phones.</a:t>
            </a:r>
          </a:p>
          <a:p>
            <a:pPr>
              <a:lnSpc>
                <a:spcPct val="90000"/>
              </a:lnSpc>
            </a:pPr>
            <a:endParaRPr lang="en-US" sz="3000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rgbClr val="7030A0"/>
                </a:solidFill>
              </a:rPr>
              <a:t>Based </a:t>
            </a:r>
            <a:r>
              <a:rPr lang="en-US" sz="3000" dirty="0">
                <a:solidFill>
                  <a:srgbClr val="7030A0"/>
                </a:solidFill>
              </a:rPr>
              <a:t>on expert error-free behavior.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Fitts’ Law </a:t>
            </a:r>
            <a:r>
              <a:rPr lang="en-US" sz="2800"/>
              <a:t>(Fitts, 1954)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50292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Fitts</a:t>
            </a:r>
            <a:r>
              <a:rPr lang="en-US" sz="2800" dirty="0">
                <a:solidFill>
                  <a:srgbClr val="7030A0"/>
                </a:solidFill>
              </a:rPr>
              <a:t>’ Law predicts that the time to point at an object using a device is a function of the distance from the target object &amp; the object’s size. </a:t>
            </a:r>
            <a:endParaRPr lang="en-US" sz="2800" dirty="0" smtClean="0">
              <a:solidFill>
                <a:srgbClr val="7030A0"/>
              </a:solidFill>
            </a:endParaRPr>
          </a:p>
          <a:p>
            <a:endParaRPr lang="en-US" sz="13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The further away </a:t>
            </a:r>
            <a:r>
              <a:rPr lang="en-US" sz="2800" dirty="0" smtClean="0">
                <a:solidFill>
                  <a:srgbClr val="7030A0"/>
                </a:solidFill>
              </a:rPr>
              <a:t>and </a:t>
            </a:r>
            <a:r>
              <a:rPr lang="en-US" sz="2800" dirty="0">
                <a:solidFill>
                  <a:srgbClr val="7030A0"/>
                </a:solidFill>
              </a:rPr>
              <a:t>the smaller the object, the longer the time to locate it </a:t>
            </a:r>
            <a:r>
              <a:rPr lang="en-US" sz="2800" dirty="0" smtClean="0">
                <a:solidFill>
                  <a:srgbClr val="7030A0"/>
                </a:solidFill>
              </a:rPr>
              <a:t>and </a:t>
            </a:r>
            <a:r>
              <a:rPr lang="en-US" sz="2800" dirty="0">
                <a:solidFill>
                  <a:srgbClr val="7030A0"/>
                </a:solidFill>
              </a:rPr>
              <a:t>point to it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2800" dirty="0" err="1">
                <a:solidFill>
                  <a:srgbClr val="7030A0"/>
                </a:solidFill>
              </a:rPr>
              <a:t>Fitts</a:t>
            </a:r>
            <a:r>
              <a:rPr lang="en-US" sz="2800" dirty="0">
                <a:solidFill>
                  <a:srgbClr val="7030A0"/>
                </a:solidFill>
              </a:rPr>
              <a:t>’ Law is useful for evaluating systems for which the time to locate an object is important, e.g., a cell </a:t>
            </a:r>
            <a:r>
              <a:rPr lang="en-US" sz="2800" dirty="0" smtClean="0">
                <a:solidFill>
                  <a:srgbClr val="7030A0"/>
                </a:solidFill>
              </a:rPr>
              <a:t>and smart phones,</a:t>
            </a:r>
            <a:r>
              <a:rPr lang="en-US" sz="2800" dirty="0">
                <a:solidFill>
                  <a:srgbClr val="7030A0"/>
                </a:solidFill>
              </a:rPr>
              <a:t/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>
                <a:solidFill>
                  <a:srgbClr val="7030A0"/>
                </a:solidFill>
              </a:rPr>
              <a:t>a handheld </a:t>
            </a:r>
            <a:r>
              <a:rPr lang="en-US" sz="2800" dirty="0" smtClean="0">
                <a:solidFill>
                  <a:srgbClr val="7030A0"/>
                </a:solidFill>
              </a:rPr>
              <a:t>and mobile devices</a:t>
            </a:r>
            <a:r>
              <a:rPr lang="en-US" sz="2800" dirty="0">
                <a:solidFill>
                  <a:srgbClr val="7030A0"/>
                </a:solidFill>
              </a:rPr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6106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</a:rPr>
              <a:t>Inspections </a:t>
            </a:r>
            <a:r>
              <a:rPr lang="en-US" sz="2800" dirty="0">
                <a:solidFill>
                  <a:srgbClr val="7030A0"/>
                </a:solidFill>
              </a:rPr>
              <a:t>can be used to evaluate requirements, mockups, functional prototypes, or systems. </a:t>
            </a:r>
            <a:endParaRPr lang="en-US" sz="2800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User testing &amp; heuristic evaluation may reveal different usability problems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</a:rPr>
              <a:t>Design guidelines can be used to develop heuristics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</a:rPr>
              <a:t>• Walkthroughs are focused so are suitable for evaluating small parts of  a product. </a:t>
            </a:r>
            <a:endParaRPr lang="en-US" sz="2800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</a:rPr>
              <a:t>• Analytics involves collecting data about users activity on a website or </a:t>
            </a:r>
            <a:r>
              <a:rPr lang="en-US" sz="2800" dirty="0" smtClean="0">
                <a:solidFill>
                  <a:srgbClr val="7030A0"/>
                </a:solidFill>
              </a:rPr>
              <a:t>product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</a:rPr>
              <a:t>• </a:t>
            </a:r>
            <a:r>
              <a:rPr lang="en-US" sz="2800" dirty="0" err="1" smtClean="0">
                <a:solidFill>
                  <a:srgbClr val="7030A0"/>
                </a:solidFill>
              </a:rPr>
              <a:t>Fitts</a:t>
            </a:r>
            <a:r>
              <a:rPr lang="en-US" sz="2800" dirty="0">
                <a:solidFill>
                  <a:srgbClr val="7030A0"/>
                </a:solidFill>
              </a:rPr>
              <a:t>’ Law </a:t>
            </a:r>
            <a:r>
              <a:rPr lang="en-US" sz="2800" dirty="0" smtClean="0">
                <a:solidFill>
                  <a:srgbClr val="7030A0"/>
                </a:solidFill>
              </a:rPr>
              <a:t>can </a:t>
            </a:r>
            <a:r>
              <a:rPr lang="en-US" sz="2800" dirty="0">
                <a:solidFill>
                  <a:srgbClr val="7030A0"/>
                </a:solidFill>
              </a:rPr>
              <a:t>be used to predict expert, error-free performance for </a:t>
            </a:r>
            <a:r>
              <a:rPr lang="en-US" sz="2800" dirty="0" smtClean="0">
                <a:solidFill>
                  <a:srgbClr val="7030A0"/>
                </a:solidFill>
              </a:rPr>
              <a:t>clearly defined tasks with limited key presses, </a:t>
            </a:r>
            <a:r>
              <a:rPr lang="en-US" sz="2800" dirty="0" err="1" smtClean="0">
                <a:solidFill>
                  <a:srgbClr val="7030A0"/>
                </a:solidFill>
              </a:rPr>
              <a:t>eg</a:t>
            </a:r>
            <a:r>
              <a:rPr lang="en-US" sz="2800" dirty="0" smtClean="0">
                <a:solidFill>
                  <a:srgbClr val="7030A0"/>
                </a:solidFill>
              </a:rPr>
              <a:t>. data entry and smart phone use.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GB" dirty="0"/>
              <a:t>Aims: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077200" cy="4876800"/>
          </a:xfrm>
        </p:spPr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</a:rPr>
              <a:t>Describe </a:t>
            </a:r>
            <a:r>
              <a:rPr lang="en-US" sz="2800" dirty="0">
                <a:solidFill>
                  <a:srgbClr val="7030A0"/>
                </a:solidFill>
              </a:rPr>
              <a:t>the key concepts associated with inspection methods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Explain </a:t>
            </a:r>
            <a:r>
              <a:rPr lang="en-US" sz="2800" dirty="0">
                <a:solidFill>
                  <a:srgbClr val="7030A0"/>
                </a:solidFill>
              </a:rPr>
              <a:t>how to do heuristic evaluation and walkthroughs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Explain </a:t>
            </a:r>
            <a:r>
              <a:rPr lang="en-US" sz="2800" dirty="0">
                <a:solidFill>
                  <a:srgbClr val="7030A0"/>
                </a:solidFill>
              </a:rPr>
              <a:t>the role of analytics in evaluation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Describe </a:t>
            </a:r>
            <a:r>
              <a:rPr lang="en-US" sz="2800" dirty="0">
                <a:solidFill>
                  <a:srgbClr val="7030A0"/>
                </a:solidFill>
              </a:rPr>
              <a:t>how to use </a:t>
            </a:r>
            <a:r>
              <a:rPr lang="en-US" sz="2800" dirty="0" err="1">
                <a:solidFill>
                  <a:srgbClr val="7030A0"/>
                </a:solidFill>
              </a:rPr>
              <a:t>Fitts</a:t>
            </a:r>
            <a:r>
              <a:rPr lang="en-US" sz="2800" dirty="0">
                <a:solidFill>
                  <a:srgbClr val="7030A0"/>
                </a:solidFill>
              </a:rPr>
              <a:t>’ Law – a predictive model.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4925" y="-21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Times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1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/>
              <a:t>Inspections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Several kinds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Experts use their knowledge of users &amp; technology to review software usability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Expert </a:t>
            </a:r>
            <a:r>
              <a:rPr lang="en-US" sz="2800" dirty="0" smtClean="0">
                <a:solidFill>
                  <a:srgbClr val="7030A0"/>
                </a:solidFill>
              </a:rPr>
              <a:t>critiques can </a:t>
            </a:r>
            <a:r>
              <a:rPr lang="en-US" sz="2800" dirty="0">
                <a:solidFill>
                  <a:srgbClr val="7030A0"/>
                </a:solidFill>
              </a:rPr>
              <a:t>be formal or </a:t>
            </a:r>
            <a:r>
              <a:rPr lang="en-US" sz="2800" dirty="0" smtClean="0">
                <a:solidFill>
                  <a:srgbClr val="7030A0"/>
                </a:solidFill>
              </a:rPr>
              <a:t>informal.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</a:rPr>
              <a:t>Heuristic </a:t>
            </a:r>
            <a:r>
              <a:rPr lang="en-US" sz="2800" dirty="0">
                <a:solidFill>
                  <a:srgbClr val="7030A0"/>
                </a:solidFill>
              </a:rPr>
              <a:t>evaluation is a review guided by a set of heuristics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Walkthroughs involve stepping through a pre-planned scenario noting potential problems.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Heuristic evaluation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7772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Developed </a:t>
            </a:r>
            <a:r>
              <a:rPr lang="en-US" sz="2800" dirty="0" smtClean="0">
                <a:solidFill>
                  <a:srgbClr val="7030A0"/>
                </a:solidFill>
              </a:rPr>
              <a:t>by Jacob </a:t>
            </a:r>
            <a:r>
              <a:rPr lang="en-US" sz="2800" dirty="0">
                <a:solidFill>
                  <a:srgbClr val="7030A0"/>
                </a:solidFill>
              </a:rPr>
              <a:t>Nielsen in the early 1990s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Based on heuristics distilled from an empirical analysis of 249 usability problems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These heuristics have been revised for current </a:t>
            </a:r>
            <a:r>
              <a:rPr lang="en-US" sz="2800" dirty="0" smtClean="0">
                <a:solidFill>
                  <a:srgbClr val="7030A0"/>
                </a:solidFill>
              </a:rPr>
              <a:t>technology by Nielsen and others for: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mobile </a:t>
            </a:r>
            <a:r>
              <a:rPr lang="en-US" sz="2400" dirty="0">
                <a:solidFill>
                  <a:schemeClr val="accent1"/>
                </a:solidFill>
              </a:rPr>
              <a:t>devices,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1"/>
                </a:solidFill>
              </a:rPr>
              <a:t>wearables</a:t>
            </a:r>
            <a:r>
              <a:rPr lang="en-US" sz="2400" dirty="0" smtClean="0">
                <a:solidFill>
                  <a:schemeClr val="accent1"/>
                </a:solidFill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virtual </a:t>
            </a:r>
            <a:r>
              <a:rPr lang="en-US" sz="2400" dirty="0">
                <a:solidFill>
                  <a:schemeClr val="accent1"/>
                </a:solidFill>
              </a:rPr>
              <a:t>worlds, etc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Design guidelines form a basis for developing heuristics.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8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846640" cy="963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Revised version (2014) of Nielsen’s </a:t>
            </a:r>
            <a:r>
              <a:rPr lang="en-US" dirty="0"/>
              <a:t>original heuristics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6792"/>
            <a:ext cx="8382000" cy="469160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Visibility of system status.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Match between system and real world.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User control and freedom.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Consistency and standards.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Error prevention.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Recognition rather than recall.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Flexibility and efficiency of use.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Aesthetic and minimalist design.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Help users recognize, diagnose, recover from errors.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Help and documentation.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001000" cy="1143000"/>
          </a:xfrm>
        </p:spPr>
        <p:txBody>
          <a:bodyPr/>
          <a:lstStyle/>
          <a:p>
            <a:r>
              <a:rPr lang="en-US"/>
              <a:t>No. of evaluators &amp; problems</a:t>
            </a:r>
          </a:p>
        </p:txBody>
      </p:sp>
      <p:pic>
        <p:nvPicPr>
          <p:cNvPr id="1128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064896" cy="463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Number of evaluators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Nielsen suggests that </a:t>
            </a:r>
            <a:r>
              <a:rPr lang="en-US" dirty="0">
                <a:solidFill>
                  <a:srgbClr val="7030A0"/>
                </a:solidFill>
              </a:rPr>
              <a:t>on average 5 evaluators identify 75-80% of usability problems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Cockton</a:t>
            </a:r>
            <a:r>
              <a:rPr lang="en-US" dirty="0" smtClean="0">
                <a:solidFill>
                  <a:srgbClr val="7030A0"/>
                </a:solidFill>
              </a:rPr>
              <a:t> and 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Woolrych</a:t>
            </a:r>
            <a:r>
              <a:rPr lang="en-US" dirty="0" smtClean="0">
                <a:solidFill>
                  <a:srgbClr val="7030A0"/>
                </a:solidFill>
              </a:rPr>
              <a:t> (2001) point out that the number of users needed to find </a:t>
            </a:r>
            <a:r>
              <a:rPr lang="en-US" dirty="0">
                <a:solidFill>
                  <a:srgbClr val="7030A0"/>
                </a:solidFill>
              </a:rPr>
              <a:t>75-80% of usability </a:t>
            </a:r>
            <a:r>
              <a:rPr lang="en-US" dirty="0" smtClean="0">
                <a:solidFill>
                  <a:srgbClr val="7030A0"/>
                </a:solidFill>
              </a:rPr>
              <a:t>problems depends on the context and nature of the problems.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1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Heuristics for websites focus on key criteria </a:t>
            </a:r>
            <a:r>
              <a:rPr lang="en-US" sz="2400"/>
              <a:t>(Budd, 2007)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Clarity</a:t>
            </a:r>
          </a:p>
          <a:p>
            <a:endParaRPr lang="en-US" sz="13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Minimize unnecessary complexity &amp; cognitive </a:t>
            </a:r>
            <a:r>
              <a:rPr lang="en-US" dirty="0" smtClean="0">
                <a:solidFill>
                  <a:srgbClr val="7030A0"/>
                </a:solidFill>
              </a:rPr>
              <a:t>load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Provide users with </a:t>
            </a: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Promote positive &amp; pleasurable user experience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9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heuristics to evaluate to evaluate ambient displays</a:t>
            </a: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1782"/>
            <a:ext cx="7894070" cy="460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0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911</Words>
  <Application>Microsoft Office PowerPoint</Application>
  <PresentationFormat>On-screen Show (4:3)</PresentationFormat>
  <Paragraphs>205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Aims:</vt:lpstr>
      <vt:lpstr>Inspections</vt:lpstr>
      <vt:lpstr>Heuristic evaluation</vt:lpstr>
      <vt:lpstr>Revised version (2014) of Nielsen’s original heuristics</vt:lpstr>
      <vt:lpstr>No. of evaluators &amp; problems</vt:lpstr>
      <vt:lpstr>Number of evaluators</vt:lpstr>
      <vt:lpstr>Heuristics for websites focus on key criteria (Budd, 2007)</vt:lpstr>
      <vt:lpstr>Using heuristics to evaluate to evaluate ambient displays</vt:lpstr>
      <vt:lpstr>3 stages for doing heuristic evaluation</vt:lpstr>
      <vt:lpstr>Advantages and problems</vt:lpstr>
      <vt:lpstr>Cognitive walkthroughs</vt:lpstr>
      <vt:lpstr>The 3 questions</vt:lpstr>
      <vt:lpstr>Pluralistic walkthrough</vt:lpstr>
      <vt:lpstr>Evaluation using analytics</vt:lpstr>
      <vt:lpstr>Social action analysis (Perer &amp; Shneiderman, 2008)</vt:lpstr>
      <vt:lpstr>Predictive models</vt:lpstr>
      <vt:lpstr>Fitts’ Law (Fitts, 1954)</vt:lpstr>
      <vt:lpstr>Key points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JOSH</cp:lastModifiedBy>
  <cp:revision>31</cp:revision>
  <dcterms:created xsi:type="dcterms:W3CDTF">2015-01-06T09:40:09Z</dcterms:created>
  <dcterms:modified xsi:type="dcterms:W3CDTF">2015-02-28T16:42:38Z</dcterms:modified>
</cp:coreProperties>
</file>