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9" r:id="rId2"/>
    <p:sldId id="335" r:id="rId3"/>
    <p:sldId id="331" r:id="rId4"/>
    <p:sldId id="323" r:id="rId5"/>
    <p:sldId id="346" r:id="rId6"/>
    <p:sldId id="344" r:id="rId7"/>
    <p:sldId id="362" r:id="rId8"/>
    <p:sldId id="324" r:id="rId9"/>
    <p:sldId id="358" r:id="rId10"/>
    <p:sldId id="359" r:id="rId11"/>
    <p:sldId id="360" r:id="rId12"/>
    <p:sldId id="357" r:id="rId13"/>
    <p:sldId id="332" r:id="rId14"/>
    <p:sldId id="320" r:id="rId15"/>
    <p:sldId id="321" r:id="rId16"/>
    <p:sldId id="333" r:id="rId17"/>
    <p:sldId id="341" r:id="rId18"/>
    <p:sldId id="345" r:id="rId19"/>
    <p:sldId id="355" r:id="rId20"/>
    <p:sldId id="289" r:id="rId21"/>
    <p:sldId id="322" r:id="rId22"/>
    <p:sldId id="361" r:id="rId23"/>
    <p:sldId id="306" r:id="rId24"/>
    <p:sldId id="356"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73460" autoAdjust="0"/>
  </p:normalViewPr>
  <p:slideViewPr>
    <p:cSldViewPr snapToGrid="0">
      <p:cViewPr varScale="1">
        <p:scale>
          <a:sx n="83" d="100"/>
          <a:sy n="83" d="100"/>
        </p:scale>
        <p:origin x="1386"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タイトルは，</a:t>
            </a:r>
            <a:r>
              <a:rPr lang="en-US" altLang="ja-JP" sz="1200" dirty="0">
                <a:solidFill>
                  <a:schemeClr val="bg1"/>
                </a:solidFill>
              </a:rPr>
              <a:t>A Unified Model for Multi-class Anomaly Detection</a:t>
            </a:r>
            <a:r>
              <a:rPr kumimoji="1" lang="en-US" altLang="ja-JP" dirty="0"/>
              <a:t>”</a:t>
            </a:r>
            <a:r>
              <a:rPr kumimoji="1" lang="ja-JP" altLang="en-US" dirty="0"/>
              <a:t>で，</a:t>
            </a:r>
            <a:r>
              <a:rPr kumimoji="1" lang="ja-JP" altLang="en-US" sz="1200" b="1" i="0" kern="1200" dirty="0">
                <a:solidFill>
                  <a:schemeClr val="tx1"/>
                </a:solidFill>
                <a:effectLst/>
                <a:latin typeface="+mn-lt"/>
                <a:ea typeface="+mn-ea"/>
                <a:cs typeface="+mn-cs"/>
              </a:rPr>
              <a:t>ニューリップス</a:t>
            </a:r>
            <a:r>
              <a:rPr kumimoji="1" lang="en-US" altLang="ja-JP" sz="1200" b="1" i="0" kern="1200" dirty="0">
                <a:solidFill>
                  <a:schemeClr val="tx1"/>
                </a:solidFill>
                <a:effectLst/>
                <a:latin typeface="+mn-lt"/>
                <a:ea typeface="+mn-ea"/>
                <a:cs typeface="+mn-cs"/>
              </a:rPr>
              <a:t>(</a:t>
            </a:r>
            <a:r>
              <a:rPr kumimoji="1" lang="en-US" altLang="ja-JP" sz="1200" b="1" i="0" kern="1200" dirty="0" err="1">
                <a:solidFill>
                  <a:schemeClr val="tx1"/>
                </a:solidFill>
                <a:effectLst/>
                <a:latin typeface="+mn-lt"/>
                <a:ea typeface="+mn-ea"/>
                <a:cs typeface="+mn-cs"/>
              </a:rPr>
              <a:t>NeurIPS</a:t>
            </a:r>
            <a:r>
              <a:rPr kumimoji="1" lang="en-US" altLang="ja-JP" sz="1200" b="1" i="0" kern="1200" dirty="0">
                <a:solidFill>
                  <a:schemeClr val="tx1"/>
                </a:solidFill>
                <a:effectLst/>
                <a:latin typeface="+mn-lt"/>
                <a:ea typeface="+mn-ea"/>
                <a:cs typeface="+mn-cs"/>
              </a:rPr>
              <a:t>)</a:t>
            </a:r>
            <a:r>
              <a:rPr lang="en-US" altLang="ja-JP" dirty="0">
                <a:solidFill>
                  <a:schemeClr val="bg1"/>
                </a:solidFill>
              </a:rPr>
              <a:t>2022</a:t>
            </a:r>
            <a:r>
              <a:rPr kumimoji="1" lang="ja-JP" altLang="en-JP" dirty="0"/>
              <a:t>に</a:t>
            </a:r>
            <a:r>
              <a:rPr kumimoji="1" lang="ja-JP" altLang="en-US" dirty="0"/>
              <a:t>採択されている論文です．</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lang="ja-JP" altLang="en-US" dirty="0"/>
              <a:t>今回の核心は、</a:t>
            </a:r>
            <a:r>
              <a:rPr lang="en-US" altLang="ja-JP" dirty="0" err="1"/>
              <a:t>ViT</a:t>
            </a:r>
            <a:r>
              <a:rPr lang="ja-JP" altLang="en-US" dirty="0" err="1"/>
              <a:t>のように</a:t>
            </a:r>
            <a:r>
              <a:rPr lang="ja-JP" altLang="en-US" dirty="0"/>
              <a:t>画像そのものをトランスフォーマーで処理するのではなく、</a:t>
            </a:r>
            <a:r>
              <a:rPr lang="en-US" altLang="ja-JP" b="1" dirty="0"/>
              <a:t>CNN</a:t>
            </a:r>
            <a:r>
              <a:rPr lang="ja-JP" altLang="en-US" b="1" dirty="0"/>
              <a:t>で得た特徴量を、独自に改良したトランスフォーマーで処理する</a:t>
            </a:r>
            <a:r>
              <a:rPr lang="ja-JP" altLang="en-US" dirty="0"/>
              <a:t>点</a:t>
            </a:r>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3B331-2C33-A160-B5D1-78721C7768A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F6162CF-CC51-5B66-C19A-5AC8CD26A2F8}"/>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85D2B658-9966-9EA0-DAE3-63C428E2B8F9}"/>
                  </a:ext>
                </a:extLst>
              </p:cNvPr>
              <p:cNvSpPr>
                <a:spLocks noGrp="1"/>
              </p:cNvSpPr>
              <p:nvPr>
                <p:ph type="body" idx="1"/>
              </p:nvPr>
            </p:nvSpPr>
            <p:spPr/>
            <p:txBody>
              <a:bodyPr/>
              <a:lstStyle/>
              <a:p>
                <a:r>
                  <a:rPr kumimoji="1" lang="ja-JP" altLang="en-US" dirty="0"/>
                  <a:t>コアセット・サブサンプリングについて説明します。</a:t>
                </a:r>
                <a:endParaRPr kumimoji="1" lang="en-US" altLang="ja-JP" dirty="0"/>
              </a:p>
              <a:p>
                <a:r>
                  <a:rPr kumimoji="1" lang="ja-JP" altLang="en-US" dirty="0"/>
                  <a:t>一言で言うと、データの多様性を保ちつつ本当に重要な特徴だけを抜き出してメモリバンクを厳選する作業です。</a:t>
                </a:r>
                <a:endParaRPr kumimoji="1" lang="en-US" altLang="ja-JP" dirty="0"/>
              </a:p>
              <a:p>
                <a:r>
                  <a:rPr kumimoji="1" lang="ja-JP" altLang="en-US" dirty="0"/>
                  <a:t>このアルゴリズムが必要な理由は、使用メモリ量・推論時間のカットのためです。</a:t>
                </a:r>
                <a:endParaRPr kumimoji="1" lang="en-US" altLang="ja-JP" dirty="0"/>
              </a:p>
              <a:p>
                <a:endParaRPr kumimoji="1" lang="en-US" altLang="ja-JP" dirty="0"/>
              </a:p>
              <a:p>
                <a:endParaRPr kumimoji="1" lang="en-US" altLang="ja-JP" dirty="0"/>
              </a:p>
              <a:p>
                <a:r>
                  <a:rPr kumimoji="1" lang="ja-JP" altLang="en-US" dirty="0"/>
                  <a:t>アルゴリズムを追ってみます。手順は</a:t>
                </a:r>
                <a:r>
                  <a:rPr kumimoji="1" lang="en-US" altLang="ja-JP" dirty="0"/>
                  <a:t>6</a:t>
                </a:r>
                <a:r>
                  <a:rPr kumimoji="1" lang="ja-JP" altLang="en-US" dirty="0"/>
                  <a:t>個に分けられるので２ページに分けて説明します。</a:t>
                </a:r>
                <a:endParaRPr kumimoji="1" lang="en-US" altLang="ja-JP" dirty="0"/>
              </a:p>
              <a:p>
                <a:r>
                  <a:rPr kumimoji="1" lang="ja-JP" altLang="en-US" dirty="0"/>
                  <a:t>まず、</a:t>
                </a:r>
                <a:r>
                  <a:rPr lang="ja-JP" altLang="en-US" dirty="0"/>
                  <a:t>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を用意します。</a:t>
                </a:r>
                <a:endParaRPr lang="en-US" altLang="ja-JP" dirty="0"/>
              </a:p>
              <a:p>
                <a:r>
                  <a:rPr lang="ja-JP" altLang="en-US" dirty="0"/>
                  <a:t>続いて、用意した全ての正常画像の特徴マップを</a:t>
                </a:r>
                <a:r>
                  <a:rPr lang="en-US" altLang="ja-JP" dirty="0" err="1"/>
                  <a:t>resnet</a:t>
                </a:r>
                <a:r>
                  <a:rPr lang="ja-JP" altLang="en-US" dirty="0"/>
                  <a:t>等の特徴抽出器から獲得します。</a:t>
                </a:r>
                <a:endParaRPr lang="en-US" altLang="ja-JP" dirty="0"/>
              </a:p>
              <a:p>
                <a:r>
                  <a:rPr lang="ja-JP" altLang="en-US" dirty="0"/>
                  <a:t>得られた特徴マップをパッチに分解して、周辺のパッチとの平均をとってからメモリバンク</a:t>
                </a:r>
                <a14:m>
                  <m:oMath xmlns:m="http://schemas.openxmlformats.org/officeDocument/2006/math">
                    <m:r>
                      <a:rPr lang="en-US" altLang="ja-JP" i="1">
                        <a:latin typeface="Cambria Math" panose="02040503050406030204" pitchFamily="18" charset="0"/>
                      </a:rPr>
                      <m:t>𝑀</m:t>
                    </m:r>
                  </m:oMath>
                </a14:m>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31D72CF3-FC6E-CF38-65F3-6C706D5411D0}"/>
              </a:ext>
            </a:extLst>
          </p:cNvPr>
          <p:cNvSpPr>
            <a:spLocks noGrp="1"/>
          </p:cNvSpPr>
          <p:nvPr>
            <p:ph type="sldNum" sz="quarter" idx="5"/>
          </p:nvPr>
        </p:nvSpPr>
        <p:spPr/>
        <p:txBody>
          <a:bodyPr/>
          <a:lstStyle/>
          <a:p>
            <a:fld id="{9C089636-1275-4B33-B565-A6C15888DBD7}" type="slidenum">
              <a:rPr kumimoji="1" lang="ja-JP" altLang="en-US" smtClean="0"/>
              <a:t>10</a:t>
            </a:fld>
            <a:endParaRPr kumimoji="1" lang="ja-JP" altLang="en-US"/>
          </a:p>
        </p:txBody>
      </p:sp>
    </p:spTree>
    <p:extLst>
      <p:ext uri="{BB962C8B-B14F-4D97-AF65-F5344CB8AC3E}">
        <p14:creationId xmlns:p14="http://schemas.microsoft.com/office/powerpoint/2010/main" val="2311310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4D0B7-EA38-49E4-1AE4-26E8AC4E5E1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046386C-AFBF-8FFB-D311-792456636CC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B9D6339D-7F5A-4CEB-BD94-319A7DF62922}"/>
                  </a:ext>
                </a:extLst>
              </p:cNvPr>
              <p:cNvSpPr>
                <a:spLocks noGrp="1"/>
              </p:cNvSpPr>
              <p:nvPr>
                <p:ph type="body" idx="1"/>
              </p:nvPr>
            </p:nvSpPr>
            <p:spPr/>
            <p:txBody>
              <a:bodyPr/>
              <a:lstStyle/>
              <a:p>
                <a:r>
                  <a:rPr kumimoji="1" lang="ja-JP" altLang="en-US" dirty="0"/>
                  <a:t>コアセット・サブサンプリングについて説明します。</a:t>
                </a:r>
                <a:endParaRPr kumimoji="1" lang="en-US" altLang="ja-JP" dirty="0"/>
              </a:p>
              <a:p>
                <a:r>
                  <a:rPr kumimoji="1" lang="ja-JP" altLang="en-US" dirty="0"/>
                  <a:t>一言で言うと、データの多様性を保ちつつ本当に重要な特徴だけを抜き出してメモリバンクを厳選する作業です。</a:t>
                </a:r>
                <a:endParaRPr kumimoji="1" lang="en-US" altLang="ja-JP" dirty="0"/>
              </a:p>
              <a:p>
                <a:r>
                  <a:rPr kumimoji="1" lang="ja-JP" altLang="en-US" dirty="0"/>
                  <a:t>このアルゴリズムが必要な理由は、使用メモリ量・推論時間のカットのためです。</a:t>
                </a:r>
                <a:endParaRPr kumimoji="1" lang="en-US" altLang="ja-JP" dirty="0"/>
              </a:p>
              <a:p>
                <a:endParaRPr kumimoji="1" lang="en-US" altLang="ja-JP" dirty="0"/>
              </a:p>
              <a:p>
                <a:endParaRPr kumimoji="1" lang="en-US" altLang="ja-JP" dirty="0"/>
              </a:p>
              <a:p>
                <a:r>
                  <a:rPr kumimoji="1" lang="ja-JP" altLang="en-US" dirty="0"/>
                  <a:t>アルゴリズムを追ってみます。手順は</a:t>
                </a:r>
                <a:r>
                  <a:rPr kumimoji="1" lang="en-US" altLang="ja-JP" dirty="0"/>
                  <a:t>6</a:t>
                </a:r>
                <a:r>
                  <a:rPr kumimoji="1" lang="ja-JP" altLang="en-US" dirty="0"/>
                  <a:t>個に分けられるので２ページに分けて説明します。</a:t>
                </a:r>
                <a:endParaRPr kumimoji="1" lang="en-US" altLang="ja-JP" dirty="0"/>
              </a:p>
              <a:p>
                <a:r>
                  <a:rPr kumimoji="1" lang="ja-JP" altLang="en-US" dirty="0"/>
                  <a:t>まず、</a:t>
                </a:r>
                <a:r>
                  <a:rPr lang="ja-JP" altLang="en-US" dirty="0"/>
                  <a:t>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を用意します。</a:t>
                </a:r>
                <a:endParaRPr lang="en-US" altLang="ja-JP" dirty="0"/>
              </a:p>
              <a:p>
                <a:r>
                  <a:rPr lang="ja-JP" altLang="en-US" dirty="0"/>
                  <a:t>続いて、用意した全ての正常画像の特徴マップを</a:t>
                </a:r>
                <a:r>
                  <a:rPr lang="en-US" altLang="ja-JP" dirty="0" err="1"/>
                  <a:t>resnet</a:t>
                </a:r>
                <a:r>
                  <a:rPr lang="ja-JP" altLang="en-US" dirty="0"/>
                  <a:t>等の特徴抽出器から獲得します。</a:t>
                </a:r>
                <a:endParaRPr lang="en-US" altLang="ja-JP" dirty="0"/>
              </a:p>
              <a:p>
                <a:r>
                  <a:rPr lang="ja-JP" altLang="en-US" dirty="0"/>
                  <a:t>得られた特徴マップをパッチに分解して、周辺のパッチとの平均をとってからメモリバンク</a:t>
                </a:r>
                <a14:m>
                  <m:oMath xmlns:m="http://schemas.openxmlformats.org/officeDocument/2006/math">
                    <m:r>
                      <a:rPr lang="en-US" altLang="ja-JP" i="1">
                        <a:latin typeface="Cambria Math" panose="02040503050406030204" pitchFamily="18" charset="0"/>
                      </a:rPr>
                      <m:t>𝑀</m:t>
                    </m:r>
                  </m:oMath>
                </a14:m>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8B658CD6-2577-938E-E77C-0B73F6FDB4F9}"/>
              </a:ext>
            </a:extLst>
          </p:cNvPr>
          <p:cNvSpPr>
            <a:spLocks noGrp="1"/>
          </p:cNvSpPr>
          <p:nvPr>
            <p:ph type="sldNum" sz="quarter" idx="5"/>
          </p:nvPr>
        </p:nvSpPr>
        <p:spPr/>
        <p:txBody>
          <a:bodyPr/>
          <a:lstStyle/>
          <a:p>
            <a:fld id="{9C089636-1275-4B33-B565-A6C15888DBD7}" type="slidenum">
              <a:rPr kumimoji="1" lang="ja-JP" altLang="en-US" smtClean="0"/>
              <a:t>11</a:t>
            </a:fld>
            <a:endParaRPr kumimoji="1" lang="ja-JP" altLang="en-US"/>
          </a:p>
        </p:txBody>
      </p:sp>
    </p:spTree>
    <p:extLst>
      <p:ext uri="{BB962C8B-B14F-4D97-AF65-F5344CB8AC3E}">
        <p14:creationId xmlns:p14="http://schemas.microsoft.com/office/powerpoint/2010/main" val="2206716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563C9-21D9-F717-F619-12C6C0A50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20F2D-A637-D78A-6CDF-D918E3D59C3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b="1" dirty="0"/>
                  <a:t>他の損失関数でも性能が変わらないため</a:t>
                </a:r>
                <a:r>
                  <a:rPr lang="en-US" altLang="ja-JP" dirty="0"/>
                  <a:t>: </a:t>
                </a:r>
                <a:r>
                  <a:rPr lang="ja-JP" altLang="en-US" dirty="0"/>
                  <a:t>論文の</a:t>
                </a:r>
                <a:r>
                  <a:rPr lang="en-US" altLang="ja-JP" dirty="0"/>
                  <a:t>Appendix</a:t>
                </a:r>
                <a:r>
                  <a:rPr lang="ja-JP" altLang="en-US" dirty="0"/>
                  <a:t>（補足資料）には、</a:t>
                </a:r>
                <a:r>
                  <a:rPr lang="en-US" altLang="ja-JP" dirty="0"/>
                  <a:t>MSE</a:t>
                </a:r>
                <a:r>
                  <a:rPr lang="ja-JP" altLang="en-US" dirty="0"/>
                  <a:t>以外の損失関数（正規化</a:t>
                </a:r>
                <a:r>
                  <a:rPr lang="en-US" altLang="ja-JP" dirty="0"/>
                  <a:t>MSE</a:t>
                </a:r>
                <a:r>
                  <a:rPr lang="ja-JP" altLang="en-US" dirty="0"/>
                  <a:t>、コサイン類似度）でも実験した結果が記載されており、</a:t>
                </a:r>
                <a:r>
                  <a:rPr lang="ja-JP" altLang="en-US" b="1" dirty="0"/>
                  <a:t>性能はほぼ同等</a:t>
                </a:r>
                <a:r>
                  <a:rPr lang="ja-JP" altLang="en-US" dirty="0"/>
                  <a:t>であったと報告されています 。</a:t>
                </a:r>
              </a:p>
            </p:txBody>
          </p:sp>
        </mc:Choice>
        <mc:Fallback xmlns="">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r>
                  <a:rPr lang="en-US" altLang="ja-JP" b="0" i="0">
                    <a:latin typeface="Cambria Math" panose="02040503050406030204" pitchFamily="18" charset="0"/>
                  </a:rPr>
                  <a:t>𝑚</a:t>
                </a:r>
                <a:r>
                  <a:rPr lang="ja-JP" altLang="en-US" dirty="0"/>
                  <a:t>と</a:t>
                </a:r>
                <a:r>
                  <a:rPr lang="en-US" altLang="ja-JP" b="0" i="0">
                    <a:latin typeface="Cambria Math" panose="02040503050406030204" pitchFamily="18" charset="0"/>
                  </a:rPr>
                  <a:t>𝑚^𝑡𝑒𝑠𝑡</a:t>
                </a:r>
                <a:r>
                  <a:rPr lang="ja-JP" altLang="en-US" dirty="0"/>
                  <a:t>の距離を全ての</a:t>
                </a:r>
                <a:r>
                  <a:rPr lang="en-US" altLang="ja-JP" i="0">
                    <a:latin typeface="Cambria Math" panose="02040503050406030204" pitchFamily="18" charset="0"/>
                  </a:rPr>
                  <a:t>𝑚</a:t>
                </a:r>
                <a:r>
                  <a:rPr lang="ja-JP" altLang="en-US" i="0">
                    <a:latin typeface="Cambria Math" panose="02040503050406030204" pitchFamily="18" charset="0"/>
                  </a:rPr>
                  <a:t>について求めます。</a:t>
                </a:r>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r>
                  <a:rPr lang="en-US" altLang="ja-JP" i="0">
                    <a:latin typeface="Cambria Math" panose="02040503050406030204" pitchFamily="18" charset="0"/>
                  </a:rPr>
                  <a:t>𝑚</a:t>
                </a:r>
                <a:r>
                  <a:rPr lang="ja-JP" altLang="en-US" dirty="0"/>
                  <a:t>と</a:t>
                </a:r>
                <a:r>
                  <a:rPr lang="en-US" altLang="ja-JP" i="0">
                    <a:latin typeface="Cambria Math" panose="02040503050406030204" pitchFamily="18" charset="0"/>
                  </a:rPr>
                  <a:t>𝑚^𝑡𝑒𝑠𝑡</a:t>
                </a:r>
                <a:r>
                  <a:rPr lang="ja-JP" altLang="en-US" dirty="0"/>
                  <a:t>のペアを選択し、それぞれ</a:t>
                </a:r>
                <a:r>
                  <a:rPr lang="en-US" altLang="ja-JP" i="0">
                    <a:latin typeface="Cambria Math" panose="02040503050406030204" pitchFamily="18" charset="0"/>
                  </a:rPr>
                  <a:t>𝑚^</a:t>
                </a:r>
                <a:r>
                  <a:rPr lang="en-US" altLang="ja-JP" b="0" i="0">
                    <a:latin typeface="Cambria Math" panose="02040503050406030204" pitchFamily="18" charset="0"/>
                  </a:rPr>
                  <a:t>∗</a:t>
                </a:r>
                <a:r>
                  <a:rPr lang="en-US" altLang="ja-JP" dirty="0"/>
                  <a:t>, </a:t>
                </a:r>
                <a:r>
                  <a:rPr lang="en-US" altLang="ja-JP" i="0">
                    <a:latin typeface="Cambria Math" panose="02040503050406030204" pitchFamily="18" charset="0"/>
                  </a:rPr>
                  <a:t>𝑚^(𝑡𝑒𝑠𝑡</a:t>
                </a:r>
                <a:r>
                  <a:rPr lang="en-US" altLang="ja-JP" b="0" i="0">
                    <a:latin typeface="Cambria Math" panose="02040503050406030204" pitchFamily="18" charset="0"/>
                  </a:rPr>
                  <a:t>∗)</a:t>
                </a:r>
                <a:r>
                  <a:rPr lang="ja-JP" altLang="en-US" dirty="0"/>
                  <a:t>と命名しておきます。</a:t>
                </a:r>
              </a:p>
              <a:p>
                <a:r>
                  <a:rPr lang="ja-JP" altLang="en-US" dirty="0"/>
                  <a:t>５．そして、選択したペアのユークリッド距離を異常スコアの素とする感じです。</a:t>
                </a:r>
              </a:p>
            </p:txBody>
          </p:sp>
        </mc:Fallback>
      </mc:AlternateContent>
      <p:sp>
        <p:nvSpPr>
          <p:cNvPr id="4" name="Slide Number Placeholder 3">
            <a:extLst>
              <a:ext uri="{FF2B5EF4-FFF2-40B4-BE49-F238E27FC236}">
                <a16:creationId xmlns:a16="http://schemas.microsoft.com/office/drawing/2014/main" id="{EC3F1C3E-6092-6BEF-CD2C-97715DF34263}"/>
              </a:ext>
            </a:extLst>
          </p:cNvPr>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2515153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結果をこの順番で説明します。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13</a:t>
            </a:fld>
            <a:endParaRPr kumimoji="1" lang="ja-JP" altLang="en-US"/>
          </a:p>
        </p:txBody>
      </p:sp>
    </p:spTree>
    <p:extLst>
      <p:ext uri="{BB962C8B-B14F-4D97-AF65-F5344CB8AC3E}">
        <p14:creationId xmlns:p14="http://schemas.microsoft.com/office/powerpoint/2010/main" val="706150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使用される評価指標を２つ、簡単に説明します。</a:t>
            </a:r>
            <a:endParaRPr lang="en-US" altLang="ja-JP" dirty="0"/>
          </a:p>
          <a:p>
            <a:r>
              <a:rPr lang="en-US" altLang="ja-JP" dirty="0"/>
              <a:t>1</a:t>
            </a:r>
            <a:r>
              <a:rPr lang="ja-JP" altLang="en-US" dirty="0"/>
              <a:t>つ目は</a:t>
            </a:r>
            <a:r>
              <a:rPr lang="en-US" altLang="ja-JP" dirty="0"/>
              <a:t>ROCAUC</a:t>
            </a:r>
            <a:r>
              <a:rPr lang="ja-JP" altLang="en-US" dirty="0"/>
              <a:t>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これは</a:t>
            </a:r>
            <a:r>
              <a:rPr lang="en-US" altLang="ja-JP" dirty="0"/>
              <a:t>ROC</a:t>
            </a:r>
            <a:r>
              <a:rPr lang="ja-JP" altLang="en-US" dirty="0"/>
              <a:t>曲線の下側面積のことで、 異常をとらえるしきい値を変化させていった際の</a:t>
            </a:r>
            <a:r>
              <a:rPr lang="en-US" altLang="ja-JP" dirty="0"/>
              <a:t>TPR</a:t>
            </a:r>
            <a:r>
              <a:rPr lang="ja-JP" altLang="en-US" dirty="0"/>
              <a:t>と</a:t>
            </a:r>
            <a:r>
              <a:rPr lang="en-US" altLang="ja-JP" dirty="0"/>
              <a:t>FPR</a:t>
            </a:r>
            <a:r>
              <a:rPr lang="ja-JP" altLang="en-US" dirty="0" err="1"/>
              <a:t>に依</a:t>
            </a:r>
            <a:r>
              <a:rPr lang="ja-JP" altLang="en-US" dirty="0"/>
              <a:t>存します。</a:t>
            </a:r>
            <a:endParaRPr lang="en-US" altLang="ja-JP" dirty="0"/>
          </a:p>
          <a:p>
            <a:r>
              <a:rPr lang="ja-JP" altLang="en-US" dirty="0"/>
              <a:t>詳細は末尾に記載しています。</a:t>
            </a:r>
            <a:endParaRPr lang="en-JP" altLang="ja-JP" dirty="0"/>
          </a:p>
          <a:p>
            <a:endParaRPr lang="en-US" dirty="0"/>
          </a:p>
          <a:p>
            <a:endParaRPr lang="en-US" dirty="0"/>
          </a:p>
          <a:p>
            <a:endParaRPr lang="en-US" dirty="0"/>
          </a:p>
          <a:p>
            <a:endParaRPr lang="en-US" dirty="0"/>
          </a:p>
          <a:p>
            <a:r>
              <a:rPr kumimoji="1" lang="en-US" altLang="ja-JP" sz="1200" b="0" i="0" kern="1200" dirty="0">
                <a:solidFill>
                  <a:schemeClr val="tx1"/>
                </a:solidFill>
                <a:effectLst/>
                <a:latin typeface="+mn-lt"/>
                <a:ea typeface="+mn-ea"/>
                <a:cs typeface="+mn-cs"/>
              </a:rPr>
              <a:t>Receiver Operating Characteristic     Area under the curve</a:t>
            </a:r>
            <a:endParaRPr lang="en-US" dirty="0"/>
          </a:p>
          <a:p>
            <a:endParaRPr lang="en-US" dirty="0"/>
          </a:p>
          <a:p>
            <a:r>
              <a:rPr lang="ja-JP" altLang="en-US"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ROC:   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14</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sz="1200" dirty="0"/>
              <a:t>2</a:t>
            </a:r>
            <a:r>
              <a:rPr kumimoji="1" lang="ja-JP" altLang="en-US" sz="1200" dirty="0"/>
              <a:t>つ目は</a:t>
            </a:r>
            <a:r>
              <a:rPr kumimoji="1" lang="en-US" altLang="ja-JP" sz="1200" dirty="0"/>
              <a:t>PRO</a:t>
            </a:r>
            <a:r>
              <a:rPr kumimoji="1" lang="ja-JP" altLang="en-US" sz="1200" dirty="0"/>
              <a:t>スコアです。</a:t>
            </a:r>
            <a:endParaRPr kumimoji="1" lang="en-US" altLang="ja-JP" sz="1200" dirty="0"/>
          </a:p>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なりやすいです</a:t>
            </a:r>
            <a:r>
              <a:rPr kumimoji="1" lang="ja-JP" altLang="en-US" sz="1200" dirty="0"/>
              <a:t>。</a:t>
            </a:r>
            <a:endParaRPr kumimoji="1" lang="en-US" altLang="ja-JP" sz="1200" dirty="0"/>
          </a:p>
          <a:p>
            <a:r>
              <a:rPr kumimoji="1" lang="ja-JP" altLang="en-US" sz="1200" dirty="0"/>
              <a:t>そのため、小さな欠陥の見逃しに対してペナルティが大きい</a:t>
            </a:r>
            <a:r>
              <a:rPr lang="ja-JP" altLang="en-US" sz="1200" dirty="0"/>
              <a:t>、</a:t>
            </a:r>
            <a:r>
              <a:rPr lang="en-US" altLang="ja-JP" sz="1200" dirty="0"/>
              <a:t>PRO</a:t>
            </a:r>
            <a:r>
              <a:rPr lang="ja-JP" altLang="en-US" sz="1200" dirty="0"/>
              <a:t>スコアも採用します。</a:t>
            </a:r>
            <a:endParaRPr lang="en-US" altLang="ja-JP"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⇒つまり、領域レベルで評価します。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以降は結果を確認していきます。</a:t>
            </a:r>
            <a:endParaRPr kumimoji="1" lang="en-US" altLang="ja-JP" dirty="0"/>
          </a:p>
          <a:p>
            <a:r>
              <a:rPr kumimoji="1" lang="ja-JP" altLang="en-US" dirty="0"/>
              <a:t>これは性能指標の比較表です。</a:t>
            </a:r>
            <a:endParaRPr kumimoji="1" lang="en-US" altLang="ja-JP" dirty="0"/>
          </a:p>
          <a:p>
            <a:r>
              <a:rPr kumimoji="1" lang="ja-JP" altLang="en-US" dirty="0"/>
              <a:t>どの項目においても提案手法の</a:t>
            </a:r>
            <a:r>
              <a:rPr kumimoji="1" lang="en-US" altLang="ja-JP" dirty="0" err="1"/>
              <a:t>PatchCore</a:t>
            </a:r>
            <a:r>
              <a:rPr kumimoji="1" lang="ja-JP" altLang="en-US" dirty="0"/>
              <a:t>がほかの手法を上回る性能を示しています。</a:t>
            </a:r>
            <a:endParaRPr kumimoji="1" lang="en-US" altLang="ja-JP" dirty="0"/>
          </a:p>
          <a:p>
            <a:r>
              <a:rPr kumimoji="1" lang="ja-JP" altLang="en-US" dirty="0"/>
              <a:t>また、注目すべきはメモリバンク圧縮による性能低下がほとんど見られない点です。　　     </a:t>
            </a:r>
            <a:r>
              <a:rPr kumimoji="1" lang="en-US" altLang="ja-JP" b="1" i="0" u="none" dirty="0"/>
              <a:t>(((</a:t>
            </a:r>
            <a:r>
              <a:rPr kumimoji="1" lang="ja-JP" altLang="en-US" b="1" i="0" u="none" dirty="0"/>
              <a:t>スライドに赤線引く？？</a:t>
            </a:r>
            <a:endParaRPr kumimoji="1" lang="en-US" altLang="ja-JP" b="1" i="0" u="none" dirty="0"/>
          </a:p>
          <a:p>
            <a:r>
              <a:rPr kumimoji="1" lang="ja-JP" altLang="en-US" dirty="0"/>
              <a:t>これによりメモリバンクのサイズ削減と高精度の両立に成功していることも示されています。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矢印は評価指標として高い方がいいか低い方がいいかを表しています。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16</a:t>
            </a:fld>
            <a:endParaRPr kumimoji="1" lang="ja-JP" altLang="en-US"/>
          </a:p>
        </p:txBody>
      </p:sp>
    </p:spTree>
    <p:extLst>
      <p:ext uri="{BB962C8B-B14F-4D97-AF65-F5344CB8AC3E}">
        <p14:creationId xmlns:p14="http://schemas.microsoft.com/office/powerpoint/2010/main" val="3362683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次は高速化に成功しているか確認します。</a:t>
            </a:r>
            <a:endParaRPr kumimoji="1" lang="en-US" altLang="ja-JP" dirty="0"/>
          </a:p>
          <a:p>
            <a:r>
              <a:rPr kumimoji="1" lang="ja-JP" altLang="en-US" dirty="0"/>
              <a:t>こちらは平均推論時間と各スコアの表です。</a:t>
            </a:r>
            <a:endParaRPr kumimoji="1" lang="en-US" altLang="ja-JP" dirty="0"/>
          </a:p>
          <a:p>
            <a:r>
              <a:rPr kumimoji="1" lang="ja-JP" altLang="en-US" dirty="0"/>
              <a:t>推論時間に注目すると</a:t>
            </a:r>
            <a:r>
              <a:rPr kumimoji="1" lang="en-US" altLang="ja-JP" dirty="0"/>
              <a:t>PatchCore-10%</a:t>
            </a:r>
            <a:r>
              <a:rPr kumimoji="1" lang="ja-JP" altLang="en-US" dirty="0"/>
              <a:t>では</a:t>
            </a:r>
            <a:r>
              <a:rPr kumimoji="1" lang="en-US" altLang="ja-JP" dirty="0"/>
              <a:t>0.22s</a:t>
            </a:r>
            <a:r>
              <a:rPr kumimoji="1" lang="ja-JP" altLang="en-US" dirty="0"/>
              <a:t>だが、</a:t>
            </a:r>
            <a:r>
              <a:rPr kumimoji="1" lang="en-US" altLang="ja-JP" dirty="0" err="1"/>
              <a:t>PaDiM</a:t>
            </a:r>
            <a:r>
              <a:rPr kumimoji="1" lang="ja-JP" altLang="en-US" dirty="0"/>
              <a:t>は</a:t>
            </a:r>
            <a:r>
              <a:rPr kumimoji="1" lang="en-US" altLang="ja-JP" dirty="0"/>
              <a:t>0.19s</a:t>
            </a:r>
            <a:r>
              <a:rPr kumimoji="1" lang="ja-JP" altLang="en-US" dirty="0"/>
              <a:t>と</a:t>
            </a:r>
            <a:r>
              <a:rPr kumimoji="1" lang="en-US" altLang="ja-JP" dirty="0" err="1"/>
              <a:t>PaDiM</a:t>
            </a:r>
            <a:r>
              <a:rPr kumimoji="1" lang="ja-JP" altLang="en-US" dirty="0"/>
              <a:t>に劣っています。</a:t>
            </a:r>
            <a:endParaRPr kumimoji="1" lang="en-US" altLang="ja-JP" dirty="0"/>
          </a:p>
          <a:p>
            <a:r>
              <a:rPr kumimoji="1" lang="ja-JP" altLang="en-US" dirty="0"/>
              <a:t>対して</a:t>
            </a:r>
            <a:r>
              <a:rPr kumimoji="1" lang="en-US" altLang="ja-JP" dirty="0"/>
              <a:t>PatchCore-1</a:t>
            </a:r>
            <a:r>
              <a:rPr kumimoji="1" lang="ja-JP" altLang="en-US" dirty="0"/>
              <a:t>％は推論時間が</a:t>
            </a:r>
            <a:r>
              <a:rPr kumimoji="1" lang="en-US" altLang="ja-JP" dirty="0"/>
              <a:t>0.17s</a:t>
            </a:r>
            <a:r>
              <a:rPr kumimoji="1" lang="ja-JP" altLang="en-US" dirty="0"/>
              <a:t>と</a:t>
            </a:r>
            <a:r>
              <a:rPr kumimoji="1" lang="en-US" altLang="ja-JP" dirty="0" err="1"/>
              <a:t>PaDiM</a:t>
            </a:r>
            <a:r>
              <a:rPr kumimoji="1" lang="ja-JP" altLang="en-US" dirty="0"/>
              <a:t>より優れています。</a:t>
            </a:r>
            <a:endParaRPr kumimoji="1" lang="en-US" altLang="ja-JP" dirty="0"/>
          </a:p>
          <a:p>
            <a:r>
              <a:rPr kumimoji="1" lang="ja-JP" altLang="en-US" dirty="0"/>
              <a:t>さらに、各スコアに関しても</a:t>
            </a:r>
            <a:r>
              <a:rPr kumimoji="1" lang="en-US" altLang="ja-JP" dirty="0" err="1"/>
              <a:t>PaDiM</a:t>
            </a:r>
            <a:r>
              <a:rPr kumimoji="1" lang="ja-JP" altLang="en-US" dirty="0"/>
              <a:t>を上回っており、平均推論時間、スコア共に優れていることが示されています。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dirty="0"/>
              <a:t>★</a:t>
            </a:r>
            <a:endParaRPr kumimoji="1" lang="en-US" altLang="ja-JP" dirty="0"/>
          </a:p>
          <a:p>
            <a:r>
              <a:rPr kumimoji="1" lang="ja-JP" altLang="en-US" dirty="0"/>
              <a:t>・</a:t>
            </a:r>
            <a:r>
              <a:rPr kumimoji="1" lang="en-US" altLang="ja-JP" dirty="0"/>
              <a:t>IVFPQ</a:t>
            </a:r>
            <a:r>
              <a:rPr kumimoji="1" lang="ja-JP" altLang="en-US" dirty="0"/>
              <a:t>は</a:t>
            </a:r>
            <a:r>
              <a:rPr kumimoji="1" lang="en-US" altLang="ja-JP" dirty="0"/>
              <a:t>ANN</a:t>
            </a:r>
            <a:r>
              <a:rPr kumimoji="1" lang="ja-JP" altLang="en-US" dirty="0"/>
              <a:t>という大体これでええでしょう</a:t>
            </a:r>
            <a:r>
              <a:rPr kumimoji="1" lang="en-US" altLang="ja-JP" dirty="0"/>
              <a:t>-</a:t>
            </a:r>
            <a:r>
              <a:rPr kumimoji="1" lang="ja-JP" altLang="en-US" dirty="0"/>
              <a:t>と最近傍データを見つける技術（さらなる推論の高速化のために）。</a:t>
            </a:r>
            <a:endParaRPr kumimoji="1" lang="en-US" altLang="ja-JP" sz="1200" b="0" i="0" kern="1200" dirty="0">
              <a:solidFill>
                <a:schemeClr val="tx1"/>
              </a:solidFill>
              <a:effectLst/>
              <a:latin typeface="+mn-lt"/>
              <a:ea typeface="+mn-ea"/>
              <a:cs typeface="+mn-cs"/>
            </a:endParaRPr>
          </a:p>
          <a:p>
            <a:r>
              <a:rPr kumimoji="1" lang="ja-JP" altLang="en-US" sz="1200" b="1" i="0" kern="1200" dirty="0">
                <a:solidFill>
                  <a:schemeClr val="tx1"/>
                </a:solidFill>
                <a:effectLst/>
                <a:latin typeface="+mn-lt"/>
                <a:ea typeface="+mn-ea"/>
                <a:cs typeface="+mn-cs"/>
              </a:rPr>
              <a:t>・</a:t>
            </a:r>
            <a:r>
              <a:rPr kumimoji="1" lang="en-US" altLang="ja-JP" sz="1200" b="1" i="0" kern="1200" dirty="0" err="1">
                <a:solidFill>
                  <a:schemeClr val="tx1"/>
                </a:solidFill>
                <a:effectLst/>
                <a:latin typeface="+mn-lt"/>
                <a:ea typeface="+mn-ea"/>
                <a:cs typeface="+mn-cs"/>
              </a:rPr>
              <a:t>PaDiM</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a:t>
            </a:r>
            <a:r>
              <a:rPr kumimoji="1" lang="ja-JP" altLang="en-US" sz="1200" b="1" i="0" kern="1200" dirty="0">
                <a:solidFill>
                  <a:schemeClr val="tx1"/>
                </a:solidFill>
                <a:effectLst/>
                <a:latin typeface="+mn-lt"/>
                <a:ea typeface="+mn-ea"/>
                <a:cs typeface="+mn-cs"/>
              </a:rPr>
              <a:t>あらかじめ決められた対応座標の統計量</a:t>
            </a:r>
            <a:r>
              <a:rPr kumimoji="1" lang="ja-JP" altLang="en-US" sz="1200" b="0" i="0" kern="1200" dirty="0">
                <a:solidFill>
                  <a:schemeClr val="tx1"/>
                </a:solidFill>
                <a:effectLst/>
                <a:latin typeface="+mn-lt"/>
                <a:ea typeface="+mn-ea"/>
                <a:cs typeface="+mn-cs"/>
              </a:rPr>
              <a:t>と</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回だけマハラノビス距離を計算すれば完了です。計算は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です。</a:t>
            </a:r>
          </a:p>
          <a:p>
            <a:r>
              <a:rPr kumimoji="1" lang="ja-JP" altLang="en-US" sz="1200" b="1" i="0" kern="1200" dirty="0">
                <a:solidFill>
                  <a:schemeClr val="tx1"/>
                </a:solidFill>
                <a:effectLst/>
                <a:latin typeface="+mn-lt"/>
                <a:ea typeface="+mn-ea"/>
                <a:cs typeface="+mn-cs"/>
              </a:rPr>
              <a:t>・</a:t>
            </a:r>
            <a:r>
              <a:rPr kumimoji="1" lang="en-US" altLang="ja-JP" sz="1200" b="1" i="0" kern="1200" dirty="0">
                <a:solidFill>
                  <a:schemeClr val="tx1"/>
                </a:solidFill>
                <a:effectLst/>
                <a:latin typeface="+mn-lt"/>
                <a:ea typeface="+mn-ea"/>
                <a:cs typeface="+mn-cs"/>
              </a:rPr>
              <a:t>PatchCore-100%</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は、メモリバンク内にある</a:t>
            </a:r>
            <a:r>
              <a:rPr kumimoji="1" lang="ja-JP" altLang="en-US" sz="1200" b="1" i="0" kern="1200" dirty="0">
                <a:solidFill>
                  <a:schemeClr val="tx1"/>
                </a:solidFill>
                <a:effectLst/>
                <a:latin typeface="+mn-lt"/>
                <a:ea typeface="+mn-ea"/>
                <a:cs typeface="+mn-cs"/>
              </a:rPr>
              <a:t>膨大な数の全ての正常パッチ</a:t>
            </a:r>
            <a:r>
              <a:rPr kumimoji="1" lang="ja-JP" altLang="en-US" sz="1200" b="0" i="0" kern="1200" dirty="0">
                <a:solidFill>
                  <a:schemeClr val="tx1"/>
                </a:solidFill>
                <a:effectLst/>
                <a:latin typeface="+mn-lt"/>
                <a:ea typeface="+mn-ea"/>
                <a:cs typeface="+mn-cs"/>
              </a:rPr>
              <a:t>と距離を計算して、その中から最小値を探す必要があるし、計算は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はメモリバンクのサイズ）であり、</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が大きいため時間がいる。</a:t>
            </a:r>
          </a:p>
          <a:p>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17</a:t>
            </a:fld>
            <a:endParaRPr kumimoji="1" lang="ja-JP" altLang="en-US"/>
          </a:p>
        </p:txBody>
      </p:sp>
    </p:spTree>
    <p:extLst>
      <p:ext uri="{BB962C8B-B14F-4D97-AF65-F5344CB8AC3E}">
        <p14:creationId xmlns:p14="http://schemas.microsoft.com/office/powerpoint/2010/main" val="2311795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err="1"/>
              <a:t>FewShot</a:t>
            </a:r>
            <a:r>
              <a:rPr kumimoji="1" lang="ja-JP" altLang="en-US" dirty="0"/>
              <a:t>性能の比較グラフです。</a:t>
            </a:r>
            <a:endParaRPr kumimoji="1" lang="en-US" altLang="ja-JP" dirty="0"/>
          </a:p>
          <a:p>
            <a:r>
              <a:rPr kumimoji="1" lang="ja-JP" altLang="en-US" sz="1200" b="0" i="0" kern="1200" dirty="0">
                <a:solidFill>
                  <a:schemeClr val="tx1"/>
                </a:solidFill>
                <a:effectLst/>
                <a:latin typeface="+mn-lt"/>
                <a:ea typeface="+mn-ea"/>
                <a:cs typeface="+mn-cs"/>
              </a:rPr>
              <a:t>黒の点線が、従来手法が全データ（</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）を使って達成した最高の性能スコア」**を示しています。</a:t>
            </a:r>
            <a:endParaRPr kumimoji="1" lang="en-US" altLang="ja-JP" dirty="0"/>
          </a:p>
          <a:p>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は</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程度のデータを使っただけで、従来手法の</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データ使用時の性能と同等か上回っています。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また、全てのグラフで、</a:t>
            </a: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の線が他の手法よりも常に上にあり、どのようなデータ量でも高い性能を示しています。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新しい製品ラインを立ち上げた直後など、</a:t>
            </a:r>
            <a:r>
              <a:rPr kumimoji="1" lang="ja-JP" altLang="en-US" sz="1200" b="1" i="0" kern="1200" dirty="0">
                <a:solidFill>
                  <a:schemeClr val="tx1"/>
                </a:solidFill>
                <a:effectLst/>
                <a:latin typeface="+mn-lt"/>
                <a:ea typeface="+mn-ea"/>
                <a:cs typeface="+mn-cs"/>
              </a:rPr>
              <a:t>十分な量の正常データを集めるのが難しい</a:t>
            </a:r>
            <a:r>
              <a:rPr kumimoji="1" lang="ja-JP" altLang="en-US" sz="1200" b="0" i="0" kern="1200" dirty="0">
                <a:solidFill>
                  <a:schemeClr val="tx1"/>
                </a:solidFill>
                <a:effectLst/>
                <a:latin typeface="+mn-lt"/>
                <a:ea typeface="+mn-ea"/>
                <a:cs typeface="+mn-cs"/>
              </a:rPr>
              <a:t>ケースー＞データが限られた状況でも性能を発揮できる。</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18</a:t>
            </a:fld>
            <a:endParaRPr kumimoji="1" lang="ja-JP" altLang="en-US"/>
          </a:p>
        </p:txBody>
      </p:sp>
    </p:spTree>
    <p:extLst>
      <p:ext uri="{BB962C8B-B14F-4D97-AF65-F5344CB8AC3E}">
        <p14:creationId xmlns:p14="http://schemas.microsoft.com/office/powerpoint/2010/main" val="1132651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論文のまとめです。</a:t>
            </a:r>
            <a:endParaRPr lang="en-US" altLang="ja-JP" sz="1200" dirty="0"/>
          </a:p>
          <a:p>
            <a:r>
              <a:rPr lang="ja-JP" altLang="en-US" sz="1200" dirty="0"/>
              <a:t>本論文では、</a:t>
            </a:r>
            <a:r>
              <a:rPr lang="ja-JP" altLang="en-US" dirty="0"/>
              <a:t>複数クラスの正常データを同時に学習し、すべてのクラスをまとめて扱える、統一モデル（</a:t>
            </a:r>
            <a:r>
              <a:rPr lang="en-US" altLang="ja-JP" dirty="0"/>
              <a:t>Unified Model</a:t>
            </a:r>
            <a:r>
              <a:rPr lang="ja-JP" altLang="en-US" dirty="0"/>
              <a:t>）の構築を行いました。</a:t>
            </a:r>
          </a:p>
          <a:p>
            <a:r>
              <a:rPr lang="ja-JP" altLang="en-US" dirty="0"/>
              <a:t>また、統一モデルで顕著な同一性ショートカット問題への軽減策を提案しました。</a:t>
            </a:r>
            <a:endParaRPr lang="en-US" altLang="ja-JP" dirty="0"/>
          </a:p>
          <a:p>
            <a:r>
              <a:rPr lang="en-US" altLang="ja-JP" dirty="0"/>
              <a:t>(1s)</a:t>
            </a:r>
          </a:p>
          <a:p>
            <a:r>
              <a:rPr lang="ja-JP" altLang="en-US" dirty="0"/>
              <a:t>同一性ショートカット問題の改善にあたって、クエリデコーダ・近傍マスク付きアテンション・特徴ジッタリングを採用しました。</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(1s)</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知見は、提案手法は統一ケースにおいても性能低下が見られず、　</a:t>
            </a:r>
            <a:r>
              <a:rPr lang="en-US" altLang="ja-JP" dirty="0"/>
              <a:t>MV-Tech</a:t>
            </a:r>
            <a:r>
              <a:rPr lang="ja-JP" altLang="en-US" dirty="0"/>
              <a:t>データセットで</a:t>
            </a:r>
            <a:r>
              <a:rPr lang="en-US" altLang="ja-JP" dirty="0"/>
              <a:t>AUROC</a:t>
            </a:r>
            <a:r>
              <a:rPr lang="ja-JP" altLang="en-US" dirty="0"/>
              <a:t>スコア</a:t>
            </a:r>
            <a:r>
              <a:rPr lang="en-US" altLang="ja-JP" dirty="0"/>
              <a:t>96.5%</a:t>
            </a:r>
            <a:r>
              <a:rPr lang="ja-JP" altLang="en-US" dirty="0"/>
              <a:t>を達成しました。</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従来の異常検知手法の多くは、製品のクラスごとに個別のモデルを学習させる「</a:t>
            </a:r>
            <a:r>
              <a:rPr lang="en-US" altLang="ja-JP" dirty="0"/>
              <a:t>1</a:t>
            </a:r>
            <a:r>
              <a:rPr lang="ja-JP" altLang="en-US" dirty="0"/>
              <a:t>クラス</a:t>
            </a:r>
            <a:r>
              <a:rPr lang="en-US" altLang="ja-JP" dirty="0"/>
              <a:t>1</a:t>
            </a:r>
            <a:r>
              <a:rPr lang="ja-JP" altLang="en-US" dirty="0"/>
              <a:t>モデル」方式です。この方式では、クラス数が増えるにつれてメモリ消費が大きくなるという問題があります。</a:t>
            </a:r>
            <a:r>
              <a:rPr lang="ja-JP" altLang="en-US" sz="1200" dirty="0"/>
              <a:t>そこで</a:t>
            </a: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1288116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論文の概要を説明します。</a:t>
            </a:r>
            <a:endParaRPr lang="en-US" altLang="ja-JP" sz="1200" dirty="0"/>
          </a:p>
          <a:p>
            <a:r>
              <a:rPr lang="ja-JP" altLang="en-US" sz="1200" dirty="0"/>
              <a:t>本論文では、</a:t>
            </a:r>
            <a:r>
              <a:rPr lang="ja-JP" altLang="en-US" dirty="0"/>
              <a:t>複数クラスの正常データを同時に学習し、すべてのクラスをまとめて扱える、統一モデル（</a:t>
            </a:r>
            <a:r>
              <a:rPr lang="en-US" altLang="ja-JP" dirty="0"/>
              <a:t>Unified Model</a:t>
            </a:r>
            <a:r>
              <a:rPr lang="ja-JP" altLang="en-US" dirty="0"/>
              <a:t>）の構築を行いました。</a:t>
            </a:r>
          </a:p>
          <a:p>
            <a:r>
              <a:rPr lang="ja-JP" altLang="en-US" dirty="0"/>
              <a:t>また、統一モデルで顕著な同一性ショートカット問題への軽減策を提案しました。この問題はモデルが正常データだけでなく異常データも完璧に再構成してしまい、両者の区別がつかなくなる現象です。</a:t>
            </a:r>
            <a:endParaRPr lang="en-US" altLang="ja-JP" dirty="0"/>
          </a:p>
          <a:p>
            <a:r>
              <a:rPr lang="ja-JP" altLang="en-US" dirty="0"/>
              <a:t>工夫点は、クエリデコーダ・近傍マスク付きアテンション・特徴ジッタリングによって同一性ショートカット問題の改善を行った点です。</a:t>
            </a:r>
            <a:endParaRPr lang="en-US" altLang="ja-JP" dirty="0"/>
          </a:p>
          <a:p>
            <a:r>
              <a:rPr lang="ja-JP" altLang="en-US" dirty="0"/>
              <a:t>得られた知見としては、既存手法は統一ケースで著しい性能低下がみられたが提案手法では見られなかったこと。</a:t>
            </a:r>
            <a:endParaRPr lang="en-US" altLang="ja-JP" dirty="0"/>
          </a:p>
          <a:p>
            <a:r>
              <a:rPr lang="en-US" altLang="ja-JP" dirty="0"/>
              <a:t>MV-Tech</a:t>
            </a:r>
            <a:r>
              <a:rPr lang="ja-JP" altLang="en-US" dirty="0"/>
              <a:t>データセットで</a:t>
            </a:r>
            <a:r>
              <a:rPr lang="en-US" altLang="ja-JP" dirty="0"/>
              <a:t>AUROC</a:t>
            </a:r>
            <a:r>
              <a:rPr lang="ja-JP" altLang="en-US" dirty="0"/>
              <a:t>スコア</a:t>
            </a:r>
            <a:r>
              <a:rPr lang="en-US" altLang="ja-JP" dirty="0"/>
              <a:t>96.5%</a:t>
            </a:r>
            <a:r>
              <a:rPr lang="ja-JP" altLang="en-US" dirty="0" err="1"/>
              <a:t>を達</a:t>
            </a:r>
            <a:r>
              <a:rPr lang="ja-JP" altLang="en-US" dirty="0"/>
              <a:t>成したことです。</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従来の異常検知手法の多くは、製品のクラスごとに個別のモデルを学習させる「</a:t>
            </a:r>
            <a:r>
              <a:rPr lang="en-US" altLang="ja-JP" dirty="0"/>
              <a:t>1</a:t>
            </a:r>
            <a:r>
              <a:rPr lang="ja-JP" altLang="en-US" dirty="0"/>
              <a:t>クラス</a:t>
            </a:r>
            <a:r>
              <a:rPr lang="en-US" altLang="ja-JP" dirty="0"/>
              <a:t>1</a:t>
            </a:r>
            <a:r>
              <a:rPr lang="ja-JP" altLang="en-US" dirty="0"/>
              <a:t>モデル」方式です。この方式では、クラス数が増えるにつれてメモリ消費が大きくなるという問題があります。</a:t>
            </a:r>
            <a:r>
              <a:rPr lang="ja-JP" altLang="en-US" sz="1200" dirty="0"/>
              <a:t>そこで</a:t>
            </a: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a:t>
            </a:fld>
            <a:endParaRPr kumimoji="1" lang="ja-JP" altLang="en-US"/>
          </a:p>
        </p:txBody>
      </p:sp>
    </p:spTree>
    <p:extLst>
      <p:ext uri="{BB962C8B-B14F-4D97-AF65-F5344CB8AC3E}">
        <p14:creationId xmlns:p14="http://schemas.microsoft.com/office/powerpoint/2010/main" val="480776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dirty="0"/>
              <a:t>以上で発表を終わります。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20</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両者を採用することで互いの弱点（小さな異常への注目と異常の被覆率）を補完しあえるため、よりよい評価が可能になります。</a:t>
            </a:r>
            <a:endParaRPr lang="en-JP" altLang="ja-JP" dirty="0"/>
          </a:p>
          <a:p>
            <a:endParaRPr lang="en-US" dirty="0"/>
          </a:p>
          <a:p>
            <a:endParaRPr lang="en-US" dirty="0"/>
          </a:p>
          <a:p>
            <a:r>
              <a:rPr lang="ja-JP" altLang="en-US" dirty="0"/>
              <a:t>★</a:t>
            </a:r>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21</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AC9EB-B116-23DE-BB9C-608FA63786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10FD7-7512-4A34-C01A-A286B83FC74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B43557E4-20E7-C8C0-12A8-3F58008FC3DE}"/>
                  </a:ext>
                </a:extLst>
              </p:cNvPr>
              <p:cNvSpPr>
                <a:spLocks noGrp="1"/>
              </p:cNvSpPr>
              <p:nvPr>
                <p:ph type="body" idx="1"/>
              </p:nvPr>
            </p:nvSpPr>
            <p:spPr/>
            <p:txBody>
              <a:bodyPr/>
              <a:lstStyle/>
              <a:p>
                <a:r>
                  <a:rPr lang="ja-JP" altLang="en-US" b="1" dirty="0"/>
                  <a:t>今回は</a:t>
                </a:r>
                <a:r>
                  <a:rPr lang="en-US" altLang="ja-JP" b="1" dirty="0"/>
                  <a:t>MSE</a:t>
                </a:r>
                <a:r>
                  <a:rPr lang="ja-JP" altLang="en-US" b="1" dirty="0"/>
                  <a:t>が使われていた。</a:t>
                </a:r>
                <a:endParaRPr lang="en-US" altLang="ja-JP" b="1" dirty="0"/>
              </a:p>
              <a:p>
                <a:r>
                  <a:rPr lang="ja-JP" altLang="en-US" b="1" dirty="0"/>
                  <a:t>ただ、</a:t>
                </a:r>
                <a:endParaRPr lang="en-US" altLang="ja-JP" b="1" dirty="0"/>
              </a:p>
              <a:p>
                <a:r>
                  <a:rPr lang="ja-JP" altLang="en-US" b="1" dirty="0"/>
                  <a:t>他の損失関数でも性能が変わらないため</a:t>
                </a:r>
                <a:r>
                  <a:rPr lang="en-US" altLang="ja-JP" dirty="0"/>
                  <a:t>: </a:t>
                </a:r>
                <a:r>
                  <a:rPr lang="ja-JP" altLang="en-US" dirty="0"/>
                  <a:t>論文の</a:t>
                </a:r>
                <a:r>
                  <a:rPr lang="en-US" altLang="ja-JP" dirty="0"/>
                  <a:t>Appendix</a:t>
                </a:r>
                <a:r>
                  <a:rPr lang="ja-JP" altLang="en-US" dirty="0"/>
                  <a:t>（補足資料）には、</a:t>
                </a:r>
                <a:r>
                  <a:rPr lang="en-US" altLang="ja-JP" dirty="0"/>
                  <a:t>MSE</a:t>
                </a:r>
                <a:r>
                  <a:rPr lang="ja-JP" altLang="en-US" dirty="0"/>
                  <a:t>以外の損失関数（正規化</a:t>
                </a:r>
                <a:r>
                  <a:rPr lang="en-US" altLang="ja-JP" dirty="0"/>
                  <a:t>MSE</a:t>
                </a:r>
                <a:r>
                  <a:rPr lang="ja-JP" altLang="en-US" dirty="0"/>
                  <a:t>、コサイン類似度）でも実験した結果が記載されており、</a:t>
                </a:r>
                <a:r>
                  <a:rPr lang="ja-JP" altLang="en-US" b="1" dirty="0"/>
                  <a:t>性能はほぼ同等</a:t>
                </a:r>
                <a:r>
                  <a:rPr lang="ja-JP" altLang="en-US" dirty="0"/>
                  <a:t>であったと報告されています 。</a:t>
                </a:r>
              </a:p>
            </p:txBody>
          </p:sp>
        </mc:Choice>
        <mc:Fallback xmlns="">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r>
                  <a:rPr lang="en-US" altLang="ja-JP" b="0" i="0">
                    <a:latin typeface="Cambria Math" panose="02040503050406030204" pitchFamily="18" charset="0"/>
                  </a:rPr>
                  <a:t>𝑚</a:t>
                </a:r>
                <a:r>
                  <a:rPr lang="ja-JP" altLang="en-US" dirty="0"/>
                  <a:t>と</a:t>
                </a:r>
                <a:r>
                  <a:rPr lang="en-US" altLang="ja-JP" b="0" i="0">
                    <a:latin typeface="Cambria Math" panose="02040503050406030204" pitchFamily="18" charset="0"/>
                  </a:rPr>
                  <a:t>𝑚^𝑡𝑒𝑠𝑡</a:t>
                </a:r>
                <a:r>
                  <a:rPr lang="ja-JP" altLang="en-US" dirty="0"/>
                  <a:t>の距離を全ての</a:t>
                </a:r>
                <a:r>
                  <a:rPr lang="en-US" altLang="ja-JP" i="0">
                    <a:latin typeface="Cambria Math" panose="02040503050406030204" pitchFamily="18" charset="0"/>
                  </a:rPr>
                  <a:t>𝑚</a:t>
                </a:r>
                <a:r>
                  <a:rPr lang="ja-JP" altLang="en-US" i="0">
                    <a:latin typeface="Cambria Math" panose="02040503050406030204" pitchFamily="18" charset="0"/>
                  </a:rPr>
                  <a:t>について求めます。</a:t>
                </a:r>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r>
                  <a:rPr lang="en-US" altLang="ja-JP" i="0">
                    <a:latin typeface="Cambria Math" panose="02040503050406030204" pitchFamily="18" charset="0"/>
                  </a:rPr>
                  <a:t>𝑚</a:t>
                </a:r>
                <a:r>
                  <a:rPr lang="ja-JP" altLang="en-US" dirty="0"/>
                  <a:t>と</a:t>
                </a:r>
                <a:r>
                  <a:rPr lang="en-US" altLang="ja-JP" i="0">
                    <a:latin typeface="Cambria Math" panose="02040503050406030204" pitchFamily="18" charset="0"/>
                  </a:rPr>
                  <a:t>𝑚^𝑡𝑒𝑠𝑡</a:t>
                </a:r>
                <a:r>
                  <a:rPr lang="ja-JP" altLang="en-US" dirty="0"/>
                  <a:t>のペアを選択し、それぞれ</a:t>
                </a:r>
                <a:r>
                  <a:rPr lang="en-US" altLang="ja-JP" i="0">
                    <a:latin typeface="Cambria Math" panose="02040503050406030204" pitchFamily="18" charset="0"/>
                  </a:rPr>
                  <a:t>𝑚^</a:t>
                </a:r>
                <a:r>
                  <a:rPr lang="en-US" altLang="ja-JP" b="0" i="0">
                    <a:latin typeface="Cambria Math" panose="02040503050406030204" pitchFamily="18" charset="0"/>
                  </a:rPr>
                  <a:t>∗</a:t>
                </a:r>
                <a:r>
                  <a:rPr lang="en-US" altLang="ja-JP" dirty="0"/>
                  <a:t>, </a:t>
                </a:r>
                <a:r>
                  <a:rPr lang="en-US" altLang="ja-JP" i="0">
                    <a:latin typeface="Cambria Math" panose="02040503050406030204" pitchFamily="18" charset="0"/>
                  </a:rPr>
                  <a:t>𝑚^(𝑡𝑒𝑠𝑡</a:t>
                </a:r>
                <a:r>
                  <a:rPr lang="en-US" altLang="ja-JP" b="0" i="0">
                    <a:latin typeface="Cambria Math" panose="02040503050406030204" pitchFamily="18" charset="0"/>
                  </a:rPr>
                  <a:t>∗)</a:t>
                </a:r>
                <a:r>
                  <a:rPr lang="ja-JP" altLang="en-US" dirty="0"/>
                  <a:t>と命名しておきます。</a:t>
                </a:r>
              </a:p>
              <a:p>
                <a:r>
                  <a:rPr lang="ja-JP" altLang="en-US" dirty="0"/>
                  <a:t>５．そして、選択したペアのユークリッド距離を異常スコアの素とする感じです。</a:t>
                </a:r>
              </a:p>
            </p:txBody>
          </p:sp>
        </mc:Fallback>
      </mc:AlternateContent>
      <p:sp>
        <p:nvSpPr>
          <p:cNvPr id="4" name="Slide Number Placeholder 3">
            <a:extLst>
              <a:ext uri="{FF2B5EF4-FFF2-40B4-BE49-F238E27FC236}">
                <a16:creationId xmlns:a16="http://schemas.microsoft.com/office/drawing/2014/main" id="{477A9743-F28D-4614-0554-ECC1AFECDFF1}"/>
              </a:ext>
            </a:extLst>
          </p:cNvPr>
          <p:cNvSpPr>
            <a:spLocks noGrp="1"/>
          </p:cNvSpPr>
          <p:nvPr>
            <p:ph type="sldNum" sz="quarter" idx="5"/>
          </p:nvPr>
        </p:nvSpPr>
        <p:spPr/>
        <p:txBody>
          <a:bodyPr/>
          <a:lstStyle/>
          <a:p>
            <a:fld id="{4170CF48-14AD-4B24-8659-A353857BCB31}" type="slidenum">
              <a:rPr kumimoji="1" lang="ja-JP" altLang="en-US" smtClean="0"/>
              <a:t>22</a:t>
            </a:fld>
            <a:endParaRPr kumimoji="1" lang="ja-JP" altLang="en-US"/>
          </a:p>
        </p:txBody>
      </p:sp>
    </p:spTree>
    <p:extLst>
      <p:ext uri="{BB962C8B-B14F-4D97-AF65-F5344CB8AC3E}">
        <p14:creationId xmlns:p14="http://schemas.microsoft.com/office/powerpoint/2010/main" val="3243474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破壊的な新技術を見つけて手法提案じゃなくて、改善が</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23</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改めて、異常検知の背景を説明します。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背景としては、</a:t>
            </a:r>
            <a:r>
              <a:rPr kumimoji="1" lang="en-US" altLang="ja-JP" dirty="0"/>
              <a:t>(0.5s) </a:t>
            </a:r>
            <a:r>
              <a:rPr kumimoji="1" lang="ja-JP" altLang="en-US" dirty="0"/>
              <a:t>異常は稀な現象なので正常データと比較して非常に不足しています。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そこで、この大量にある正常データ有効活用できないかと考えたときに、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正常なデータの特徴をモデルに学習させて異常検知に利用しようというアプローチを取ります。</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u="none" dirty="0"/>
          </a:p>
          <a:p>
            <a:r>
              <a:rPr kumimoji="1" lang="ja-JP" altLang="en-US" u="none" dirty="0"/>
              <a:t>＠ここでクリック。</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・今回は、トランスフォーマベースの特徴再構成オートエンコーダの紹介になります。</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再構成ベースでは、</a:t>
            </a:r>
            <a:r>
              <a:rPr lang="ja-JP" altLang="en-US" dirty="0"/>
              <a:t>潜在表現を使って元画像の復元を試みます。</a:t>
            </a:r>
            <a:endParaRPr lang="en-US" altLang="ja-JP" dirty="0"/>
          </a:p>
          <a:p>
            <a:r>
              <a:rPr lang="ja-JP" altLang="en-US" dirty="0"/>
              <a:t>潜在表現は、</a:t>
            </a:r>
            <a:r>
              <a:rPr kumimoji="1" lang="ja-JP" altLang="en-US" dirty="0"/>
              <a:t>大量の</a:t>
            </a:r>
            <a:r>
              <a:rPr lang="ja-JP" altLang="en-US" dirty="0"/>
              <a:t>正常画像から</a:t>
            </a:r>
            <a:r>
              <a:rPr kumimoji="1" lang="ja-JP" altLang="en-US" dirty="0"/>
              <a:t>オートエンコーダ等で</a:t>
            </a:r>
            <a:r>
              <a:rPr lang="ja-JP" altLang="en-US" dirty="0"/>
              <a:t>獲得します。</a:t>
            </a:r>
            <a:endParaRPr lang="en-US" altLang="ja-JP" dirty="0"/>
          </a:p>
          <a:p>
            <a:r>
              <a:rPr kumimoji="1" lang="ja-JP" altLang="en-US" u="none" dirty="0"/>
              <a:t>主な異常スコアは、元画像と復元された画像との差です。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5</a:t>
            </a:fld>
            <a:endParaRPr kumimoji="1" lang="ja-JP" altLang="en-US"/>
          </a:p>
        </p:txBody>
      </p:sp>
    </p:spTree>
    <p:extLst>
      <p:ext uri="{BB962C8B-B14F-4D97-AF65-F5344CB8AC3E}">
        <p14:creationId xmlns:p14="http://schemas.microsoft.com/office/powerpoint/2010/main" val="221445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kumimoji="1" lang="ja-JP" altLang="en-US" dirty="0"/>
              <a:t>事前知識としてトランスフォーマーのセルフアテンションを説明します。</a:t>
            </a:r>
            <a:endParaRPr lang="en-US" altLang="ja-JP" sz="1200" dirty="0"/>
          </a:p>
          <a:p>
            <a:r>
              <a:rPr kumimoji="1" lang="ja-JP" altLang="en-US" sz="1200" dirty="0"/>
              <a:t>セルフアテンションは入力データの各要素がどのように関連しているか学習します。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Query (Q), Key (K), Value (V) </a:t>
            </a:r>
            <a:r>
              <a:rPr lang="ja-JP" altLang="en-US" sz="1200" dirty="0"/>
              <a:t>という</a:t>
            </a:r>
            <a:r>
              <a:rPr lang="en-US" altLang="ja-JP" sz="1200" dirty="0"/>
              <a:t>3</a:t>
            </a:r>
            <a:r>
              <a:rPr lang="ja-JP" altLang="en-US" sz="1200" dirty="0"/>
              <a:t>つの要素を使って、各要素間の関連性の重みを計算します。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得られた重みに従って全体を集約することで、入力全体の文脈を捉えることができます。</a:t>
            </a:r>
            <a:endParaRPr lang="en-US" altLang="ja-JP" sz="1200"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トランスフォーマー元々は自然言語処理のために開発されたが、現在では画像認識など幅広い分野で使われているモデルです。</a:t>
            </a:r>
            <a:endParaRPr lang="en-US" altLang="ja-JP" sz="1200"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6</a:t>
            </a:fld>
            <a:endParaRPr kumimoji="1" lang="ja-JP" altLang="en-US"/>
          </a:p>
        </p:txBody>
      </p:sp>
    </p:spTree>
    <p:extLst>
      <p:ext uri="{BB962C8B-B14F-4D97-AF65-F5344CB8AC3E}">
        <p14:creationId xmlns:p14="http://schemas.microsoft.com/office/powerpoint/2010/main" val="2483069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878C1-5C12-F96D-996F-B63B27657B4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4029112-DA2A-FC2F-3834-8684349B0D4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E13FA2A-26D0-6F27-3A43-4E09D1139D8B}"/>
              </a:ext>
            </a:extLst>
          </p:cNvPr>
          <p:cNvSpPr>
            <a:spLocks noGrp="1"/>
          </p:cNvSpPr>
          <p:nvPr>
            <p:ph type="body" idx="1"/>
          </p:nvPr>
        </p:nvSpPr>
        <p:spPr/>
        <p:txBody>
          <a:bodyPr/>
          <a:lstStyle/>
          <a:p>
            <a:r>
              <a:rPr lang="en-US" altLang="ja-JP" dirty="0"/>
              <a:t>RNN</a:t>
            </a:r>
            <a:r>
              <a:rPr lang="ja-JP" altLang="en-US" dirty="0"/>
              <a:t>では時系列的に学習していくので位置関係が理解できましたが、リカレント層がなくなった構成だと理解できません。</a:t>
            </a:r>
          </a:p>
          <a:p>
            <a:r>
              <a:rPr lang="ja-JP" altLang="en-US" dirty="0"/>
              <a:t>そこで「</a:t>
            </a:r>
            <a:r>
              <a:rPr lang="en-US" altLang="ja-JP" dirty="0"/>
              <a:t>Positional Encoding</a:t>
            </a:r>
            <a:r>
              <a:rPr lang="ja-JP" altLang="en-US" dirty="0"/>
              <a:t>」が用いられています</a:t>
            </a:r>
          </a:p>
        </p:txBody>
      </p:sp>
      <p:sp>
        <p:nvSpPr>
          <p:cNvPr id="4" name="スライド番号プレースホルダー 3">
            <a:extLst>
              <a:ext uri="{FF2B5EF4-FFF2-40B4-BE49-F238E27FC236}">
                <a16:creationId xmlns:a16="http://schemas.microsoft.com/office/drawing/2014/main" id="{907FE776-7D33-A45D-67C0-E93C60CBCAD5}"/>
              </a:ext>
            </a:extLst>
          </p:cNvPr>
          <p:cNvSpPr>
            <a:spLocks noGrp="1"/>
          </p:cNvSpPr>
          <p:nvPr>
            <p:ph type="sldNum" sz="quarter" idx="5"/>
          </p:nvPr>
        </p:nvSpPr>
        <p:spPr/>
        <p:txBody>
          <a:bodyPr/>
          <a:lstStyle/>
          <a:p>
            <a:fld id="{9C089636-1275-4B33-B565-A6C15888DBD7}" type="slidenum">
              <a:rPr kumimoji="1" lang="ja-JP" altLang="en-US" smtClean="0"/>
              <a:t>7</a:t>
            </a:fld>
            <a:endParaRPr kumimoji="1" lang="ja-JP" altLang="en-US"/>
          </a:p>
        </p:txBody>
      </p:sp>
    </p:spTree>
    <p:extLst>
      <p:ext uri="{BB962C8B-B14F-4D97-AF65-F5344CB8AC3E}">
        <p14:creationId xmlns:p14="http://schemas.microsoft.com/office/powerpoint/2010/main" val="726711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dirty="0"/>
              <a:t>■ </a:t>
            </a:r>
            <a:r>
              <a:rPr lang="ja-JP" altLang="en-US" sz="1200" dirty="0"/>
              <a:t>普通の</a:t>
            </a:r>
            <a:r>
              <a:rPr lang="en-US" altLang="ja-JP" sz="1200" dirty="0"/>
              <a:t>Transformer</a:t>
            </a:r>
            <a:r>
              <a:rPr lang="ja-JP" altLang="en-US" sz="1200" dirty="0"/>
              <a:t>デコーダ</a:t>
            </a:r>
            <a:endParaRPr lang="en-US" altLang="ja-JP" sz="1200" dirty="0"/>
          </a:p>
          <a:p>
            <a:r>
              <a:rPr lang="en-US" altLang="ja-JP" sz="1200" dirty="0"/>
              <a:t>1</a:t>
            </a:r>
            <a:r>
              <a:rPr lang="ja-JP" altLang="en-US" sz="1200" dirty="0"/>
              <a:t>つ目の</a:t>
            </a:r>
            <a:r>
              <a:rPr lang="en-US" altLang="ja-JP" sz="1200" dirty="0"/>
              <a:t>Attention (</a:t>
            </a:r>
            <a:r>
              <a:rPr lang="ja-JP" altLang="en-US" sz="1200" dirty="0"/>
              <a:t>セルフアテンション</a:t>
            </a:r>
            <a:r>
              <a:rPr lang="en-US" altLang="ja-JP" sz="1200" dirty="0"/>
              <a:t>):</a:t>
            </a:r>
          </a:p>
          <a:p>
            <a:r>
              <a:rPr lang="ja-JP" altLang="en-US" sz="1200" dirty="0"/>
              <a:t>まず、デコーダがそれまでに出力したトークン同士で文脈を整理します。**この段階ではエンコーダの出力は使わない。</a:t>
            </a:r>
            <a:endParaRPr lang="en-US" altLang="ja-JP" sz="1200" dirty="0"/>
          </a:p>
          <a:p>
            <a:r>
              <a:rPr lang="en-US" altLang="ja-JP" sz="1200" dirty="0"/>
              <a:t>2</a:t>
            </a:r>
            <a:r>
              <a:rPr lang="ja-JP" altLang="en-US" sz="1200" dirty="0"/>
              <a:t>つ目の</a:t>
            </a:r>
            <a:r>
              <a:rPr lang="en-US" altLang="ja-JP" sz="1200" dirty="0"/>
              <a:t>Attention (</a:t>
            </a:r>
            <a:r>
              <a:rPr lang="ja-JP" altLang="en-US" sz="1200" dirty="0"/>
              <a:t>クロスアテンション</a:t>
            </a:r>
            <a:r>
              <a:rPr lang="en-US" altLang="ja-JP" sz="1200" dirty="0"/>
              <a:t>):</a:t>
            </a:r>
          </a:p>
          <a:p>
            <a:r>
              <a:rPr lang="ja-JP" altLang="en-US" sz="1200" dirty="0"/>
              <a:t>次に、</a:t>
            </a:r>
            <a:r>
              <a:rPr lang="en-US" altLang="ja-JP" sz="1200" dirty="0"/>
              <a:t>1</a:t>
            </a:r>
            <a:r>
              <a:rPr lang="ja-JP" altLang="en-US" sz="1200" dirty="0"/>
              <a:t>つ目の結果をクエリ</a:t>
            </a:r>
            <a:r>
              <a:rPr lang="en-US" altLang="ja-JP" sz="1200" dirty="0"/>
              <a:t>(Q)</a:t>
            </a:r>
            <a:r>
              <a:rPr lang="ja-JP" altLang="en-US" sz="1200" dirty="0"/>
              <a:t>として、ここで初めてエンコーダの出力**をキー</a:t>
            </a:r>
            <a:r>
              <a:rPr lang="en-US" altLang="ja-JP" sz="1200" dirty="0"/>
              <a:t>(K)</a:t>
            </a:r>
            <a:r>
              <a:rPr lang="ja-JP" altLang="en-US" sz="1200" dirty="0"/>
              <a:t>とバリュー</a:t>
            </a:r>
            <a:r>
              <a:rPr lang="en-US" altLang="ja-JP" sz="1200" dirty="0"/>
              <a:t>(V)</a:t>
            </a:r>
            <a:r>
              <a:rPr lang="ja-JP" altLang="en-US" sz="1200" dirty="0"/>
              <a:t>として参照。</a:t>
            </a:r>
          </a:p>
          <a:p>
            <a:endParaRPr lang="en-US" altLang="ja-JP" sz="1200" dirty="0"/>
          </a:p>
          <a:p>
            <a:r>
              <a:rPr lang="en-US" altLang="ja-JP" sz="1200" dirty="0"/>
              <a:t>■ </a:t>
            </a:r>
            <a:r>
              <a:rPr lang="ja-JP" altLang="en-US" sz="1200" dirty="0"/>
              <a:t>この論文の</a:t>
            </a:r>
            <a:r>
              <a:rPr lang="en-US" altLang="ja-JP" sz="1200" dirty="0"/>
              <a:t>LQD</a:t>
            </a:r>
            <a:r>
              <a:rPr lang="ja-JP" altLang="en-US" sz="1200" dirty="0"/>
              <a:t>（レイヤーワイズクエリデコーダ）</a:t>
            </a:r>
          </a:p>
          <a:p>
            <a:r>
              <a:rPr lang="en-US" altLang="ja-JP" sz="1200" dirty="0"/>
              <a:t>1</a:t>
            </a:r>
            <a:r>
              <a:rPr lang="ja-JP" altLang="en-US" sz="1200" dirty="0"/>
              <a:t>つ目の</a:t>
            </a:r>
            <a:r>
              <a:rPr lang="en-US" altLang="ja-JP" sz="1200" dirty="0"/>
              <a:t>Attention:</a:t>
            </a:r>
          </a:p>
          <a:p>
            <a:r>
              <a:rPr lang="ja-JP" altLang="en-US" sz="1200" dirty="0"/>
              <a:t>ここでエンコーダの出力（</a:t>
            </a:r>
            <a:r>
              <a:rPr lang="en-US" altLang="ja-JP" sz="1200" dirty="0"/>
              <a:t>K,V</a:t>
            </a:r>
            <a:r>
              <a:rPr lang="ja-JP" altLang="en-US" sz="1200" dirty="0"/>
              <a:t>）を使い、「正常のお手本」であるクエリ（</a:t>
            </a:r>
            <a:r>
              <a:rPr lang="en-US" altLang="ja-JP" sz="1200" dirty="0"/>
              <a:t>Q</a:t>
            </a:r>
            <a:r>
              <a:rPr lang="ja-JP" altLang="en-US" sz="1200" dirty="0"/>
              <a:t>）と融合。</a:t>
            </a:r>
          </a:p>
          <a:p>
            <a:r>
              <a:rPr lang="en-US" altLang="ja-JP" sz="1200" dirty="0"/>
              <a:t>2</a:t>
            </a:r>
            <a:r>
              <a:rPr lang="ja-JP" altLang="en-US" sz="1200" dirty="0"/>
              <a:t>つ目の</a:t>
            </a:r>
            <a:r>
              <a:rPr lang="en-US" altLang="ja-JP" sz="1200" dirty="0"/>
              <a:t>Attention:</a:t>
            </a:r>
          </a:p>
          <a:p>
            <a:r>
              <a:rPr lang="ja-JP" altLang="en-US" sz="1200" dirty="0"/>
              <a:t>次に、</a:t>
            </a:r>
            <a:r>
              <a:rPr lang="en-US" altLang="ja-JP" sz="1200" dirty="0"/>
              <a:t>1</a:t>
            </a:r>
            <a:r>
              <a:rPr lang="ja-JP" altLang="en-US" sz="1200" dirty="0"/>
              <a:t>つ目の結果をクエリ</a:t>
            </a:r>
            <a:r>
              <a:rPr lang="en-US" altLang="ja-JP" sz="1200" dirty="0"/>
              <a:t>(Q)</a:t>
            </a:r>
            <a:r>
              <a:rPr lang="ja-JP" altLang="en-US" sz="1200" dirty="0"/>
              <a:t>として、**前の層の出力**をキー</a:t>
            </a:r>
            <a:r>
              <a:rPr lang="en-US" altLang="ja-JP" sz="1200" dirty="0"/>
              <a:t>(K)</a:t>
            </a:r>
            <a:r>
              <a:rPr lang="ja-JP" altLang="en-US" sz="1200" dirty="0"/>
              <a:t>とバリュー</a:t>
            </a:r>
            <a:r>
              <a:rPr lang="en-US" altLang="ja-JP" sz="1200" dirty="0"/>
              <a:t>(V)</a:t>
            </a:r>
            <a:r>
              <a:rPr lang="ja-JP" altLang="en-US" sz="1200" dirty="0"/>
              <a:t>として参照し、統合する。</a:t>
            </a:r>
            <a:endParaRPr lang="en-US" altLang="ja-JP" sz="1200" dirty="0"/>
          </a:p>
          <a:p>
            <a:endParaRPr lang="en-US" altLang="ja-JP" b="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8</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0D689-FA53-88AE-1201-E92F1B77F50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0384CAA-3B1A-04D4-2744-0AD452E78FFF}"/>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71BD19D7-A206-5770-664A-91AEA024FCD3}"/>
                  </a:ext>
                </a:extLst>
              </p:cNvPr>
              <p:cNvSpPr>
                <a:spLocks noGrp="1"/>
              </p:cNvSpPr>
              <p:nvPr>
                <p:ph type="body" idx="1"/>
              </p:nvPr>
            </p:nvSpPr>
            <p:spPr/>
            <p:txBody>
              <a:bodyPr/>
              <a:lstStyle/>
              <a:p>
                <a:r>
                  <a:rPr kumimoji="1" lang="ja-JP" altLang="en-US" dirty="0"/>
                  <a:t>コアセット・サブサンプリングについて説明します。</a:t>
                </a:r>
                <a:endParaRPr kumimoji="1" lang="en-US" altLang="ja-JP" dirty="0"/>
              </a:p>
              <a:p>
                <a:r>
                  <a:rPr kumimoji="1" lang="ja-JP" altLang="en-US" dirty="0"/>
                  <a:t>一言で言うと、データの多様性を保ちつつ本当に重要な特徴だけを抜き出してメモリバンクを厳選する作業です。</a:t>
                </a:r>
                <a:endParaRPr kumimoji="1" lang="en-US" altLang="ja-JP" dirty="0"/>
              </a:p>
              <a:p>
                <a:r>
                  <a:rPr kumimoji="1" lang="ja-JP" altLang="en-US" dirty="0"/>
                  <a:t>このアルゴリズムが必要な理由は、使用メモリ量・推論時間のカットのためです。</a:t>
                </a:r>
                <a:endParaRPr kumimoji="1" lang="en-US" altLang="ja-JP" dirty="0"/>
              </a:p>
              <a:p>
                <a:endParaRPr kumimoji="1" lang="en-US" altLang="ja-JP" dirty="0"/>
              </a:p>
              <a:p>
                <a:endParaRPr kumimoji="1" lang="en-US" altLang="ja-JP" dirty="0"/>
              </a:p>
              <a:p>
                <a:r>
                  <a:rPr kumimoji="1" lang="ja-JP" altLang="en-US" dirty="0"/>
                  <a:t>アルゴリズムを追ってみます。手順は</a:t>
                </a:r>
                <a:r>
                  <a:rPr kumimoji="1" lang="en-US" altLang="ja-JP" dirty="0"/>
                  <a:t>6</a:t>
                </a:r>
                <a:r>
                  <a:rPr kumimoji="1" lang="ja-JP" altLang="en-US" dirty="0"/>
                  <a:t>個に分けられるので２ページに分けて説明します。</a:t>
                </a:r>
                <a:endParaRPr kumimoji="1" lang="en-US" altLang="ja-JP" dirty="0"/>
              </a:p>
              <a:p>
                <a:r>
                  <a:rPr kumimoji="1" lang="ja-JP" altLang="en-US" dirty="0"/>
                  <a:t>まず、</a:t>
                </a:r>
                <a:r>
                  <a:rPr lang="ja-JP" altLang="en-US" dirty="0"/>
                  <a:t>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を用意します。</a:t>
                </a:r>
                <a:endParaRPr lang="en-US" altLang="ja-JP" dirty="0"/>
              </a:p>
              <a:p>
                <a:r>
                  <a:rPr lang="ja-JP" altLang="en-US" dirty="0"/>
                  <a:t>続いて、用意した全ての正常画像の特徴マップを</a:t>
                </a:r>
                <a:r>
                  <a:rPr lang="en-US" altLang="ja-JP" dirty="0" err="1"/>
                  <a:t>resnet</a:t>
                </a:r>
                <a:r>
                  <a:rPr lang="ja-JP" altLang="en-US" dirty="0"/>
                  <a:t>等の特徴抽出器から獲得します。</a:t>
                </a:r>
                <a:endParaRPr lang="en-US" altLang="ja-JP" dirty="0"/>
              </a:p>
              <a:p>
                <a:r>
                  <a:rPr lang="ja-JP" altLang="en-US" dirty="0"/>
                  <a:t>得られた特徴マップをパッチに分解して、周辺のパッチとの平均をとってからメモリバンク</a:t>
                </a:r>
                <a14:m>
                  <m:oMath xmlns:m="http://schemas.openxmlformats.org/officeDocument/2006/math">
                    <m:r>
                      <a:rPr lang="en-US" altLang="ja-JP" i="1">
                        <a:latin typeface="Cambria Math" panose="02040503050406030204" pitchFamily="18" charset="0"/>
                      </a:rPr>
                      <m:t>𝑀</m:t>
                    </m:r>
                  </m:oMath>
                </a14:m>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4BC14916-8C09-3814-923B-7905837D8531}"/>
              </a:ext>
            </a:extLst>
          </p:cNvPr>
          <p:cNvSpPr>
            <a:spLocks noGrp="1"/>
          </p:cNvSpPr>
          <p:nvPr>
            <p:ph type="sldNum" sz="quarter" idx="5"/>
          </p:nvPr>
        </p:nvSpPr>
        <p:spPr/>
        <p:txBody>
          <a:bodyPr/>
          <a:lstStyle/>
          <a:p>
            <a:fld id="{9C089636-1275-4B33-B565-A6C15888DBD7}" type="slidenum">
              <a:rPr kumimoji="1" lang="ja-JP" altLang="en-US" smtClean="0"/>
              <a:t>9</a:t>
            </a:fld>
            <a:endParaRPr kumimoji="1" lang="ja-JP" altLang="en-US"/>
          </a:p>
        </p:txBody>
      </p:sp>
    </p:spTree>
    <p:extLst>
      <p:ext uri="{BB962C8B-B14F-4D97-AF65-F5344CB8AC3E}">
        <p14:creationId xmlns:p14="http://schemas.microsoft.com/office/powerpoint/2010/main" val="2940185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2025/7/26</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2025/7/26</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2025/7/26</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2025/7/26</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2025/7/26</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2025/7/26</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2025/7/26</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2025/7/26</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2025/7/26</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2025/7/26</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2025/7/26</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2025/7/26</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2206.03687"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hyperlink" Target="https://www.notion.so/transformer-UniAD-22b04fa2324380b59878c0938ce98a3c"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hyperlink" Target="https://zhiyuanyou.github.io/"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arxiv.org/abs/2301.11514v5"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arxiv.org/pdf/1706.0376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arxiv.org/pdf/1706.03762"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33185"/>
            <a:ext cx="11859066" cy="646331"/>
          </a:xfrm>
          <a:prstGeom prst="rect">
            <a:avLst/>
          </a:prstGeom>
          <a:noFill/>
        </p:spPr>
        <p:txBody>
          <a:bodyPr wrap="square" rtlCol="0">
            <a:spAutoFit/>
          </a:bodyPr>
          <a:lstStyle/>
          <a:p>
            <a:r>
              <a:rPr lang="en-US" altLang="ja-JP" sz="3600" dirty="0">
                <a:solidFill>
                  <a:schemeClr val="bg1"/>
                </a:solidFill>
              </a:rPr>
              <a:t>A Unified Model for Multi-class Anomaly Detection</a:t>
            </a:r>
            <a:endParaRPr lang="en-US" sz="3600" b="1" i="0" dirty="0">
              <a:solidFill>
                <a:schemeClr val="bg1"/>
              </a:solidFill>
              <a:effectLst/>
              <a:latin typeface="Lucida Grande" panose="020B0600040502020204" pitchFamily="34" charset="0"/>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369332"/>
          </a:xfrm>
          <a:prstGeom prst="rect">
            <a:avLst/>
          </a:prstGeom>
          <a:noFill/>
        </p:spPr>
        <p:txBody>
          <a:bodyPr wrap="square">
            <a:spAutoFit/>
          </a:bodyPr>
          <a:lstStyle/>
          <a:p>
            <a:r>
              <a:rPr lang="en-US" altLang="ja-JP" dirty="0" err="1">
                <a:solidFill>
                  <a:schemeClr val="bg1"/>
                </a:solidFill>
              </a:rPr>
              <a:t>Zhiyuan</a:t>
            </a:r>
            <a:r>
              <a:rPr lang="en-US" altLang="ja-JP" dirty="0">
                <a:solidFill>
                  <a:schemeClr val="bg1"/>
                </a:solidFill>
              </a:rPr>
              <a:t> you et.al., </a:t>
            </a:r>
            <a:r>
              <a:rPr lang="en-US" altLang="ja-JP" dirty="0" err="1">
                <a:solidFill>
                  <a:schemeClr val="bg1"/>
                </a:solidFill>
              </a:rPr>
              <a:t>NeurIPS</a:t>
            </a:r>
            <a:r>
              <a:rPr lang="en-US" altLang="ja-JP" dirty="0">
                <a:solidFill>
                  <a:schemeClr val="bg1"/>
                </a:solidFill>
              </a:rPr>
              <a:t> 2022</a:t>
            </a:r>
            <a:endParaRPr lang="en-JP" dirty="0">
              <a:solidFill>
                <a:schemeClr val="bg1"/>
              </a:solidFill>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F6396-09F1-FDF1-0F0E-1ADAC9FE9DC6}"/>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35B00AC4-AB84-E058-D847-6D53B2B480C9}"/>
              </a:ext>
            </a:extLst>
          </p:cNvPr>
          <p:cNvSpPr txBox="1"/>
          <p:nvPr/>
        </p:nvSpPr>
        <p:spPr>
          <a:xfrm>
            <a:off x="449016" y="269481"/>
            <a:ext cx="8799155" cy="707886"/>
          </a:xfrm>
          <a:prstGeom prst="rect">
            <a:avLst/>
          </a:prstGeom>
          <a:noFill/>
        </p:spPr>
        <p:txBody>
          <a:bodyPr wrap="square" rtlCol="0">
            <a:spAutoFit/>
          </a:bodyPr>
          <a:lstStyle/>
          <a:p>
            <a:r>
              <a:rPr lang="ja-JP" altLang="en-US" sz="4000" dirty="0"/>
              <a:t>近傍マスク付きアテンション </a:t>
            </a:r>
            <a:r>
              <a:rPr lang="en-US" altLang="ja-JP" sz="4000" dirty="0"/>
              <a:t>(NMA)</a:t>
            </a:r>
          </a:p>
        </p:txBody>
      </p:sp>
      <p:sp>
        <p:nvSpPr>
          <p:cNvPr id="5" name="テキスト ボックス 4">
            <a:extLst>
              <a:ext uri="{FF2B5EF4-FFF2-40B4-BE49-F238E27FC236}">
                <a16:creationId xmlns:a16="http://schemas.microsoft.com/office/drawing/2014/main" id="{41BA0C7C-08B0-B60B-F685-D277BD91E080}"/>
              </a:ext>
            </a:extLst>
          </p:cNvPr>
          <p:cNvSpPr txBox="1"/>
          <p:nvPr/>
        </p:nvSpPr>
        <p:spPr>
          <a:xfrm>
            <a:off x="339524" y="1582340"/>
            <a:ext cx="10023676" cy="2062103"/>
          </a:xfrm>
          <a:prstGeom prst="rect">
            <a:avLst/>
          </a:prstGeom>
          <a:noFill/>
        </p:spPr>
        <p:txBody>
          <a:bodyPr wrap="square" rtlCol="0">
            <a:spAutoFit/>
          </a:bodyPr>
          <a:lstStyle/>
          <a:p>
            <a:r>
              <a:rPr lang="ja-JP" altLang="en-US" sz="2800" dirty="0"/>
              <a:t>何をするのか</a:t>
            </a:r>
            <a:endParaRPr lang="en-US" altLang="ja-JP" sz="2800" dirty="0"/>
          </a:p>
          <a:p>
            <a:r>
              <a:rPr lang="ja-JP" altLang="en-US" dirty="0"/>
              <a:t>アテンションマップを計算する際に近傍トークンをマスクする。</a:t>
            </a:r>
            <a:endParaRPr lang="en-US" altLang="ja-JP" dirty="0"/>
          </a:p>
          <a:p>
            <a:endParaRPr kumimoji="1" lang="en-US" altLang="ja-JP" dirty="0"/>
          </a:p>
          <a:p>
            <a:endParaRPr lang="en-US" altLang="ja-JP" dirty="0"/>
          </a:p>
          <a:p>
            <a:r>
              <a:rPr lang="ja-JP" altLang="en-US" sz="2800" dirty="0"/>
              <a:t>効果</a:t>
            </a:r>
            <a:endParaRPr lang="en-US" altLang="ja-JP" sz="2800" dirty="0"/>
          </a:p>
          <a:p>
            <a:endParaRPr kumimoji="1" lang="ja-JP" altLang="en-US" dirty="0"/>
          </a:p>
        </p:txBody>
      </p:sp>
    </p:spTree>
    <p:extLst>
      <p:ext uri="{BB962C8B-B14F-4D97-AF65-F5344CB8AC3E}">
        <p14:creationId xmlns:p14="http://schemas.microsoft.com/office/powerpoint/2010/main" val="428579964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504EB-51FD-BB86-2A39-D5EA74FC0DD5}"/>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DBE2D5F6-A053-E372-AC66-4E5AEFE56AA0}"/>
              </a:ext>
            </a:extLst>
          </p:cNvPr>
          <p:cNvSpPr txBox="1"/>
          <p:nvPr/>
        </p:nvSpPr>
        <p:spPr>
          <a:xfrm>
            <a:off x="449017" y="269481"/>
            <a:ext cx="7792158" cy="707886"/>
          </a:xfrm>
          <a:prstGeom prst="rect">
            <a:avLst/>
          </a:prstGeom>
          <a:noFill/>
        </p:spPr>
        <p:txBody>
          <a:bodyPr wrap="square" rtlCol="0">
            <a:spAutoFit/>
          </a:bodyPr>
          <a:lstStyle/>
          <a:p>
            <a:r>
              <a:rPr lang="ja-JP" altLang="en-US" sz="4000" dirty="0"/>
              <a:t>特徴ジッタリング </a:t>
            </a:r>
            <a:r>
              <a:rPr lang="en-US" altLang="ja-JP" sz="4000" dirty="0"/>
              <a:t>(FJ)</a:t>
            </a:r>
          </a:p>
        </p:txBody>
      </p:sp>
      <p:sp>
        <p:nvSpPr>
          <p:cNvPr id="4" name="テキスト ボックス 3">
            <a:extLst>
              <a:ext uri="{FF2B5EF4-FFF2-40B4-BE49-F238E27FC236}">
                <a16:creationId xmlns:a16="http://schemas.microsoft.com/office/drawing/2014/main" id="{AE1D0050-EAD6-A331-DCA4-CD7771559CCF}"/>
              </a:ext>
            </a:extLst>
          </p:cNvPr>
          <p:cNvSpPr txBox="1"/>
          <p:nvPr/>
        </p:nvSpPr>
        <p:spPr>
          <a:xfrm>
            <a:off x="339524" y="1582340"/>
            <a:ext cx="10023676" cy="2893100"/>
          </a:xfrm>
          <a:prstGeom prst="rect">
            <a:avLst/>
          </a:prstGeom>
          <a:noFill/>
        </p:spPr>
        <p:txBody>
          <a:bodyPr wrap="square" rtlCol="0">
            <a:spAutoFit/>
          </a:bodyPr>
          <a:lstStyle/>
          <a:p>
            <a:r>
              <a:rPr lang="ja-JP" altLang="en-US" sz="2800" dirty="0"/>
              <a:t>何をするのか</a:t>
            </a:r>
            <a:endParaRPr lang="en-US" altLang="ja-JP" sz="2800" dirty="0"/>
          </a:p>
          <a:p>
            <a:r>
              <a:rPr lang="ja-JP" altLang="en-US" dirty="0"/>
              <a:t>入力特徴量に意図的にノイズを加える。</a:t>
            </a:r>
            <a:endParaRPr lang="en-US" altLang="ja-JP" dirty="0"/>
          </a:p>
          <a:p>
            <a:endParaRPr lang="en-US" altLang="ja-JP" dirty="0"/>
          </a:p>
          <a:p>
            <a:endParaRPr lang="en-US" altLang="ja-JP" dirty="0"/>
          </a:p>
          <a:p>
            <a:r>
              <a:rPr lang="ja-JP" altLang="en-US" sz="2800" dirty="0"/>
              <a:t>効果</a:t>
            </a:r>
            <a:endParaRPr lang="en-US" altLang="ja-JP" sz="2800" dirty="0"/>
          </a:p>
          <a:p>
            <a:r>
              <a:rPr lang="ja-JP" altLang="en-US" dirty="0"/>
              <a:t>そのまま復元することを学習してもノイズ付きを復元することになり、元のノイズのない正常な特徴量を再構成することを要求できる。そのままコピーしてきても誤差がある程度生まれるため恒等コピーを抑制できる。</a:t>
            </a:r>
          </a:p>
          <a:p>
            <a:endParaRPr lang="ja-JP" altLang="en-US" dirty="0"/>
          </a:p>
        </p:txBody>
      </p:sp>
    </p:spTree>
    <p:extLst>
      <p:ext uri="{BB962C8B-B14F-4D97-AF65-F5344CB8AC3E}">
        <p14:creationId xmlns:p14="http://schemas.microsoft.com/office/powerpoint/2010/main" val="367833675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BC0C4-DC42-35E5-E498-28ECF0682CC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72F65E-0398-7967-E046-F86581C05ED0}"/>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b="0" i="1">
                        <a:latin typeface="Cambria Math" panose="02040503050406030204" pitchFamily="18" charset="0"/>
                      </a:rPr>
                      <m:t>𝑠</m:t>
                    </m:r>
                  </m:oMath>
                </a14:m>
                <a:endParaRPr lang="en-JP" sz="4000" i="1" dirty="0"/>
              </a:p>
            </p:txBody>
          </p:sp>
        </mc:Choice>
        <mc:Fallback xmlns="">
          <p:sp>
            <p:nvSpPr>
              <p:cNvPr id="4" name="TextBox 3">
                <a:extLst>
                  <a:ext uri="{FF2B5EF4-FFF2-40B4-BE49-F238E27FC236}">
                    <a16:creationId xmlns:a16="http://schemas.microsoft.com/office/drawing/2014/main" id="{D872F65E-0398-7967-E046-F86581C05ED0}"/>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7C5AB101-3C15-27F7-8B0D-EFAC4D51A62E}"/>
              </a:ext>
            </a:extLst>
          </p:cNvPr>
          <p:cNvSpPr txBox="1"/>
          <p:nvPr/>
        </p:nvSpPr>
        <p:spPr>
          <a:xfrm>
            <a:off x="425998" y="3165342"/>
            <a:ext cx="10568354" cy="830997"/>
          </a:xfrm>
          <a:prstGeom prst="rect">
            <a:avLst/>
          </a:prstGeom>
          <a:solidFill>
            <a:schemeClr val="bg1"/>
          </a:solidFill>
        </p:spPr>
        <p:txBody>
          <a:bodyPr wrap="square" rtlCol="0">
            <a:spAutoFit/>
          </a:bodyPr>
          <a:lstStyle/>
          <a:p>
            <a:r>
              <a:rPr lang="ja-JP" altLang="en-US" sz="2400" dirty="0"/>
              <a:t>Ｓは○○との再構成誤差ですみたいな感じで言葉で伝えよう。</a:t>
            </a:r>
            <a:endParaRPr lang="en-US" altLang="ja-JP" sz="2400" dirty="0"/>
          </a:p>
          <a:p>
            <a:r>
              <a:rPr lang="ja-JP" altLang="en-US" sz="2400" dirty="0"/>
              <a:t>詳細な式は隠れスライドにとどめよう。</a:t>
            </a:r>
            <a:endParaRPr lang="en-US" altLang="ja-JP" dirty="0"/>
          </a:p>
        </p:txBody>
      </p:sp>
      <p:sp>
        <p:nvSpPr>
          <p:cNvPr id="3" name="Slide Number Placeholder 2">
            <a:extLst>
              <a:ext uri="{FF2B5EF4-FFF2-40B4-BE49-F238E27FC236}">
                <a16:creationId xmlns:a16="http://schemas.microsoft.com/office/drawing/2014/main" id="{84ABC00E-C872-9089-9B51-D88EAE3C1279}"/>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12</a:t>
            </a:fld>
            <a:r>
              <a:rPr kumimoji="1" lang="en-US" altLang="ja-JP" dirty="0"/>
              <a:t>-</a:t>
            </a:r>
            <a:endParaRPr kumimoji="1" lang="ja-JP" altLang="en-US" dirty="0"/>
          </a:p>
        </p:txBody>
      </p:sp>
    </p:spTree>
    <p:extLst>
      <p:ext uri="{BB962C8B-B14F-4D97-AF65-F5344CB8AC3E}">
        <p14:creationId xmlns:p14="http://schemas.microsoft.com/office/powerpoint/2010/main" val="123606662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2985433"/>
          </a:xfrm>
          <a:prstGeom prst="rect">
            <a:avLst/>
          </a:prstGeom>
          <a:noFill/>
        </p:spPr>
        <p:txBody>
          <a:bodyPr wrap="square" rtlCol="0">
            <a:spAutoFit/>
          </a:bodyPr>
          <a:lstStyle/>
          <a:p>
            <a:r>
              <a:rPr lang="ja-JP" altLang="en-US" sz="4000" dirty="0"/>
              <a:t>評価指標と結果</a:t>
            </a:r>
            <a:endParaRPr lang="en-US" altLang="ja-JP" sz="4000" dirty="0"/>
          </a:p>
          <a:p>
            <a:endParaRPr lang="en-US" altLang="ja-JP" sz="4000" dirty="0"/>
          </a:p>
          <a:p>
            <a:r>
              <a:rPr lang="ja-JP" altLang="en-US" sz="4000" dirty="0"/>
              <a:t>１．評価指標の紹介</a:t>
            </a:r>
            <a:endParaRPr lang="en-US" altLang="ja-JP" sz="4000" dirty="0"/>
          </a:p>
          <a:p>
            <a:endParaRPr lang="en-US" sz="2800" dirty="0"/>
          </a:p>
          <a:p>
            <a:r>
              <a:rPr lang="ja-JP" altLang="en-US" sz="4000" dirty="0"/>
              <a:t>２．結果の説明</a:t>
            </a:r>
            <a:endParaRPr lang="en-US" sz="4000" dirty="0"/>
          </a:p>
        </p:txBody>
      </p:sp>
      <p:sp>
        <p:nvSpPr>
          <p:cNvPr id="5" name="矢印: 下 4">
            <a:extLst>
              <a:ext uri="{FF2B5EF4-FFF2-40B4-BE49-F238E27FC236}">
                <a16:creationId xmlns:a16="http://schemas.microsoft.com/office/drawing/2014/main" id="{B05408D2-60AB-3686-FAA0-329AC9A6B673}"/>
              </a:ext>
            </a:extLst>
          </p:cNvPr>
          <p:cNvSpPr/>
          <p:nvPr/>
        </p:nvSpPr>
        <p:spPr>
          <a:xfrm>
            <a:off x="5494116" y="1762197"/>
            <a:ext cx="277793" cy="1177773"/>
          </a:xfrm>
          <a:prstGeom prst="downArrow">
            <a:avLst/>
          </a:prstGeom>
          <a:solidFill>
            <a:schemeClr val="accent5">
              <a:lumMod val="60000"/>
              <a:lumOff val="4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07217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14</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結果１　　性能指標の比較</a:t>
            </a:r>
            <a:endParaRPr lang="en-US" altLang="ja-JP" sz="4000" dirty="0"/>
          </a:p>
        </p:txBody>
      </p:sp>
      <p:pic>
        <p:nvPicPr>
          <p:cNvPr id="3" name="図 2">
            <a:extLst>
              <a:ext uri="{FF2B5EF4-FFF2-40B4-BE49-F238E27FC236}">
                <a16:creationId xmlns:a16="http://schemas.microsoft.com/office/drawing/2014/main" id="{96C73D89-497D-4C97-B8E1-8B6D19D9E958}"/>
              </a:ext>
            </a:extLst>
          </p:cNvPr>
          <p:cNvPicPr>
            <a:picLocks noChangeAspect="1"/>
          </p:cNvPicPr>
          <p:nvPr/>
        </p:nvPicPr>
        <p:blipFill rotWithShape="1">
          <a:blip r:embed="rId3"/>
          <a:srcRect t="26881"/>
          <a:stretch/>
        </p:blipFill>
        <p:spPr>
          <a:xfrm>
            <a:off x="41304" y="4143730"/>
            <a:ext cx="12109392" cy="992623"/>
          </a:xfrm>
          <a:prstGeom prst="rect">
            <a:avLst/>
          </a:prstGeom>
        </p:spPr>
      </p:pic>
      <p:sp>
        <p:nvSpPr>
          <p:cNvPr id="4" name="テキスト ボックス 3">
            <a:extLst>
              <a:ext uri="{FF2B5EF4-FFF2-40B4-BE49-F238E27FC236}">
                <a16:creationId xmlns:a16="http://schemas.microsoft.com/office/drawing/2014/main" id="{76FF1925-F185-4C7C-8531-2C2F696E8FE5}"/>
              </a:ext>
            </a:extLst>
          </p:cNvPr>
          <p:cNvSpPr txBox="1"/>
          <p:nvPr/>
        </p:nvSpPr>
        <p:spPr>
          <a:xfrm>
            <a:off x="229096" y="1339706"/>
            <a:ext cx="10568354" cy="400110"/>
          </a:xfrm>
          <a:prstGeom prst="rect">
            <a:avLst/>
          </a:prstGeom>
          <a:noFill/>
        </p:spPr>
        <p:txBody>
          <a:bodyPr wrap="square" rtlCol="0">
            <a:spAutoFit/>
          </a:bodyPr>
          <a:lstStyle/>
          <a:p>
            <a:r>
              <a:rPr lang="ja-JP" altLang="en-US" sz="2000" b="1" dirty="0"/>
              <a:t>注目すべきはメモリバンクを圧縮した際の性能低下。</a:t>
            </a:r>
            <a:endParaRPr lang="en-US" altLang="ja-JP" sz="2000" dirty="0"/>
          </a:p>
        </p:txBody>
      </p:sp>
      <p:pic>
        <p:nvPicPr>
          <p:cNvPr id="5" name="図 4">
            <a:extLst>
              <a:ext uri="{FF2B5EF4-FFF2-40B4-BE49-F238E27FC236}">
                <a16:creationId xmlns:a16="http://schemas.microsoft.com/office/drawing/2014/main" id="{C231FC82-C182-4488-AB1E-62251E0AF265}"/>
              </a:ext>
            </a:extLst>
          </p:cNvPr>
          <p:cNvPicPr>
            <a:picLocks noChangeAspect="1"/>
          </p:cNvPicPr>
          <p:nvPr/>
        </p:nvPicPr>
        <p:blipFill>
          <a:blip r:embed="rId4"/>
          <a:stretch>
            <a:fillRect/>
          </a:stretch>
        </p:blipFill>
        <p:spPr>
          <a:xfrm>
            <a:off x="800138" y="5601663"/>
            <a:ext cx="10591724" cy="1114176"/>
          </a:xfrm>
          <a:prstGeom prst="rect">
            <a:avLst/>
          </a:prstGeom>
        </p:spPr>
      </p:pic>
      <p:sp>
        <p:nvSpPr>
          <p:cNvPr id="6" name="テキスト ボックス 5">
            <a:extLst>
              <a:ext uri="{FF2B5EF4-FFF2-40B4-BE49-F238E27FC236}">
                <a16:creationId xmlns:a16="http://schemas.microsoft.com/office/drawing/2014/main" id="{FACF206B-850B-4FC9-9DAC-DC903DDB3547}"/>
              </a:ext>
            </a:extLst>
          </p:cNvPr>
          <p:cNvSpPr txBox="1"/>
          <p:nvPr/>
        </p:nvSpPr>
        <p:spPr>
          <a:xfrm>
            <a:off x="811822" y="6511842"/>
            <a:ext cx="10568354" cy="338554"/>
          </a:xfrm>
          <a:prstGeom prst="rect">
            <a:avLst/>
          </a:prstGeom>
          <a:noFill/>
        </p:spPr>
        <p:txBody>
          <a:bodyPr wrap="square" rtlCol="0">
            <a:spAutoFit/>
          </a:bodyPr>
          <a:lstStyle/>
          <a:p>
            <a:pPr algn="ctr"/>
            <a:r>
              <a:rPr lang="en-US" altLang="ja-JP" sz="1600" dirty="0"/>
              <a:t>PRO</a:t>
            </a:r>
            <a:r>
              <a:rPr lang="ja-JP" altLang="en-US" sz="1600" dirty="0"/>
              <a:t>スコアの結果</a:t>
            </a:r>
            <a:endParaRPr lang="en-US" altLang="ja-JP" sz="1600" dirty="0"/>
          </a:p>
        </p:txBody>
      </p:sp>
      <p:sp>
        <p:nvSpPr>
          <p:cNvPr id="7" name="テキスト ボックス 6">
            <a:extLst>
              <a:ext uri="{FF2B5EF4-FFF2-40B4-BE49-F238E27FC236}">
                <a16:creationId xmlns:a16="http://schemas.microsoft.com/office/drawing/2014/main" id="{F2FAAA9C-DB45-4B85-9D71-6713405EBF10}"/>
              </a:ext>
            </a:extLst>
          </p:cNvPr>
          <p:cNvSpPr txBox="1"/>
          <p:nvPr/>
        </p:nvSpPr>
        <p:spPr>
          <a:xfrm>
            <a:off x="616018" y="4962185"/>
            <a:ext cx="10568354" cy="338554"/>
          </a:xfrm>
          <a:prstGeom prst="rect">
            <a:avLst/>
          </a:prstGeom>
          <a:noFill/>
        </p:spPr>
        <p:txBody>
          <a:bodyPr wrap="square" rtlCol="0">
            <a:spAutoFit/>
          </a:bodyPr>
          <a:lstStyle/>
          <a:p>
            <a:pPr algn="ctr"/>
            <a:r>
              <a:rPr lang="ja-JP" altLang="en-US" sz="1600" dirty="0"/>
              <a:t>ピクセル単位</a:t>
            </a:r>
            <a:r>
              <a:rPr lang="en-US" altLang="ja-JP" sz="1600" dirty="0"/>
              <a:t>AUROC</a:t>
            </a:r>
            <a:r>
              <a:rPr lang="ja-JP" altLang="en-US" sz="1600" dirty="0"/>
              <a:t>スコアの結果</a:t>
            </a:r>
            <a:endParaRPr lang="en-US" altLang="ja-JP" sz="1600" dirty="0"/>
          </a:p>
        </p:txBody>
      </p:sp>
      <p:pic>
        <p:nvPicPr>
          <p:cNvPr id="8" name="図 7">
            <a:extLst>
              <a:ext uri="{FF2B5EF4-FFF2-40B4-BE49-F238E27FC236}">
                <a16:creationId xmlns:a16="http://schemas.microsoft.com/office/drawing/2014/main" id="{360BCC86-0854-4973-BAF6-B556F76D79D5}"/>
              </a:ext>
            </a:extLst>
          </p:cNvPr>
          <p:cNvPicPr>
            <a:picLocks noChangeAspect="1"/>
          </p:cNvPicPr>
          <p:nvPr/>
        </p:nvPicPr>
        <p:blipFill>
          <a:blip r:embed="rId5"/>
          <a:stretch>
            <a:fillRect/>
          </a:stretch>
        </p:blipFill>
        <p:spPr>
          <a:xfrm>
            <a:off x="616018" y="2563505"/>
            <a:ext cx="10959963" cy="877306"/>
          </a:xfrm>
          <a:prstGeom prst="rect">
            <a:avLst/>
          </a:prstGeom>
        </p:spPr>
      </p:pic>
      <p:sp>
        <p:nvSpPr>
          <p:cNvPr id="9" name="テキスト ボックス 8">
            <a:extLst>
              <a:ext uri="{FF2B5EF4-FFF2-40B4-BE49-F238E27FC236}">
                <a16:creationId xmlns:a16="http://schemas.microsoft.com/office/drawing/2014/main" id="{23C9B89A-E533-4AF1-98F5-D41838FBCEED}"/>
              </a:ext>
            </a:extLst>
          </p:cNvPr>
          <p:cNvSpPr txBox="1"/>
          <p:nvPr/>
        </p:nvSpPr>
        <p:spPr>
          <a:xfrm>
            <a:off x="616018" y="3461131"/>
            <a:ext cx="10568354" cy="338554"/>
          </a:xfrm>
          <a:prstGeom prst="rect">
            <a:avLst/>
          </a:prstGeom>
          <a:noFill/>
        </p:spPr>
        <p:txBody>
          <a:bodyPr wrap="square" rtlCol="0">
            <a:spAutoFit/>
          </a:bodyPr>
          <a:lstStyle/>
          <a:p>
            <a:pPr algn="ctr"/>
            <a:r>
              <a:rPr lang="ja-JP" altLang="en-US" sz="1600" dirty="0"/>
              <a:t>画像単位</a:t>
            </a:r>
            <a:r>
              <a:rPr lang="en-US" altLang="ja-JP" sz="1600" dirty="0"/>
              <a:t>AUROC</a:t>
            </a:r>
            <a:r>
              <a:rPr lang="ja-JP" altLang="en-US" sz="1600" dirty="0"/>
              <a:t>スコアの結果</a:t>
            </a:r>
            <a:endParaRPr lang="en-US" altLang="ja-JP" sz="1600" dirty="0"/>
          </a:p>
        </p:txBody>
      </p:sp>
    </p:spTree>
    <p:extLst>
      <p:ext uri="{BB962C8B-B14F-4D97-AF65-F5344CB8AC3E}">
        <p14:creationId xmlns:p14="http://schemas.microsoft.com/office/powerpoint/2010/main" val="12107271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結果２　　推論時間の比較</a:t>
            </a:r>
            <a:endParaRPr lang="en-US" altLang="ja-JP" sz="4000" dirty="0"/>
          </a:p>
        </p:txBody>
      </p:sp>
      <p:pic>
        <p:nvPicPr>
          <p:cNvPr id="3" name="図 2">
            <a:extLst>
              <a:ext uri="{FF2B5EF4-FFF2-40B4-BE49-F238E27FC236}">
                <a16:creationId xmlns:a16="http://schemas.microsoft.com/office/drawing/2014/main" id="{64D01B05-733B-49B3-80E9-7774C2E73198}"/>
              </a:ext>
            </a:extLst>
          </p:cNvPr>
          <p:cNvPicPr>
            <a:picLocks noChangeAspect="1"/>
          </p:cNvPicPr>
          <p:nvPr/>
        </p:nvPicPr>
        <p:blipFill>
          <a:blip r:embed="rId3"/>
          <a:stretch>
            <a:fillRect/>
          </a:stretch>
        </p:blipFill>
        <p:spPr>
          <a:xfrm>
            <a:off x="1612666" y="3719829"/>
            <a:ext cx="8966668" cy="2279662"/>
          </a:xfrm>
          <a:prstGeom prst="rect">
            <a:avLst/>
          </a:prstGeom>
        </p:spPr>
      </p:pic>
      <p:sp>
        <p:nvSpPr>
          <p:cNvPr id="4" name="テキスト ボックス 3">
            <a:extLst>
              <a:ext uri="{FF2B5EF4-FFF2-40B4-BE49-F238E27FC236}">
                <a16:creationId xmlns:a16="http://schemas.microsoft.com/office/drawing/2014/main" id="{2AB3B683-720A-4301-990C-43FD6AFABF65}"/>
              </a:ext>
            </a:extLst>
          </p:cNvPr>
          <p:cNvSpPr txBox="1"/>
          <p:nvPr/>
        </p:nvSpPr>
        <p:spPr>
          <a:xfrm>
            <a:off x="2254384" y="5999491"/>
            <a:ext cx="7329455" cy="338554"/>
          </a:xfrm>
          <a:prstGeom prst="rect">
            <a:avLst/>
          </a:prstGeom>
          <a:noFill/>
        </p:spPr>
        <p:txBody>
          <a:bodyPr wrap="square" rtlCol="0">
            <a:spAutoFit/>
          </a:bodyPr>
          <a:lstStyle/>
          <a:p>
            <a:pPr algn="ctr"/>
            <a:r>
              <a:rPr lang="ja-JP" altLang="en-US" sz="1600" dirty="0"/>
              <a:t>画像ごとの平均推論時間とスコア</a:t>
            </a:r>
            <a:r>
              <a:rPr lang="en-US" altLang="ja-JP" sz="1600" dirty="0"/>
              <a:t>( </a:t>
            </a:r>
            <a:r>
              <a:rPr lang="ja-JP" altLang="en-US" sz="1600" dirty="0"/>
              <a:t>画像</a:t>
            </a:r>
            <a:r>
              <a:rPr lang="en-US" altLang="ja-JP" sz="1600" dirty="0"/>
              <a:t>AUROC, </a:t>
            </a:r>
            <a:r>
              <a:rPr lang="ja-JP" altLang="en-US" sz="1600" dirty="0"/>
              <a:t>ピクセル</a:t>
            </a:r>
            <a:r>
              <a:rPr lang="en-US" altLang="ja-JP" sz="1600" dirty="0"/>
              <a:t>AUROC, PRO )</a:t>
            </a:r>
          </a:p>
        </p:txBody>
      </p:sp>
      <p:sp>
        <p:nvSpPr>
          <p:cNvPr id="11" name="テキスト ボックス 10">
            <a:extLst>
              <a:ext uri="{FF2B5EF4-FFF2-40B4-BE49-F238E27FC236}">
                <a16:creationId xmlns:a16="http://schemas.microsoft.com/office/drawing/2014/main" id="{9B1A0125-3340-472F-90AD-40222C729D40}"/>
              </a:ext>
            </a:extLst>
          </p:cNvPr>
          <p:cNvSpPr txBox="1"/>
          <p:nvPr/>
        </p:nvSpPr>
        <p:spPr>
          <a:xfrm>
            <a:off x="449017" y="1565299"/>
            <a:ext cx="9979773" cy="923330"/>
          </a:xfrm>
          <a:prstGeom prst="rect">
            <a:avLst/>
          </a:prstGeom>
          <a:noFill/>
        </p:spPr>
        <p:txBody>
          <a:bodyPr wrap="square" rtlCol="0">
            <a:spAutoFit/>
          </a:bodyPr>
          <a:lstStyle/>
          <a:p>
            <a:r>
              <a:rPr lang="ja-JP" altLang="en-US" dirty="0"/>
              <a:t>・推論時間では</a:t>
            </a:r>
            <a:r>
              <a:rPr lang="en-US" altLang="ja-JP" dirty="0"/>
              <a:t>PatchCore-10%</a:t>
            </a:r>
            <a:r>
              <a:rPr lang="ja-JP" altLang="en-US" dirty="0"/>
              <a:t>は</a:t>
            </a:r>
            <a:r>
              <a:rPr lang="en-US" altLang="ja-JP" dirty="0"/>
              <a:t>0.22s</a:t>
            </a:r>
            <a:r>
              <a:rPr lang="ja-JP" altLang="en-US" dirty="0" err="1"/>
              <a:t>、</a:t>
            </a:r>
            <a:r>
              <a:rPr lang="en-US" altLang="ja-JP" dirty="0" err="1"/>
              <a:t>PaDiM</a:t>
            </a:r>
            <a:r>
              <a:rPr lang="ja-JP" altLang="en-US" dirty="0"/>
              <a:t>は</a:t>
            </a:r>
            <a:r>
              <a:rPr lang="en-US" altLang="ja-JP" dirty="0"/>
              <a:t>0.19s</a:t>
            </a:r>
            <a:r>
              <a:rPr lang="ja-JP" altLang="en-US" dirty="0"/>
              <a:t>と提案手法が劣勢。</a:t>
            </a:r>
            <a:endParaRPr lang="en-US" altLang="ja-JP" dirty="0"/>
          </a:p>
          <a:p>
            <a:endParaRPr lang="en-US" altLang="ja-JP" dirty="0"/>
          </a:p>
          <a:p>
            <a:r>
              <a:rPr lang="ja-JP" altLang="en-US" dirty="0"/>
              <a:t>・</a:t>
            </a:r>
            <a:r>
              <a:rPr lang="en-US" altLang="ja-JP" dirty="0"/>
              <a:t>PatchCore-1%</a:t>
            </a:r>
            <a:r>
              <a:rPr lang="ja-JP" altLang="en-US" dirty="0"/>
              <a:t>では平均推論時間・各スコア共に優勢。</a:t>
            </a:r>
            <a:endParaRPr lang="en-US" altLang="ja-JP" dirty="0"/>
          </a:p>
        </p:txBody>
      </p:sp>
    </p:spTree>
    <p:extLst>
      <p:ext uri="{BB962C8B-B14F-4D97-AF65-F5344CB8AC3E}">
        <p14:creationId xmlns:p14="http://schemas.microsoft.com/office/powerpoint/2010/main" val="320302364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結果３</a:t>
            </a:r>
            <a:endParaRPr lang="en-US" altLang="ja-JP" sz="4000" dirty="0"/>
          </a:p>
        </p:txBody>
      </p:sp>
      <p:pic>
        <p:nvPicPr>
          <p:cNvPr id="6" name="図 5">
            <a:extLst>
              <a:ext uri="{FF2B5EF4-FFF2-40B4-BE49-F238E27FC236}">
                <a16:creationId xmlns:a16="http://schemas.microsoft.com/office/drawing/2014/main" id="{503ED876-7303-4291-842A-67A9A68C9110}"/>
              </a:ext>
            </a:extLst>
          </p:cNvPr>
          <p:cNvPicPr>
            <a:picLocks noChangeAspect="1"/>
          </p:cNvPicPr>
          <p:nvPr/>
        </p:nvPicPr>
        <p:blipFill>
          <a:blip r:embed="rId3"/>
          <a:stretch>
            <a:fillRect/>
          </a:stretch>
        </p:blipFill>
        <p:spPr>
          <a:xfrm>
            <a:off x="1658408" y="3669175"/>
            <a:ext cx="8693222" cy="2667595"/>
          </a:xfrm>
          <a:prstGeom prst="rect">
            <a:avLst/>
          </a:prstGeom>
        </p:spPr>
      </p:pic>
      <p:sp>
        <p:nvSpPr>
          <p:cNvPr id="7" name="正方形/長方形 6">
            <a:extLst>
              <a:ext uri="{FF2B5EF4-FFF2-40B4-BE49-F238E27FC236}">
                <a16:creationId xmlns:a16="http://schemas.microsoft.com/office/drawing/2014/main" id="{03AB8F58-16D9-4592-B0CC-928C890BED2F}"/>
              </a:ext>
            </a:extLst>
          </p:cNvPr>
          <p:cNvSpPr/>
          <p:nvPr/>
        </p:nvSpPr>
        <p:spPr>
          <a:xfrm>
            <a:off x="2694486" y="6361840"/>
            <a:ext cx="1212316" cy="369332"/>
          </a:xfrm>
          <a:prstGeom prst="rect">
            <a:avLst/>
          </a:prstGeom>
        </p:spPr>
        <p:txBody>
          <a:bodyPr wrap="square">
            <a:spAutoFit/>
          </a:bodyPr>
          <a:lstStyle/>
          <a:p>
            <a:r>
              <a:rPr lang="ja-JP" altLang="en-US" dirty="0"/>
              <a:t>画像単位</a:t>
            </a:r>
          </a:p>
        </p:txBody>
      </p:sp>
      <p:sp>
        <p:nvSpPr>
          <p:cNvPr id="8" name="正方形/長方形 7">
            <a:extLst>
              <a:ext uri="{FF2B5EF4-FFF2-40B4-BE49-F238E27FC236}">
                <a16:creationId xmlns:a16="http://schemas.microsoft.com/office/drawing/2014/main" id="{10485C00-B604-4F02-BCCD-7B8B9F9AE574}"/>
              </a:ext>
            </a:extLst>
          </p:cNvPr>
          <p:cNvSpPr/>
          <p:nvPr/>
        </p:nvSpPr>
        <p:spPr>
          <a:xfrm>
            <a:off x="5146296" y="6361840"/>
            <a:ext cx="1717446" cy="369332"/>
          </a:xfrm>
          <a:prstGeom prst="rect">
            <a:avLst/>
          </a:prstGeom>
        </p:spPr>
        <p:txBody>
          <a:bodyPr wrap="square">
            <a:spAutoFit/>
          </a:bodyPr>
          <a:lstStyle/>
          <a:p>
            <a:r>
              <a:rPr lang="ja-JP" altLang="en-US" dirty="0"/>
              <a:t>ピクセル単位</a:t>
            </a:r>
          </a:p>
        </p:txBody>
      </p:sp>
      <p:sp>
        <p:nvSpPr>
          <p:cNvPr id="9" name="正方形/長方形 8">
            <a:extLst>
              <a:ext uri="{FF2B5EF4-FFF2-40B4-BE49-F238E27FC236}">
                <a16:creationId xmlns:a16="http://schemas.microsoft.com/office/drawing/2014/main" id="{0FC5AE0D-19A2-40D5-97FD-CB8AC503E3EE}"/>
              </a:ext>
            </a:extLst>
          </p:cNvPr>
          <p:cNvSpPr/>
          <p:nvPr/>
        </p:nvSpPr>
        <p:spPr>
          <a:xfrm>
            <a:off x="7998397" y="6336770"/>
            <a:ext cx="1717446" cy="369332"/>
          </a:xfrm>
          <a:prstGeom prst="rect">
            <a:avLst/>
          </a:prstGeom>
        </p:spPr>
        <p:txBody>
          <a:bodyPr wrap="square">
            <a:spAutoFit/>
          </a:bodyPr>
          <a:lstStyle/>
          <a:p>
            <a:r>
              <a:rPr lang="ja-JP" altLang="en-US" dirty="0"/>
              <a:t>ピクセル単位</a:t>
            </a:r>
          </a:p>
        </p:txBody>
      </p:sp>
      <p:sp>
        <p:nvSpPr>
          <p:cNvPr id="10" name="正方形/長方形 9">
            <a:extLst>
              <a:ext uri="{FF2B5EF4-FFF2-40B4-BE49-F238E27FC236}">
                <a16:creationId xmlns:a16="http://schemas.microsoft.com/office/drawing/2014/main" id="{015AF978-407B-43A9-B66F-59AD3B95A6BC}"/>
              </a:ext>
            </a:extLst>
          </p:cNvPr>
          <p:cNvSpPr/>
          <p:nvPr/>
        </p:nvSpPr>
        <p:spPr>
          <a:xfrm>
            <a:off x="4311153" y="3320654"/>
            <a:ext cx="3387732" cy="338554"/>
          </a:xfrm>
          <a:prstGeom prst="rect">
            <a:avLst/>
          </a:prstGeom>
          <a:ln>
            <a:solidFill>
              <a:schemeClr val="tx1"/>
            </a:solidFill>
          </a:ln>
        </p:spPr>
        <p:txBody>
          <a:bodyPr wrap="square">
            <a:spAutoFit/>
          </a:bodyPr>
          <a:lstStyle/>
          <a:p>
            <a:pPr algn="ctr"/>
            <a:r>
              <a:rPr lang="en-US" altLang="ja-JP" sz="1600" dirty="0" err="1"/>
              <a:t>FewShot</a:t>
            </a:r>
            <a:r>
              <a:rPr lang="ja-JP" altLang="en-US" sz="1600" dirty="0"/>
              <a:t>性能の比較</a:t>
            </a:r>
          </a:p>
        </p:txBody>
      </p:sp>
      <p:sp>
        <p:nvSpPr>
          <p:cNvPr id="11" name="テキスト ボックス 10">
            <a:extLst>
              <a:ext uri="{FF2B5EF4-FFF2-40B4-BE49-F238E27FC236}">
                <a16:creationId xmlns:a16="http://schemas.microsoft.com/office/drawing/2014/main" id="{76D12076-6B1D-4111-84B1-527E583E3628}"/>
              </a:ext>
            </a:extLst>
          </p:cNvPr>
          <p:cNvSpPr txBox="1"/>
          <p:nvPr/>
        </p:nvSpPr>
        <p:spPr>
          <a:xfrm>
            <a:off x="449017" y="1565299"/>
            <a:ext cx="8693222" cy="923330"/>
          </a:xfrm>
          <a:prstGeom prst="rect">
            <a:avLst/>
          </a:prstGeom>
          <a:noFill/>
        </p:spPr>
        <p:txBody>
          <a:bodyPr wrap="square" rtlCol="0">
            <a:spAutoFit/>
          </a:bodyPr>
          <a:lstStyle/>
          <a:p>
            <a:r>
              <a:rPr lang="ja-JP" altLang="en-US" dirty="0"/>
              <a:t>・従来手法が全データを使って達成した最高スコアを約</a:t>
            </a:r>
            <a:r>
              <a:rPr lang="en-US" altLang="ja-JP" dirty="0"/>
              <a:t>20%</a:t>
            </a:r>
            <a:r>
              <a:rPr lang="ja-JP" altLang="en-US" dirty="0"/>
              <a:t>のデータで達成。</a:t>
            </a:r>
            <a:endParaRPr lang="en-US" altLang="ja-JP" dirty="0"/>
          </a:p>
          <a:p>
            <a:endParaRPr lang="en-US" altLang="ja-JP" dirty="0"/>
          </a:p>
          <a:p>
            <a:r>
              <a:rPr lang="ja-JP" altLang="en-US" dirty="0"/>
              <a:t>・どんなデータ量でも高い性能を示している。</a:t>
            </a:r>
            <a:endParaRPr lang="en-US" altLang="ja-JP" dirty="0"/>
          </a:p>
        </p:txBody>
      </p:sp>
    </p:spTree>
    <p:extLst>
      <p:ext uri="{BB962C8B-B14F-4D97-AF65-F5344CB8AC3E}">
        <p14:creationId xmlns:p14="http://schemas.microsoft.com/office/powerpoint/2010/main" val="124270926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複数クラスをまとめて扱える統一モデルの構築。</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400110"/>
          </a:xfrm>
          <a:prstGeom prst="rect">
            <a:avLst/>
          </a:prstGeom>
          <a:noFill/>
        </p:spPr>
        <p:txBody>
          <a:bodyPr wrap="square" rtlCol="0">
            <a:spAutoFit/>
          </a:bodyPr>
          <a:lstStyle/>
          <a:p>
            <a:r>
              <a:rPr lang="ja-JP" altLang="en-US" dirty="0"/>
              <a:t>・</a:t>
            </a:r>
            <a:r>
              <a:rPr lang="en-US" altLang="ja-JP" sz="2000" dirty="0"/>
              <a:t>MV-Tech</a:t>
            </a:r>
            <a:r>
              <a:rPr lang="ja-JP" altLang="en-US" sz="2000" dirty="0"/>
              <a:t>データセットにおいて</a:t>
            </a:r>
            <a:r>
              <a:rPr lang="en-US" altLang="ja-JP" sz="2000" dirty="0"/>
              <a:t>AUROC</a:t>
            </a:r>
            <a:r>
              <a:rPr lang="ja-JP" altLang="en-US" sz="2000" dirty="0"/>
              <a:t>スコア</a:t>
            </a:r>
            <a:r>
              <a:rPr lang="en-US" altLang="ja-JP" sz="2000" dirty="0"/>
              <a:t>96.5%</a:t>
            </a:r>
            <a:r>
              <a:rPr lang="ja-JP" altLang="en-US" sz="2000" dirty="0"/>
              <a:t>を達成。</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r>
              <a:rPr lang="ja-JP" altLang="en-US" sz="2000" dirty="0"/>
              <a:t>・同一性ショートカット</a:t>
            </a:r>
            <a:r>
              <a:rPr lang="en-US" altLang="ja-JP" sz="2000" dirty="0"/>
              <a:t>(</a:t>
            </a:r>
            <a:r>
              <a:rPr lang="ja-JP" altLang="en-US" sz="2000" dirty="0"/>
              <a:t>入力をそのまま出力</a:t>
            </a:r>
            <a:r>
              <a:rPr lang="en-US" altLang="ja-JP" sz="2000" dirty="0"/>
              <a:t>)</a:t>
            </a:r>
            <a:r>
              <a:rPr lang="ja-JP" altLang="en-US" sz="2000" dirty="0"/>
              <a:t>に対する頑健性の獲得。</a:t>
            </a:r>
            <a:endParaRPr lang="en-US" altLang="ja-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クエリデコーダ・近傍マスク付きアテンション・特徴ジッタリングの導入。</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400110"/>
          </a:xfrm>
          <a:prstGeom prst="rect">
            <a:avLst/>
          </a:prstGeom>
          <a:noFill/>
        </p:spPr>
        <p:txBody>
          <a:bodyPr wrap="square" rtlCol="0">
            <a:spAutoFit/>
          </a:bodyPr>
          <a:lstStyle/>
          <a:p>
            <a:r>
              <a:rPr lang="ja-JP" altLang="en-US" sz="2000" dirty="0"/>
              <a:t>・提案手法</a:t>
            </a:r>
            <a:r>
              <a:rPr lang="en-US" altLang="ja-JP" sz="2000" dirty="0" err="1"/>
              <a:t>UniAD</a:t>
            </a:r>
            <a:r>
              <a:rPr lang="ja-JP" altLang="en-US" sz="2000" dirty="0" err="1"/>
              <a:t>は統</a:t>
            </a:r>
            <a:r>
              <a:rPr lang="ja-JP" altLang="en-US" sz="2000" dirty="0"/>
              <a:t>一ケースでも性能がほとんど低下しなかった。</a:t>
            </a:r>
            <a:endParaRPr lang="en-JP" altLang="ja-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・異常箇所の特定精度を</a:t>
            </a:r>
            <a:r>
              <a:rPr lang="en-US" altLang="ja-JP" sz="2000" dirty="0"/>
              <a:t>89.5%</a:t>
            </a:r>
            <a:r>
              <a:rPr lang="ja-JP" altLang="en-US" sz="2000" dirty="0"/>
              <a:t>から</a:t>
            </a:r>
            <a:r>
              <a:rPr lang="en-US" altLang="ja-JP" sz="2000" dirty="0"/>
              <a:t>96.8%</a:t>
            </a:r>
            <a:r>
              <a:rPr lang="ja-JP" altLang="en-US" sz="2000" dirty="0"/>
              <a:t>へ向上。</a:t>
            </a:r>
            <a:endParaRPr lang="en-JP" altLang="ja-JP" sz="2000" dirty="0"/>
          </a:p>
        </p:txBody>
      </p:sp>
    </p:spTree>
    <p:extLst>
      <p:ext uri="{BB962C8B-B14F-4D97-AF65-F5344CB8AC3E}">
        <p14:creationId xmlns:p14="http://schemas.microsoft.com/office/powerpoint/2010/main" val="138414557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複数クラスをまとめて扱える統一モデルの構築。</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400110"/>
          </a:xfrm>
          <a:prstGeom prst="rect">
            <a:avLst/>
          </a:prstGeom>
          <a:noFill/>
        </p:spPr>
        <p:txBody>
          <a:bodyPr wrap="square" rtlCol="0">
            <a:spAutoFit/>
          </a:bodyPr>
          <a:lstStyle/>
          <a:p>
            <a:r>
              <a:rPr lang="ja-JP" altLang="en-US" dirty="0"/>
              <a:t>・</a:t>
            </a:r>
            <a:r>
              <a:rPr lang="en-US" altLang="ja-JP" sz="2000" dirty="0"/>
              <a:t>MV-Tech</a:t>
            </a:r>
            <a:r>
              <a:rPr lang="ja-JP" altLang="en-US" sz="2000" dirty="0"/>
              <a:t>データセットにおいて</a:t>
            </a:r>
            <a:r>
              <a:rPr lang="en-US" altLang="ja-JP" sz="2000" dirty="0"/>
              <a:t>AUROC</a:t>
            </a:r>
            <a:r>
              <a:rPr lang="ja-JP" altLang="en-US" sz="2000" dirty="0"/>
              <a:t>スコア</a:t>
            </a:r>
            <a:r>
              <a:rPr lang="en-US" altLang="ja-JP" sz="2000" dirty="0"/>
              <a:t>96.5%</a:t>
            </a:r>
            <a:r>
              <a:rPr lang="ja-JP" altLang="en-US" sz="2000" dirty="0"/>
              <a:t>を達成。</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r>
              <a:rPr lang="ja-JP" altLang="en-US" sz="2000" dirty="0"/>
              <a:t>・同一性ショートカット</a:t>
            </a:r>
            <a:r>
              <a:rPr lang="en-US" altLang="ja-JP" sz="2000" dirty="0"/>
              <a:t>(</a:t>
            </a:r>
            <a:r>
              <a:rPr lang="ja-JP" altLang="en-US" sz="2000" dirty="0"/>
              <a:t>入力をそのまま出力</a:t>
            </a:r>
            <a:r>
              <a:rPr lang="en-US" altLang="ja-JP" sz="2000" dirty="0"/>
              <a:t>)</a:t>
            </a:r>
            <a:r>
              <a:rPr lang="ja-JP" altLang="en-US" sz="2000" dirty="0"/>
              <a:t>に対する頑健性の獲得。</a:t>
            </a:r>
            <a:endParaRPr lang="en-US" altLang="ja-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クエリデコーダ・近傍マスク付きアテンション・特徴ジッタリングの導入。</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400110"/>
          </a:xfrm>
          <a:prstGeom prst="rect">
            <a:avLst/>
          </a:prstGeom>
          <a:noFill/>
        </p:spPr>
        <p:txBody>
          <a:bodyPr wrap="square" rtlCol="0">
            <a:spAutoFit/>
          </a:bodyPr>
          <a:lstStyle/>
          <a:p>
            <a:r>
              <a:rPr lang="ja-JP" altLang="en-US" sz="2000" dirty="0"/>
              <a:t>・提案手法</a:t>
            </a:r>
            <a:r>
              <a:rPr lang="en-US" altLang="ja-JP" sz="2000" dirty="0" err="1"/>
              <a:t>UniAD</a:t>
            </a:r>
            <a:r>
              <a:rPr lang="ja-JP" altLang="en-US" sz="2000" dirty="0" err="1"/>
              <a:t>は統</a:t>
            </a:r>
            <a:r>
              <a:rPr lang="ja-JP" altLang="en-US" sz="2000" dirty="0"/>
              <a:t>一ケースでも性能がほとんど低下しなかった。</a:t>
            </a:r>
            <a:endParaRPr lang="en-JP" altLang="ja-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・異常箇所の特定精度を</a:t>
            </a:r>
            <a:r>
              <a:rPr lang="en-US" altLang="ja-JP" sz="2000" dirty="0"/>
              <a:t>89.5%</a:t>
            </a:r>
            <a:r>
              <a:rPr lang="ja-JP" altLang="en-US" sz="2000" dirty="0"/>
              <a:t>から</a:t>
            </a:r>
            <a:r>
              <a:rPr lang="en-US" altLang="ja-JP" sz="2000" dirty="0"/>
              <a:t>96.8%</a:t>
            </a:r>
            <a:r>
              <a:rPr lang="ja-JP" altLang="en-US" sz="2000" dirty="0"/>
              <a:t>へ向上。</a:t>
            </a:r>
            <a:endParaRPr lang="en-JP" altLang="ja-JP" sz="2000" dirty="0"/>
          </a:p>
        </p:txBody>
      </p:sp>
    </p:spTree>
    <p:extLst>
      <p:ext uri="{BB962C8B-B14F-4D97-AF65-F5344CB8AC3E}">
        <p14:creationId xmlns:p14="http://schemas.microsoft.com/office/powerpoint/2010/main" val="273708305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20</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2031325"/>
          </a:xfrm>
          <a:prstGeom prst="rect">
            <a:avLst/>
          </a:prstGeom>
          <a:noFill/>
        </p:spPr>
        <p:txBody>
          <a:bodyPr wrap="square" rtlCol="0">
            <a:spAutoFit/>
          </a:bodyPr>
          <a:lstStyle/>
          <a:p>
            <a:r>
              <a:rPr lang="en-JP" altLang="ja-JP" dirty="0"/>
              <a:t>[1]</a:t>
            </a:r>
            <a:r>
              <a:rPr lang="ja-JP" altLang="en-US" dirty="0"/>
              <a:t> </a:t>
            </a:r>
            <a:r>
              <a:rPr lang="en-US" altLang="ja-JP" dirty="0" err="1"/>
              <a:t>Zhiyuan</a:t>
            </a:r>
            <a:r>
              <a:rPr lang="en-US" altLang="ja-JP" dirty="0"/>
              <a:t> you et.al., </a:t>
            </a:r>
            <a:r>
              <a:rPr lang="en-US" altLang="ja-JP" dirty="0">
                <a:hlinkClick r:id="rId3"/>
              </a:rPr>
              <a:t>“A Unified Model for Multi-class Anomaly Detection”</a:t>
            </a:r>
            <a:r>
              <a:rPr lang="en-US" altLang="ja-JP" dirty="0"/>
              <a:t> </a:t>
            </a:r>
            <a:r>
              <a:rPr lang="en-US" altLang="ja-JP" dirty="0">
                <a:solidFill>
                  <a:srgbClr val="000000"/>
                </a:solidFill>
              </a:rPr>
              <a:t>2022, </a:t>
            </a:r>
            <a:r>
              <a:rPr lang="en-US" altLang="ja-JP" dirty="0" err="1"/>
              <a:t>NeurIPS</a:t>
            </a:r>
            <a:r>
              <a:rPr lang="en-US" altLang="ja-JP" dirty="0"/>
              <a:t> 2022</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
        <p:nvSpPr>
          <p:cNvPr id="6" name="正方形/長方形 5">
            <a:extLst>
              <a:ext uri="{FF2B5EF4-FFF2-40B4-BE49-F238E27FC236}">
                <a16:creationId xmlns:a16="http://schemas.microsoft.com/office/drawing/2014/main" id="{78AD3620-1B95-4C07-9DEE-747FD2025B13}"/>
              </a:ext>
            </a:extLst>
          </p:cNvPr>
          <p:cNvSpPr/>
          <p:nvPr/>
        </p:nvSpPr>
        <p:spPr>
          <a:xfrm>
            <a:off x="0" y="6651360"/>
            <a:ext cx="6096000" cy="215444"/>
          </a:xfrm>
          <a:prstGeom prst="rect">
            <a:avLst/>
          </a:prstGeom>
        </p:spPr>
        <p:txBody>
          <a:bodyPr>
            <a:spAutoFit/>
          </a:bodyPr>
          <a:lstStyle/>
          <a:p>
            <a:r>
              <a:rPr lang="en-US" altLang="ja-JP" sz="800" dirty="0">
                <a:hlinkClick r:id="rId4"/>
              </a:rPr>
              <a:t>A Unified Model for Multi-class Anomaly Detection</a:t>
            </a:r>
            <a:r>
              <a:rPr lang="ja-JP" altLang="en-US" sz="800" dirty="0">
                <a:hlinkClick r:id="rId4"/>
              </a:rPr>
              <a:t>　</a:t>
            </a:r>
            <a:r>
              <a:rPr lang="en-US" altLang="ja-JP" sz="800" dirty="0">
                <a:hlinkClick r:id="rId4"/>
              </a:rPr>
              <a:t>Notion</a:t>
            </a:r>
            <a:endParaRPr lang="en-US" altLang="ja-JP" sz="800" dirty="0"/>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21</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8B641C9-E2A2-EC45-CFDE-D934CA24920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0B1D680-5ECC-727F-21B4-A786253DC466}"/>
              </a:ext>
            </a:extLst>
          </p:cNvPr>
          <p:cNvSpPr txBox="1"/>
          <p:nvPr/>
        </p:nvSpPr>
        <p:spPr>
          <a:xfrm>
            <a:off x="449017" y="269481"/>
            <a:ext cx="9263394" cy="707886"/>
          </a:xfrm>
          <a:prstGeom prst="rect">
            <a:avLst/>
          </a:prstGeom>
          <a:noFill/>
        </p:spPr>
        <p:txBody>
          <a:bodyPr wrap="square" rtlCol="0">
            <a:spAutoFit/>
          </a:bodyPr>
          <a:lstStyle/>
          <a:p>
            <a:r>
              <a:rPr lang="en-US" altLang="ja-JP" sz="4000" dirty="0"/>
              <a:t>Appendix</a:t>
            </a:r>
            <a:r>
              <a:rPr lang="ja-JP" altLang="en-US" sz="4000" dirty="0"/>
              <a:t>（メモ）</a:t>
            </a:r>
            <a:endParaRPr lang="en-JP" altLang="ja-JP" sz="4000" dirty="0"/>
          </a:p>
        </p:txBody>
      </p:sp>
      <p:sp>
        <p:nvSpPr>
          <p:cNvPr id="2" name="テキスト ボックス 1">
            <a:extLst>
              <a:ext uri="{FF2B5EF4-FFF2-40B4-BE49-F238E27FC236}">
                <a16:creationId xmlns:a16="http://schemas.microsoft.com/office/drawing/2014/main" id="{B8A48273-CDC1-2FC0-1870-3D4FF86F6087}"/>
              </a:ext>
            </a:extLst>
          </p:cNvPr>
          <p:cNvSpPr txBox="1"/>
          <p:nvPr/>
        </p:nvSpPr>
        <p:spPr>
          <a:xfrm>
            <a:off x="449017" y="1544886"/>
            <a:ext cx="10568354" cy="1569660"/>
          </a:xfrm>
          <a:prstGeom prst="rect">
            <a:avLst/>
          </a:prstGeom>
          <a:solidFill>
            <a:schemeClr val="bg1"/>
          </a:solidFill>
        </p:spPr>
        <p:txBody>
          <a:bodyPr wrap="square" rtlCol="0">
            <a:spAutoFit/>
          </a:bodyPr>
          <a:lstStyle/>
          <a:p>
            <a:r>
              <a:rPr lang="ja-JP" altLang="en-US" sz="2400" b="1" dirty="0"/>
              <a:t>他の損失関数でも性能は変わらない</a:t>
            </a:r>
            <a:endParaRPr lang="en-US" altLang="ja-JP" sz="2400" dirty="0"/>
          </a:p>
          <a:p>
            <a:r>
              <a:rPr lang="en-US" altLang="ja-JP" sz="2400" dirty="0"/>
              <a:t> </a:t>
            </a:r>
            <a:r>
              <a:rPr lang="ja-JP" altLang="en-US" sz="2400" dirty="0"/>
              <a:t>論文の</a:t>
            </a:r>
            <a:r>
              <a:rPr lang="en-US" altLang="ja-JP" sz="2400" dirty="0"/>
              <a:t>Appendix</a:t>
            </a:r>
            <a:r>
              <a:rPr lang="ja-JP" altLang="en-US" sz="2400" dirty="0"/>
              <a:t>（補足資料）で、</a:t>
            </a:r>
            <a:r>
              <a:rPr lang="en-US" altLang="ja-JP" sz="2400" dirty="0"/>
              <a:t>MSE</a:t>
            </a:r>
            <a:r>
              <a:rPr lang="ja-JP" altLang="en-US" sz="2400" dirty="0"/>
              <a:t>以外の損失関数（正規化</a:t>
            </a:r>
            <a:r>
              <a:rPr lang="en-US" altLang="ja-JP" sz="2400" dirty="0"/>
              <a:t>MSE</a:t>
            </a:r>
            <a:r>
              <a:rPr lang="ja-JP" altLang="en-US" sz="2400" dirty="0"/>
              <a:t>、コサイン類似度）でも実験した結果が記載されているが、</a:t>
            </a:r>
            <a:endParaRPr lang="en-US" altLang="ja-JP" sz="2400" dirty="0"/>
          </a:p>
          <a:p>
            <a:r>
              <a:rPr lang="ja-JP" altLang="en-US" sz="2400" dirty="0"/>
              <a:t>性能はほぼ同等であったと報告されている 。</a:t>
            </a:r>
          </a:p>
        </p:txBody>
      </p:sp>
      <p:sp>
        <p:nvSpPr>
          <p:cNvPr id="3" name="Slide Number Placeholder 2">
            <a:extLst>
              <a:ext uri="{FF2B5EF4-FFF2-40B4-BE49-F238E27FC236}">
                <a16:creationId xmlns:a16="http://schemas.microsoft.com/office/drawing/2014/main" id="{1EA4267B-9DD6-1A6F-EF7C-968DD37EB1E8}"/>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22</a:t>
            </a:fld>
            <a:r>
              <a:rPr kumimoji="1" lang="en-US" altLang="ja-JP" dirty="0"/>
              <a:t>-</a:t>
            </a:r>
            <a:endParaRPr kumimoji="1" lang="ja-JP" altLang="en-US" dirty="0"/>
          </a:p>
        </p:txBody>
      </p:sp>
    </p:spTree>
    <p:extLst>
      <p:ext uri="{BB962C8B-B14F-4D97-AF65-F5344CB8AC3E}">
        <p14:creationId xmlns:p14="http://schemas.microsoft.com/office/powerpoint/2010/main" val="2340074898"/>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23</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369332"/>
          </a:xfrm>
          <a:prstGeom prst="rect">
            <a:avLst/>
          </a:prstGeom>
        </p:spPr>
        <p:txBody>
          <a:bodyPr wrap="square">
            <a:spAutoFit/>
          </a:bodyPr>
          <a:lstStyle/>
          <a:p>
            <a:r>
              <a:rPr lang="en-JP" altLang="ja-JP" dirty="0"/>
              <a:t>・</a:t>
            </a:r>
            <a:r>
              <a:rPr lang="ja-JP" altLang="en-US" dirty="0"/>
              <a:t>新しく提案</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673839C-88FE-4D49-A2D4-031861C1A5F3}"/>
              </a:ext>
            </a:extLst>
          </p:cNvPr>
          <p:cNvSpPr/>
          <p:nvPr/>
        </p:nvSpPr>
        <p:spPr>
          <a:xfrm>
            <a:off x="0" y="6211669"/>
            <a:ext cx="3310522" cy="646331"/>
          </a:xfrm>
          <a:prstGeom prst="rect">
            <a:avLst/>
          </a:prstGeom>
        </p:spPr>
        <p:txBody>
          <a:bodyPr wrap="none">
            <a:spAutoFit/>
          </a:bodyPr>
          <a:lstStyle/>
          <a:p>
            <a:r>
              <a:rPr lang="ja-JP" altLang="en-US" dirty="0"/>
              <a:t>尤志远</a:t>
            </a:r>
            <a:endParaRPr lang="en-US" altLang="ja-JP" dirty="0">
              <a:hlinkClick r:id="rId2"/>
            </a:endParaRPr>
          </a:p>
          <a:p>
            <a:r>
              <a:rPr lang="ja-JP" altLang="en-US" dirty="0">
                <a:hlinkClick r:id="rId2"/>
              </a:rPr>
              <a:t>https://zhiyuanyou.github.io/</a:t>
            </a:r>
            <a:endParaRPr lang="en-US" altLang="ja-JP" dirty="0"/>
          </a:p>
        </p:txBody>
      </p:sp>
    </p:spTree>
    <p:extLst>
      <p:ext uri="{BB962C8B-B14F-4D97-AF65-F5344CB8AC3E}">
        <p14:creationId xmlns:p14="http://schemas.microsoft.com/office/powerpoint/2010/main" val="59795841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正常とは何たるかをモデルに学ばせて異常を弾こう。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・トランスフォーマー</a:t>
            </a:r>
            <a:endParaRPr lang="en-US" altLang="ja-JP" sz="2800" dirty="0"/>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834515" y="5266118"/>
            <a:ext cx="3293070"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再構成ベース</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954107"/>
          </a:xfrm>
          <a:prstGeom prst="rect">
            <a:avLst/>
          </a:prstGeom>
          <a:noFill/>
        </p:spPr>
        <p:txBody>
          <a:bodyPr wrap="square" rtlCol="0">
            <a:spAutoFit/>
          </a:bodyPr>
          <a:lstStyle/>
          <a:p>
            <a:r>
              <a:rPr lang="ja-JP" altLang="en-US" sz="2800" dirty="0"/>
              <a:t>・オートエンコーダ等で画像または特徴マップを復元し、その原本との差から異常を判定する。</a:t>
            </a:r>
            <a:endParaRPr lang="en-US" altLang="ja-JP" sz="2800" dirty="0"/>
          </a:p>
        </p:txBody>
      </p:sp>
      <p:pic>
        <p:nvPicPr>
          <p:cNvPr id="13" name="図 12">
            <a:extLst>
              <a:ext uri="{FF2B5EF4-FFF2-40B4-BE49-F238E27FC236}">
                <a16:creationId xmlns:a16="http://schemas.microsoft.com/office/drawing/2014/main" id="{8798601E-57C5-4559-A690-BABF18C051FC}"/>
              </a:ext>
            </a:extLst>
          </p:cNvPr>
          <p:cNvPicPr>
            <a:picLocks noChangeAspect="1"/>
          </p:cNvPicPr>
          <p:nvPr/>
        </p:nvPicPr>
        <p:blipFill>
          <a:blip r:embed="rId3"/>
          <a:stretch>
            <a:fillRect/>
          </a:stretch>
        </p:blipFill>
        <p:spPr>
          <a:xfrm>
            <a:off x="6096000" y="2426313"/>
            <a:ext cx="5607605" cy="3541645"/>
          </a:xfrm>
          <a:prstGeom prst="rect">
            <a:avLst/>
          </a:prstGeom>
        </p:spPr>
      </p:pic>
      <p:sp>
        <p:nvSpPr>
          <p:cNvPr id="26" name="正方形/長方形 25">
            <a:extLst>
              <a:ext uri="{FF2B5EF4-FFF2-40B4-BE49-F238E27FC236}">
                <a16:creationId xmlns:a16="http://schemas.microsoft.com/office/drawing/2014/main" id="{C1DC601B-0CDB-DD06-E4CE-F95D815E6815}"/>
              </a:ext>
            </a:extLst>
          </p:cNvPr>
          <p:cNvSpPr/>
          <p:nvPr/>
        </p:nvSpPr>
        <p:spPr>
          <a:xfrm>
            <a:off x="9225023" y="6026183"/>
            <a:ext cx="2478582" cy="215444"/>
          </a:xfrm>
          <a:prstGeom prst="rect">
            <a:avLst/>
          </a:prstGeom>
        </p:spPr>
        <p:txBody>
          <a:bodyPr wrap="square">
            <a:spAutoFit/>
          </a:bodyPr>
          <a:lstStyle/>
          <a:p>
            <a:pPr algn="r"/>
            <a:r>
              <a:rPr lang="en-US" altLang="ja-JP" sz="800" dirty="0">
                <a:hlinkClick r:id="rId4"/>
              </a:rPr>
              <a:t>Deep Industrial Image AD Fig6</a:t>
            </a:r>
            <a:endParaRPr lang="en-US" altLang="ja-JP" sz="800" dirty="0"/>
          </a:p>
        </p:txBody>
      </p:sp>
    </p:spTree>
    <p:extLst>
      <p:ext uri="{BB962C8B-B14F-4D97-AF65-F5344CB8AC3E}">
        <p14:creationId xmlns:p14="http://schemas.microsoft.com/office/powerpoint/2010/main" val="99915960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516786" cy="707886"/>
          </a:xfrm>
          <a:prstGeom prst="rect">
            <a:avLst/>
          </a:prstGeom>
          <a:noFill/>
        </p:spPr>
        <p:txBody>
          <a:bodyPr wrap="square" rtlCol="0">
            <a:spAutoFit/>
          </a:bodyPr>
          <a:lstStyle/>
          <a:p>
            <a:r>
              <a:rPr lang="ja-JP" altLang="en-US" sz="4000" dirty="0"/>
              <a:t>事前知識　</a:t>
            </a:r>
            <a:r>
              <a:rPr lang="en-US" altLang="ja-JP" sz="4000" dirty="0"/>
              <a:t>Self-Attention(Transformer)</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6" y="1472206"/>
            <a:ext cx="7074527" cy="2431435"/>
          </a:xfrm>
          <a:prstGeom prst="rect">
            <a:avLst/>
          </a:prstGeom>
          <a:noFill/>
        </p:spPr>
        <p:txBody>
          <a:bodyPr wrap="square" rtlCol="0">
            <a:spAutoFit/>
          </a:bodyPr>
          <a:lstStyle/>
          <a:p>
            <a:r>
              <a:rPr lang="en-US" altLang="ja-JP" sz="3200" dirty="0"/>
              <a:t>Self-Attention</a:t>
            </a:r>
          </a:p>
          <a:p>
            <a:r>
              <a:rPr lang="ja-JP" altLang="en-US" sz="2400" dirty="0"/>
              <a:t>・入力データの要素間の関連性を学習する仕組み。</a:t>
            </a:r>
            <a:endParaRPr lang="en-US" altLang="ja-JP" sz="2400" dirty="0"/>
          </a:p>
          <a:p>
            <a:endParaRPr lang="en-US" altLang="ja-JP" sz="2400" dirty="0"/>
          </a:p>
          <a:p>
            <a:r>
              <a:rPr lang="ja-JP" altLang="en-US" sz="2400" dirty="0"/>
              <a:t>・</a:t>
            </a:r>
            <a:r>
              <a:rPr lang="en-US" altLang="ja-JP" sz="2400" dirty="0"/>
              <a:t>Query (Q), Key (K), Value (V) </a:t>
            </a:r>
            <a:r>
              <a:rPr lang="ja-JP" altLang="en-US" sz="2400" dirty="0"/>
              <a:t>の</a:t>
            </a:r>
            <a:r>
              <a:rPr lang="en-US" altLang="ja-JP" sz="2400" dirty="0"/>
              <a:t>3</a:t>
            </a:r>
            <a:r>
              <a:rPr lang="ja-JP" altLang="en-US" sz="2400" dirty="0"/>
              <a:t>要素を使って、配合率</a:t>
            </a:r>
            <a:r>
              <a:rPr lang="en-US" altLang="ja-JP" sz="2400" dirty="0"/>
              <a:t>(</a:t>
            </a:r>
            <a:r>
              <a:rPr lang="ja-JP" altLang="en-US" sz="2400" dirty="0"/>
              <a:t>重み</a:t>
            </a:r>
            <a:r>
              <a:rPr lang="en-US" altLang="ja-JP" sz="2400" dirty="0"/>
              <a:t>)</a:t>
            </a:r>
            <a:r>
              <a:rPr lang="ja-JP" altLang="en-US" sz="2400" dirty="0"/>
              <a:t>を計算する。</a:t>
            </a:r>
            <a:endParaRPr lang="en-US" altLang="ja-JP" sz="2400" dirty="0"/>
          </a:p>
          <a:p>
            <a:endParaRPr lang="en-US" altLang="ja-JP" sz="2400" dirty="0"/>
          </a:p>
        </p:txBody>
      </p:sp>
      <p:pic>
        <p:nvPicPr>
          <p:cNvPr id="19" name="図 18">
            <a:extLst>
              <a:ext uri="{FF2B5EF4-FFF2-40B4-BE49-F238E27FC236}">
                <a16:creationId xmlns:a16="http://schemas.microsoft.com/office/drawing/2014/main" id="{A6AD743B-F352-3C56-0759-F048F922648F}"/>
              </a:ext>
            </a:extLst>
          </p:cNvPr>
          <p:cNvPicPr>
            <a:picLocks noChangeAspect="1"/>
          </p:cNvPicPr>
          <p:nvPr/>
        </p:nvPicPr>
        <p:blipFill>
          <a:blip r:embed="rId3"/>
          <a:stretch>
            <a:fillRect/>
          </a:stretch>
        </p:blipFill>
        <p:spPr>
          <a:xfrm>
            <a:off x="8843058" y="1286018"/>
            <a:ext cx="3020005" cy="4655542"/>
          </a:xfrm>
          <a:prstGeom prst="rect">
            <a:avLst/>
          </a:prstGeom>
        </p:spPr>
      </p:pic>
      <p:sp>
        <p:nvSpPr>
          <p:cNvPr id="20" name="正方形/長方形 19">
            <a:extLst>
              <a:ext uri="{FF2B5EF4-FFF2-40B4-BE49-F238E27FC236}">
                <a16:creationId xmlns:a16="http://schemas.microsoft.com/office/drawing/2014/main" id="{04F0A2C8-F057-81E2-9531-F94414ADC5B5}"/>
              </a:ext>
            </a:extLst>
          </p:cNvPr>
          <p:cNvSpPr/>
          <p:nvPr/>
        </p:nvSpPr>
        <p:spPr>
          <a:xfrm>
            <a:off x="9225023" y="6026183"/>
            <a:ext cx="2478582" cy="215444"/>
          </a:xfrm>
          <a:prstGeom prst="rect">
            <a:avLst/>
          </a:prstGeom>
        </p:spPr>
        <p:txBody>
          <a:bodyPr wrap="square">
            <a:spAutoFit/>
          </a:bodyPr>
          <a:lstStyle/>
          <a:p>
            <a:pPr algn="r"/>
            <a:r>
              <a:rPr lang="en-US" altLang="ja-JP" sz="800" dirty="0">
                <a:hlinkClick r:id="rId4"/>
              </a:rPr>
              <a:t>Attention</a:t>
            </a:r>
            <a:r>
              <a:rPr lang="ja-JP" altLang="en-US" sz="800" dirty="0">
                <a:hlinkClick r:id="rId4"/>
              </a:rPr>
              <a:t>　</a:t>
            </a:r>
            <a:r>
              <a:rPr lang="en-US" altLang="ja-JP" sz="800" dirty="0">
                <a:hlinkClick r:id="rId4"/>
              </a:rPr>
              <a:t>Is All You Need Fig1</a:t>
            </a:r>
            <a:endParaRPr lang="en-US" altLang="ja-JP" sz="800" dirty="0"/>
          </a:p>
        </p:txBody>
      </p:sp>
      <p:sp>
        <p:nvSpPr>
          <p:cNvPr id="21" name="正方形/長方形 20">
            <a:extLst>
              <a:ext uri="{FF2B5EF4-FFF2-40B4-BE49-F238E27FC236}">
                <a16:creationId xmlns:a16="http://schemas.microsoft.com/office/drawing/2014/main" id="{2191C760-CCE3-6A0C-1862-F7CDF0ACEB9A}"/>
              </a:ext>
            </a:extLst>
          </p:cNvPr>
          <p:cNvSpPr/>
          <p:nvPr/>
        </p:nvSpPr>
        <p:spPr>
          <a:xfrm>
            <a:off x="8843058" y="2789498"/>
            <a:ext cx="1527858" cy="2893671"/>
          </a:xfrm>
          <a:prstGeom prst="rect">
            <a:avLst/>
          </a:prstGeom>
          <a:noFill/>
          <a:ln w="190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3EDC23B-B6BE-9063-22B4-6166473B2078}"/>
              </a:ext>
            </a:extLst>
          </p:cNvPr>
          <p:cNvSpPr/>
          <p:nvPr/>
        </p:nvSpPr>
        <p:spPr>
          <a:xfrm>
            <a:off x="10428791" y="2340014"/>
            <a:ext cx="1527858" cy="334315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676397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7D2D04D-E3E2-C90C-753D-B2CCB99D6C36}"/>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324BAB9E-1490-0E3D-E827-E58E568B5EDC}"/>
              </a:ext>
            </a:extLst>
          </p:cNvPr>
          <p:cNvSpPr txBox="1"/>
          <p:nvPr/>
        </p:nvSpPr>
        <p:spPr>
          <a:xfrm>
            <a:off x="449017" y="269481"/>
            <a:ext cx="9516786" cy="707886"/>
          </a:xfrm>
          <a:prstGeom prst="rect">
            <a:avLst/>
          </a:prstGeom>
          <a:noFill/>
        </p:spPr>
        <p:txBody>
          <a:bodyPr wrap="square" rtlCol="0">
            <a:spAutoFit/>
          </a:bodyPr>
          <a:lstStyle/>
          <a:p>
            <a:r>
              <a:rPr lang="ja-JP" altLang="en-US" sz="4000" dirty="0"/>
              <a:t>位置埋め込み　必要性</a:t>
            </a:r>
            <a:endParaRPr lang="en-JP" sz="2800" dirty="0"/>
          </a:p>
        </p:txBody>
      </p:sp>
      <p:sp>
        <p:nvSpPr>
          <p:cNvPr id="4" name="TextBox 3">
            <a:extLst>
              <a:ext uri="{FF2B5EF4-FFF2-40B4-BE49-F238E27FC236}">
                <a16:creationId xmlns:a16="http://schemas.microsoft.com/office/drawing/2014/main" id="{14CDCC93-5397-89FE-FFED-08A0AF0B5EE9}"/>
              </a:ext>
            </a:extLst>
          </p:cNvPr>
          <p:cNvSpPr txBox="1"/>
          <p:nvPr/>
        </p:nvSpPr>
        <p:spPr>
          <a:xfrm>
            <a:off x="449016" y="1472206"/>
            <a:ext cx="7074527" cy="1292662"/>
          </a:xfrm>
          <a:prstGeom prst="rect">
            <a:avLst/>
          </a:prstGeom>
          <a:noFill/>
        </p:spPr>
        <p:txBody>
          <a:bodyPr wrap="square" rtlCol="0">
            <a:spAutoFit/>
          </a:bodyPr>
          <a:lstStyle/>
          <a:p>
            <a:r>
              <a:rPr lang="en-US" altLang="ja-JP" dirty="0"/>
              <a:t>RNN</a:t>
            </a:r>
            <a:r>
              <a:rPr lang="ja-JP" altLang="en-US" dirty="0"/>
              <a:t>では時系列的に学習していく。</a:t>
            </a:r>
            <a:endParaRPr lang="en-US" altLang="ja-JP" dirty="0"/>
          </a:p>
          <a:p>
            <a:r>
              <a:rPr lang="ja-JP" altLang="en-US" dirty="0"/>
              <a:t>➡リカレント層がなくなった構成だと理解できなくなる。</a:t>
            </a:r>
          </a:p>
          <a:p>
            <a:r>
              <a:rPr lang="ja-JP" altLang="en-US" dirty="0"/>
              <a:t>➡「</a:t>
            </a:r>
            <a:r>
              <a:rPr lang="en-US" altLang="ja-JP" dirty="0"/>
              <a:t>Positional Encoding</a:t>
            </a:r>
            <a:r>
              <a:rPr lang="ja-JP" altLang="en-US" dirty="0"/>
              <a:t>」を用いる。</a:t>
            </a:r>
          </a:p>
          <a:p>
            <a:endParaRPr lang="en-US" altLang="ja-JP" sz="2400" dirty="0"/>
          </a:p>
        </p:txBody>
      </p:sp>
      <p:pic>
        <p:nvPicPr>
          <p:cNvPr id="19" name="図 18">
            <a:extLst>
              <a:ext uri="{FF2B5EF4-FFF2-40B4-BE49-F238E27FC236}">
                <a16:creationId xmlns:a16="http://schemas.microsoft.com/office/drawing/2014/main" id="{6DA19EC4-1950-A1D9-2F91-168528A7F2A1}"/>
              </a:ext>
            </a:extLst>
          </p:cNvPr>
          <p:cNvPicPr>
            <a:picLocks noChangeAspect="1"/>
          </p:cNvPicPr>
          <p:nvPr/>
        </p:nvPicPr>
        <p:blipFill>
          <a:blip r:embed="rId3"/>
          <a:stretch>
            <a:fillRect/>
          </a:stretch>
        </p:blipFill>
        <p:spPr>
          <a:xfrm>
            <a:off x="8843058" y="1286018"/>
            <a:ext cx="3020005" cy="4655542"/>
          </a:xfrm>
          <a:prstGeom prst="rect">
            <a:avLst/>
          </a:prstGeom>
        </p:spPr>
      </p:pic>
      <p:sp>
        <p:nvSpPr>
          <p:cNvPr id="20" name="正方形/長方形 19">
            <a:extLst>
              <a:ext uri="{FF2B5EF4-FFF2-40B4-BE49-F238E27FC236}">
                <a16:creationId xmlns:a16="http://schemas.microsoft.com/office/drawing/2014/main" id="{F4578BDF-C5AD-6F5A-2250-25EFA91B7DAE}"/>
              </a:ext>
            </a:extLst>
          </p:cNvPr>
          <p:cNvSpPr/>
          <p:nvPr/>
        </p:nvSpPr>
        <p:spPr>
          <a:xfrm>
            <a:off x="9225023" y="6026183"/>
            <a:ext cx="2478582" cy="215444"/>
          </a:xfrm>
          <a:prstGeom prst="rect">
            <a:avLst/>
          </a:prstGeom>
        </p:spPr>
        <p:txBody>
          <a:bodyPr wrap="square">
            <a:spAutoFit/>
          </a:bodyPr>
          <a:lstStyle/>
          <a:p>
            <a:pPr algn="r"/>
            <a:r>
              <a:rPr lang="en-US" altLang="ja-JP" sz="800" dirty="0">
                <a:hlinkClick r:id="rId4"/>
              </a:rPr>
              <a:t>Attention</a:t>
            </a:r>
            <a:r>
              <a:rPr lang="ja-JP" altLang="en-US" sz="800" dirty="0">
                <a:hlinkClick r:id="rId4"/>
              </a:rPr>
              <a:t>　</a:t>
            </a:r>
            <a:r>
              <a:rPr lang="en-US" altLang="ja-JP" sz="800" dirty="0">
                <a:hlinkClick r:id="rId4"/>
              </a:rPr>
              <a:t>Is All You Need Fig1</a:t>
            </a:r>
            <a:endParaRPr lang="en-US" altLang="ja-JP" sz="800" dirty="0"/>
          </a:p>
        </p:txBody>
      </p:sp>
      <p:sp>
        <p:nvSpPr>
          <p:cNvPr id="21" name="正方形/長方形 20">
            <a:extLst>
              <a:ext uri="{FF2B5EF4-FFF2-40B4-BE49-F238E27FC236}">
                <a16:creationId xmlns:a16="http://schemas.microsoft.com/office/drawing/2014/main" id="{C21C2D67-CBDF-4FC9-FB0F-196D3B6C1ABA}"/>
              </a:ext>
            </a:extLst>
          </p:cNvPr>
          <p:cNvSpPr/>
          <p:nvPr/>
        </p:nvSpPr>
        <p:spPr>
          <a:xfrm>
            <a:off x="8843058" y="2789498"/>
            <a:ext cx="1527858" cy="2893671"/>
          </a:xfrm>
          <a:prstGeom prst="rect">
            <a:avLst/>
          </a:prstGeom>
          <a:noFill/>
          <a:ln w="1905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F407DF9-5932-CF2C-954C-9CB23507C604}"/>
              </a:ext>
            </a:extLst>
          </p:cNvPr>
          <p:cNvSpPr/>
          <p:nvPr/>
        </p:nvSpPr>
        <p:spPr>
          <a:xfrm>
            <a:off x="10428791" y="2340014"/>
            <a:ext cx="1527858" cy="334315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89506"/>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8</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26783" cy="707886"/>
          </a:xfrm>
          <a:prstGeom prst="rect">
            <a:avLst/>
          </a:prstGeom>
          <a:noFill/>
        </p:spPr>
        <p:txBody>
          <a:bodyPr wrap="square" rtlCol="0">
            <a:spAutoFit/>
          </a:bodyPr>
          <a:lstStyle/>
          <a:p>
            <a:r>
              <a:rPr lang="ja-JP" altLang="en-US" sz="4000" dirty="0"/>
              <a:t>構造の違い　</a:t>
            </a:r>
            <a:r>
              <a:rPr lang="en-US" altLang="ja-JP" sz="4000" dirty="0"/>
              <a:t>vs Transformer</a:t>
            </a:r>
          </a:p>
        </p:txBody>
      </p:sp>
      <p:sp>
        <p:nvSpPr>
          <p:cNvPr id="7" name="正方形/長方形 6">
            <a:extLst>
              <a:ext uri="{FF2B5EF4-FFF2-40B4-BE49-F238E27FC236}">
                <a16:creationId xmlns:a16="http://schemas.microsoft.com/office/drawing/2014/main" id="{F66388BF-229E-4F8A-AC55-C0B29A9E6FFA}"/>
              </a:ext>
            </a:extLst>
          </p:cNvPr>
          <p:cNvSpPr/>
          <p:nvPr/>
        </p:nvSpPr>
        <p:spPr>
          <a:xfrm>
            <a:off x="367993" y="1452605"/>
            <a:ext cx="11334012" cy="3539430"/>
          </a:xfrm>
          <a:prstGeom prst="rect">
            <a:avLst/>
          </a:prstGeom>
        </p:spPr>
        <p:txBody>
          <a:bodyPr wrap="square">
            <a:spAutoFit/>
          </a:bodyPr>
          <a:lstStyle/>
          <a:p>
            <a:r>
              <a:rPr lang="en-US" altLang="ja-JP" sz="1600" dirty="0"/>
              <a:t>■ </a:t>
            </a:r>
            <a:r>
              <a:rPr lang="ja-JP" altLang="en-US" sz="1600" dirty="0"/>
              <a:t>普通の</a:t>
            </a:r>
            <a:r>
              <a:rPr lang="en-US" altLang="ja-JP" sz="1600" dirty="0"/>
              <a:t>Transformer</a:t>
            </a:r>
            <a:r>
              <a:rPr lang="ja-JP" altLang="en-US" sz="1600" dirty="0"/>
              <a:t>デコーダ</a:t>
            </a:r>
          </a:p>
          <a:p>
            <a:r>
              <a:rPr lang="en-US" altLang="ja-JP" sz="1600" dirty="0"/>
              <a:t>1. 1</a:t>
            </a:r>
            <a:r>
              <a:rPr lang="ja-JP" altLang="en-US" sz="1600" dirty="0"/>
              <a:t>つ目の</a:t>
            </a:r>
            <a:r>
              <a:rPr lang="en-US" altLang="ja-JP" sz="1600" dirty="0"/>
              <a:t>Attention (</a:t>
            </a:r>
            <a:r>
              <a:rPr lang="ja-JP" altLang="en-US" sz="1600" dirty="0"/>
              <a:t>セルフアテンション</a:t>
            </a:r>
            <a:r>
              <a:rPr lang="en-US" altLang="ja-JP" sz="1600" dirty="0"/>
              <a:t>):</a:t>
            </a:r>
          </a:p>
          <a:p>
            <a:r>
              <a:rPr lang="ja-JP" altLang="en-US" sz="1600" dirty="0"/>
              <a:t>まず、デコーダがそれまでに出力したトークン同士で文脈を整理します。**この段階ではエンコーダの出力は使わない。</a:t>
            </a:r>
            <a:endParaRPr lang="en-US" altLang="ja-JP" sz="1600" dirty="0"/>
          </a:p>
          <a:p>
            <a:endParaRPr lang="ja-JP" altLang="en-US" sz="1600" dirty="0"/>
          </a:p>
          <a:p>
            <a:r>
              <a:rPr lang="en-US" altLang="ja-JP" sz="1600" dirty="0"/>
              <a:t>2. 2</a:t>
            </a:r>
            <a:r>
              <a:rPr lang="ja-JP" altLang="en-US" sz="1600" dirty="0"/>
              <a:t>つ目の</a:t>
            </a:r>
            <a:r>
              <a:rPr lang="en-US" altLang="ja-JP" sz="1600" dirty="0"/>
              <a:t>Attention (</a:t>
            </a:r>
            <a:r>
              <a:rPr lang="ja-JP" altLang="en-US" sz="1600" dirty="0"/>
              <a:t>クロスアテンション</a:t>
            </a:r>
            <a:r>
              <a:rPr lang="en-US" altLang="ja-JP" sz="1600" dirty="0"/>
              <a:t>):</a:t>
            </a:r>
          </a:p>
          <a:p>
            <a:r>
              <a:rPr lang="ja-JP" altLang="en-US" sz="1600" dirty="0"/>
              <a:t>次に、</a:t>
            </a:r>
            <a:r>
              <a:rPr lang="en-US" altLang="ja-JP" sz="1600" dirty="0"/>
              <a:t>1</a:t>
            </a:r>
            <a:r>
              <a:rPr lang="ja-JP" altLang="en-US" sz="1600" dirty="0"/>
              <a:t>つ目の結果をクエリ</a:t>
            </a:r>
            <a:r>
              <a:rPr lang="en-US" altLang="ja-JP" sz="1600" dirty="0"/>
              <a:t>(Q)</a:t>
            </a:r>
            <a:r>
              <a:rPr lang="ja-JP" altLang="en-US" sz="1600" dirty="0"/>
              <a:t>として、ここで初めてエンコーダの出力**をキー</a:t>
            </a:r>
            <a:r>
              <a:rPr lang="en-US" altLang="ja-JP" sz="1600" dirty="0"/>
              <a:t>(K)</a:t>
            </a:r>
            <a:r>
              <a:rPr lang="ja-JP" altLang="en-US" sz="1600" dirty="0"/>
              <a:t>とバリュー</a:t>
            </a:r>
            <a:r>
              <a:rPr lang="en-US" altLang="ja-JP" sz="1600" dirty="0"/>
              <a:t>(V)</a:t>
            </a:r>
            <a:r>
              <a:rPr lang="ja-JP" altLang="en-US" sz="1600" dirty="0"/>
              <a:t>として参照。</a:t>
            </a:r>
          </a:p>
          <a:p>
            <a:endParaRPr lang="en-US" altLang="ja-JP" sz="1600" dirty="0"/>
          </a:p>
          <a:p>
            <a:r>
              <a:rPr lang="en-US" altLang="ja-JP" sz="1600" dirty="0"/>
              <a:t>■ </a:t>
            </a:r>
            <a:r>
              <a:rPr lang="ja-JP" altLang="en-US" sz="1600" dirty="0"/>
              <a:t>この論文の</a:t>
            </a:r>
            <a:r>
              <a:rPr lang="en-US" altLang="ja-JP" sz="1600" dirty="0"/>
              <a:t>LQD</a:t>
            </a:r>
            <a:r>
              <a:rPr lang="ja-JP" altLang="en-US" sz="1600" dirty="0"/>
              <a:t>（レイヤーワイズクエリデコーダ）</a:t>
            </a:r>
          </a:p>
          <a:p>
            <a:endParaRPr lang="ja-JP" altLang="en-US" sz="1600" dirty="0"/>
          </a:p>
          <a:p>
            <a:r>
              <a:rPr lang="en-US" altLang="ja-JP" sz="1600" dirty="0"/>
              <a:t>1. 1</a:t>
            </a:r>
            <a:r>
              <a:rPr lang="ja-JP" altLang="en-US" sz="1600" dirty="0"/>
              <a:t>つ目の</a:t>
            </a:r>
            <a:r>
              <a:rPr lang="en-US" altLang="ja-JP" sz="1600" dirty="0"/>
              <a:t>Attention:</a:t>
            </a:r>
          </a:p>
          <a:p>
            <a:r>
              <a:rPr lang="en-US" altLang="ja-JP" sz="1600" dirty="0"/>
              <a:t>    </a:t>
            </a:r>
            <a:r>
              <a:rPr lang="ja-JP" altLang="en-US" sz="1600" dirty="0"/>
              <a:t>ここでエンコーダの出力（</a:t>
            </a:r>
            <a:r>
              <a:rPr lang="en-US" altLang="ja-JP" sz="1600" dirty="0"/>
              <a:t>K,V</a:t>
            </a:r>
            <a:r>
              <a:rPr lang="ja-JP" altLang="en-US" sz="1600" dirty="0"/>
              <a:t>）を使い、「正常のお手本」であるクエリ（</a:t>
            </a:r>
            <a:r>
              <a:rPr lang="en-US" altLang="ja-JP" sz="1600" dirty="0"/>
              <a:t>Q</a:t>
            </a:r>
            <a:r>
              <a:rPr lang="ja-JP" altLang="en-US" sz="1600" dirty="0"/>
              <a:t>）と融合。</a:t>
            </a:r>
          </a:p>
          <a:p>
            <a:r>
              <a:rPr lang="ja-JP" altLang="en-US" sz="1600" dirty="0"/>
              <a:t>    </a:t>
            </a:r>
          </a:p>
          <a:p>
            <a:r>
              <a:rPr lang="en-US" altLang="ja-JP" sz="1600" dirty="0"/>
              <a:t>2. 2</a:t>
            </a:r>
            <a:r>
              <a:rPr lang="ja-JP" altLang="en-US" sz="1600" dirty="0"/>
              <a:t>つ目の</a:t>
            </a:r>
            <a:r>
              <a:rPr lang="en-US" altLang="ja-JP" sz="1600" dirty="0"/>
              <a:t>Attention:</a:t>
            </a:r>
          </a:p>
          <a:p>
            <a:r>
              <a:rPr lang="ja-JP" altLang="en-US" sz="1600" dirty="0"/>
              <a:t>　次に、</a:t>
            </a:r>
            <a:r>
              <a:rPr lang="en-US" altLang="ja-JP" sz="1600" dirty="0"/>
              <a:t>1</a:t>
            </a:r>
            <a:r>
              <a:rPr lang="ja-JP" altLang="en-US" sz="1600" dirty="0"/>
              <a:t>つ目の結果をクエリ</a:t>
            </a:r>
            <a:r>
              <a:rPr lang="en-US" altLang="ja-JP" sz="1600" dirty="0"/>
              <a:t>(Q)</a:t>
            </a:r>
            <a:r>
              <a:rPr lang="ja-JP" altLang="en-US" sz="1600" dirty="0"/>
              <a:t>として、**前の層の出力**をキー</a:t>
            </a:r>
            <a:r>
              <a:rPr lang="en-US" altLang="ja-JP" sz="1600" dirty="0"/>
              <a:t>(K)</a:t>
            </a:r>
            <a:r>
              <a:rPr lang="ja-JP" altLang="en-US" sz="1600" dirty="0"/>
              <a:t>とバリュー</a:t>
            </a:r>
            <a:r>
              <a:rPr lang="en-US" altLang="ja-JP" sz="1600" dirty="0"/>
              <a:t>(V)</a:t>
            </a:r>
            <a:r>
              <a:rPr lang="ja-JP" altLang="en-US" sz="1600" dirty="0"/>
              <a:t>として参照し、統合する。</a:t>
            </a:r>
            <a:endParaRPr lang="en-US" altLang="ja-JP" sz="1600"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D8B67-CCBE-0625-627E-1F07AB3B726A}"/>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3D334C49-28C3-ED4B-A3EE-4D47CAD6962C}"/>
              </a:ext>
            </a:extLst>
          </p:cNvPr>
          <p:cNvSpPr txBox="1"/>
          <p:nvPr/>
        </p:nvSpPr>
        <p:spPr>
          <a:xfrm>
            <a:off x="449017" y="269481"/>
            <a:ext cx="7792158" cy="707886"/>
          </a:xfrm>
          <a:prstGeom prst="rect">
            <a:avLst/>
          </a:prstGeom>
          <a:noFill/>
        </p:spPr>
        <p:txBody>
          <a:bodyPr wrap="square" rtlCol="0">
            <a:spAutoFit/>
          </a:bodyPr>
          <a:lstStyle/>
          <a:p>
            <a:r>
              <a:rPr lang="ja-JP" altLang="en-US" sz="4000" dirty="0"/>
              <a:t>層ごとのクエリデコーダ </a:t>
            </a:r>
            <a:r>
              <a:rPr lang="en-US" altLang="ja-JP" sz="4000" dirty="0"/>
              <a:t>(LQD)</a:t>
            </a:r>
          </a:p>
        </p:txBody>
      </p:sp>
      <p:sp>
        <p:nvSpPr>
          <p:cNvPr id="5" name="テキスト ボックス 4">
            <a:extLst>
              <a:ext uri="{FF2B5EF4-FFF2-40B4-BE49-F238E27FC236}">
                <a16:creationId xmlns:a16="http://schemas.microsoft.com/office/drawing/2014/main" id="{7E2CEF4F-02C6-5EE3-D23D-82DA4C5C967D}"/>
              </a:ext>
            </a:extLst>
          </p:cNvPr>
          <p:cNvSpPr txBox="1"/>
          <p:nvPr/>
        </p:nvSpPr>
        <p:spPr>
          <a:xfrm>
            <a:off x="339524" y="1582340"/>
            <a:ext cx="10023676" cy="2062103"/>
          </a:xfrm>
          <a:prstGeom prst="rect">
            <a:avLst/>
          </a:prstGeom>
          <a:noFill/>
        </p:spPr>
        <p:txBody>
          <a:bodyPr wrap="square" rtlCol="0">
            <a:spAutoFit/>
          </a:bodyPr>
          <a:lstStyle/>
          <a:p>
            <a:r>
              <a:rPr lang="ja-JP" altLang="en-US" sz="2800" dirty="0"/>
              <a:t>何をするのか</a:t>
            </a:r>
            <a:endParaRPr lang="en-US" altLang="ja-JP" sz="2800" dirty="0"/>
          </a:p>
          <a:p>
            <a:r>
              <a:rPr lang="en-US" altLang="ja-JP" dirty="0"/>
              <a:t>Transformer</a:t>
            </a:r>
            <a:r>
              <a:rPr lang="ja-JP" altLang="en-US" dirty="0"/>
              <a:t>の最初の層だけでなく、各デコーダ層にクエリ埋め込みを追加する。</a:t>
            </a:r>
            <a:endParaRPr lang="en-US" altLang="ja-JP" dirty="0"/>
          </a:p>
          <a:p>
            <a:endParaRPr lang="en-US" altLang="ja-JP" dirty="0"/>
          </a:p>
          <a:p>
            <a:endParaRPr lang="en-US" altLang="ja-JP" dirty="0"/>
          </a:p>
          <a:p>
            <a:r>
              <a:rPr lang="ja-JP" altLang="en-US" sz="2800" dirty="0"/>
              <a:t>効果</a:t>
            </a:r>
            <a:endParaRPr lang="en-US" altLang="ja-JP" sz="2800" dirty="0"/>
          </a:p>
          <a:p>
            <a:endParaRPr kumimoji="1" lang="ja-JP" altLang="en-US" dirty="0"/>
          </a:p>
        </p:txBody>
      </p:sp>
    </p:spTree>
    <p:extLst>
      <p:ext uri="{BB962C8B-B14F-4D97-AF65-F5344CB8AC3E}">
        <p14:creationId xmlns:p14="http://schemas.microsoft.com/office/powerpoint/2010/main" val="176520989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2696</TotalTime>
  <Words>3489</Words>
  <Application>Microsoft Office PowerPoint</Application>
  <PresentationFormat>ワイド画面</PresentationFormat>
  <Paragraphs>365</Paragraphs>
  <Slides>24</Slides>
  <Notes>23</Notes>
  <HiddenSlides>5</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Lucida Grande</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 U</cp:lastModifiedBy>
  <cp:revision>259</cp:revision>
  <dcterms:created xsi:type="dcterms:W3CDTF">2025-06-30T02:25:33Z</dcterms:created>
  <dcterms:modified xsi:type="dcterms:W3CDTF">2025-07-26T07:29:12Z</dcterms:modified>
</cp:coreProperties>
</file>