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79" r:id="rId2"/>
    <p:sldId id="335" r:id="rId3"/>
    <p:sldId id="331" r:id="rId4"/>
    <p:sldId id="323" r:id="rId5"/>
    <p:sldId id="344" r:id="rId6"/>
    <p:sldId id="342" r:id="rId7"/>
    <p:sldId id="324" r:id="rId8"/>
    <p:sldId id="337" r:id="rId9"/>
    <p:sldId id="339" r:id="rId10"/>
    <p:sldId id="340" r:id="rId11"/>
    <p:sldId id="332" r:id="rId12"/>
    <p:sldId id="320" r:id="rId13"/>
    <p:sldId id="321" r:id="rId14"/>
    <p:sldId id="333" r:id="rId15"/>
    <p:sldId id="341" r:id="rId16"/>
    <p:sldId id="343" r:id="rId17"/>
    <p:sldId id="289" r:id="rId18"/>
    <p:sldId id="322" r:id="rId19"/>
    <p:sldId id="306" r:id="rId20"/>
    <p:sldId id="336" r:id="rId2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0" autoAdjust="0"/>
    <p:restoredTop sz="73460" autoAdjust="0"/>
  </p:normalViewPr>
  <p:slideViewPr>
    <p:cSldViewPr snapToGrid="0">
      <p:cViewPr varScale="1">
        <p:scale>
          <a:sx n="83" d="100"/>
          <a:sy n="83" d="100"/>
        </p:scale>
        <p:origin x="138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EEBC3-E73B-4C7A-8A9B-630A45928F96}" type="datetimeFigureOut">
              <a:rPr kumimoji="1" lang="ja-JP" altLang="en-US" smtClean="0"/>
              <a:t>2025/7/3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089636-1275-4B33-B565-A6C15888DBD7}" type="slidenum">
              <a:rPr kumimoji="1" lang="ja-JP" altLang="en-US" smtClean="0"/>
              <a:t>‹#›</a:t>
            </a:fld>
            <a:endParaRPr kumimoji="1" lang="ja-JP" altLang="en-US"/>
          </a:p>
        </p:txBody>
      </p:sp>
    </p:spTree>
    <p:extLst>
      <p:ext uri="{BB962C8B-B14F-4D97-AF65-F5344CB8AC3E}">
        <p14:creationId xmlns:p14="http://schemas.microsoft.com/office/powerpoint/2010/main" val="24457884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7899D-4B62-5C0F-06AB-CF67A486A5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D845DE3-4655-3C12-66E7-029E4F6513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D2353-CC1F-12DA-FA57-99FA7D91A0F8}"/>
              </a:ext>
            </a:extLst>
          </p:cNvPr>
          <p:cNvSpPr>
            <a:spLocks noGrp="1"/>
          </p:cNvSpPr>
          <p:nvPr>
            <p:ph type="body" idx="1"/>
          </p:nvPr>
        </p:nvSpPr>
        <p:spPr/>
        <p:txBody>
          <a:bodyPr/>
          <a:lstStyle/>
          <a:p>
            <a:r>
              <a:rPr kumimoji="1" lang="en-US" altLang="ja-JP" dirty="0"/>
              <a:t>B4</a:t>
            </a:r>
            <a:r>
              <a:rPr kumimoji="1" lang="ja-JP" altLang="en-US" dirty="0"/>
              <a:t>の上坂です。発表を始めます．</a:t>
            </a:r>
            <a:endParaRPr kumimoji="1" lang="en-US" altLang="ja-JP" dirty="0"/>
          </a:p>
          <a:p>
            <a:r>
              <a:rPr kumimoji="1" lang="ja-JP" altLang="en-US" dirty="0"/>
              <a:t>タイトルは，</a:t>
            </a:r>
            <a:r>
              <a:rPr kumimoji="1" lang="en-US" altLang="ja-JP" dirty="0"/>
              <a:t>”</a:t>
            </a:r>
            <a:r>
              <a:rPr lang="en-US" altLang="ja-JP" sz="1200" b="1" dirty="0">
                <a:solidFill>
                  <a:schemeClr val="bg1"/>
                </a:solidFill>
              </a:rPr>
              <a:t> Towards Total Recall in </a:t>
            </a:r>
            <a:r>
              <a:rPr lang="en-US" altLang="ja-JP" sz="1200" b="1" dirty="0" err="1">
                <a:solidFill>
                  <a:schemeClr val="bg1"/>
                </a:solidFill>
              </a:rPr>
              <a:t>IndustrialAnomaly</a:t>
            </a:r>
            <a:r>
              <a:rPr lang="en-US" altLang="ja-JP" sz="1200" b="1" dirty="0">
                <a:solidFill>
                  <a:schemeClr val="bg1"/>
                </a:solidFill>
              </a:rPr>
              <a:t> Detection</a:t>
            </a:r>
            <a:r>
              <a:rPr kumimoji="1" lang="en-US" altLang="ja-JP" dirty="0"/>
              <a:t>”</a:t>
            </a:r>
            <a:r>
              <a:rPr kumimoji="1" lang="ja-JP" altLang="en-US" dirty="0"/>
              <a:t>で，</a:t>
            </a:r>
            <a:r>
              <a:rPr kumimoji="1" lang="en-US" altLang="ja-JP" dirty="0"/>
              <a:t>ICCV2021</a:t>
            </a:r>
            <a:r>
              <a:rPr kumimoji="1" lang="ja-JP" altLang="en-JP" dirty="0"/>
              <a:t>に</a:t>
            </a:r>
            <a:r>
              <a:rPr kumimoji="1" lang="ja-JP" altLang="en-US" dirty="0"/>
              <a:t>採択されている論文です．</a:t>
            </a:r>
            <a:endParaRPr kumimoji="1" lang="en-US" altLang="ja-JP" dirty="0"/>
          </a:p>
          <a:p>
            <a:r>
              <a:rPr kumimoji="1" lang="ja-JP" altLang="en-US" dirty="0"/>
              <a:t>カーステン・ロスさんが最貢献者</a:t>
            </a:r>
            <a:endParaRPr kumimoji="1" lang="en-US" altLang="ja-JP" dirty="0"/>
          </a:p>
          <a:p>
            <a:endParaRPr kumimoji="1" lang="en-US" altLang="ja-JP" dirty="0"/>
          </a:p>
          <a:p>
            <a:endParaRPr kumimoji="1" lang="en-US" altLang="ja-JP" u="none" dirty="0"/>
          </a:p>
        </p:txBody>
      </p:sp>
      <p:sp>
        <p:nvSpPr>
          <p:cNvPr id="4" name="スライド番号プレースホルダー 3">
            <a:extLst>
              <a:ext uri="{FF2B5EF4-FFF2-40B4-BE49-F238E27FC236}">
                <a16:creationId xmlns:a16="http://schemas.microsoft.com/office/drawing/2014/main" id="{86D19EA6-A7AB-D4DB-059B-49C0D7D3FE50}"/>
              </a:ext>
            </a:extLst>
          </p:cNvPr>
          <p:cNvSpPr>
            <a:spLocks noGrp="1"/>
          </p:cNvSpPr>
          <p:nvPr>
            <p:ph type="sldNum" sz="quarter" idx="10"/>
          </p:nvPr>
        </p:nvSpPr>
        <p:spPr/>
        <p:txBody>
          <a:bodyPr/>
          <a:lstStyle/>
          <a:p>
            <a:fld id="{4170CF48-14AD-4B24-8659-A353857BCB31}" type="slidenum">
              <a:rPr kumimoji="1" lang="ja-JP" altLang="en-US" smtClean="0"/>
              <a:t>1</a:t>
            </a:fld>
            <a:endParaRPr kumimoji="1" lang="ja-JP" altLang="en-US"/>
          </a:p>
        </p:txBody>
      </p:sp>
    </p:spTree>
    <p:extLst>
      <p:ext uri="{BB962C8B-B14F-4D97-AF65-F5344CB8AC3E}">
        <p14:creationId xmlns:p14="http://schemas.microsoft.com/office/powerpoint/2010/main" val="30699398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10</a:t>
            </a:fld>
            <a:endParaRPr kumimoji="1" lang="ja-JP" altLang="en-US"/>
          </a:p>
        </p:txBody>
      </p:sp>
    </p:spTree>
    <p:extLst>
      <p:ext uri="{BB962C8B-B14F-4D97-AF65-F5344CB8AC3E}">
        <p14:creationId xmlns:p14="http://schemas.microsoft.com/office/powerpoint/2010/main" val="35571473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各項目の最大値は１なので最大の面積も１です。</a:t>
            </a:r>
            <a:endParaRPr lang="en-US" altLang="ja-JP"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Receiver Operating Characteristic curve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0" i="0" kern="1200" dirty="0">
                <a:solidFill>
                  <a:schemeClr val="tx1"/>
                </a:solidFill>
                <a:effectLst/>
                <a:latin typeface="+mn-lt"/>
                <a:ea typeface="+mn-ea"/>
                <a:cs typeface="+mn-cs"/>
              </a:rPr>
              <a:t>AUC; Area under the curve</a:t>
            </a:r>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12</a:t>
            </a:fld>
            <a:endParaRPr kumimoji="1" lang="ja-JP" altLang="en-US"/>
          </a:p>
        </p:txBody>
      </p:sp>
    </p:spTree>
    <p:extLst>
      <p:ext uri="{BB962C8B-B14F-4D97-AF65-F5344CB8AC3E}">
        <p14:creationId xmlns:p14="http://schemas.microsoft.com/office/powerpoint/2010/main" val="21026732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sz="1200" dirty="0"/>
              <a:t>ピクセル単位の</a:t>
            </a:r>
            <a:r>
              <a:rPr kumimoji="1" lang="en-US" altLang="ja-JP" sz="1200" dirty="0"/>
              <a:t>ROCAUC</a:t>
            </a:r>
            <a:r>
              <a:rPr kumimoji="1" lang="ja-JP" altLang="en-US" sz="1200" dirty="0"/>
              <a:t>ではサイズの大きい欠陥を持つ画像に対してスコアが高く</a:t>
            </a:r>
            <a:r>
              <a:rPr lang="ja-JP" altLang="en-US" sz="1200" dirty="0"/>
              <a:t>なりやすい</a:t>
            </a:r>
            <a:r>
              <a:rPr kumimoji="1" lang="ja-JP" altLang="en-US" sz="1200" dirty="0"/>
              <a:t>。</a:t>
            </a:r>
            <a:endParaRPr kumimoji="1" lang="en-US" altLang="ja-JP" sz="1200" dirty="0"/>
          </a:p>
          <a:p>
            <a:r>
              <a:rPr kumimoji="1" lang="ja-JP" altLang="en-US" sz="1200" dirty="0"/>
              <a:t>そのため、小さい欠陥を見逃しても高スコアを</a:t>
            </a:r>
            <a:r>
              <a:rPr lang="ja-JP" altLang="en-US" sz="1200" dirty="0"/>
              <a:t>達成してしまうかもしれない</a:t>
            </a:r>
            <a:endParaRPr lang="en-US" altLang="ja-JP" sz="1200" dirty="0"/>
          </a:p>
          <a:p>
            <a:endParaRPr lang="en-US" sz="1200" dirty="0"/>
          </a:p>
          <a:p>
            <a:r>
              <a:rPr lang="en-US" altLang="ja-JP" sz="1200" dirty="0"/>
              <a:t>PRO</a:t>
            </a:r>
            <a:r>
              <a:rPr lang="ja-JP" altLang="en-US" sz="1200" dirty="0"/>
              <a:t>では、</a:t>
            </a:r>
            <a:r>
              <a:rPr lang="ja-JP" altLang="en-US" dirty="0"/>
              <a:t>ピクセルではなく、異常領域のかたまりを</a:t>
            </a:r>
            <a:r>
              <a:rPr lang="en-US" altLang="ja-JP" dirty="0"/>
              <a:t>1</a:t>
            </a:r>
            <a:r>
              <a:rPr lang="ja-JP" altLang="en-US" dirty="0" err="1"/>
              <a:t>つの</a:t>
            </a:r>
            <a:r>
              <a:rPr lang="ja-JP" altLang="en-US" dirty="0"/>
              <a:t>単位として評価する。　（大きい領域でも小さい領域でも１つとカウント）</a:t>
            </a:r>
            <a:endParaRPr lang="en-US" altLang="ja-JP" dirty="0"/>
          </a:p>
          <a:p>
            <a:r>
              <a:rPr lang="ja-JP" altLang="en-US" dirty="0"/>
              <a:t>⇒つまり、領域レベル。</a:t>
            </a:r>
            <a:r>
              <a:rPr kumimoji="1" lang="ja-JP" altLang="en-US" sz="1200" b="0" i="0" kern="1200" dirty="0">
                <a:solidFill>
                  <a:schemeClr val="tx1"/>
                </a:solidFill>
                <a:effectLst/>
                <a:latin typeface="+mn-lt"/>
                <a:ea typeface="+mn-ea"/>
                <a:cs typeface="+mn-cs"/>
              </a:rPr>
              <a:t>（正しく検出された異常領域の数） </a:t>
            </a:r>
            <a:r>
              <a:rPr kumimoji="1" lang="en-US" altLang="ja-JP" sz="1200" b="0" i="0" kern="1200" dirty="0">
                <a:solidFill>
                  <a:schemeClr val="tx1"/>
                </a:solidFill>
                <a:effectLst/>
                <a:latin typeface="+mn-lt"/>
                <a:ea typeface="+mn-ea"/>
                <a:cs typeface="+mn-cs"/>
              </a:rPr>
              <a:t>/ </a:t>
            </a:r>
            <a:r>
              <a:rPr kumimoji="1" lang="ja-JP" altLang="en-US" sz="1200" b="0" i="0" kern="1200" dirty="0">
                <a:solidFill>
                  <a:schemeClr val="tx1"/>
                </a:solidFill>
                <a:effectLst/>
                <a:latin typeface="+mn-lt"/>
                <a:ea typeface="+mn-ea"/>
                <a:cs typeface="+mn-cs"/>
              </a:rPr>
              <a:t>（画像全体の真の異常領域の総数）</a:t>
            </a:r>
            <a:endParaRPr lang="en-US" altLang="ja-JP" dirty="0"/>
          </a:p>
          <a:p>
            <a:endParaRPr lang="en-US" dirty="0"/>
          </a:p>
          <a:p>
            <a:r>
              <a:rPr lang="ja-JP" altLang="en-US" dirty="0"/>
              <a:t>詳細は末尾に比較した表を添付している。</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13</a:t>
            </a:fld>
            <a:endParaRPr kumimoji="1" lang="ja-JP" altLang="en-US"/>
          </a:p>
        </p:txBody>
      </p:sp>
    </p:spTree>
    <p:extLst>
      <p:ext uri="{BB962C8B-B14F-4D97-AF65-F5344CB8AC3E}">
        <p14:creationId xmlns:p14="http://schemas.microsoft.com/office/powerpoint/2010/main" val="2753617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endParaRPr kumimoji="1" lang="en-US" altLang="ja-JP" dirty="0"/>
          </a:p>
          <a:p>
            <a:r>
              <a:rPr kumimoji="1" lang="ja-JP" altLang="en-US" dirty="0"/>
              <a:t>矢印は高い方がいいか低い方がいいか表しています。</a:t>
            </a:r>
            <a:endParaRPr kumimoji="1" lang="en-US" altLang="ja-JP" dirty="0"/>
          </a:p>
          <a:p>
            <a:endParaRPr kumimoji="1" lang="en-US" altLang="ja-JP" dirty="0"/>
          </a:p>
          <a:p>
            <a:endParaRPr kumimoji="1" lang="en-US" altLang="ja-JP" dirty="0"/>
          </a:p>
          <a:p>
            <a:r>
              <a:rPr kumimoji="1" lang="ja-JP" altLang="en-US" dirty="0"/>
              <a:t>どちらのスコアにおいても提案手法の</a:t>
            </a:r>
            <a:r>
              <a:rPr kumimoji="1" lang="en-US" altLang="ja-JP" dirty="0" err="1"/>
              <a:t>PatchCore</a:t>
            </a:r>
            <a:r>
              <a:rPr kumimoji="1" lang="ja-JP" altLang="en-US" dirty="0"/>
              <a:t>がほかの手法を上回る性能を示しています。</a:t>
            </a:r>
            <a:endParaRPr kumimoji="1" lang="en-US" altLang="ja-JP" dirty="0"/>
          </a:p>
          <a:p>
            <a:r>
              <a:rPr kumimoji="1" lang="ja-JP" altLang="en-US" dirty="0"/>
              <a:t>また、注目すべきはメモリバンク圧縮による性能低下がほとんど見られない点です。　これにより高速化と高精度の両方を達成できていることも示されています。</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14</a:t>
            </a:fld>
            <a:endParaRPr kumimoji="1" lang="ja-JP" altLang="en-US"/>
          </a:p>
        </p:txBody>
      </p:sp>
    </p:spTree>
    <p:extLst>
      <p:ext uri="{BB962C8B-B14F-4D97-AF65-F5344CB8AC3E}">
        <p14:creationId xmlns:p14="http://schemas.microsoft.com/office/powerpoint/2010/main" val="3362683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endParaRPr kumimoji="1" lang="en-US" altLang="ja-JP" dirty="0"/>
          </a:p>
          <a:p>
            <a:r>
              <a:rPr kumimoji="1" lang="en-US" altLang="ja-JP" dirty="0"/>
              <a:t>IVFPQ</a:t>
            </a:r>
            <a:r>
              <a:rPr kumimoji="1" lang="ja-JP" altLang="en-US" dirty="0"/>
              <a:t>は</a:t>
            </a:r>
            <a:r>
              <a:rPr kumimoji="1" lang="en-US" altLang="ja-JP" dirty="0"/>
              <a:t>ANN</a:t>
            </a:r>
            <a:r>
              <a:rPr kumimoji="1" lang="ja-JP" altLang="en-US" dirty="0"/>
              <a:t>という大体これでええでしょう</a:t>
            </a:r>
            <a:r>
              <a:rPr kumimoji="1" lang="en-US" altLang="ja-JP" dirty="0"/>
              <a:t>-</a:t>
            </a:r>
            <a:r>
              <a:rPr kumimoji="1" lang="ja-JP" altLang="en-US" dirty="0"/>
              <a:t>と最近傍データを見つける技術（さらなる推論の高速化のために）</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en-US" altLang="ja-JP" sz="1200" b="0" i="0" kern="1200" dirty="0" err="1">
                <a:solidFill>
                  <a:schemeClr val="tx1"/>
                </a:solidFill>
                <a:effectLst/>
                <a:latin typeface="+mn-lt"/>
                <a:ea typeface="+mn-ea"/>
                <a:cs typeface="+mn-cs"/>
              </a:rPr>
              <a:t>PatchCore</a:t>
            </a:r>
            <a:r>
              <a:rPr kumimoji="1" lang="ja-JP" altLang="en-US" sz="1200" b="0" i="0" kern="1200" dirty="0">
                <a:solidFill>
                  <a:schemeClr val="tx1"/>
                </a:solidFill>
                <a:effectLst/>
                <a:latin typeface="+mn-lt"/>
                <a:ea typeface="+mn-ea"/>
                <a:cs typeface="+mn-cs"/>
              </a:rPr>
              <a:t>は**</a:t>
            </a:r>
            <a:r>
              <a:rPr kumimoji="1" lang="en-US" altLang="ja-JP" sz="1200" b="0" i="0" kern="1200" dirty="0">
                <a:solidFill>
                  <a:schemeClr val="tx1"/>
                </a:solidFill>
                <a:effectLst/>
                <a:latin typeface="+mn-lt"/>
                <a:ea typeface="+mn-ea"/>
                <a:cs typeface="+mn-cs"/>
              </a:rPr>
              <a:t>5%</a:t>
            </a:r>
            <a:r>
              <a:rPr kumimoji="1" lang="ja-JP" altLang="en-US" sz="1200" b="0" i="0" kern="1200" dirty="0">
                <a:solidFill>
                  <a:schemeClr val="tx1"/>
                </a:solidFill>
                <a:effectLst/>
                <a:latin typeface="+mn-lt"/>
                <a:ea typeface="+mn-ea"/>
                <a:cs typeface="+mn-cs"/>
              </a:rPr>
              <a:t>程度のデータ（</a:t>
            </a:r>
            <a:r>
              <a:rPr kumimoji="1" lang="en-US" altLang="ja-JP" sz="1200" b="0" i="0" kern="1200" dirty="0">
                <a:solidFill>
                  <a:schemeClr val="tx1"/>
                </a:solidFill>
                <a:effectLst/>
                <a:latin typeface="+mn-lt"/>
                <a:ea typeface="+mn-ea"/>
                <a:cs typeface="+mn-cs"/>
              </a:rPr>
              <a:t>10 shots</a:t>
            </a:r>
            <a:r>
              <a:rPr kumimoji="1" lang="ja-JP" altLang="en-US" sz="1200" b="0" i="0" kern="1200" dirty="0">
                <a:solidFill>
                  <a:schemeClr val="tx1"/>
                </a:solidFill>
                <a:effectLst/>
                <a:latin typeface="+mn-lt"/>
                <a:ea typeface="+mn-ea"/>
                <a:cs typeface="+mn-cs"/>
              </a:rPr>
              <a:t>）**を使っただけで、従来手法の</a:t>
            </a:r>
            <a:r>
              <a:rPr kumimoji="1" lang="en-US" altLang="ja-JP" sz="1200" b="0" i="0" kern="1200" dirty="0">
                <a:solidFill>
                  <a:schemeClr val="tx1"/>
                </a:solidFill>
                <a:effectLst/>
                <a:latin typeface="+mn-lt"/>
                <a:ea typeface="+mn-ea"/>
                <a:cs typeface="+mn-cs"/>
              </a:rPr>
              <a:t>100%</a:t>
            </a:r>
            <a:r>
              <a:rPr kumimoji="1" lang="ja-JP" altLang="en-US" sz="1200" b="0" i="0" kern="1200" dirty="0">
                <a:solidFill>
                  <a:schemeClr val="tx1"/>
                </a:solidFill>
                <a:effectLst/>
                <a:latin typeface="+mn-lt"/>
                <a:ea typeface="+mn-ea"/>
                <a:cs typeface="+mn-cs"/>
              </a:rPr>
              <a:t>データ使用時の性能を上回っている。</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15</a:t>
            </a:fld>
            <a:endParaRPr kumimoji="1" lang="ja-JP" altLang="en-US"/>
          </a:p>
        </p:txBody>
      </p:sp>
    </p:spTree>
    <p:extLst>
      <p:ext uri="{BB962C8B-B14F-4D97-AF65-F5344CB8AC3E}">
        <p14:creationId xmlns:p14="http://schemas.microsoft.com/office/powerpoint/2010/main" val="2311795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論文のまとめです。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この論文では、</a:t>
            </a:r>
            <a:r>
              <a:rPr kumimoji="1" lang="ja-JP" altLang="en-US" sz="1200" b="0" i="0" kern="1200" dirty="0">
                <a:solidFill>
                  <a:schemeClr val="tx1"/>
                </a:solidFill>
                <a:effectLst/>
                <a:latin typeface="+mn-lt"/>
                <a:ea typeface="+mn-ea"/>
                <a:cs typeface="+mn-cs"/>
              </a:rPr>
              <a:t> 位置ずれに強く</a:t>
            </a:r>
            <a:r>
              <a:rPr lang="ja-JP" altLang="en-US" sz="1200" b="0" dirty="0"/>
              <a:t>、正常な製品の画像のみを学習</a:t>
            </a:r>
            <a:r>
              <a:rPr lang="ja-JP" altLang="en-US" sz="1200" dirty="0"/>
              <a:t>し、未知の多様な欠陥を高い精度で検出する技術を確立しました。</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また、</a:t>
            </a:r>
            <a:r>
              <a:rPr lang="en-US" altLang="ja-JP" sz="1200" dirty="0"/>
              <a:t>KNN</a:t>
            </a:r>
            <a:r>
              <a:rPr lang="ja-JP" altLang="en-US" sz="1200" dirty="0"/>
              <a:t>利用による計算量の問題の低減に取り組みました。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中間層を採用と高次元な特徴マップの情報不足への対策、メモリバンクの縮小のため貪欲アルゴリズムを利用しました。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結果として、画像レベルの異常検知にて、</a:t>
            </a:r>
            <a:r>
              <a:rPr lang="en-US" altLang="ja-JP" dirty="0"/>
              <a:t>AUROC</a:t>
            </a:r>
            <a:r>
              <a:rPr lang="ja-JP" altLang="en-US" dirty="0"/>
              <a:t>スコア</a:t>
            </a:r>
            <a:r>
              <a:rPr lang="en-US" altLang="ja-JP" dirty="0"/>
              <a:t>99.6%</a:t>
            </a:r>
            <a:r>
              <a:rPr lang="ja-JP" altLang="en-US" dirty="0"/>
              <a:t>を達成し、メモリバンクを１％にまで削減しても高性能が維持できることや</a:t>
            </a:r>
            <a:r>
              <a:rPr lang="en-US" altLang="ja-JP" dirty="0"/>
              <a:t>Few-Shot</a:t>
            </a:r>
            <a:r>
              <a:rPr lang="ja-JP" altLang="en-US" dirty="0"/>
              <a:t>性能が高いことが分かりました。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16</a:t>
            </a:fld>
            <a:endParaRPr kumimoji="1" lang="ja-JP" altLang="en-US"/>
          </a:p>
        </p:txBody>
      </p:sp>
    </p:spTree>
    <p:extLst>
      <p:ext uri="{BB962C8B-B14F-4D97-AF65-F5344CB8AC3E}">
        <p14:creationId xmlns:p14="http://schemas.microsoft.com/office/powerpoint/2010/main" val="21705503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参考にした論文です。</a:t>
            </a:r>
            <a:endParaRPr kumimoji="1" lang="en-US" altLang="ja-JP" dirty="0"/>
          </a:p>
          <a:p>
            <a:endParaRPr kumimoji="1" lang="en-US" altLang="ja-JP" dirty="0"/>
          </a:p>
          <a:p>
            <a:r>
              <a:rPr kumimoji="1" lang="ja-JP" altLang="en-US"/>
              <a:t>以上で発表を終わります。</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17</a:t>
            </a:fld>
            <a:endParaRPr kumimoji="1" lang="ja-JP" altLang="en-US"/>
          </a:p>
        </p:txBody>
      </p:sp>
    </p:spTree>
    <p:extLst>
      <p:ext uri="{BB962C8B-B14F-4D97-AF65-F5344CB8AC3E}">
        <p14:creationId xmlns:p14="http://schemas.microsoft.com/office/powerpoint/2010/main" val="1260155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p>
          <a:p>
            <a:endParaRPr lang="en-US" dirty="0"/>
          </a:p>
          <a:p>
            <a:endParaRPr lang="en-US" dirty="0"/>
          </a:p>
          <a:p>
            <a:endParaRPr lang="en-US" altLang="ja-JP" dirty="0"/>
          </a:p>
          <a:p>
            <a:r>
              <a:rPr lang="ja-JP" altLang="en-US" dirty="0"/>
              <a:t>両者を採用することで互いの弱点を補完しあえるため、いい感じに評価できます。</a:t>
            </a:r>
            <a:endParaRPr lang="en-JP"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18</a:t>
            </a:fld>
            <a:endParaRPr kumimoji="1" lang="ja-JP" altLang="en-US"/>
          </a:p>
        </p:txBody>
      </p:sp>
    </p:spTree>
    <p:extLst>
      <p:ext uri="{BB962C8B-B14F-4D97-AF65-F5344CB8AC3E}">
        <p14:creationId xmlns:p14="http://schemas.microsoft.com/office/powerpoint/2010/main" val="875335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所要時間: [s]</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所感・意見です。</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組み合わせたら強くなりそう</a:t>
            </a:r>
            <a:endParaRPr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破壊的な新技術を見つけて手法提案じゃなくて、改善が</a:t>
            </a:r>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19</a:t>
            </a:fld>
            <a:endParaRPr kumimoji="1" lang="ja-JP" altLang="en-US"/>
          </a:p>
        </p:txBody>
      </p:sp>
    </p:spTree>
    <p:extLst>
      <p:ext uri="{BB962C8B-B14F-4D97-AF65-F5344CB8AC3E}">
        <p14:creationId xmlns:p14="http://schemas.microsoft.com/office/powerpoint/2010/main" val="1136788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論文の概要を説明します。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この論文では、</a:t>
            </a:r>
            <a:r>
              <a:rPr kumimoji="1" lang="ja-JP" altLang="en-US" sz="1200" b="0" i="0" kern="1200" dirty="0">
                <a:solidFill>
                  <a:schemeClr val="tx1"/>
                </a:solidFill>
                <a:effectLst/>
                <a:latin typeface="+mn-lt"/>
                <a:ea typeface="+mn-ea"/>
                <a:cs typeface="+mn-cs"/>
              </a:rPr>
              <a:t> 製品の位置や向きの固定を前提とせず</a:t>
            </a:r>
            <a:r>
              <a:rPr lang="ja-JP" altLang="en-US" sz="1200" b="0" dirty="0"/>
              <a:t>、正常な製品の画像のみを学習</a:t>
            </a:r>
            <a:r>
              <a:rPr lang="ja-JP" altLang="en-US" sz="1200" dirty="0"/>
              <a:t>し、未知の多様な欠陥（傷、汚れ、構造など）を高い精度で検出する技術を確立しました。</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また、メモリバンクベースの手法は根底で</a:t>
            </a:r>
            <a:r>
              <a:rPr lang="en-US" altLang="ja-JP" sz="1200" dirty="0"/>
              <a:t>KNN</a:t>
            </a:r>
            <a:r>
              <a:rPr lang="ja-JP" altLang="en-US" sz="1200" dirty="0"/>
              <a:t>を利用しているため、計算量の問題を含有しています。</a:t>
            </a:r>
            <a:r>
              <a:rPr lang="en-US" altLang="ja-JP" sz="1200" dirty="0"/>
              <a:t> </a:t>
            </a:r>
            <a:r>
              <a:rPr lang="ja-JP" altLang="en-US" sz="1200" dirty="0"/>
              <a:t>提案手法ではこの計算量の削減に取り組みました。</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工夫点は、中間層を採用と高次元な特徴マップの情報不足への対策、メモリバンクの縮小のためにコアセット・サブサンプリングという貪欲アルゴリズムを利用した点です。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t>得られた知見は、</a:t>
            </a:r>
            <a:r>
              <a:rPr lang="ja-JP" altLang="en-US" dirty="0"/>
              <a:t>画像レベルの異常検知にて、</a:t>
            </a:r>
            <a:r>
              <a:rPr lang="en-US" altLang="ja-JP" dirty="0"/>
              <a:t>AUROC</a:t>
            </a:r>
            <a:r>
              <a:rPr lang="ja-JP" altLang="en-US" dirty="0"/>
              <a:t>スコア</a:t>
            </a:r>
            <a:r>
              <a:rPr lang="en-US" altLang="ja-JP" dirty="0"/>
              <a:t>99.6%</a:t>
            </a:r>
            <a:r>
              <a:rPr lang="ja-JP" altLang="en-US" dirty="0"/>
              <a:t>を達成、メモリバンクを１％にまで削減しても高性能が維持できること、</a:t>
            </a:r>
            <a:r>
              <a:rPr lang="en-US" altLang="ja-JP" dirty="0"/>
              <a:t>Few-Shot</a:t>
            </a:r>
            <a:r>
              <a:rPr lang="ja-JP" altLang="en-US" dirty="0"/>
              <a:t>性能が高いことです。</a:t>
            </a: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200"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2</a:t>
            </a:fld>
            <a:endParaRPr kumimoji="1" lang="ja-JP" altLang="en-US"/>
          </a:p>
        </p:txBody>
      </p:sp>
    </p:spTree>
    <p:extLst>
      <p:ext uri="{BB962C8B-B14F-4D97-AF65-F5344CB8AC3E}">
        <p14:creationId xmlns:p14="http://schemas.microsoft.com/office/powerpoint/2010/main" val="4807766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背景としては</a:t>
            </a:r>
            <a:r>
              <a:rPr kumimoji="1" lang="ja-JP" altLang="en-US" dirty="0" err="1"/>
              <a:t>、、、</a:t>
            </a:r>
            <a:r>
              <a:rPr kumimoji="1" lang="ja-JP" altLang="en-US" dirty="0"/>
              <a:t>異常は稀な現象なので正常データと比較して非常に不足しています。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だったら、この大量にある正常データを異常検知に活かせないか？と考えたとき、</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正常なデータの特徴を何とかモデルに学習させて異常検知に利用しようという流れです。</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3</a:t>
            </a:fld>
            <a:endParaRPr kumimoji="1" lang="ja-JP" altLang="en-US"/>
          </a:p>
        </p:txBody>
      </p:sp>
    </p:spTree>
    <p:extLst>
      <p:ext uri="{BB962C8B-B14F-4D97-AF65-F5344CB8AC3E}">
        <p14:creationId xmlns:p14="http://schemas.microsoft.com/office/powerpoint/2010/main" val="91560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・手法は大きく分けると特徴量ベースのものと、再構築ベースのものに大別できます。　　　　　　　　　　</a:t>
            </a:r>
            <a:endParaRPr kumimoji="1" lang="en-US" altLang="ja-JP" u="none" dirty="0"/>
          </a:p>
          <a:p>
            <a:r>
              <a:rPr kumimoji="1" lang="ja-JP" altLang="en-US" u="none" dirty="0"/>
              <a:t>＠ここでクリック。</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・今回はその中でも、メモリバンクベースの手法の紹介になります。</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u="none"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4</a:t>
            </a:fld>
            <a:endParaRPr kumimoji="1" lang="ja-JP" altLang="en-US"/>
          </a:p>
        </p:txBody>
      </p:sp>
    </p:spTree>
    <p:extLst>
      <p:ext uri="{BB962C8B-B14F-4D97-AF65-F5344CB8AC3E}">
        <p14:creationId xmlns:p14="http://schemas.microsoft.com/office/powerpoint/2010/main" val="673946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r>
              <a:rPr kumimoji="1" lang="ja-JP" altLang="en-US" dirty="0"/>
              <a:t>★復習　画像のパッチが要素点なのかピクセル単位なのか画像単位なのか</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5</a:t>
            </a:fld>
            <a:endParaRPr kumimoji="1" lang="ja-JP" altLang="en-US"/>
          </a:p>
        </p:txBody>
      </p:sp>
    </p:spTree>
    <p:extLst>
      <p:ext uri="{BB962C8B-B14F-4D97-AF65-F5344CB8AC3E}">
        <p14:creationId xmlns:p14="http://schemas.microsoft.com/office/powerpoint/2010/main" val="2483069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8D743-458E-8F3B-BBE0-7766CA31A2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FC31CBE-BC3A-3ABE-6C62-7FD91989FB3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C024DF2-AA73-D5D6-1AD0-72FF6926F47B}"/>
              </a:ext>
            </a:extLst>
          </p:cNvPr>
          <p:cNvSpPr>
            <a:spLocks noGrp="1"/>
          </p:cNvSpPr>
          <p:nvPr>
            <p:ph type="body" idx="1"/>
          </p:nvPr>
        </p:nvSpPr>
        <p:spPr/>
        <p:txBody>
          <a:bodyPr/>
          <a:lstStyle/>
          <a:p>
            <a:r>
              <a:rPr lang="ja-JP" altLang="en-US" sz="1200" dirty="0"/>
              <a:t>入力画像の特徴ベクトルと　それと似ているメモリバンク上の上位Ｋ個の特徴ベクトルとの合計距離によって異常か判定する手法です。</a:t>
            </a:r>
            <a:endParaRPr lang="en-US" altLang="ja-JP" sz="1200" dirty="0"/>
          </a:p>
          <a:p>
            <a:r>
              <a:rPr kumimoji="1" lang="ja-JP" altLang="en-US" dirty="0"/>
              <a:t>弱点としてメモリバンクのサイズに比例して計算量とメモリ使用量が増えてしまいます。</a:t>
            </a:r>
            <a:endParaRPr kumimoji="1" lang="en-US" altLang="ja-JP" dirty="0"/>
          </a:p>
          <a:p>
            <a:endParaRPr kumimoji="1" lang="en-US" altLang="ja-JP" dirty="0"/>
          </a:p>
          <a:p>
            <a:r>
              <a:rPr kumimoji="1" lang="ja-JP" altLang="en-US" dirty="0"/>
              <a:t>・メモリバンクベースは、</a:t>
            </a:r>
            <a:r>
              <a:rPr lang="ja-JP" altLang="en-US" dirty="0"/>
              <a:t>事前学習された</a:t>
            </a:r>
            <a:r>
              <a:rPr lang="en-US" altLang="ja-JP" dirty="0"/>
              <a:t>CNN</a:t>
            </a:r>
            <a:r>
              <a:rPr lang="ja-JP" altLang="en-US" dirty="0"/>
              <a:t>でいろんな正常画像の特徴マップを得て、メモリバンクに保存します。</a:t>
            </a:r>
            <a:endParaRPr lang="en-US" altLang="ja-JP" dirty="0"/>
          </a:p>
          <a:p>
            <a:r>
              <a:rPr lang="ja-JP" altLang="en-US" dirty="0"/>
              <a:t>そのメモリバンクとテスト画像の特徴マップが近いなら正常、遠いなら異常と見なす手法です。</a:t>
            </a:r>
            <a:endParaRPr kumimoji="1" lang="en-US" altLang="ja-JP" dirty="0"/>
          </a:p>
        </p:txBody>
      </p:sp>
      <p:sp>
        <p:nvSpPr>
          <p:cNvPr id="4" name="スライド番号プレースホルダー 3">
            <a:extLst>
              <a:ext uri="{FF2B5EF4-FFF2-40B4-BE49-F238E27FC236}">
                <a16:creationId xmlns:a16="http://schemas.microsoft.com/office/drawing/2014/main" id="{05BC705D-2BEA-0666-4094-F83F4898ADB3}"/>
              </a:ext>
            </a:extLst>
          </p:cNvPr>
          <p:cNvSpPr>
            <a:spLocks noGrp="1"/>
          </p:cNvSpPr>
          <p:nvPr>
            <p:ph type="sldNum" sz="quarter" idx="5"/>
          </p:nvPr>
        </p:nvSpPr>
        <p:spPr/>
        <p:txBody>
          <a:bodyPr/>
          <a:lstStyle/>
          <a:p>
            <a:fld id="{9C089636-1275-4B33-B565-A6C15888DBD7}" type="slidenum">
              <a:rPr kumimoji="1" lang="ja-JP" altLang="en-US" smtClean="0"/>
              <a:t>6</a:t>
            </a:fld>
            <a:endParaRPr kumimoji="1" lang="ja-JP" altLang="en-US"/>
          </a:p>
        </p:txBody>
      </p:sp>
    </p:spTree>
    <p:extLst>
      <p:ext uri="{BB962C8B-B14F-4D97-AF65-F5344CB8AC3E}">
        <p14:creationId xmlns:p14="http://schemas.microsoft.com/office/powerpoint/2010/main" val="144030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ja-JP" altLang="en-US" dirty="0"/>
              <a:t>★</a:t>
            </a:r>
            <a:endParaRPr lang="en-US" altLang="ja-JP" dirty="0"/>
          </a:p>
          <a:p>
            <a:r>
              <a:rPr lang="ja-JP" altLang="en-US" dirty="0"/>
              <a:t>この提案手法は工業製品特化の一状検知手法です。</a:t>
            </a:r>
            <a:endParaRPr lang="en-US" altLang="ja-JP" dirty="0"/>
          </a:p>
          <a:p>
            <a:r>
              <a:rPr lang="ja-JP" altLang="en-US" dirty="0"/>
              <a:t>提案手法の大事な特徴を列挙します。</a:t>
            </a:r>
            <a:endParaRPr lang="en-US" altLang="ja-JP" dirty="0"/>
          </a:p>
          <a:p>
            <a:endParaRPr lang="en-US" altLang="ja-JP" dirty="0"/>
          </a:p>
          <a:p>
            <a:endParaRPr lang="en-US" altLang="ja-JP" dirty="0"/>
          </a:p>
          <a:p>
            <a:endParaRPr lang="en-US" altLang="ja-JP" dirty="0"/>
          </a:p>
          <a:p>
            <a:r>
              <a:rPr lang="ja-JP" altLang="en-US" dirty="0"/>
              <a:t>詳細は控えますが貪欲アルゴリズムによってメモリバンク全体と同等の性能を発揮する、最小限のベクトル群で構成された小さなメモリバンクの構成に成功しています。</a:t>
            </a:r>
            <a:endParaRPr lang="en-US" altLang="ja-JP" dirty="0"/>
          </a:p>
          <a:p>
            <a:r>
              <a:rPr lang="ja-JP" altLang="en-US" dirty="0"/>
              <a:t>これにより計算量・メモリ使用量ともに改善されています。</a:t>
            </a:r>
            <a:endParaRPr lang="en-US" altLang="ja-JP" dirty="0"/>
          </a:p>
          <a:p>
            <a:endParaRPr lang="en-US" altLang="ja-JP" dirty="0"/>
          </a:p>
          <a:p>
            <a:r>
              <a:rPr lang="ja-JP" altLang="en-US" dirty="0"/>
              <a:t>また、</a:t>
            </a:r>
            <a:r>
              <a:rPr lang="en-US" altLang="ja-JP" dirty="0" err="1"/>
              <a:t>Padim</a:t>
            </a:r>
            <a:r>
              <a:rPr lang="ja-JP" altLang="en-US" dirty="0"/>
              <a:t>の弱点の画像の位置ズレに耐性があります。　　</a:t>
            </a:r>
            <a:r>
              <a:rPr lang="en-US" altLang="ja-JP" dirty="0"/>
              <a:t>End        </a:t>
            </a:r>
            <a:r>
              <a:rPr lang="ja-JP" altLang="en-US" dirty="0"/>
              <a:t>（左上のパッチは正常な左上のパッチとだけ比較するんじゃなくて全ての正常パッチと比較するから位置に堅牢。）</a:t>
            </a:r>
            <a:endParaRPr lang="en-US" altLang="ja-JP" dirty="0"/>
          </a:p>
          <a:p>
            <a:endParaRPr lang="en-US" altLang="ja-JP" dirty="0"/>
          </a:p>
          <a:p>
            <a:r>
              <a:rPr lang="en-US" altLang="ja-JP" dirty="0"/>
              <a:t>KNN</a:t>
            </a:r>
            <a:r>
              <a:rPr lang="ja-JP" altLang="en-US" dirty="0"/>
              <a:t>ベースの手法は、本来メモリバンクの肥大に伴って計算量とメモリ使用量が増大する欠点がある。しかし、提案手法ではこれを改善した</a:t>
            </a:r>
            <a:endParaRPr lang="en-US" altLang="ja-JP" dirty="0"/>
          </a:p>
          <a:p>
            <a:endParaRPr lang="en-US" altLang="ja-JP" dirty="0"/>
          </a:p>
          <a:p>
            <a:endParaRPr lang="en-US" altLang="ja-JP" dirty="0"/>
          </a:p>
          <a:p>
            <a:endParaRPr lang="en-US" altLang="ja-JP" dirty="0"/>
          </a:p>
          <a:p>
            <a:endParaRPr lang="en-US" altLang="ja-JP" dirty="0"/>
          </a:p>
          <a:p>
            <a:r>
              <a:rPr lang="en-US" altLang="ja-JP" b="1" dirty="0" err="1"/>
              <a:t>PaDiM</a:t>
            </a:r>
            <a:r>
              <a:rPr lang="en-US" altLang="ja-JP" dirty="0"/>
              <a:t>: </a:t>
            </a:r>
            <a:r>
              <a:rPr lang="ja-JP" altLang="en-US" dirty="0"/>
              <a:t>「左上のパッチは、正常な左上のパッチとだけ比較する」という</a:t>
            </a:r>
            <a:r>
              <a:rPr lang="ja-JP" altLang="en-US" b="1" dirty="0"/>
              <a:t>厳格だが柔軟性のない</a:t>
            </a:r>
            <a:r>
              <a:rPr lang="ja-JP" altLang="en-US" dirty="0"/>
              <a:t>方式。位置がズレると破綻する。</a:t>
            </a:r>
          </a:p>
          <a:p>
            <a:r>
              <a:rPr lang="en-US" altLang="ja-JP" b="1" dirty="0" err="1"/>
              <a:t>PatchCore</a:t>
            </a:r>
            <a:r>
              <a:rPr lang="en-US" altLang="ja-JP" dirty="0"/>
              <a:t>: </a:t>
            </a:r>
            <a:r>
              <a:rPr lang="ja-JP" altLang="en-US" dirty="0"/>
              <a:t>「あるパッチは、全ての正常パッチと比較する」という</a:t>
            </a:r>
            <a:r>
              <a:rPr lang="ja-JP" altLang="en-US" b="1" dirty="0"/>
              <a:t>柔軟だが一見大雑把に見える</a:t>
            </a:r>
            <a:r>
              <a:rPr lang="ja-JP" altLang="en-US" dirty="0"/>
              <a:t>方式。しかし、特徴空間の意味的な類似性のおかげで、部位が多少違っても「正常の範囲内」と判断でき、位置ズレに強く、より頑健になる。</a:t>
            </a:r>
          </a:p>
          <a:p>
            <a:r>
              <a:rPr lang="ja-JP" altLang="en-US" dirty="0"/>
              <a:t>⇒</a:t>
            </a:r>
          </a:p>
          <a:p>
            <a:r>
              <a:rPr lang="ja-JP" altLang="en-US" dirty="0"/>
              <a:t>「関係のない部位（例えば、ねじの胴体）とも比較してしまうのでは？」という懸念について。 例、テスト画像のとあるパッチ「ねじの頭」は、メモリバンク内の「ねじの胴体」のパッチとも距離が計算される。</a:t>
            </a:r>
            <a:endParaRPr lang="en-US" altLang="ja-JP" dirty="0"/>
          </a:p>
          <a:p>
            <a:r>
              <a:rPr lang="ja-JP" altLang="en-US" dirty="0"/>
              <a:t>しかし、特徴空間の性質上、 </a:t>
            </a:r>
            <a:r>
              <a:rPr lang="ja-JP" altLang="en-US" b="1" dirty="0"/>
              <a:t>距離</a:t>
            </a:r>
            <a:r>
              <a:rPr lang="en-US" altLang="ja-JP" b="1" dirty="0"/>
              <a:t>(</a:t>
            </a:r>
            <a:r>
              <a:rPr lang="ja-JP" altLang="en-US" b="1" dirty="0"/>
              <a:t>テストの頭</a:t>
            </a:r>
            <a:r>
              <a:rPr lang="en-US" altLang="ja-JP" b="1" dirty="0"/>
              <a:t>, </a:t>
            </a:r>
            <a:r>
              <a:rPr lang="ja-JP" altLang="en-US" b="1" dirty="0"/>
              <a:t>正常な頭</a:t>
            </a:r>
            <a:r>
              <a:rPr lang="en-US" altLang="ja-JP" b="1" dirty="0"/>
              <a:t>) &lt; </a:t>
            </a:r>
            <a:r>
              <a:rPr lang="ja-JP" altLang="en-US" b="1" dirty="0"/>
              <a:t>距離</a:t>
            </a:r>
            <a:r>
              <a:rPr lang="en-US" altLang="ja-JP" b="1" dirty="0"/>
              <a:t>(</a:t>
            </a:r>
            <a:r>
              <a:rPr lang="ja-JP" altLang="en-US" b="1" dirty="0"/>
              <a:t>テストの頭</a:t>
            </a:r>
            <a:r>
              <a:rPr lang="en-US" altLang="ja-JP" b="1" dirty="0"/>
              <a:t>, </a:t>
            </a:r>
            <a:r>
              <a:rPr lang="ja-JP" altLang="en-US" b="1" dirty="0"/>
              <a:t>正常な胴体</a:t>
            </a:r>
            <a:r>
              <a:rPr lang="en-US" altLang="ja-JP" b="1" dirty="0"/>
              <a:t>)</a:t>
            </a:r>
            <a:r>
              <a:rPr lang="ja-JP" altLang="en-US" dirty="0"/>
              <a:t> となる可能性が非常に高い。そのため、全数検索をしても、結局は意味的に最も近い「正常な頭」が最近傍として選ばれるからヨシ！。</a:t>
            </a:r>
          </a:p>
          <a:p>
            <a:endParaRPr lang="en-US" altLang="ja-JP" dirty="0"/>
          </a:p>
          <a:p>
            <a:endParaRPr lang="en-JP" dirty="0"/>
          </a:p>
        </p:txBody>
      </p:sp>
      <p:sp>
        <p:nvSpPr>
          <p:cNvPr id="4" name="Slide Number Placeholder 3"/>
          <p:cNvSpPr>
            <a:spLocks noGrp="1"/>
          </p:cNvSpPr>
          <p:nvPr>
            <p:ph type="sldNum" sz="quarter" idx="5"/>
          </p:nvPr>
        </p:nvSpPr>
        <p:spPr/>
        <p:txBody>
          <a:bodyPr/>
          <a:lstStyle/>
          <a:p>
            <a:fld id="{4170CF48-14AD-4B24-8659-A353857BCB31}" type="slidenum">
              <a:rPr kumimoji="1" lang="ja-JP" altLang="en-US" smtClean="0"/>
              <a:t>7</a:t>
            </a:fld>
            <a:endParaRPr kumimoji="1" lang="ja-JP" altLang="en-US"/>
          </a:p>
        </p:txBody>
      </p:sp>
    </p:spTree>
    <p:extLst>
      <p:ext uri="{BB962C8B-B14F-4D97-AF65-F5344CB8AC3E}">
        <p14:creationId xmlns:p14="http://schemas.microsoft.com/office/powerpoint/2010/main" val="3124842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8</a:t>
            </a:fld>
            <a:endParaRPr kumimoji="1" lang="ja-JP" altLang="en-US"/>
          </a:p>
        </p:txBody>
      </p:sp>
    </p:spTree>
    <p:extLst>
      <p:ext uri="{BB962C8B-B14F-4D97-AF65-F5344CB8AC3E}">
        <p14:creationId xmlns:p14="http://schemas.microsoft.com/office/powerpoint/2010/main" val="2912119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a:t>
            </a:r>
            <a:endParaRPr lang="en-US" altLang="ja-JP" dirty="0"/>
          </a:p>
          <a:p>
            <a:r>
              <a:rPr lang="ja-JP" altLang="en-US" dirty="0"/>
              <a:t>中間層を採用した理由は、特徴抽出器の</a:t>
            </a:r>
            <a:r>
              <a:rPr lang="en-US" altLang="ja-JP" dirty="0" err="1"/>
              <a:t>resnet</a:t>
            </a:r>
            <a:r>
              <a:rPr lang="ja-JP" altLang="en-US" dirty="0"/>
              <a:t>にあります。</a:t>
            </a:r>
            <a:endParaRPr lang="en-US" altLang="ja-JP" dirty="0"/>
          </a:p>
          <a:p>
            <a:r>
              <a:rPr lang="en-US" altLang="ja-JP" dirty="0"/>
              <a:t>1</a:t>
            </a:r>
            <a:r>
              <a:rPr lang="ja-JP" altLang="en-US" dirty="0"/>
              <a:t>つ目は、</a:t>
            </a:r>
            <a:r>
              <a:rPr lang="en-US" altLang="ja-JP" dirty="0" err="1"/>
              <a:t>resnet</a:t>
            </a:r>
            <a:r>
              <a:rPr lang="ja-JP" altLang="en-US" dirty="0"/>
              <a:t>は</a:t>
            </a:r>
            <a:r>
              <a:rPr lang="en-US" altLang="ja-JP" dirty="0"/>
              <a:t>ImageNet</a:t>
            </a:r>
            <a:r>
              <a:rPr lang="ja-JP" altLang="en-US" dirty="0"/>
              <a:t>で学習したモデルであり、</a:t>
            </a:r>
            <a:r>
              <a:rPr kumimoji="1" lang="ja-JP" altLang="en-US" sz="1200" b="0" i="0" kern="1200" dirty="0">
                <a:solidFill>
                  <a:schemeClr val="tx1"/>
                </a:solidFill>
                <a:effectLst/>
                <a:latin typeface="+mn-lt"/>
                <a:ea typeface="+mn-ea"/>
                <a:cs typeface="+mn-cs"/>
              </a:rPr>
              <a:t>自然画像の</a:t>
            </a:r>
            <a:r>
              <a:rPr lang="ja-JP" altLang="en-US" dirty="0"/>
              <a:t>様々な特徴に特化していて工業製品用の異常検知としては深い層が有効ではないと考えられるから。</a:t>
            </a:r>
            <a:endParaRPr lang="en-US" altLang="ja-JP" dirty="0"/>
          </a:p>
          <a:p>
            <a:r>
              <a:rPr lang="en-US" altLang="ja-JP" dirty="0"/>
              <a:t>2</a:t>
            </a:r>
            <a:r>
              <a:rPr lang="ja-JP" altLang="en-US" dirty="0"/>
              <a:t>つ目は、中間層ならば自然画像に特化する前の汎用的な特徴を捉えていると考えられるからです。</a:t>
            </a:r>
            <a:endParaRPr kumimoji="1" lang="ja-JP" altLang="en-US" dirty="0"/>
          </a:p>
        </p:txBody>
      </p:sp>
      <p:sp>
        <p:nvSpPr>
          <p:cNvPr id="4" name="スライド番号プレースホルダー 3"/>
          <p:cNvSpPr>
            <a:spLocks noGrp="1"/>
          </p:cNvSpPr>
          <p:nvPr>
            <p:ph type="sldNum" sz="quarter" idx="5"/>
          </p:nvPr>
        </p:nvSpPr>
        <p:spPr/>
        <p:txBody>
          <a:bodyPr/>
          <a:lstStyle/>
          <a:p>
            <a:fld id="{9C089636-1275-4B33-B565-A6C15888DBD7}" type="slidenum">
              <a:rPr kumimoji="1" lang="ja-JP" altLang="en-US" smtClean="0"/>
              <a:t>9</a:t>
            </a:fld>
            <a:endParaRPr kumimoji="1" lang="ja-JP" altLang="en-US"/>
          </a:p>
        </p:txBody>
      </p:sp>
    </p:spTree>
    <p:extLst>
      <p:ext uri="{BB962C8B-B14F-4D97-AF65-F5344CB8AC3E}">
        <p14:creationId xmlns:p14="http://schemas.microsoft.com/office/powerpoint/2010/main" val="2141966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haselab.fuis.u-fukui.ac.jp/"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AA94C-C78B-8B84-0164-D824A976BB8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205463E-A5F1-7499-75A6-82E1E149C3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3829E6-41A1-32E0-BBD3-7F1E63B2FEA2}"/>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5" name="フッター プレースホルダー 4">
            <a:extLst>
              <a:ext uri="{FF2B5EF4-FFF2-40B4-BE49-F238E27FC236}">
                <a16:creationId xmlns:a16="http://schemas.microsoft.com/office/drawing/2014/main" id="{3D6038A9-17D9-B5DE-061E-F5A84B26684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BD0B5A-2623-95D2-934B-A36770B28D3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393478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A62124-9B03-4C55-6036-70C3C76DFCD1}"/>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51CDED1-2A7C-2E17-766C-DB5C07DB9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005DD8-D932-A560-8E54-5C4CDA7D4BBE}"/>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5" name="フッター プレースホルダー 4">
            <a:extLst>
              <a:ext uri="{FF2B5EF4-FFF2-40B4-BE49-F238E27FC236}">
                <a16:creationId xmlns:a16="http://schemas.microsoft.com/office/drawing/2014/main" id="{75427621-E898-E828-A852-4F3093FD7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E477AA-B495-B173-8518-B7E1D8A964A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313275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1A1D12B-731E-4AD7-37DE-8CC2360CF8B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5AA455D-F010-6C8A-3608-C5CBD3F893E1}"/>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39CE086-FBDF-F03C-757C-8587208E1497}"/>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5" name="フッター プレースホルダー 4">
            <a:extLst>
              <a:ext uri="{FF2B5EF4-FFF2-40B4-BE49-F238E27FC236}">
                <a16:creationId xmlns:a16="http://schemas.microsoft.com/office/drawing/2014/main" id="{445C0FF1-6E6D-54FF-6251-2540E16B4A5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D14204D-D02C-27D7-867E-81F3B32E861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699301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タイトル スライド">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77C3E57F-6EFE-7459-A4CA-BB6D44C8394E}"/>
              </a:ext>
            </a:extLst>
          </p:cNvPr>
          <p:cNvGrpSpPr>
            <a:grpSpLocks/>
          </p:cNvGrpSpPr>
          <p:nvPr userDrawn="1"/>
        </p:nvGrpSpPr>
        <p:grpSpPr>
          <a:xfrm>
            <a:off x="0" y="2335876"/>
            <a:ext cx="12192000" cy="2186247"/>
            <a:chOff x="0" y="2335876"/>
            <a:chExt cx="12192000" cy="2186247"/>
          </a:xfrm>
        </p:grpSpPr>
        <p:sp>
          <p:nvSpPr>
            <p:cNvPr id="14" name="Rectangle 13">
              <a:extLst>
                <a:ext uri="{FF2B5EF4-FFF2-40B4-BE49-F238E27FC236}">
                  <a16:creationId xmlns:a16="http://schemas.microsoft.com/office/drawing/2014/main" id="{F672296A-8C4C-69C7-7EF2-C390FAFA6C06}"/>
                </a:ext>
              </a:extLst>
            </p:cNvPr>
            <p:cNvSpPr>
              <a:spLocks noGrp="1" noRot="1" noMove="1" noResize="1" noEditPoints="1" noAdjustHandles="1" noChangeArrowheads="1" noChangeShapeType="1"/>
            </p:cNvSpPr>
            <p:nvPr userDrawn="1"/>
          </p:nvSpPr>
          <p:spPr>
            <a:xfrm>
              <a:off x="0" y="2335876"/>
              <a:ext cx="12192000" cy="2186247"/>
            </a:xfrm>
            <a:prstGeom prst="rect">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Straight Connector 16">
              <a:extLst>
                <a:ext uri="{FF2B5EF4-FFF2-40B4-BE49-F238E27FC236}">
                  <a16:creationId xmlns:a16="http://schemas.microsoft.com/office/drawing/2014/main" id="{9DAA3D7C-57CF-4D37-DFC7-6E3BC42FF281}"/>
                </a:ext>
              </a:extLst>
            </p:cNvPr>
            <p:cNvCxnSpPr>
              <a:cxnSpLocks/>
            </p:cNvCxnSpPr>
            <p:nvPr userDrawn="1"/>
          </p:nvCxnSpPr>
          <p:spPr>
            <a:xfrm>
              <a:off x="0" y="3884523"/>
              <a:ext cx="12192000" cy="0"/>
            </a:xfrm>
            <a:prstGeom prst="line">
              <a:avLst/>
            </a:prstGeom>
            <a:ln>
              <a:solidFill>
                <a:srgbClr val="F9B78F"/>
              </a:solidFill>
            </a:ln>
          </p:spPr>
          <p:style>
            <a:lnRef idx="1">
              <a:schemeClr val="accent1"/>
            </a:lnRef>
            <a:fillRef idx="0">
              <a:schemeClr val="accent1"/>
            </a:fillRef>
            <a:effectRef idx="0">
              <a:schemeClr val="accent1"/>
            </a:effectRef>
            <a:fontRef idx="minor">
              <a:schemeClr val="tx1"/>
            </a:fontRef>
          </p:style>
        </p:cxnSp>
      </p:grpSp>
      <p:pic>
        <p:nvPicPr>
          <p:cNvPr id="34" name="図 7">
            <a:hlinkClick r:id="rId2"/>
            <a:extLst>
              <a:ext uri="{FF2B5EF4-FFF2-40B4-BE49-F238E27FC236}">
                <a16:creationId xmlns:a16="http://schemas.microsoft.com/office/drawing/2014/main" id="{71543427-2F0C-3E44-5F7F-98EC994B1FC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cxnSp>
        <p:nvCxnSpPr>
          <p:cNvPr id="36" name="Straight Connector 35">
            <a:extLst>
              <a:ext uri="{FF2B5EF4-FFF2-40B4-BE49-F238E27FC236}">
                <a16:creationId xmlns:a16="http://schemas.microsoft.com/office/drawing/2014/main" id="{219FCDA0-3BA2-18C2-A79A-BCA3ED6E2EFB}"/>
              </a:ext>
            </a:extLst>
          </p:cNvPr>
          <p:cNvCxnSpPr>
            <a:cxnSpLocks noGrp="1" noRot="1" noMove="1" noResize="1" noEditPoints="1" noAdjustHandles="1" noChangeArrowheads="1" noChangeShapeType="1"/>
          </p:cNvCxnSpPr>
          <p:nvPr userDrawn="1"/>
        </p:nvCxnSpPr>
        <p:spPr>
          <a:xfrm>
            <a:off x="4107305" y="5413876"/>
            <a:ext cx="3977390" cy="0"/>
          </a:xfrm>
          <a:prstGeom prst="line">
            <a:avLst/>
          </a:prstGeom>
          <a:ln w="127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D07DF935-A92D-AAD2-3441-D44B40E19FAE}"/>
              </a:ext>
            </a:extLst>
          </p:cNvPr>
          <p:cNvSpPr txBox="1"/>
          <p:nvPr userDrawn="1"/>
        </p:nvSpPr>
        <p:spPr>
          <a:xfrm>
            <a:off x="5440180" y="4867573"/>
            <a:ext cx="1311640" cy="461665"/>
          </a:xfrm>
          <a:prstGeom prst="rect">
            <a:avLst/>
          </a:prstGeom>
          <a:noFill/>
        </p:spPr>
        <p:txBody>
          <a:bodyPr wrap="square" rtlCol="0">
            <a:spAutoFit/>
          </a:bodyPr>
          <a:lstStyle/>
          <a:p>
            <a:pPr algn="ctr"/>
            <a:r>
              <a:rPr lang="en-JP" sz="2400" baseline="0" dirty="0">
                <a:latin typeface="+mn-lt"/>
                <a:ea typeface="+mj-ea"/>
              </a:rPr>
              <a:t>発表者</a:t>
            </a:r>
          </a:p>
        </p:txBody>
      </p:sp>
      <p:sp>
        <p:nvSpPr>
          <p:cNvPr id="44" name="TextBox 43">
            <a:extLst>
              <a:ext uri="{FF2B5EF4-FFF2-40B4-BE49-F238E27FC236}">
                <a16:creationId xmlns:a16="http://schemas.microsoft.com/office/drawing/2014/main" id="{E915E4E1-7EFE-4080-C644-E088DFBCF07A}"/>
              </a:ext>
            </a:extLst>
          </p:cNvPr>
          <p:cNvSpPr txBox="1">
            <a:spLocks noGrp="1" noRot="1" noMove="1" noResize="1" noEditPoints="1" noAdjustHandles="1" noChangeArrowheads="1" noChangeShapeType="1"/>
          </p:cNvSpPr>
          <p:nvPr userDrawn="1"/>
        </p:nvSpPr>
        <p:spPr>
          <a:xfrm>
            <a:off x="4107305" y="6300401"/>
            <a:ext cx="3584188" cy="400110"/>
          </a:xfrm>
          <a:prstGeom prst="rect">
            <a:avLst/>
          </a:prstGeom>
          <a:noFill/>
        </p:spPr>
        <p:txBody>
          <a:bodyPr wrap="square" rtlCol="0">
            <a:spAutoFit/>
          </a:bodyPr>
          <a:lstStyle/>
          <a:p>
            <a:pPr algn="ctr"/>
            <a:r>
              <a:rPr lang="en-JP" sz="2000" b="1" baseline="0" dirty="0">
                <a:solidFill>
                  <a:schemeClr val="bg1">
                    <a:lumMod val="75000"/>
                  </a:schemeClr>
                </a:solidFill>
                <a:latin typeface="+mn-lt"/>
                <a:ea typeface="+mj-ea"/>
              </a:rPr>
              <a:t>福井大学 長谷川研究室</a:t>
            </a:r>
          </a:p>
        </p:txBody>
      </p:sp>
    </p:spTree>
    <p:extLst>
      <p:ext uri="{BB962C8B-B14F-4D97-AF65-F5344CB8AC3E}">
        <p14:creationId xmlns:p14="http://schemas.microsoft.com/office/powerpoint/2010/main" val="198387424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AAD224-E952-98E0-9A9D-3CFA0B0113B0}"/>
              </a:ext>
            </a:extLst>
          </p:cNvPr>
          <p:cNvSpPr/>
          <p:nvPr userDrawn="1"/>
        </p:nvSpPr>
        <p:spPr>
          <a:xfrm>
            <a:off x="191192" y="169442"/>
            <a:ext cx="11809616" cy="9144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Slide Number Placeholder 5"/>
          <p:cNvSpPr>
            <a:spLocks noGrp="1"/>
          </p:cNvSpPr>
          <p:nvPr>
            <p:ph type="sldNum" sz="quarter" idx="12"/>
          </p:nvPr>
        </p:nvSpPr>
        <p:spPr>
          <a:xfrm>
            <a:off x="10994352" y="6311597"/>
            <a:ext cx="1042750" cy="401319"/>
          </a:xfrm>
          <a:prstGeom prst="rect">
            <a:avLst/>
          </a:prstGeom>
        </p:spPr>
        <p:txBody>
          <a:bodyPr/>
          <a:lstStyle>
            <a:lvl1pPr>
              <a:defRPr sz="2800">
                <a:solidFill>
                  <a:schemeClr val="bg1">
                    <a:lumMod val="50000"/>
                  </a:schemeClr>
                </a:solidFill>
              </a:defRPr>
            </a:lvl1pPr>
          </a:lstStyle>
          <a:p>
            <a:pPr algn="ctr"/>
            <a:r>
              <a:rPr kumimoji="1" lang="en-US" altLang="ja-JP" dirty="0"/>
              <a:t>-</a:t>
            </a:r>
            <a:fld id="{DD4CF77E-606E-4148-BC8B-C5EDFD579810}" type="slidenum">
              <a:rPr kumimoji="1" lang="ja-JP" altLang="en-US" smtClean="0"/>
              <a:pPr algn="ctr"/>
              <a:t>‹#›</a:t>
            </a:fld>
            <a:r>
              <a:rPr kumimoji="1" lang="en-US" altLang="ja-JP" dirty="0"/>
              <a:t>-</a:t>
            </a:r>
            <a:endParaRPr kumimoji="1" lang="ja-JP" altLang="en-US" dirty="0"/>
          </a:p>
        </p:txBody>
      </p:sp>
      <p:pic>
        <p:nvPicPr>
          <p:cNvPr id="11" name="図 7">
            <a:hlinkClick r:id="rId2"/>
            <a:extLst>
              <a:ext uri="{FF2B5EF4-FFF2-40B4-BE49-F238E27FC236}">
                <a16:creationId xmlns:a16="http://schemas.microsoft.com/office/drawing/2014/main" id="{D6F4D23F-A1C9-C4F7-9ABE-02BC8A67F988}"/>
              </a:ext>
            </a:extLst>
          </p:cNvPr>
          <p:cNvPicPr/>
          <p:nvPr userDrawn="1"/>
        </p:nvPicPr>
        <p:blipFill>
          <a:blip r:embed="rId3" cstate="hqprint">
            <a:extLst>
              <a:ext uri="{28A0092B-C50C-407E-A947-70E740481C1C}">
                <a14:useLocalDpi xmlns:a14="http://schemas.microsoft.com/office/drawing/2010/main" val="0"/>
              </a:ext>
            </a:extLst>
          </a:blip>
          <a:stretch>
            <a:fillRect/>
          </a:stretch>
        </p:blipFill>
        <p:spPr>
          <a:xfrm>
            <a:off x="9736056" y="275917"/>
            <a:ext cx="2006927" cy="701450"/>
          </a:xfrm>
          <a:prstGeom prst="rect">
            <a:avLst/>
          </a:prstGeom>
        </p:spPr>
      </p:pic>
    </p:spTree>
    <p:extLst>
      <p:ext uri="{BB962C8B-B14F-4D97-AF65-F5344CB8AC3E}">
        <p14:creationId xmlns:p14="http://schemas.microsoft.com/office/powerpoint/2010/main" val="3497889405"/>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BB0168-39F4-CECC-A9C7-645C07687F9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3AAE2B0-805C-9288-259B-BD2594F83A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279B28C-E40E-2C79-A180-DBC817403940}"/>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5" name="フッター プレースホルダー 4">
            <a:extLst>
              <a:ext uri="{FF2B5EF4-FFF2-40B4-BE49-F238E27FC236}">
                <a16:creationId xmlns:a16="http://schemas.microsoft.com/office/drawing/2014/main" id="{0A0E5092-3BDE-CB70-1400-2A27149FDF6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00DD3-5A9A-D845-08ED-F60953F2E25C}"/>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806093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88262D-87CD-0828-C8E6-3490C82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5D6229-8F40-47CE-84B7-AEFB0670C3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A7CE55F-EC29-8D05-4682-79ADE4E81E4B}"/>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5" name="フッター プレースホルダー 4">
            <a:extLst>
              <a:ext uri="{FF2B5EF4-FFF2-40B4-BE49-F238E27FC236}">
                <a16:creationId xmlns:a16="http://schemas.microsoft.com/office/drawing/2014/main" id="{9B2D3D83-728B-FE43-623F-A5CB8DCA3D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31F8778-8D38-7E47-C658-0341B44569EA}"/>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362192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D488A3-B628-99E0-B02A-E10389049DC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C701AC6-47DA-DA32-FD37-3B21DF686340}"/>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0408AB3-4B02-AA07-2556-DE3CFE25E30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326D0D1-0DBE-838C-F96F-1AD78192C37E}"/>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6" name="フッター プレースホルダー 5">
            <a:extLst>
              <a:ext uri="{FF2B5EF4-FFF2-40B4-BE49-F238E27FC236}">
                <a16:creationId xmlns:a16="http://schemas.microsoft.com/office/drawing/2014/main" id="{B0B136A0-CB76-0E21-6F80-B7ABD62F1CA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9031BF8-D534-BDA2-D42F-52297841CD2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10488459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F36C0-A6E1-72AE-DB6E-78DA0601A8C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B4F3713-DCBC-BD69-F2C5-CEE337417B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C29FEB1-2E92-AA38-93B4-1D105FBCB62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426D008-FC45-1689-3E35-67880A4C31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9B2ECA6-9A5A-B922-52CE-E92450ED8BF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04D299-7B42-EC33-0EB3-829A963DFCC6}"/>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8" name="フッター プレースホルダー 7">
            <a:extLst>
              <a:ext uri="{FF2B5EF4-FFF2-40B4-BE49-F238E27FC236}">
                <a16:creationId xmlns:a16="http://schemas.microsoft.com/office/drawing/2014/main" id="{D01F93E7-7A5D-E2E7-0AA3-25C3E1543B8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53BA612-DDAB-6A2E-F4BE-408549F2ECCF}"/>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307727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B8DA64-3558-2CF0-41AE-B7A881908C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29ED35D7-2336-CD1E-AB4D-C402EE7AB800}"/>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4" name="フッター プレースホルダー 3">
            <a:extLst>
              <a:ext uri="{FF2B5EF4-FFF2-40B4-BE49-F238E27FC236}">
                <a16:creationId xmlns:a16="http://schemas.microsoft.com/office/drawing/2014/main" id="{4CA57564-F36F-1462-A126-66E514503D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54D36B62-B5AE-C3E8-B99D-B2D0DA081868}"/>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403497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E8B6D62-9B35-9BDE-43D2-4A0ECF74F78C}"/>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3" name="フッター プレースホルダー 2">
            <a:extLst>
              <a:ext uri="{FF2B5EF4-FFF2-40B4-BE49-F238E27FC236}">
                <a16:creationId xmlns:a16="http://schemas.microsoft.com/office/drawing/2014/main" id="{49B2E34D-F75F-042B-500D-2169CCF3599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D06263A-74EB-0AEE-F73F-15EE7B66451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03314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D9FE4C-6210-97D7-3818-F3D69589551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E60078-7C6C-E447-F8C5-7CA56D6A2D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F4422FE-D1E7-05A8-AFD2-32FB2B9EDF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B2A26D8-1B3F-6399-05BF-C61E97E50C1D}"/>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6" name="フッター プレースホルダー 5">
            <a:extLst>
              <a:ext uri="{FF2B5EF4-FFF2-40B4-BE49-F238E27FC236}">
                <a16:creationId xmlns:a16="http://schemas.microsoft.com/office/drawing/2014/main" id="{75EFF522-9088-EFFD-59D5-F17918F790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5B43703-BF04-ABAE-4CFD-9650121F512E}"/>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14797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5D06E5-E09B-919E-8EF3-5C1BB78D075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8F73A6D-9452-F6C9-3DCE-526B5B3689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D1E86EE-F9D8-95E9-1177-FA194ADE1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669FB69-0A37-3E7B-374E-D6516A286EF7}"/>
              </a:ext>
            </a:extLst>
          </p:cNvPr>
          <p:cNvSpPr>
            <a:spLocks noGrp="1"/>
          </p:cNvSpPr>
          <p:nvPr>
            <p:ph type="dt" sz="half" idx="10"/>
          </p:nvPr>
        </p:nvSpPr>
        <p:spPr/>
        <p:txBody>
          <a:bodyPr/>
          <a:lstStyle/>
          <a:p>
            <a:fld id="{8E13C0C7-DE05-4833-8785-D21399826AC3}" type="datetimeFigureOut">
              <a:rPr kumimoji="1" lang="ja-JP" altLang="en-US" smtClean="0"/>
              <a:t>2025/7/3</a:t>
            </a:fld>
            <a:endParaRPr kumimoji="1" lang="ja-JP" altLang="en-US"/>
          </a:p>
        </p:txBody>
      </p:sp>
      <p:sp>
        <p:nvSpPr>
          <p:cNvPr id="6" name="フッター プレースホルダー 5">
            <a:extLst>
              <a:ext uri="{FF2B5EF4-FFF2-40B4-BE49-F238E27FC236}">
                <a16:creationId xmlns:a16="http://schemas.microsoft.com/office/drawing/2014/main" id="{70126295-86FE-4222-AD2F-5C0108946EE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550FE62-14EF-9164-8970-102BE50B6A07}"/>
              </a:ext>
            </a:extLst>
          </p:cNvPr>
          <p:cNvSpPr>
            <a:spLocks noGrp="1"/>
          </p:cNvSpPr>
          <p:nvPr>
            <p:ph type="sldNum" sz="quarter" idx="12"/>
          </p:nvPr>
        </p:nvSpPr>
        <p:spPr/>
        <p:txBody>
          <a:body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4040271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3E5971D-D8FB-76DA-E6AD-AA38F0DAC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C333A56-DFD0-170A-130B-333C3C9714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7CBF7F8-0BE5-B065-F84B-B9CAB3A18F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13C0C7-DE05-4833-8785-D21399826AC3}" type="datetimeFigureOut">
              <a:rPr kumimoji="1" lang="ja-JP" altLang="en-US" smtClean="0"/>
              <a:t>2025/7/3</a:t>
            </a:fld>
            <a:endParaRPr kumimoji="1" lang="ja-JP" altLang="en-US"/>
          </a:p>
        </p:txBody>
      </p:sp>
      <p:sp>
        <p:nvSpPr>
          <p:cNvPr id="5" name="フッター プレースホルダー 4">
            <a:extLst>
              <a:ext uri="{FF2B5EF4-FFF2-40B4-BE49-F238E27FC236}">
                <a16:creationId xmlns:a16="http://schemas.microsoft.com/office/drawing/2014/main" id="{551B8354-A86E-7E6E-20EC-1CD704E86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F8EB31E-2B9C-113D-2556-A79C1C4C11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6D47FC-2023-4870-9963-4B7DE8BA96D9}" type="slidenum">
              <a:rPr kumimoji="1" lang="ja-JP" altLang="en-US" smtClean="0"/>
              <a:t>‹#›</a:t>
            </a:fld>
            <a:endParaRPr kumimoji="1" lang="ja-JP" altLang="en-US"/>
          </a:p>
        </p:txBody>
      </p:sp>
    </p:spTree>
    <p:extLst>
      <p:ext uri="{BB962C8B-B14F-4D97-AF65-F5344CB8AC3E}">
        <p14:creationId xmlns:p14="http://schemas.microsoft.com/office/powerpoint/2010/main" val="2543886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hyperlink" Target="https://qiita.com/makotoito/items/c58ebf12f5f179950e68"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arxiv.org/abs/2106.08265"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hyperlink" Target="https://hoya012.github.io/blog/MVTec-AD/" TargetMode="External"/><Relationship Id="rId5" Type="http://schemas.openxmlformats.org/officeDocument/2006/relationships/image" Target="../media/image9.png"/><Relationship Id="rId4" Type="http://schemas.openxmlformats.org/officeDocument/2006/relationships/hyperlink" Target="https://x.gd/3XSdz"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E6B8D-78D5-51B2-6515-2ECA15E35C81}"/>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5FED9F60-3224-E2E6-77D1-095E6681F1F2}"/>
              </a:ext>
            </a:extLst>
          </p:cNvPr>
          <p:cNvSpPr txBox="1">
            <a:spLocks/>
          </p:cNvSpPr>
          <p:nvPr/>
        </p:nvSpPr>
        <p:spPr>
          <a:xfrm>
            <a:off x="166467" y="2533185"/>
            <a:ext cx="11859066" cy="1200329"/>
          </a:xfrm>
          <a:prstGeom prst="rect">
            <a:avLst/>
          </a:prstGeom>
          <a:noFill/>
        </p:spPr>
        <p:txBody>
          <a:bodyPr wrap="square" rtlCol="0">
            <a:spAutoFit/>
          </a:bodyPr>
          <a:lstStyle/>
          <a:p>
            <a:r>
              <a:rPr lang="en-US" altLang="ja-JP" sz="3600" b="1" dirty="0">
                <a:solidFill>
                  <a:schemeClr val="bg1"/>
                </a:solidFill>
              </a:rPr>
              <a:t>Towards Total Recall in Industrial</a:t>
            </a:r>
          </a:p>
          <a:p>
            <a:r>
              <a:rPr lang="en-US" altLang="ja-JP" sz="3600" b="1" dirty="0">
                <a:solidFill>
                  <a:schemeClr val="bg1"/>
                </a:solidFill>
              </a:rPr>
              <a:t>Anomaly Detection</a:t>
            </a:r>
            <a:endParaRPr lang="en-US" sz="3600" b="1" i="0" dirty="0">
              <a:solidFill>
                <a:schemeClr val="bg1"/>
              </a:solidFill>
              <a:effectLst/>
              <a:latin typeface="Lucida Grande" panose="020B0600040502020204" pitchFamily="34" charset="0"/>
            </a:endParaRPr>
          </a:p>
        </p:txBody>
      </p:sp>
      <p:pic>
        <p:nvPicPr>
          <p:cNvPr id="15" name="Picture 14" descr="A white rectangular sign with red x and black text&#10;&#10;Description automatically generated">
            <a:extLst>
              <a:ext uri="{FF2B5EF4-FFF2-40B4-BE49-F238E27FC236}">
                <a16:creationId xmlns:a16="http://schemas.microsoft.com/office/drawing/2014/main" id="{D53B32E5-253D-DAD7-6B28-85FC5913FE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100" y="3862059"/>
            <a:ext cx="780033" cy="682529"/>
          </a:xfrm>
          <a:prstGeom prst="rect">
            <a:avLst/>
          </a:prstGeom>
        </p:spPr>
      </p:pic>
      <p:pic>
        <p:nvPicPr>
          <p:cNvPr id="16" name="Picture 15" descr="A logo with a cat in the middle&#10;&#10;Description automatically generated">
            <a:extLst>
              <a:ext uri="{FF2B5EF4-FFF2-40B4-BE49-F238E27FC236}">
                <a16:creationId xmlns:a16="http://schemas.microsoft.com/office/drawing/2014/main" id="{68FE3746-D913-8791-EF45-FE816E046D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5133" y="3991894"/>
            <a:ext cx="660400" cy="419100"/>
          </a:xfrm>
          <a:prstGeom prst="rect">
            <a:avLst/>
          </a:prstGeom>
        </p:spPr>
      </p:pic>
      <p:sp>
        <p:nvSpPr>
          <p:cNvPr id="17" name="TextBox 16">
            <a:extLst>
              <a:ext uri="{FF2B5EF4-FFF2-40B4-BE49-F238E27FC236}">
                <a16:creationId xmlns:a16="http://schemas.microsoft.com/office/drawing/2014/main" id="{BD2285E0-817C-8E09-2BBE-DB9C5E3FD91B}"/>
              </a:ext>
            </a:extLst>
          </p:cNvPr>
          <p:cNvSpPr txBox="1"/>
          <p:nvPr/>
        </p:nvSpPr>
        <p:spPr>
          <a:xfrm>
            <a:off x="3970697" y="5588244"/>
            <a:ext cx="3899138" cy="584775"/>
          </a:xfrm>
          <a:prstGeom prst="rect">
            <a:avLst/>
          </a:prstGeom>
          <a:noFill/>
        </p:spPr>
        <p:txBody>
          <a:bodyPr wrap="square" rtlCol="0">
            <a:spAutoFit/>
          </a:bodyPr>
          <a:lstStyle/>
          <a:p>
            <a:pPr algn="ctr"/>
            <a:r>
              <a:rPr lang="ja-JP" altLang="en-US" sz="3200" dirty="0">
                <a:ea typeface="+mj-ea"/>
              </a:rPr>
              <a:t>上坂　大樹</a:t>
            </a:r>
            <a:endParaRPr lang="en-JP" sz="3200" baseline="0" dirty="0">
              <a:latin typeface="+mn-lt"/>
              <a:ea typeface="+mj-ea"/>
            </a:endParaRPr>
          </a:p>
        </p:txBody>
      </p:sp>
      <p:sp>
        <p:nvSpPr>
          <p:cNvPr id="18" name="TextBox 17">
            <a:extLst>
              <a:ext uri="{FF2B5EF4-FFF2-40B4-BE49-F238E27FC236}">
                <a16:creationId xmlns:a16="http://schemas.microsoft.com/office/drawing/2014/main" id="{29912992-FB6E-D116-461D-72441E611A69}"/>
              </a:ext>
            </a:extLst>
          </p:cNvPr>
          <p:cNvSpPr txBox="1"/>
          <p:nvPr/>
        </p:nvSpPr>
        <p:spPr>
          <a:xfrm>
            <a:off x="7285996" y="6305630"/>
            <a:ext cx="583839" cy="400110"/>
          </a:xfrm>
          <a:prstGeom prst="rect">
            <a:avLst/>
          </a:prstGeom>
          <a:noFill/>
        </p:spPr>
        <p:txBody>
          <a:bodyPr wrap="square" rtlCol="0">
            <a:spAutoFit/>
          </a:bodyPr>
          <a:lstStyle/>
          <a:p>
            <a:pPr algn="ctr"/>
            <a:r>
              <a:rPr lang="en-US" altLang="ja-JP" sz="2000" b="1" dirty="0">
                <a:solidFill>
                  <a:schemeClr val="bg1">
                    <a:lumMod val="75000"/>
                  </a:schemeClr>
                </a:solidFill>
                <a:ea typeface="+mj-ea"/>
              </a:rPr>
              <a:t>B4</a:t>
            </a:r>
            <a:endParaRPr lang="en-JP" sz="2000" b="1" baseline="0" dirty="0">
              <a:solidFill>
                <a:schemeClr val="bg1">
                  <a:lumMod val="75000"/>
                </a:schemeClr>
              </a:solidFill>
              <a:latin typeface="+mn-lt"/>
              <a:ea typeface="+mj-ea"/>
            </a:endParaRPr>
          </a:p>
        </p:txBody>
      </p:sp>
      <p:sp>
        <p:nvSpPr>
          <p:cNvPr id="14" name="TextBox 13">
            <a:extLst>
              <a:ext uri="{FF2B5EF4-FFF2-40B4-BE49-F238E27FC236}">
                <a16:creationId xmlns:a16="http://schemas.microsoft.com/office/drawing/2014/main" id="{027B6BEF-8749-0527-5F19-E649DA59603A}"/>
              </a:ext>
            </a:extLst>
          </p:cNvPr>
          <p:cNvSpPr txBox="1">
            <a:spLocks/>
          </p:cNvSpPr>
          <p:nvPr/>
        </p:nvSpPr>
        <p:spPr>
          <a:xfrm>
            <a:off x="166467" y="4036435"/>
            <a:ext cx="5058676" cy="369332"/>
          </a:xfrm>
          <a:prstGeom prst="rect">
            <a:avLst/>
          </a:prstGeom>
          <a:noFill/>
        </p:spPr>
        <p:txBody>
          <a:bodyPr wrap="square">
            <a:spAutoFit/>
          </a:bodyPr>
          <a:lstStyle/>
          <a:p>
            <a:r>
              <a:rPr lang="en-US" altLang="ja-JP" dirty="0" err="1">
                <a:solidFill>
                  <a:schemeClr val="bg1"/>
                </a:solidFill>
              </a:rPr>
              <a:t>Karsten</a:t>
            </a:r>
            <a:r>
              <a:rPr lang="en-US" altLang="ja-JP" dirty="0">
                <a:solidFill>
                  <a:schemeClr val="bg1"/>
                </a:solidFill>
              </a:rPr>
              <a:t> Roth et.al., CVPR 2022</a:t>
            </a:r>
            <a:endParaRPr lang="en-JP" dirty="0">
              <a:solidFill>
                <a:schemeClr val="bg1"/>
              </a:solidFill>
            </a:endParaRPr>
          </a:p>
        </p:txBody>
      </p:sp>
    </p:spTree>
    <p:extLst>
      <p:ext uri="{BB962C8B-B14F-4D97-AF65-F5344CB8AC3E}">
        <p14:creationId xmlns:p14="http://schemas.microsoft.com/office/powerpoint/2010/main" val="233854551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10</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損失関数</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938992"/>
          </a:xfrm>
          <a:prstGeom prst="rect">
            <a:avLst/>
          </a:prstGeom>
          <a:noFill/>
        </p:spPr>
        <p:txBody>
          <a:bodyPr wrap="square" rtlCol="0">
            <a:spAutoFit/>
          </a:bodyPr>
          <a:lstStyle/>
          <a:p>
            <a:r>
              <a:rPr lang="ja-JP" altLang="en-US" sz="2000" dirty="0"/>
              <a:t>Ｘｘｘｘ</a:t>
            </a:r>
            <a:endParaRPr lang="en-US" altLang="ja-JP" sz="2000" dirty="0"/>
          </a:p>
          <a:p>
            <a:endParaRPr lang="en-US" altLang="ja-JP" sz="2000" dirty="0"/>
          </a:p>
          <a:p>
            <a:endParaRPr lang="en-US" altLang="ja-JP" sz="2000" dirty="0"/>
          </a:p>
          <a:p>
            <a:endParaRPr lang="en-US" altLang="ja-JP" sz="2000" dirty="0"/>
          </a:p>
          <a:p>
            <a:endParaRPr lang="en-US" altLang="ja-JP" sz="2000" dirty="0"/>
          </a:p>
          <a:p>
            <a:endParaRPr lang="en-US" altLang="ja-JP" sz="2000" dirty="0"/>
          </a:p>
        </p:txBody>
      </p:sp>
    </p:spTree>
    <p:extLst>
      <p:ext uri="{BB962C8B-B14F-4D97-AF65-F5344CB8AC3E}">
        <p14:creationId xmlns:p14="http://schemas.microsoft.com/office/powerpoint/2010/main" val="3326146664"/>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2985433"/>
          </a:xfrm>
          <a:prstGeom prst="rect">
            <a:avLst/>
          </a:prstGeom>
          <a:noFill/>
        </p:spPr>
        <p:txBody>
          <a:bodyPr wrap="square" rtlCol="0">
            <a:spAutoFit/>
          </a:bodyPr>
          <a:lstStyle/>
          <a:p>
            <a:r>
              <a:rPr lang="ja-JP" altLang="en-US" sz="4000" dirty="0"/>
              <a:t>結果</a:t>
            </a:r>
            <a:endParaRPr lang="en-US" altLang="ja-JP" sz="4000" dirty="0"/>
          </a:p>
          <a:p>
            <a:endParaRPr lang="en-US" altLang="ja-JP" sz="4000" dirty="0"/>
          </a:p>
          <a:p>
            <a:r>
              <a:rPr lang="ja-JP" altLang="en-US" sz="4000" dirty="0"/>
              <a:t>・評価指標の説明</a:t>
            </a:r>
            <a:endParaRPr lang="en-US" altLang="ja-JP" sz="4000" dirty="0"/>
          </a:p>
          <a:p>
            <a:endParaRPr lang="en-US" sz="2800" dirty="0"/>
          </a:p>
          <a:p>
            <a:r>
              <a:rPr lang="ja-JP" altLang="en-US" sz="4000" dirty="0"/>
              <a:t>・結果の説明</a:t>
            </a:r>
            <a:endParaRPr lang="en-US" sz="4000" dirty="0"/>
          </a:p>
        </p:txBody>
      </p:sp>
    </p:spTree>
    <p:extLst>
      <p:ext uri="{BB962C8B-B14F-4D97-AF65-F5344CB8AC3E}">
        <p14:creationId xmlns:p14="http://schemas.microsoft.com/office/powerpoint/2010/main" val="990721701"/>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12</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6" y="269481"/>
            <a:ext cx="9572314" cy="707886"/>
          </a:xfrm>
          <a:prstGeom prst="rect">
            <a:avLst/>
          </a:prstGeom>
          <a:noFill/>
        </p:spPr>
        <p:txBody>
          <a:bodyPr wrap="square" rtlCol="0">
            <a:spAutoFit/>
          </a:bodyPr>
          <a:lstStyle/>
          <a:p>
            <a:r>
              <a:rPr lang="ja-JP" altLang="en-US" sz="4000" dirty="0"/>
              <a:t>評価指標１</a:t>
            </a:r>
            <a:r>
              <a:rPr lang="en-US" altLang="ja-JP" sz="4000" dirty="0"/>
              <a:t>–ROCAUC</a:t>
            </a:r>
            <a:r>
              <a:rPr lang="ja-JP" altLang="en-US" sz="3200" dirty="0"/>
              <a:t> </a:t>
            </a:r>
            <a:r>
              <a:rPr lang="en-US" altLang="ja-JP" sz="2800" dirty="0"/>
              <a:t>(Area Under the Curve)</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2185214"/>
          </a:xfrm>
          <a:prstGeom prst="rect">
            <a:avLst/>
          </a:prstGeom>
          <a:noFill/>
        </p:spPr>
        <p:txBody>
          <a:bodyPr wrap="square" rtlCol="0">
            <a:spAutoFit/>
          </a:bodyPr>
          <a:lstStyle/>
          <a:p>
            <a:r>
              <a:rPr lang="en-US" altLang="ja-JP" sz="2000" b="1" dirty="0"/>
              <a:t>ROCAUC</a:t>
            </a:r>
            <a:r>
              <a:rPr lang="en-US" altLang="ja-JP" sz="2000" dirty="0"/>
              <a:t>…</a:t>
            </a:r>
            <a:r>
              <a:rPr kumimoji="1" lang="en-US" altLang="ja-JP" sz="2000" dirty="0"/>
              <a:t>ROC</a:t>
            </a:r>
            <a:r>
              <a:rPr lang="ja-JP" altLang="en-US" sz="2000" dirty="0"/>
              <a:t>曲線の下側の面積のこと。大きいほど性能が高い。</a:t>
            </a:r>
            <a:endParaRPr lang="en-US" altLang="ja-JP" sz="2000" dirty="0"/>
          </a:p>
          <a:p>
            <a:endParaRPr kumimoji="1" lang="en-US" altLang="ja-JP" sz="2000" dirty="0"/>
          </a:p>
          <a:p>
            <a:r>
              <a:rPr lang="en-US" altLang="ja-JP" sz="2000" b="1" dirty="0"/>
              <a:t>ROC</a:t>
            </a:r>
            <a:r>
              <a:rPr lang="ja-JP" altLang="en-US" sz="2000" b="1" dirty="0"/>
              <a:t>曲線</a:t>
            </a:r>
            <a:r>
              <a:rPr lang="en-US" altLang="ja-JP" sz="2000" dirty="0"/>
              <a:t>…</a:t>
            </a:r>
            <a:r>
              <a:rPr lang="ja-JP" altLang="en-US" sz="2000" dirty="0"/>
              <a:t>閾値</a:t>
            </a:r>
            <a:r>
              <a:rPr lang="en-US" altLang="ja-JP" sz="2000" dirty="0"/>
              <a:t>(</a:t>
            </a:r>
            <a:r>
              <a:rPr lang="ja-JP" altLang="en-US" sz="2000" dirty="0"/>
              <a:t>異常と見なす厳しさ</a:t>
            </a:r>
            <a:r>
              <a:rPr lang="en-US" altLang="ja-JP" sz="2000" dirty="0"/>
              <a:t>)</a:t>
            </a:r>
            <a:r>
              <a:rPr lang="ja-JP" altLang="en-US" sz="2000" dirty="0"/>
              <a:t>を変化させたときの</a:t>
            </a:r>
            <a:r>
              <a:rPr lang="en-US" altLang="ja-JP" sz="2000" dirty="0"/>
              <a:t>TPR</a:t>
            </a:r>
            <a:r>
              <a:rPr lang="ja-JP" altLang="en-US" sz="2000" dirty="0"/>
              <a:t>と</a:t>
            </a:r>
            <a:r>
              <a:rPr lang="en-US" altLang="ja-JP" sz="2000" dirty="0"/>
              <a:t>FPR</a:t>
            </a:r>
            <a:r>
              <a:rPr lang="ja-JP" altLang="en-US" sz="2000" dirty="0"/>
              <a:t>をプロットしたもの。</a:t>
            </a:r>
            <a:endParaRPr lang="en-US" altLang="ja-JP" sz="2000" dirty="0"/>
          </a:p>
          <a:p>
            <a:endParaRPr lang="en-US" altLang="ja-JP" sz="2000" dirty="0"/>
          </a:p>
          <a:p>
            <a:endParaRPr lang="en-US" altLang="ja-JP" sz="1400" dirty="0"/>
          </a:p>
          <a:p>
            <a:r>
              <a:rPr lang="en-US" altLang="ja-JP" sz="1400" dirty="0"/>
              <a:t>TPR…</a:t>
            </a:r>
            <a:r>
              <a:rPr lang="ja-JP" altLang="en-US" sz="1400" dirty="0"/>
              <a:t>異常な画像が入力されたときに、異常であると正しく判定した割合。</a:t>
            </a:r>
            <a:endParaRPr lang="en-US" altLang="ja-JP" sz="1400" dirty="0"/>
          </a:p>
          <a:p>
            <a:endParaRPr lang="en-US" altLang="ja-JP" sz="1400" dirty="0"/>
          </a:p>
          <a:p>
            <a:r>
              <a:rPr lang="en-US" altLang="ja-JP" sz="1400" dirty="0"/>
              <a:t>FPR…</a:t>
            </a:r>
            <a:r>
              <a:rPr lang="ja-JP" altLang="en-US" sz="1400" dirty="0"/>
              <a:t>異常な画像が入力されたときに、正常であると誤って判定した割合。</a:t>
            </a:r>
            <a:endParaRPr lang="en-US" altLang="ja-JP" sz="1400" dirty="0"/>
          </a:p>
        </p:txBody>
      </p:sp>
      <p:pic>
        <p:nvPicPr>
          <p:cNvPr id="1028" name="Picture 4" descr="image.png">
            <a:extLst>
              <a:ext uri="{FF2B5EF4-FFF2-40B4-BE49-F238E27FC236}">
                <a16:creationId xmlns:a16="http://schemas.microsoft.com/office/drawing/2014/main" id="{32ACD306-5F79-4FBC-80F2-92FD46054B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706" y="4006787"/>
            <a:ext cx="4961744" cy="230481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線コネクタ 7">
            <a:extLst>
              <a:ext uri="{FF2B5EF4-FFF2-40B4-BE49-F238E27FC236}">
                <a16:creationId xmlns:a16="http://schemas.microsoft.com/office/drawing/2014/main" id="{462114E3-D644-4AB5-9E75-EC6BA7898173}"/>
              </a:ext>
            </a:extLst>
          </p:cNvPr>
          <p:cNvCxnSpPr/>
          <p:nvPr/>
        </p:nvCxnSpPr>
        <p:spPr>
          <a:xfrm>
            <a:off x="7315200" y="4510216"/>
            <a:ext cx="0" cy="1640743"/>
          </a:xfrm>
          <a:prstGeom prst="line">
            <a:avLst/>
          </a:prstGeom>
        </p:spPr>
        <p:style>
          <a:lnRef idx="1">
            <a:schemeClr val="dk1"/>
          </a:lnRef>
          <a:fillRef idx="0">
            <a:schemeClr val="dk1"/>
          </a:fillRef>
          <a:effectRef idx="0">
            <a:schemeClr val="dk1"/>
          </a:effectRef>
          <a:fontRef idx="minor">
            <a:schemeClr val="tx1"/>
          </a:fontRef>
        </p:style>
      </p:cxnSp>
      <p:sp>
        <p:nvSpPr>
          <p:cNvPr id="9" name="正方形/長方形 8">
            <a:extLst>
              <a:ext uri="{FF2B5EF4-FFF2-40B4-BE49-F238E27FC236}">
                <a16:creationId xmlns:a16="http://schemas.microsoft.com/office/drawing/2014/main" id="{3F9374E7-5A68-4D8F-9504-D6768B01AD0A}"/>
              </a:ext>
            </a:extLst>
          </p:cNvPr>
          <p:cNvSpPr/>
          <p:nvPr/>
        </p:nvSpPr>
        <p:spPr>
          <a:xfrm>
            <a:off x="8330377" y="6512256"/>
            <a:ext cx="3505476" cy="215444"/>
          </a:xfrm>
          <a:prstGeom prst="rect">
            <a:avLst/>
          </a:prstGeom>
        </p:spPr>
        <p:txBody>
          <a:bodyPr wrap="square">
            <a:spAutoFit/>
          </a:bodyPr>
          <a:lstStyle/>
          <a:p>
            <a:r>
              <a:rPr lang="ja-JP" altLang="en-US" sz="800" dirty="0">
                <a:hlinkClick r:id="rId4"/>
              </a:rPr>
              <a:t>https://qiita.com/makotoito/items/c58ebf12f5f179950e68</a:t>
            </a:r>
            <a:endParaRPr lang="en-US" altLang="ja-JP" sz="800" dirty="0"/>
          </a:p>
        </p:txBody>
      </p:sp>
      <p:sp>
        <p:nvSpPr>
          <p:cNvPr id="12" name="テキスト ボックス 11">
            <a:extLst>
              <a:ext uri="{FF2B5EF4-FFF2-40B4-BE49-F238E27FC236}">
                <a16:creationId xmlns:a16="http://schemas.microsoft.com/office/drawing/2014/main" id="{D0D03CC3-AA8C-49B9-B93B-3B63C723E716}"/>
              </a:ext>
            </a:extLst>
          </p:cNvPr>
          <p:cNvSpPr txBox="1"/>
          <p:nvPr/>
        </p:nvSpPr>
        <p:spPr>
          <a:xfrm>
            <a:off x="140834" y="4131870"/>
            <a:ext cx="6385711" cy="400110"/>
          </a:xfrm>
          <a:prstGeom prst="rect">
            <a:avLst/>
          </a:prstGeom>
          <a:noFill/>
        </p:spPr>
        <p:txBody>
          <a:bodyPr wrap="square" rtlCol="0">
            <a:spAutoFit/>
          </a:bodyPr>
          <a:lstStyle/>
          <a:p>
            <a:r>
              <a:rPr kumimoji="1" lang="ja-JP" altLang="en-US" sz="2000" u="sng" dirty="0"/>
              <a:t>異常検知ではピクセル単位や画像単位で利用する</a:t>
            </a:r>
            <a:endParaRPr kumimoji="1" lang="en-US" altLang="ja-JP" sz="2000" u="sng" dirty="0"/>
          </a:p>
        </p:txBody>
      </p:sp>
    </p:spTree>
    <p:extLst>
      <p:ext uri="{BB962C8B-B14F-4D97-AF65-F5344CB8AC3E}">
        <p14:creationId xmlns:p14="http://schemas.microsoft.com/office/powerpoint/2010/main" val="1527159223"/>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13</a:t>
            </a:fld>
            <a:r>
              <a:rPr kumimoji="1" lang="en-US" altLang="ja-JP"/>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9263394" cy="707886"/>
          </a:xfrm>
          <a:prstGeom prst="rect">
            <a:avLst/>
          </a:prstGeom>
          <a:noFill/>
        </p:spPr>
        <p:txBody>
          <a:bodyPr wrap="square" rtlCol="0">
            <a:spAutoFit/>
          </a:bodyPr>
          <a:lstStyle/>
          <a:p>
            <a:r>
              <a:rPr lang="ja-JP" altLang="en-US" sz="4000" dirty="0"/>
              <a:t>評価指標２</a:t>
            </a:r>
            <a:r>
              <a:rPr lang="en-US" altLang="ja-JP" sz="4000" dirty="0"/>
              <a:t>-PRO</a:t>
            </a:r>
            <a:r>
              <a:rPr lang="en-US" altLang="ja-JP" sz="4000" b="1" dirty="0"/>
              <a:t> </a:t>
            </a:r>
            <a:r>
              <a:rPr lang="en-US" altLang="ja-JP" sz="2800" dirty="0"/>
              <a:t>(Per-Region Overlap) </a:t>
            </a:r>
            <a:endParaRPr lang="en-JP" sz="2800" dirty="0"/>
          </a:p>
        </p:txBody>
      </p:sp>
      <p:sp>
        <p:nvSpPr>
          <p:cNvPr id="5" name="テキスト ボックス 4">
            <a:extLst>
              <a:ext uri="{FF2B5EF4-FFF2-40B4-BE49-F238E27FC236}">
                <a16:creationId xmlns:a16="http://schemas.microsoft.com/office/drawing/2014/main" id="{F1294C82-2161-45CA-B213-05280E7C32ED}"/>
              </a:ext>
            </a:extLst>
          </p:cNvPr>
          <p:cNvSpPr txBox="1"/>
          <p:nvPr/>
        </p:nvSpPr>
        <p:spPr>
          <a:xfrm>
            <a:off x="140677" y="1300784"/>
            <a:ext cx="10568354" cy="1631216"/>
          </a:xfrm>
          <a:prstGeom prst="rect">
            <a:avLst/>
          </a:prstGeom>
          <a:noFill/>
        </p:spPr>
        <p:txBody>
          <a:bodyPr wrap="square" rtlCol="0">
            <a:spAutoFit/>
          </a:bodyPr>
          <a:lstStyle/>
          <a:p>
            <a:r>
              <a:rPr lang="en-US" altLang="ja-JP" sz="2000" b="1" dirty="0"/>
              <a:t>PRO</a:t>
            </a:r>
            <a:r>
              <a:rPr lang="en-US" altLang="ja-JP" sz="2000" dirty="0"/>
              <a:t> …</a:t>
            </a:r>
            <a:r>
              <a:rPr lang="ja-JP" altLang="en-US" sz="2000" dirty="0"/>
              <a:t>モデルが予測した異常領域と正解の異常領域の重なり具合。</a:t>
            </a:r>
            <a:endParaRPr lang="en-US" altLang="ja-JP" sz="2000" dirty="0"/>
          </a:p>
          <a:p>
            <a:r>
              <a:rPr lang="ja-JP" altLang="en-US" sz="2000" dirty="0"/>
              <a:t>　　　 領域レベルの</a:t>
            </a:r>
            <a:r>
              <a:rPr lang="en-US" altLang="ja-JP" sz="2000" dirty="0"/>
              <a:t>TPR</a:t>
            </a:r>
            <a:r>
              <a:rPr lang="ja-JP" altLang="en-US" sz="2000" dirty="0"/>
              <a:t>と</a:t>
            </a:r>
            <a:r>
              <a:rPr lang="en-US" altLang="ja-JP" sz="2000" dirty="0"/>
              <a:t>FPR</a:t>
            </a:r>
            <a:r>
              <a:rPr lang="ja-JP" altLang="en-US" sz="2000" dirty="0"/>
              <a:t>でプロットしたグラフの下面積で評価。</a:t>
            </a:r>
            <a:endParaRPr lang="en-US" altLang="ja-JP" sz="2000" dirty="0"/>
          </a:p>
          <a:p>
            <a:endParaRPr lang="en-US" altLang="ja-JP" sz="2000" dirty="0"/>
          </a:p>
          <a:p>
            <a:r>
              <a:rPr lang="ja-JP" altLang="en-US" sz="2000" dirty="0"/>
              <a:t>利点：ピクセル単位の</a:t>
            </a:r>
            <a:r>
              <a:rPr lang="en-US" altLang="ja-JP" sz="2000" dirty="0"/>
              <a:t>ROCAUC</a:t>
            </a:r>
            <a:r>
              <a:rPr lang="ja-JP" altLang="en-US" sz="2000" dirty="0"/>
              <a:t>の弱点</a:t>
            </a:r>
            <a:r>
              <a:rPr lang="en-US" altLang="ja-JP" sz="2000" dirty="0"/>
              <a:t>(</a:t>
            </a:r>
            <a:r>
              <a:rPr lang="ja-JP" altLang="en-US" sz="2000" dirty="0"/>
              <a:t>小さな異常領域の見逃しを軽視</a:t>
            </a:r>
            <a:r>
              <a:rPr lang="en-US" altLang="ja-JP" sz="2000" dirty="0"/>
              <a:t>)</a:t>
            </a:r>
            <a:r>
              <a:rPr lang="ja-JP" altLang="en-US" sz="2000" dirty="0"/>
              <a:t> をカバーできる。</a:t>
            </a:r>
            <a:endParaRPr lang="en-US" altLang="ja-JP" sz="2000" dirty="0"/>
          </a:p>
          <a:p>
            <a:endParaRPr lang="en-US" altLang="ja-JP" sz="2000" dirty="0"/>
          </a:p>
        </p:txBody>
      </p:sp>
    </p:spTree>
    <p:extLst>
      <p:ext uri="{BB962C8B-B14F-4D97-AF65-F5344CB8AC3E}">
        <p14:creationId xmlns:p14="http://schemas.microsoft.com/office/powerpoint/2010/main" val="1089654762"/>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1323439"/>
          </a:xfrm>
          <a:prstGeom prst="rect">
            <a:avLst/>
          </a:prstGeom>
          <a:noFill/>
        </p:spPr>
        <p:txBody>
          <a:bodyPr wrap="square" rtlCol="0">
            <a:spAutoFit/>
          </a:bodyPr>
          <a:lstStyle/>
          <a:p>
            <a:r>
              <a:rPr lang="ja-JP" altLang="en-US" sz="4000" dirty="0"/>
              <a:t>検証結果を貼り、解説</a:t>
            </a:r>
            <a:endParaRPr lang="en-US" altLang="ja-JP" sz="4000" dirty="0"/>
          </a:p>
          <a:p>
            <a:endParaRPr lang="en-US" sz="4000" dirty="0"/>
          </a:p>
        </p:txBody>
      </p:sp>
      <p:pic>
        <p:nvPicPr>
          <p:cNvPr id="3" name="図 2">
            <a:extLst>
              <a:ext uri="{FF2B5EF4-FFF2-40B4-BE49-F238E27FC236}">
                <a16:creationId xmlns:a16="http://schemas.microsoft.com/office/drawing/2014/main" id="{96C73D89-497D-4C97-B8E1-8B6D19D9E958}"/>
              </a:ext>
            </a:extLst>
          </p:cNvPr>
          <p:cNvPicPr>
            <a:picLocks noChangeAspect="1"/>
          </p:cNvPicPr>
          <p:nvPr/>
        </p:nvPicPr>
        <p:blipFill rotWithShape="1">
          <a:blip r:embed="rId3"/>
          <a:srcRect t="26881"/>
          <a:stretch/>
        </p:blipFill>
        <p:spPr>
          <a:xfrm>
            <a:off x="41304" y="4409948"/>
            <a:ext cx="12109392" cy="992623"/>
          </a:xfrm>
          <a:prstGeom prst="rect">
            <a:avLst/>
          </a:prstGeom>
        </p:spPr>
      </p:pic>
      <p:sp>
        <p:nvSpPr>
          <p:cNvPr id="4" name="テキスト ボックス 3">
            <a:extLst>
              <a:ext uri="{FF2B5EF4-FFF2-40B4-BE49-F238E27FC236}">
                <a16:creationId xmlns:a16="http://schemas.microsoft.com/office/drawing/2014/main" id="{76FF1925-F185-4C7C-8531-2C2F696E8FE5}"/>
              </a:ext>
            </a:extLst>
          </p:cNvPr>
          <p:cNvSpPr txBox="1"/>
          <p:nvPr/>
        </p:nvSpPr>
        <p:spPr>
          <a:xfrm>
            <a:off x="229096" y="1339706"/>
            <a:ext cx="10568354" cy="400110"/>
          </a:xfrm>
          <a:prstGeom prst="rect">
            <a:avLst/>
          </a:prstGeom>
          <a:noFill/>
        </p:spPr>
        <p:txBody>
          <a:bodyPr wrap="square" rtlCol="0">
            <a:spAutoFit/>
          </a:bodyPr>
          <a:lstStyle/>
          <a:p>
            <a:r>
              <a:rPr lang="ja-JP" altLang="en-US" sz="2000" b="1" dirty="0"/>
              <a:t>注目すべきはメモリバンクを圧縮した際の性能低下。</a:t>
            </a:r>
            <a:endParaRPr lang="en-US" altLang="ja-JP" sz="2000" dirty="0"/>
          </a:p>
        </p:txBody>
      </p:sp>
      <p:pic>
        <p:nvPicPr>
          <p:cNvPr id="5" name="図 4">
            <a:extLst>
              <a:ext uri="{FF2B5EF4-FFF2-40B4-BE49-F238E27FC236}">
                <a16:creationId xmlns:a16="http://schemas.microsoft.com/office/drawing/2014/main" id="{C231FC82-C182-4488-AB1E-62251E0AF265}"/>
              </a:ext>
            </a:extLst>
          </p:cNvPr>
          <p:cNvPicPr>
            <a:picLocks noChangeAspect="1"/>
          </p:cNvPicPr>
          <p:nvPr/>
        </p:nvPicPr>
        <p:blipFill>
          <a:blip r:embed="rId4"/>
          <a:stretch>
            <a:fillRect/>
          </a:stretch>
        </p:blipFill>
        <p:spPr>
          <a:xfrm>
            <a:off x="800138" y="5752136"/>
            <a:ext cx="10591724" cy="1114176"/>
          </a:xfrm>
          <a:prstGeom prst="rect">
            <a:avLst/>
          </a:prstGeom>
        </p:spPr>
      </p:pic>
      <p:sp>
        <p:nvSpPr>
          <p:cNvPr id="6" name="テキスト ボックス 5">
            <a:extLst>
              <a:ext uri="{FF2B5EF4-FFF2-40B4-BE49-F238E27FC236}">
                <a16:creationId xmlns:a16="http://schemas.microsoft.com/office/drawing/2014/main" id="{FACF206B-850B-4FC9-9DAC-DC903DDB3547}"/>
              </a:ext>
            </a:extLst>
          </p:cNvPr>
          <p:cNvSpPr txBox="1"/>
          <p:nvPr/>
        </p:nvSpPr>
        <p:spPr>
          <a:xfrm>
            <a:off x="823508" y="5564056"/>
            <a:ext cx="10568354" cy="338554"/>
          </a:xfrm>
          <a:prstGeom prst="rect">
            <a:avLst/>
          </a:prstGeom>
          <a:noFill/>
        </p:spPr>
        <p:txBody>
          <a:bodyPr wrap="square" rtlCol="0">
            <a:spAutoFit/>
          </a:bodyPr>
          <a:lstStyle/>
          <a:p>
            <a:pPr algn="ctr"/>
            <a:r>
              <a:rPr lang="en-US" altLang="ja-JP" sz="1600" dirty="0"/>
              <a:t>PRO</a:t>
            </a:r>
            <a:r>
              <a:rPr lang="ja-JP" altLang="en-US" sz="1600" dirty="0"/>
              <a:t>スコアの結果</a:t>
            </a:r>
            <a:endParaRPr lang="en-US" altLang="ja-JP" sz="1600" dirty="0"/>
          </a:p>
        </p:txBody>
      </p:sp>
      <p:sp>
        <p:nvSpPr>
          <p:cNvPr id="7" name="テキスト ボックス 6">
            <a:extLst>
              <a:ext uri="{FF2B5EF4-FFF2-40B4-BE49-F238E27FC236}">
                <a16:creationId xmlns:a16="http://schemas.microsoft.com/office/drawing/2014/main" id="{F2FAAA9C-DB45-4B85-9D71-6713405EBF10}"/>
              </a:ext>
            </a:extLst>
          </p:cNvPr>
          <p:cNvSpPr txBox="1"/>
          <p:nvPr/>
        </p:nvSpPr>
        <p:spPr>
          <a:xfrm>
            <a:off x="811823" y="4221869"/>
            <a:ext cx="10568354" cy="338554"/>
          </a:xfrm>
          <a:prstGeom prst="rect">
            <a:avLst/>
          </a:prstGeom>
          <a:noFill/>
        </p:spPr>
        <p:txBody>
          <a:bodyPr wrap="square" rtlCol="0">
            <a:spAutoFit/>
          </a:bodyPr>
          <a:lstStyle/>
          <a:p>
            <a:pPr algn="ctr"/>
            <a:r>
              <a:rPr lang="ja-JP" altLang="en-US" sz="1600" dirty="0"/>
              <a:t>ピクセル単位</a:t>
            </a:r>
            <a:r>
              <a:rPr lang="en-US" altLang="ja-JP" sz="1600" dirty="0"/>
              <a:t>AUROC</a:t>
            </a:r>
            <a:r>
              <a:rPr lang="ja-JP" altLang="en-US" sz="1600" dirty="0"/>
              <a:t>スコアの結果</a:t>
            </a:r>
            <a:endParaRPr lang="en-US" altLang="ja-JP" sz="1600" dirty="0"/>
          </a:p>
        </p:txBody>
      </p:sp>
      <p:pic>
        <p:nvPicPr>
          <p:cNvPr id="8" name="図 7">
            <a:extLst>
              <a:ext uri="{FF2B5EF4-FFF2-40B4-BE49-F238E27FC236}">
                <a16:creationId xmlns:a16="http://schemas.microsoft.com/office/drawing/2014/main" id="{360BCC86-0854-4973-BAF6-B556F76D79D5}"/>
              </a:ext>
            </a:extLst>
          </p:cNvPr>
          <p:cNvPicPr>
            <a:picLocks noChangeAspect="1"/>
          </p:cNvPicPr>
          <p:nvPr/>
        </p:nvPicPr>
        <p:blipFill>
          <a:blip r:embed="rId5"/>
          <a:stretch>
            <a:fillRect/>
          </a:stretch>
        </p:blipFill>
        <p:spPr>
          <a:xfrm>
            <a:off x="616018" y="2887597"/>
            <a:ext cx="10959963" cy="877306"/>
          </a:xfrm>
          <a:prstGeom prst="rect">
            <a:avLst/>
          </a:prstGeom>
        </p:spPr>
      </p:pic>
      <p:sp>
        <p:nvSpPr>
          <p:cNvPr id="9" name="テキスト ボックス 8">
            <a:extLst>
              <a:ext uri="{FF2B5EF4-FFF2-40B4-BE49-F238E27FC236}">
                <a16:creationId xmlns:a16="http://schemas.microsoft.com/office/drawing/2014/main" id="{23C9B89A-E533-4AF1-98F5-D41838FBCEED}"/>
              </a:ext>
            </a:extLst>
          </p:cNvPr>
          <p:cNvSpPr txBox="1"/>
          <p:nvPr/>
        </p:nvSpPr>
        <p:spPr>
          <a:xfrm>
            <a:off x="811823" y="2567498"/>
            <a:ext cx="10568354" cy="338554"/>
          </a:xfrm>
          <a:prstGeom prst="rect">
            <a:avLst/>
          </a:prstGeom>
          <a:noFill/>
        </p:spPr>
        <p:txBody>
          <a:bodyPr wrap="square" rtlCol="0">
            <a:spAutoFit/>
          </a:bodyPr>
          <a:lstStyle/>
          <a:p>
            <a:pPr algn="ctr"/>
            <a:r>
              <a:rPr lang="ja-JP" altLang="en-US" sz="1600" dirty="0"/>
              <a:t>画像単位</a:t>
            </a:r>
            <a:r>
              <a:rPr lang="en-US" altLang="ja-JP" sz="1600" dirty="0"/>
              <a:t>AUROC</a:t>
            </a:r>
            <a:r>
              <a:rPr lang="ja-JP" altLang="en-US" sz="1600" dirty="0"/>
              <a:t>スコアの結果</a:t>
            </a:r>
            <a:endParaRPr lang="en-US" altLang="ja-JP" sz="1600" dirty="0"/>
          </a:p>
        </p:txBody>
      </p:sp>
    </p:spTree>
    <p:extLst>
      <p:ext uri="{BB962C8B-B14F-4D97-AF65-F5344CB8AC3E}">
        <p14:creationId xmlns:p14="http://schemas.microsoft.com/office/powerpoint/2010/main" val="121072712"/>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865C1E5D-B03A-4E09-9119-650A987539CE}"/>
              </a:ext>
            </a:extLst>
          </p:cNvPr>
          <p:cNvSpPr txBox="1"/>
          <p:nvPr/>
        </p:nvSpPr>
        <p:spPr>
          <a:xfrm>
            <a:off x="449017" y="269481"/>
            <a:ext cx="9263394" cy="707886"/>
          </a:xfrm>
          <a:prstGeom prst="rect">
            <a:avLst/>
          </a:prstGeom>
          <a:noFill/>
        </p:spPr>
        <p:txBody>
          <a:bodyPr wrap="square" rtlCol="0">
            <a:spAutoFit/>
          </a:bodyPr>
          <a:lstStyle/>
          <a:p>
            <a:r>
              <a:rPr lang="ja-JP" altLang="en-US" sz="4000" dirty="0"/>
              <a:t>検証結果を貼り、解説</a:t>
            </a:r>
            <a:endParaRPr lang="en-US" altLang="ja-JP" sz="4000" dirty="0"/>
          </a:p>
        </p:txBody>
      </p:sp>
      <p:pic>
        <p:nvPicPr>
          <p:cNvPr id="3" name="図 2">
            <a:extLst>
              <a:ext uri="{FF2B5EF4-FFF2-40B4-BE49-F238E27FC236}">
                <a16:creationId xmlns:a16="http://schemas.microsoft.com/office/drawing/2014/main" id="{64D01B05-733B-49B3-80E9-7774C2E73198}"/>
              </a:ext>
            </a:extLst>
          </p:cNvPr>
          <p:cNvPicPr>
            <a:picLocks noChangeAspect="1"/>
          </p:cNvPicPr>
          <p:nvPr/>
        </p:nvPicPr>
        <p:blipFill>
          <a:blip r:embed="rId3"/>
          <a:stretch>
            <a:fillRect/>
          </a:stretch>
        </p:blipFill>
        <p:spPr>
          <a:xfrm>
            <a:off x="566326" y="1923951"/>
            <a:ext cx="5981088" cy="1520616"/>
          </a:xfrm>
          <a:prstGeom prst="rect">
            <a:avLst/>
          </a:prstGeom>
        </p:spPr>
      </p:pic>
      <p:sp>
        <p:nvSpPr>
          <p:cNvPr id="4" name="テキスト ボックス 3">
            <a:extLst>
              <a:ext uri="{FF2B5EF4-FFF2-40B4-BE49-F238E27FC236}">
                <a16:creationId xmlns:a16="http://schemas.microsoft.com/office/drawing/2014/main" id="{2AB3B683-720A-4301-990C-43FD6AFABF65}"/>
              </a:ext>
            </a:extLst>
          </p:cNvPr>
          <p:cNvSpPr txBox="1"/>
          <p:nvPr/>
        </p:nvSpPr>
        <p:spPr>
          <a:xfrm>
            <a:off x="-199449" y="1585397"/>
            <a:ext cx="7329455" cy="338554"/>
          </a:xfrm>
          <a:prstGeom prst="rect">
            <a:avLst/>
          </a:prstGeom>
          <a:noFill/>
        </p:spPr>
        <p:txBody>
          <a:bodyPr wrap="square" rtlCol="0">
            <a:spAutoFit/>
          </a:bodyPr>
          <a:lstStyle/>
          <a:p>
            <a:pPr algn="ctr"/>
            <a:r>
              <a:rPr lang="ja-JP" altLang="en-US" sz="1600" dirty="0"/>
              <a:t>画像ごとの平均推論時間とスコア</a:t>
            </a:r>
            <a:r>
              <a:rPr lang="en-US" altLang="ja-JP" sz="1600" dirty="0"/>
              <a:t>( </a:t>
            </a:r>
            <a:r>
              <a:rPr lang="ja-JP" altLang="en-US" sz="1600" dirty="0"/>
              <a:t>画像</a:t>
            </a:r>
            <a:r>
              <a:rPr lang="en-US" altLang="ja-JP" sz="1600" dirty="0"/>
              <a:t>AUROC, </a:t>
            </a:r>
            <a:r>
              <a:rPr lang="ja-JP" altLang="en-US" sz="1600" dirty="0"/>
              <a:t>ピクセル</a:t>
            </a:r>
            <a:r>
              <a:rPr lang="en-US" altLang="ja-JP" sz="1600" dirty="0"/>
              <a:t>AUROC, PRO )</a:t>
            </a:r>
          </a:p>
        </p:txBody>
      </p:sp>
      <p:pic>
        <p:nvPicPr>
          <p:cNvPr id="6" name="図 5">
            <a:extLst>
              <a:ext uri="{FF2B5EF4-FFF2-40B4-BE49-F238E27FC236}">
                <a16:creationId xmlns:a16="http://schemas.microsoft.com/office/drawing/2014/main" id="{503ED876-7303-4291-842A-67A9A68C9110}"/>
              </a:ext>
            </a:extLst>
          </p:cNvPr>
          <p:cNvPicPr>
            <a:picLocks noChangeAspect="1"/>
          </p:cNvPicPr>
          <p:nvPr/>
        </p:nvPicPr>
        <p:blipFill>
          <a:blip r:embed="rId4"/>
          <a:stretch>
            <a:fillRect/>
          </a:stretch>
        </p:blipFill>
        <p:spPr>
          <a:xfrm>
            <a:off x="4275620" y="4081176"/>
            <a:ext cx="7916380" cy="2429214"/>
          </a:xfrm>
          <a:prstGeom prst="rect">
            <a:avLst/>
          </a:prstGeom>
        </p:spPr>
      </p:pic>
      <p:sp>
        <p:nvSpPr>
          <p:cNvPr id="7" name="正方形/長方形 6">
            <a:extLst>
              <a:ext uri="{FF2B5EF4-FFF2-40B4-BE49-F238E27FC236}">
                <a16:creationId xmlns:a16="http://schemas.microsoft.com/office/drawing/2014/main" id="{03AB8F58-16D9-4592-B0CC-928C890BED2F}"/>
              </a:ext>
            </a:extLst>
          </p:cNvPr>
          <p:cNvSpPr/>
          <p:nvPr/>
        </p:nvSpPr>
        <p:spPr>
          <a:xfrm>
            <a:off x="5287359" y="6475665"/>
            <a:ext cx="1107996" cy="369332"/>
          </a:xfrm>
          <a:prstGeom prst="rect">
            <a:avLst/>
          </a:prstGeom>
        </p:spPr>
        <p:txBody>
          <a:bodyPr wrap="none">
            <a:spAutoFit/>
          </a:bodyPr>
          <a:lstStyle/>
          <a:p>
            <a:r>
              <a:rPr lang="ja-JP" altLang="en-US" dirty="0"/>
              <a:t>画像単位</a:t>
            </a:r>
          </a:p>
        </p:txBody>
      </p:sp>
      <p:sp>
        <p:nvSpPr>
          <p:cNvPr id="8" name="正方形/長方形 7">
            <a:extLst>
              <a:ext uri="{FF2B5EF4-FFF2-40B4-BE49-F238E27FC236}">
                <a16:creationId xmlns:a16="http://schemas.microsoft.com/office/drawing/2014/main" id="{10485C00-B604-4F02-BCCD-7B8B9F9AE574}"/>
              </a:ext>
            </a:extLst>
          </p:cNvPr>
          <p:cNvSpPr/>
          <p:nvPr/>
        </p:nvSpPr>
        <p:spPr>
          <a:xfrm>
            <a:off x="7546351" y="6486870"/>
            <a:ext cx="1569660" cy="369332"/>
          </a:xfrm>
          <a:prstGeom prst="rect">
            <a:avLst/>
          </a:prstGeom>
        </p:spPr>
        <p:txBody>
          <a:bodyPr wrap="none">
            <a:spAutoFit/>
          </a:bodyPr>
          <a:lstStyle/>
          <a:p>
            <a:r>
              <a:rPr lang="ja-JP" altLang="en-US" dirty="0"/>
              <a:t>ピクセル単位</a:t>
            </a:r>
          </a:p>
        </p:txBody>
      </p:sp>
      <p:sp>
        <p:nvSpPr>
          <p:cNvPr id="9" name="正方形/長方形 8">
            <a:extLst>
              <a:ext uri="{FF2B5EF4-FFF2-40B4-BE49-F238E27FC236}">
                <a16:creationId xmlns:a16="http://schemas.microsoft.com/office/drawing/2014/main" id="{0FC5AE0D-19A2-40D5-97FD-CB8AC503E3EE}"/>
              </a:ext>
            </a:extLst>
          </p:cNvPr>
          <p:cNvSpPr/>
          <p:nvPr/>
        </p:nvSpPr>
        <p:spPr>
          <a:xfrm>
            <a:off x="10076365" y="6488668"/>
            <a:ext cx="1569660" cy="369332"/>
          </a:xfrm>
          <a:prstGeom prst="rect">
            <a:avLst/>
          </a:prstGeom>
        </p:spPr>
        <p:txBody>
          <a:bodyPr wrap="none">
            <a:spAutoFit/>
          </a:bodyPr>
          <a:lstStyle/>
          <a:p>
            <a:r>
              <a:rPr lang="ja-JP" altLang="en-US" dirty="0"/>
              <a:t>ピクセル単位</a:t>
            </a:r>
          </a:p>
        </p:txBody>
      </p:sp>
      <p:sp>
        <p:nvSpPr>
          <p:cNvPr id="10" name="正方形/長方形 9">
            <a:extLst>
              <a:ext uri="{FF2B5EF4-FFF2-40B4-BE49-F238E27FC236}">
                <a16:creationId xmlns:a16="http://schemas.microsoft.com/office/drawing/2014/main" id="{015AF978-407B-43A9-B66F-59AD3B95A6BC}"/>
              </a:ext>
            </a:extLst>
          </p:cNvPr>
          <p:cNvSpPr/>
          <p:nvPr/>
        </p:nvSpPr>
        <p:spPr>
          <a:xfrm>
            <a:off x="6783072" y="3711844"/>
            <a:ext cx="3096218" cy="338554"/>
          </a:xfrm>
          <a:prstGeom prst="rect">
            <a:avLst/>
          </a:prstGeom>
        </p:spPr>
        <p:txBody>
          <a:bodyPr wrap="square">
            <a:spAutoFit/>
          </a:bodyPr>
          <a:lstStyle/>
          <a:p>
            <a:pPr algn="ctr"/>
            <a:r>
              <a:rPr lang="en-US" altLang="ja-JP" sz="1600" dirty="0" err="1"/>
              <a:t>FewShot</a:t>
            </a:r>
            <a:r>
              <a:rPr lang="ja-JP" altLang="en-US" sz="1600" dirty="0"/>
              <a:t>性能の比較</a:t>
            </a:r>
          </a:p>
        </p:txBody>
      </p:sp>
    </p:spTree>
    <p:extLst>
      <p:ext uri="{BB962C8B-B14F-4D97-AF65-F5344CB8AC3E}">
        <p14:creationId xmlns:p14="http://schemas.microsoft.com/office/powerpoint/2010/main" val="3203023648"/>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16</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位置ずれに強く、未知の欠陥を高い精度で検出する技術の確立。</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369332"/>
          </a:xfrm>
          <a:prstGeom prst="rect">
            <a:avLst/>
          </a:prstGeom>
          <a:noFill/>
        </p:spPr>
        <p:txBody>
          <a:bodyPr wrap="square" rtlCol="0">
            <a:spAutoFit/>
          </a:bodyPr>
          <a:lstStyle/>
          <a:p>
            <a:r>
              <a:rPr lang="ja-JP" altLang="en-US" dirty="0"/>
              <a:t>・メモリバンクのサイズを元の</a:t>
            </a:r>
            <a:r>
              <a:rPr lang="en-US" altLang="ja-JP" dirty="0"/>
              <a:t>1%</a:t>
            </a:r>
            <a:r>
              <a:rPr lang="ja-JP" altLang="en-US" dirty="0" err="1"/>
              <a:t>まで削</a:t>
            </a:r>
            <a:r>
              <a:rPr lang="ja-JP" altLang="en-US" dirty="0"/>
              <a:t>減しても高い性能を維持できる。</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ja-JP" altLang="en-US" sz="2000" dirty="0"/>
              <a:t>・</a:t>
            </a:r>
            <a:r>
              <a:rPr lang="en-US" altLang="ja-JP" sz="2000" dirty="0"/>
              <a:t>KNN</a:t>
            </a:r>
            <a:r>
              <a:rPr lang="ja-JP" altLang="en-US" sz="2000" dirty="0"/>
              <a:t>利用による計算量の増大問題の解決。</a:t>
            </a:r>
            <a:endParaRPr lang="en-US" altLang="ja-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a:t>
            </a:r>
            <a:r>
              <a:rPr lang="ja-JP" altLang="en-US" sz="2000" dirty="0"/>
              <a:t>メモリバンク縮小のために、貪欲アルゴリズムを導入。</a:t>
            </a:r>
            <a:endParaRPr lang="en-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中間層の採用、高次元特徴ベクトルの利用可能な情報の不足への対策</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369332"/>
          </a:xfrm>
          <a:prstGeom prst="rect">
            <a:avLst/>
          </a:prstGeom>
          <a:noFill/>
        </p:spPr>
        <p:txBody>
          <a:bodyPr wrap="square" rtlCol="0">
            <a:spAutoFit/>
          </a:bodyPr>
          <a:lstStyle/>
          <a:p>
            <a:r>
              <a:rPr lang="ja-JP" altLang="en-US" dirty="0"/>
              <a:t>・画像レベルの異常検知で、</a:t>
            </a:r>
            <a:r>
              <a:rPr lang="en-US" altLang="ja-JP" dirty="0"/>
              <a:t>AUROC</a:t>
            </a:r>
            <a:r>
              <a:rPr lang="ja-JP" altLang="en-US" dirty="0"/>
              <a:t>スコア</a:t>
            </a:r>
            <a:r>
              <a:rPr lang="en-US" altLang="ja-JP" dirty="0"/>
              <a:t>99.6%</a:t>
            </a:r>
            <a:r>
              <a:rPr lang="ja-JP" altLang="en-US" dirty="0"/>
              <a:t>を達成。</a:t>
            </a:r>
            <a:endParaRPr lang="en-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・少ないデータでも高精度を達成。</a:t>
            </a:r>
            <a:endParaRPr lang="en-JP" sz="2000" dirty="0"/>
          </a:p>
        </p:txBody>
      </p:sp>
    </p:spTree>
    <p:extLst>
      <p:ext uri="{BB962C8B-B14F-4D97-AF65-F5344CB8AC3E}">
        <p14:creationId xmlns:p14="http://schemas.microsoft.com/office/powerpoint/2010/main" val="206755957"/>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214FC-E6F4-7B59-B279-01A956BB430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B16C86-23D5-F268-6A8B-5CA7887F9E60}"/>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17</a:t>
            </a:fld>
            <a:r>
              <a:rPr kumimoji="1" lang="en-US" altLang="ja-JP"/>
              <a:t>-</a:t>
            </a:r>
            <a:endParaRPr kumimoji="1" lang="ja-JP" altLang="en-US" dirty="0"/>
          </a:p>
        </p:txBody>
      </p:sp>
      <p:sp>
        <p:nvSpPr>
          <p:cNvPr id="4" name="TextBox 3">
            <a:extLst>
              <a:ext uri="{FF2B5EF4-FFF2-40B4-BE49-F238E27FC236}">
                <a16:creationId xmlns:a16="http://schemas.microsoft.com/office/drawing/2014/main" id="{DE968B57-7C15-67CE-CDB0-8B1BE675CB57}"/>
              </a:ext>
            </a:extLst>
          </p:cNvPr>
          <p:cNvSpPr txBox="1"/>
          <p:nvPr/>
        </p:nvSpPr>
        <p:spPr>
          <a:xfrm>
            <a:off x="449017" y="269481"/>
            <a:ext cx="7135318" cy="707886"/>
          </a:xfrm>
          <a:prstGeom prst="rect">
            <a:avLst/>
          </a:prstGeom>
          <a:noFill/>
        </p:spPr>
        <p:txBody>
          <a:bodyPr wrap="square" rtlCol="0">
            <a:spAutoFit/>
          </a:bodyPr>
          <a:lstStyle/>
          <a:p>
            <a:r>
              <a:rPr lang="en-JP" sz="4000" dirty="0"/>
              <a:t>References</a:t>
            </a:r>
          </a:p>
        </p:txBody>
      </p:sp>
      <p:sp>
        <p:nvSpPr>
          <p:cNvPr id="2" name="TextBox 1">
            <a:extLst>
              <a:ext uri="{FF2B5EF4-FFF2-40B4-BE49-F238E27FC236}">
                <a16:creationId xmlns:a16="http://schemas.microsoft.com/office/drawing/2014/main" id="{8A354E10-C5BA-BE87-2451-351ED5C4E0E6}"/>
              </a:ext>
            </a:extLst>
          </p:cNvPr>
          <p:cNvSpPr txBox="1"/>
          <p:nvPr/>
        </p:nvSpPr>
        <p:spPr>
          <a:xfrm>
            <a:off x="149902" y="1244183"/>
            <a:ext cx="11887200" cy="2031325"/>
          </a:xfrm>
          <a:prstGeom prst="rect">
            <a:avLst/>
          </a:prstGeom>
          <a:noFill/>
        </p:spPr>
        <p:txBody>
          <a:bodyPr wrap="square" rtlCol="0">
            <a:spAutoFit/>
          </a:bodyPr>
          <a:lstStyle/>
          <a:p>
            <a:r>
              <a:rPr lang="en-JP" altLang="ja-JP" dirty="0"/>
              <a:t>[1]</a:t>
            </a:r>
            <a:r>
              <a:rPr lang="ja-JP" altLang="en-US" dirty="0"/>
              <a:t> </a:t>
            </a:r>
            <a:r>
              <a:rPr lang="en-US" altLang="ja-JP" dirty="0"/>
              <a:t>Roth et.al., </a:t>
            </a:r>
            <a:r>
              <a:rPr lang="en-US" altLang="ja-JP" dirty="0">
                <a:hlinkClick r:id="rId3"/>
              </a:rPr>
              <a:t>“Towards Total Recall in Industrial Anomaly Detection”</a:t>
            </a:r>
            <a:r>
              <a:rPr lang="en-US" altLang="ja-JP" dirty="0">
                <a:solidFill>
                  <a:srgbClr val="000000"/>
                </a:solidFill>
              </a:rPr>
              <a:t> 2021, </a:t>
            </a:r>
            <a:r>
              <a:rPr lang="en-US" altLang="ja-JP" dirty="0"/>
              <a:t>CVPR 2022</a:t>
            </a: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a:p>
            <a:endParaRPr lang="en-US" altLang="ja-JP" dirty="0">
              <a:solidFill>
                <a:srgbClr val="000000"/>
              </a:solidFill>
            </a:endParaRPr>
          </a:p>
        </p:txBody>
      </p:sp>
    </p:spTree>
    <p:extLst>
      <p:ext uri="{BB962C8B-B14F-4D97-AF65-F5344CB8AC3E}">
        <p14:creationId xmlns:p14="http://schemas.microsoft.com/office/powerpoint/2010/main" val="2830937450"/>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18</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US" altLang="ja-JP" sz="4000" dirty="0"/>
              <a:t>Appendix</a:t>
            </a:r>
            <a:endParaRPr lang="en-JP" sz="4000" dirty="0"/>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7" y="1314105"/>
            <a:ext cx="10696778" cy="523220"/>
          </a:xfrm>
          <a:prstGeom prst="rect">
            <a:avLst/>
          </a:prstGeom>
        </p:spPr>
        <p:txBody>
          <a:bodyPr wrap="square">
            <a:spAutoFit/>
          </a:bodyPr>
          <a:lstStyle/>
          <a:p>
            <a:r>
              <a:rPr lang="en-US" altLang="ja-JP" sz="2800" dirty="0"/>
              <a:t>ROCAUC</a:t>
            </a:r>
            <a:r>
              <a:rPr lang="ja-JP" altLang="en-US" sz="2800" dirty="0"/>
              <a:t>と</a:t>
            </a:r>
            <a:r>
              <a:rPr lang="en-US" altLang="ja-JP" sz="2800" dirty="0"/>
              <a:t>PRO</a:t>
            </a:r>
            <a:r>
              <a:rPr lang="ja-JP" altLang="en-US" sz="2800" dirty="0"/>
              <a:t>スコアの比較</a:t>
            </a:r>
          </a:p>
        </p:txBody>
      </p:sp>
      <p:graphicFrame>
        <p:nvGraphicFramePr>
          <p:cNvPr id="5" name="表 4">
            <a:extLst>
              <a:ext uri="{FF2B5EF4-FFF2-40B4-BE49-F238E27FC236}">
                <a16:creationId xmlns:a16="http://schemas.microsoft.com/office/drawing/2014/main" id="{E530BFF2-AA42-4CC0-8EA5-198E0EA22646}"/>
              </a:ext>
            </a:extLst>
          </p:cNvPr>
          <p:cNvGraphicFramePr>
            <a:graphicFrameLocks noGrp="1"/>
          </p:cNvGraphicFramePr>
          <p:nvPr>
            <p:extLst>
              <p:ext uri="{D42A27DB-BD31-4B8C-83A1-F6EECF244321}">
                <p14:modId xmlns:p14="http://schemas.microsoft.com/office/powerpoint/2010/main" val="1075489201"/>
              </p:ext>
            </p:extLst>
          </p:nvPr>
        </p:nvGraphicFramePr>
        <p:xfrm>
          <a:off x="2214976" y="2353807"/>
          <a:ext cx="7762048" cy="3749040"/>
        </p:xfrm>
        <a:graphic>
          <a:graphicData uri="http://schemas.openxmlformats.org/drawingml/2006/table">
            <a:tbl>
              <a:tblPr firstRow="1" bandRow="1">
                <a:tableStyleId>{5C22544A-7EE6-4342-B048-85BDC9FD1C3A}</a:tableStyleId>
              </a:tblPr>
              <a:tblGrid>
                <a:gridCol w="1738128">
                  <a:extLst>
                    <a:ext uri="{9D8B030D-6E8A-4147-A177-3AD203B41FA5}">
                      <a16:colId xmlns:a16="http://schemas.microsoft.com/office/drawing/2014/main" val="2288285214"/>
                    </a:ext>
                  </a:extLst>
                </a:gridCol>
                <a:gridCol w="2638168">
                  <a:extLst>
                    <a:ext uri="{9D8B030D-6E8A-4147-A177-3AD203B41FA5}">
                      <a16:colId xmlns:a16="http://schemas.microsoft.com/office/drawing/2014/main" val="1091121992"/>
                    </a:ext>
                  </a:extLst>
                </a:gridCol>
                <a:gridCol w="3385752">
                  <a:extLst>
                    <a:ext uri="{9D8B030D-6E8A-4147-A177-3AD203B41FA5}">
                      <a16:colId xmlns:a16="http://schemas.microsoft.com/office/drawing/2014/main" val="3866311861"/>
                    </a:ext>
                  </a:extLst>
                </a:gridCol>
              </a:tblGrid>
              <a:tr h="0">
                <a:tc>
                  <a:txBody>
                    <a:bodyPr/>
                    <a:lstStyle/>
                    <a:p>
                      <a:pPr algn="ctr"/>
                      <a:r>
                        <a:rPr kumimoji="1" lang="ja-JP" altLang="en-US" sz="2400" dirty="0"/>
                        <a:t>比較項目</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ROCAUC</a:t>
                      </a:r>
                      <a:endParaRPr kumimoji="1" lang="ja-JP" altLang="en-US" sz="2400" dirty="0"/>
                    </a:p>
                    <a:p>
                      <a:pPr algn="ctr"/>
                      <a:endParaRPr kumimoji="1" lang="ja-JP" altLang="en-US" sz="2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dirty="0"/>
                        <a:t>PRO</a:t>
                      </a:r>
                      <a:r>
                        <a:rPr kumimoji="1" lang="ja-JP" altLang="en-US" sz="2400" dirty="0"/>
                        <a:t>スコア</a:t>
                      </a:r>
                    </a:p>
                    <a:p>
                      <a:pPr algn="ctr"/>
                      <a:endParaRPr kumimoji="1" lang="ja-JP" altLang="en-US" sz="2400" dirty="0"/>
                    </a:p>
                  </a:txBody>
                  <a:tcPr/>
                </a:tc>
                <a:extLst>
                  <a:ext uri="{0D108BD9-81ED-4DB2-BD59-A6C34878D82A}">
                    <a16:rowId xmlns:a16="http://schemas.microsoft.com/office/drawing/2014/main" val="2131048110"/>
                  </a:ext>
                </a:extLst>
              </a:tr>
              <a:tr h="320332">
                <a:tc>
                  <a:txBody>
                    <a:bodyPr/>
                    <a:lstStyle/>
                    <a:p>
                      <a:pPr algn="ctr"/>
                      <a:r>
                        <a:rPr kumimoji="1" lang="ja-JP" altLang="en-US" sz="2400" dirty="0"/>
                        <a:t>評価の単位</a:t>
                      </a:r>
                    </a:p>
                  </a:txBody>
                  <a:tcPr/>
                </a:tc>
                <a:tc>
                  <a:txBody>
                    <a:bodyPr/>
                    <a:lstStyle/>
                    <a:p>
                      <a:pPr algn="ctr"/>
                      <a:r>
                        <a:rPr kumimoji="1" lang="ja-JP" altLang="en-US" sz="2400" dirty="0"/>
                        <a:t>ピクセル</a:t>
                      </a:r>
                    </a:p>
                  </a:txBody>
                  <a:tcPr/>
                </a:tc>
                <a:tc>
                  <a:txBody>
                    <a:bodyPr/>
                    <a:lstStyle/>
                    <a:p>
                      <a:pPr algn="ctr"/>
                      <a:r>
                        <a:rPr kumimoji="1" lang="ja-JP" altLang="en-US" sz="2400" dirty="0"/>
                        <a:t>異常な領域</a:t>
                      </a:r>
                    </a:p>
                  </a:txBody>
                  <a:tcPr/>
                </a:tc>
                <a:extLst>
                  <a:ext uri="{0D108BD9-81ED-4DB2-BD59-A6C34878D82A}">
                    <a16:rowId xmlns:a16="http://schemas.microsoft.com/office/drawing/2014/main" val="4174015241"/>
                  </a:ext>
                </a:extLst>
              </a:tr>
              <a:tr h="370840">
                <a:tc>
                  <a:txBody>
                    <a:bodyPr/>
                    <a:lstStyle/>
                    <a:p>
                      <a:pPr algn="ctr"/>
                      <a:r>
                        <a:rPr kumimoji="1" lang="ja-JP" altLang="en-US" sz="2400" dirty="0"/>
                        <a:t>注目する点</a:t>
                      </a:r>
                    </a:p>
                  </a:txBody>
                  <a:tcPr/>
                </a:tc>
                <a:tc>
                  <a:txBody>
                    <a:bodyPr/>
                    <a:lstStyle/>
                    <a:p>
                      <a:pPr algn="ctr"/>
                      <a:r>
                        <a:rPr kumimoji="1" lang="ja-JP" altLang="en-US" sz="2400" dirty="0"/>
                        <a:t>異常な領域の</a:t>
                      </a:r>
                      <a:endParaRPr kumimoji="1" lang="en-US" altLang="ja-JP" sz="2400" dirty="0"/>
                    </a:p>
                    <a:p>
                      <a:pPr algn="ctr"/>
                      <a:r>
                        <a:rPr kumimoji="1" lang="ja-JP" altLang="en-US" sz="2400" dirty="0"/>
                        <a:t>面積カバー率</a:t>
                      </a:r>
                    </a:p>
                  </a:txBody>
                  <a:tcPr/>
                </a:tc>
                <a:tc>
                  <a:txBody>
                    <a:bodyPr/>
                    <a:lstStyle/>
                    <a:p>
                      <a:pPr algn="ctr"/>
                      <a:r>
                        <a:rPr kumimoji="1" lang="ja-JP" altLang="en-US" sz="2400" dirty="0"/>
                        <a:t>領域をどれだけ</a:t>
                      </a:r>
                      <a:endParaRPr kumimoji="1" lang="en-US" altLang="ja-JP" sz="2400" dirty="0"/>
                    </a:p>
                    <a:p>
                      <a:pPr algn="ctr"/>
                      <a:r>
                        <a:rPr kumimoji="1" lang="ja-JP" altLang="en-US" sz="2400" dirty="0"/>
                        <a:t>見逃していないか</a:t>
                      </a:r>
                    </a:p>
                  </a:txBody>
                  <a:tcPr/>
                </a:tc>
                <a:extLst>
                  <a:ext uri="{0D108BD9-81ED-4DB2-BD59-A6C34878D82A}">
                    <a16:rowId xmlns:a16="http://schemas.microsoft.com/office/drawing/2014/main" val="1752904581"/>
                  </a:ext>
                </a:extLst>
              </a:tr>
              <a:tr h="370840">
                <a:tc>
                  <a:txBody>
                    <a:bodyPr/>
                    <a:lstStyle/>
                    <a:p>
                      <a:pPr algn="ctr"/>
                      <a:r>
                        <a:rPr kumimoji="1" lang="ja-JP" altLang="en-US" sz="2400" dirty="0"/>
                        <a:t>長所</a:t>
                      </a:r>
                    </a:p>
                  </a:txBody>
                  <a:tcPr/>
                </a:tc>
                <a:tc>
                  <a:txBody>
                    <a:bodyPr/>
                    <a:lstStyle/>
                    <a:p>
                      <a:pPr algn="ctr"/>
                      <a:r>
                        <a:rPr kumimoji="1" lang="ja-JP" altLang="en-US" sz="2400" dirty="0"/>
                        <a:t>異常の被覆率を</a:t>
                      </a:r>
                      <a:br>
                        <a:rPr kumimoji="1" lang="en-US" altLang="ja-JP" sz="2400" dirty="0"/>
                      </a:br>
                      <a:r>
                        <a:rPr kumimoji="1" lang="ja-JP" altLang="en-US" sz="2400" dirty="0"/>
                        <a:t>正確に測れる</a:t>
                      </a:r>
                    </a:p>
                  </a:txBody>
                  <a:tcPr/>
                </a:tc>
                <a:tc>
                  <a:txBody>
                    <a:bodyPr/>
                    <a:lstStyle/>
                    <a:p>
                      <a:pPr algn="ctr"/>
                      <a:r>
                        <a:rPr kumimoji="1" lang="ja-JP" altLang="en-US" sz="2400" dirty="0"/>
                        <a:t>小さな異常の見逃しが評価に響く</a:t>
                      </a:r>
                    </a:p>
                  </a:txBody>
                  <a:tcPr/>
                </a:tc>
                <a:extLst>
                  <a:ext uri="{0D108BD9-81ED-4DB2-BD59-A6C34878D82A}">
                    <a16:rowId xmlns:a16="http://schemas.microsoft.com/office/drawing/2014/main" val="263946572"/>
                  </a:ext>
                </a:extLst>
              </a:tr>
              <a:tr h="370840">
                <a:tc>
                  <a:txBody>
                    <a:bodyPr/>
                    <a:lstStyle/>
                    <a:p>
                      <a:pPr algn="ctr"/>
                      <a:r>
                        <a:rPr kumimoji="1" lang="ja-JP" altLang="en-US" sz="2400" dirty="0"/>
                        <a:t>短所</a:t>
                      </a:r>
                    </a:p>
                  </a:txBody>
                  <a:tcPr/>
                </a:tc>
                <a:tc>
                  <a:txBody>
                    <a:bodyPr/>
                    <a:lstStyle/>
                    <a:p>
                      <a:pPr algn="ctr"/>
                      <a:r>
                        <a:rPr kumimoji="1" lang="ja-JP" altLang="en-US" sz="2400" dirty="0"/>
                        <a:t>小さな異常領域の検出を過小評価</a:t>
                      </a:r>
                    </a:p>
                  </a:txBody>
                  <a:tcPr/>
                </a:tc>
                <a:tc>
                  <a:txBody>
                    <a:bodyPr/>
                    <a:lstStyle/>
                    <a:p>
                      <a:pPr algn="ctr"/>
                      <a:r>
                        <a:rPr kumimoji="1" lang="ja-JP" altLang="en-US" sz="2400" dirty="0"/>
                        <a:t>異常の形をどの程度捉えたか評価できない</a:t>
                      </a:r>
                    </a:p>
                  </a:txBody>
                  <a:tcPr/>
                </a:tc>
                <a:extLst>
                  <a:ext uri="{0D108BD9-81ED-4DB2-BD59-A6C34878D82A}">
                    <a16:rowId xmlns:a16="http://schemas.microsoft.com/office/drawing/2014/main" val="3021212870"/>
                  </a:ext>
                </a:extLst>
              </a:tr>
            </a:tbl>
          </a:graphicData>
        </a:graphic>
      </p:graphicFrame>
    </p:spTree>
    <p:extLst>
      <p:ext uri="{BB962C8B-B14F-4D97-AF65-F5344CB8AC3E}">
        <p14:creationId xmlns:p14="http://schemas.microsoft.com/office/powerpoint/2010/main" val="4285102228"/>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751CFFC-35DF-11CF-319A-7BD996C08093}"/>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19</a:t>
            </a:fld>
            <a:r>
              <a:rPr kumimoji="1" lang="en-US" altLang="ja-JP"/>
              <a:t>-</a:t>
            </a:r>
            <a:endParaRPr kumimoji="1" lang="ja-JP" altLang="en-US" dirty="0"/>
          </a:p>
        </p:txBody>
      </p:sp>
      <p:sp>
        <p:nvSpPr>
          <p:cNvPr id="3" name="TextBox 2">
            <a:extLst>
              <a:ext uri="{FF2B5EF4-FFF2-40B4-BE49-F238E27FC236}">
                <a16:creationId xmlns:a16="http://schemas.microsoft.com/office/drawing/2014/main" id="{9245702B-67A0-528F-3DEE-771EFA468E1A}"/>
              </a:ext>
            </a:extLst>
          </p:cNvPr>
          <p:cNvSpPr txBox="1"/>
          <p:nvPr/>
        </p:nvSpPr>
        <p:spPr>
          <a:xfrm>
            <a:off x="449017" y="269481"/>
            <a:ext cx="7135318" cy="707886"/>
          </a:xfrm>
          <a:prstGeom prst="rect">
            <a:avLst/>
          </a:prstGeom>
          <a:noFill/>
        </p:spPr>
        <p:txBody>
          <a:bodyPr wrap="square" rtlCol="0">
            <a:spAutoFit/>
          </a:bodyPr>
          <a:lstStyle/>
          <a:p>
            <a:r>
              <a:rPr lang="en-JP" sz="4000" dirty="0"/>
              <a:t>My Opinion</a:t>
            </a:r>
          </a:p>
        </p:txBody>
      </p:sp>
      <p:sp>
        <p:nvSpPr>
          <p:cNvPr id="4" name="正方形/長方形 3">
            <a:extLst>
              <a:ext uri="{FF2B5EF4-FFF2-40B4-BE49-F238E27FC236}">
                <a16:creationId xmlns:a16="http://schemas.microsoft.com/office/drawing/2014/main" id="{D9186BEB-D3A8-4C93-B5B0-435567838C9C}"/>
              </a:ext>
            </a:extLst>
          </p:cNvPr>
          <p:cNvSpPr/>
          <p:nvPr/>
        </p:nvSpPr>
        <p:spPr>
          <a:xfrm>
            <a:off x="449016" y="1314105"/>
            <a:ext cx="11282319" cy="1477328"/>
          </a:xfrm>
          <a:prstGeom prst="rect">
            <a:avLst/>
          </a:prstGeom>
        </p:spPr>
        <p:txBody>
          <a:bodyPr wrap="square">
            <a:spAutoFit/>
          </a:bodyPr>
          <a:lstStyle/>
          <a:p>
            <a:r>
              <a:rPr lang="en-JP" altLang="ja-JP" dirty="0"/>
              <a:t>・</a:t>
            </a:r>
            <a:r>
              <a:rPr lang="ja-JP" altLang="en-US" dirty="0"/>
              <a:t>新しく提案された手法でも過去の手法より苦手な評価項目が存在してる。</a:t>
            </a:r>
            <a:r>
              <a:rPr lang="en-US" altLang="ja-JP" dirty="0"/>
              <a:t>(</a:t>
            </a:r>
            <a:r>
              <a:rPr lang="ja-JP" altLang="en-US" dirty="0"/>
              <a:t>平均的な性能は優れているが</a:t>
            </a:r>
            <a:r>
              <a:rPr lang="en-US" altLang="ja-JP" dirty="0"/>
              <a:t>)</a:t>
            </a:r>
          </a:p>
          <a:p>
            <a:endParaRPr lang="en-US" altLang="ja-JP" dirty="0"/>
          </a:p>
          <a:p>
            <a:r>
              <a:rPr lang="ja-JP" altLang="en-US" dirty="0"/>
              <a:t>・損失関数の設計。</a:t>
            </a:r>
            <a:endParaRPr lang="en-US" altLang="ja-JP" dirty="0"/>
          </a:p>
          <a:p>
            <a:endParaRPr lang="en-US" altLang="ja-JP" dirty="0"/>
          </a:p>
          <a:p>
            <a:r>
              <a:rPr lang="ja-JP" altLang="en-US" dirty="0"/>
              <a:t>・意外と</a:t>
            </a:r>
            <a:r>
              <a:rPr lang="en-US" altLang="ja-JP" dirty="0"/>
              <a:t>”</a:t>
            </a:r>
            <a:r>
              <a:rPr lang="ja-JP" altLang="en-US" dirty="0"/>
              <a:t>既存の手法の改善</a:t>
            </a:r>
            <a:r>
              <a:rPr lang="en-US" altLang="ja-JP" dirty="0"/>
              <a:t>”</a:t>
            </a:r>
            <a:r>
              <a:rPr lang="ja-JP" altLang="en-US" dirty="0"/>
              <a:t>で論文が出ていることに気づいた。</a:t>
            </a:r>
            <a:endParaRPr lang="en-US" altLang="ja-JP" dirty="0"/>
          </a:p>
        </p:txBody>
      </p:sp>
    </p:spTree>
    <p:extLst>
      <p:ext uri="{BB962C8B-B14F-4D97-AF65-F5344CB8AC3E}">
        <p14:creationId xmlns:p14="http://schemas.microsoft.com/office/powerpoint/2010/main" val="3422333681"/>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02CDEA2-943B-6126-1EB6-5AA4E8957ABC}"/>
              </a:ext>
            </a:extLst>
          </p:cNvPr>
          <p:cNvSpPr/>
          <p:nvPr/>
        </p:nvSpPr>
        <p:spPr>
          <a:xfrm>
            <a:off x="322479" y="4752174"/>
            <a:ext cx="11714620" cy="650129"/>
          </a:xfrm>
          <a:prstGeom prst="rect">
            <a:avLst/>
          </a:prstGeom>
          <a:solidFill>
            <a:schemeClr val="tx2">
              <a:lumMod val="20000"/>
              <a:lumOff val="80000"/>
              <a:alpha val="29859"/>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8" name="Rectangle 17">
            <a:extLst>
              <a:ext uri="{FF2B5EF4-FFF2-40B4-BE49-F238E27FC236}">
                <a16:creationId xmlns:a16="http://schemas.microsoft.com/office/drawing/2014/main" id="{DD1D34C0-7847-B07B-3456-23BAE9EE2553}"/>
              </a:ext>
            </a:extLst>
          </p:cNvPr>
          <p:cNvSpPr/>
          <p:nvPr/>
        </p:nvSpPr>
        <p:spPr>
          <a:xfrm>
            <a:off x="195941" y="2877554"/>
            <a:ext cx="11841157" cy="650129"/>
          </a:xfrm>
          <a:prstGeom prst="rect">
            <a:avLst/>
          </a:prstGeom>
          <a:solidFill>
            <a:schemeClr val="accent2">
              <a:lumMod val="20000"/>
              <a:lumOff val="80000"/>
              <a:alpha val="4419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7" name="Rectangle 16">
            <a:extLst>
              <a:ext uri="{FF2B5EF4-FFF2-40B4-BE49-F238E27FC236}">
                <a16:creationId xmlns:a16="http://schemas.microsoft.com/office/drawing/2014/main" id="{D48B0137-3108-9547-E997-9AB02D40EC40}"/>
              </a:ext>
            </a:extLst>
          </p:cNvPr>
          <p:cNvSpPr/>
          <p:nvPr/>
        </p:nvSpPr>
        <p:spPr>
          <a:xfrm>
            <a:off x="195942" y="1206709"/>
            <a:ext cx="11841157" cy="650129"/>
          </a:xfrm>
          <a:prstGeom prst="rect">
            <a:avLst/>
          </a:prstGeom>
          <a:solidFill>
            <a:schemeClr val="accent5">
              <a:lumMod val="20000"/>
              <a:lumOff val="80000"/>
              <a:alpha val="5481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3" name="Slide Number Placeholder 2">
            <a:extLst>
              <a:ext uri="{FF2B5EF4-FFF2-40B4-BE49-F238E27FC236}">
                <a16:creationId xmlns:a16="http://schemas.microsoft.com/office/drawing/2014/main" id="{635E98A3-9612-E214-F701-15AFFB814E5A}"/>
              </a:ext>
            </a:extLst>
          </p:cNvPr>
          <p:cNvSpPr>
            <a:spLocks noGrp="1"/>
          </p:cNvSpPr>
          <p:nvPr>
            <p:ph type="sldNum" sz="quarter" idx="12"/>
          </p:nvPr>
        </p:nvSpPr>
        <p:spPr/>
        <p:txBody>
          <a:bodyPr/>
          <a:lstStyle/>
          <a:p>
            <a:pPr algn="ctr"/>
            <a:r>
              <a:rPr kumimoji="1" lang="en-US" altLang="ja-JP"/>
              <a:t>-</a:t>
            </a:r>
            <a:fld id="{DD4CF77E-606E-4148-BC8B-C5EDFD579810}" type="slidenum">
              <a:rPr kumimoji="1" lang="ja-JP" altLang="en-US" smtClean="0"/>
              <a:pPr algn="ctr"/>
              <a:t>2</a:t>
            </a:fld>
            <a:r>
              <a:rPr kumimoji="1" lang="en-US" altLang="ja-JP"/>
              <a:t>-</a:t>
            </a:r>
            <a:endParaRPr kumimoji="1" lang="ja-JP" altLang="en-US" dirty="0"/>
          </a:p>
        </p:txBody>
      </p:sp>
      <p:sp>
        <p:nvSpPr>
          <p:cNvPr id="4" name="TextBox 3">
            <a:extLst>
              <a:ext uri="{FF2B5EF4-FFF2-40B4-BE49-F238E27FC236}">
                <a16:creationId xmlns:a16="http://schemas.microsoft.com/office/drawing/2014/main" id="{9EC7AFB0-B59D-B439-CFF7-D082EED31EF5}"/>
              </a:ext>
            </a:extLst>
          </p:cNvPr>
          <p:cNvSpPr txBox="1"/>
          <p:nvPr/>
        </p:nvSpPr>
        <p:spPr>
          <a:xfrm>
            <a:off x="449017" y="269481"/>
            <a:ext cx="7135318" cy="707886"/>
          </a:xfrm>
          <a:prstGeom prst="rect">
            <a:avLst/>
          </a:prstGeom>
          <a:noFill/>
        </p:spPr>
        <p:txBody>
          <a:bodyPr wrap="square" rtlCol="0">
            <a:spAutoFit/>
          </a:bodyPr>
          <a:lstStyle/>
          <a:p>
            <a:r>
              <a:rPr lang="en-JP" sz="4000" dirty="0"/>
              <a:t>TL; DR</a:t>
            </a:r>
          </a:p>
        </p:txBody>
      </p:sp>
      <p:sp>
        <p:nvSpPr>
          <p:cNvPr id="5" name="TextBox 4">
            <a:extLst>
              <a:ext uri="{FF2B5EF4-FFF2-40B4-BE49-F238E27FC236}">
                <a16:creationId xmlns:a16="http://schemas.microsoft.com/office/drawing/2014/main" id="{4712AAE5-3EC4-5DDF-C9F0-27D787E84D07}"/>
              </a:ext>
            </a:extLst>
          </p:cNvPr>
          <p:cNvSpPr txBox="1"/>
          <p:nvPr/>
        </p:nvSpPr>
        <p:spPr>
          <a:xfrm>
            <a:off x="449014" y="1253580"/>
            <a:ext cx="4261758" cy="523220"/>
          </a:xfrm>
          <a:prstGeom prst="rect">
            <a:avLst/>
          </a:prstGeom>
          <a:noFill/>
        </p:spPr>
        <p:txBody>
          <a:bodyPr wrap="square" rtlCol="0">
            <a:spAutoFit/>
          </a:bodyPr>
          <a:lstStyle/>
          <a:p>
            <a:pPr algn="l"/>
            <a:r>
              <a:rPr lang="en-JP" sz="2800" u="sng" dirty="0"/>
              <a:t>何に取り組んだのか？</a:t>
            </a:r>
          </a:p>
        </p:txBody>
      </p:sp>
      <p:sp>
        <p:nvSpPr>
          <p:cNvPr id="6" name="TextBox 5">
            <a:extLst>
              <a:ext uri="{FF2B5EF4-FFF2-40B4-BE49-F238E27FC236}">
                <a16:creationId xmlns:a16="http://schemas.microsoft.com/office/drawing/2014/main" id="{CD85ED88-908C-1051-9F0A-AFF1FF9819AF}"/>
              </a:ext>
            </a:extLst>
          </p:cNvPr>
          <p:cNvSpPr txBox="1"/>
          <p:nvPr/>
        </p:nvSpPr>
        <p:spPr>
          <a:xfrm>
            <a:off x="449014" y="2985542"/>
            <a:ext cx="4669972" cy="523220"/>
          </a:xfrm>
          <a:prstGeom prst="rect">
            <a:avLst/>
          </a:prstGeom>
          <a:noFill/>
        </p:spPr>
        <p:txBody>
          <a:bodyPr wrap="square" rtlCol="0">
            <a:spAutoFit/>
          </a:bodyPr>
          <a:lstStyle/>
          <a:p>
            <a:pPr algn="l"/>
            <a:r>
              <a:rPr lang="en-JP" sz="2800" u="sng" dirty="0"/>
              <a:t>どのように工夫したか？</a:t>
            </a:r>
          </a:p>
        </p:txBody>
      </p:sp>
      <p:sp>
        <p:nvSpPr>
          <p:cNvPr id="7" name="TextBox 6">
            <a:extLst>
              <a:ext uri="{FF2B5EF4-FFF2-40B4-BE49-F238E27FC236}">
                <a16:creationId xmlns:a16="http://schemas.microsoft.com/office/drawing/2014/main" id="{18B02750-ED01-8919-5C80-7BE16686F431}"/>
              </a:ext>
            </a:extLst>
          </p:cNvPr>
          <p:cNvSpPr txBox="1"/>
          <p:nvPr/>
        </p:nvSpPr>
        <p:spPr>
          <a:xfrm>
            <a:off x="449014" y="4810960"/>
            <a:ext cx="6433458" cy="523220"/>
          </a:xfrm>
          <a:prstGeom prst="rect">
            <a:avLst/>
          </a:prstGeom>
          <a:noFill/>
        </p:spPr>
        <p:txBody>
          <a:bodyPr wrap="square" rtlCol="0">
            <a:spAutoFit/>
          </a:bodyPr>
          <a:lstStyle/>
          <a:p>
            <a:pPr algn="l"/>
            <a:r>
              <a:rPr lang="en-JP" sz="2800" u="sng" dirty="0"/>
              <a:t>どのような知見が得られたのか？</a:t>
            </a:r>
          </a:p>
        </p:txBody>
      </p:sp>
      <p:sp>
        <p:nvSpPr>
          <p:cNvPr id="10" name="TextBox 9">
            <a:extLst>
              <a:ext uri="{FF2B5EF4-FFF2-40B4-BE49-F238E27FC236}">
                <a16:creationId xmlns:a16="http://schemas.microsoft.com/office/drawing/2014/main" id="{31EE8692-9611-00EB-8004-7DB3F9640A84}"/>
              </a:ext>
            </a:extLst>
          </p:cNvPr>
          <p:cNvSpPr txBox="1"/>
          <p:nvPr/>
        </p:nvSpPr>
        <p:spPr>
          <a:xfrm>
            <a:off x="449016" y="1936876"/>
            <a:ext cx="10743703" cy="769441"/>
          </a:xfrm>
          <a:prstGeom prst="rect">
            <a:avLst/>
          </a:prstGeom>
          <a:noFill/>
        </p:spPr>
        <p:txBody>
          <a:bodyPr wrap="square" rtlCol="0">
            <a:spAutoFit/>
          </a:bodyPr>
          <a:lstStyle/>
          <a:p>
            <a:r>
              <a:rPr lang="ja-JP" altLang="en-US" sz="2400" dirty="0"/>
              <a:t>・</a:t>
            </a:r>
            <a:r>
              <a:rPr lang="ja-JP" altLang="en-US" sz="2000" dirty="0"/>
              <a:t>位置ずれに強く、未知の欠陥を高い精度で検出する技術の確立。</a:t>
            </a:r>
            <a:endParaRPr lang="en-US" altLang="ja-JP" sz="2400" dirty="0"/>
          </a:p>
          <a:p>
            <a:endParaRPr lang="en-US" altLang="ja-JP" sz="2000" dirty="0"/>
          </a:p>
        </p:txBody>
      </p:sp>
      <p:sp>
        <p:nvSpPr>
          <p:cNvPr id="12" name="TextBox 11">
            <a:extLst>
              <a:ext uri="{FF2B5EF4-FFF2-40B4-BE49-F238E27FC236}">
                <a16:creationId xmlns:a16="http://schemas.microsoft.com/office/drawing/2014/main" id="{41BAE4E0-50EA-AECE-5A41-27F0BB2D7F56}"/>
              </a:ext>
            </a:extLst>
          </p:cNvPr>
          <p:cNvSpPr txBox="1"/>
          <p:nvPr/>
        </p:nvSpPr>
        <p:spPr>
          <a:xfrm>
            <a:off x="449014" y="6001472"/>
            <a:ext cx="11588086" cy="369332"/>
          </a:xfrm>
          <a:prstGeom prst="rect">
            <a:avLst/>
          </a:prstGeom>
          <a:noFill/>
        </p:spPr>
        <p:txBody>
          <a:bodyPr wrap="square" rtlCol="0">
            <a:spAutoFit/>
          </a:bodyPr>
          <a:lstStyle/>
          <a:p>
            <a:r>
              <a:rPr lang="ja-JP" altLang="en-US" dirty="0"/>
              <a:t>・メモリバンクのサイズを元の</a:t>
            </a:r>
            <a:r>
              <a:rPr lang="en-US" altLang="ja-JP" dirty="0"/>
              <a:t>1%</a:t>
            </a:r>
            <a:r>
              <a:rPr lang="ja-JP" altLang="en-US" dirty="0" err="1"/>
              <a:t>まで削</a:t>
            </a:r>
            <a:r>
              <a:rPr lang="ja-JP" altLang="en-US" dirty="0"/>
              <a:t>減しても高い性能を維持できる。</a:t>
            </a:r>
            <a:endParaRPr lang="en-JP" sz="2000" dirty="0"/>
          </a:p>
        </p:txBody>
      </p:sp>
      <p:sp>
        <p:nvSpPr>
          <p:cNvPr id="13" name="TextBox 12">
            <a:extLst>
              <a:ext uri="{FF2B5EF4-FFF2-40B4-BE49-F238E27FC236}">
                <a16:creationId xmlns:a16="http://schemas.microsoft.com/office/drawing/2014/main" id="{F2A1176B-3FAD-7093-1290-A30E2C6D4251}"/>
              </a:ext>
            </a:extLst>
          </p:cNvPr>
          <p:cNvSpPr txBox="1"/>
          <p:nvPr/>
        </p:nvSpPr>
        <p:spPr>
          <a:xfrm>
            <a:off x="449014" y="2442726"/>
            <a:ext cx="11293967" cy="400110"/>
          </a:xfrm>
          <a:prstGeom prst="rect">
            <a:avLst/>
          </a:prstGeom>
          <a:noFill/>
        </p:spPr>
        <p:txBody>
          <a:bodyPr wrap="square" rtlCol="0">
            <a:spAutoFit/>
          </a:bodyPr>
          <a:lstStyle/>
          <a:p>
            <a:pPr algn="l"/>
            <a:r>
              <a:rPr lang="ja-JP" altLang="en-US" sz="2000" dirty="0"/>
              <a:t>・</a:t>
            </a:r>
            <a:r>
              <a:rPr lang="en-US" altLang="ja-JP" sz="2000" dirty="0"/>
              <a:t>KNN</a:t>
            </a:r>
            <a:r>
              <a:rPr lang="ja-JP" altLang="en-US" sz="2000" dirty="0"/>
              <a:t>利用による計算量の増大問題の解決。</a:t>
            </a:r>
            <a:endParaRPr lang="en-US" altLang="ja-JP" sz="2000" dirty="0"/>
          </a:p>
        </p:txBody>
      </p:sp>
      <p:sp>
        <p:nvSpPr>
          <p:cNvPr id="15" name="TextBox 14">
            <a:extLst>
              <a:ext uri="{FF2B5EF4-FFF2-40B4-BE49-F238E27FC236}">
                <a16:creationId xmlns:a16="http://schemas.microsoft.com/office/drawing/2014/main" id="{57C140BE-ED5D-6A95-AA38-836BAD3E17E1}"/>
              </a:ext>
            </a:extLst>
          </p:cNvPr>
          <p:cNvSpPr txBox="1"/>
          <p:nvPr/>
        </p:nvSpPr>
        <p:spPr>
          <a:xfrm>
            <a:off x="449016" y="4173892"/>
            <a:ext cx="8809283" cy="400110"/>
          </a:xfrm>
          <a:prstGeom prst="rect">
            <a:avLst/>
          </a:prstGeom>
          <a:noFill/>
        </p:spPr>
        <p:txBody>
          <a:bodyPr wrap="square" rtlCol="0">
            <a:spAutoFit/>
          </a:bodyPr>
          <a:lstStyle/>
          <a:p>
            <a:pPr algn="l"/>
            <a:r>
              <a:rPr lang="en-JP" sz="2000" dirty="0"/>
              <a:t>・</a:t>
            </a:r>
            <a:r>
              <a:rPr lang="ja-JP" altLang="en-US" sz="2000" dirty="0"/>
              <a:t>メモリバンク縮小のために、貪欲アルゴリズムを導入。</a:t>
            </a:r>
            <a:endParaRPr lang="en-JP" sz="2000" dirty="0"/>
          </a:p>
        </p:txBody>
      </p:sp>
      <p:sp>
        <p:nvSpPr>
          <p:cNvPr id="16" name="TextBox 15">
            <a:extLst>
              <a:ext uri="{FF2B5EF4-FFF2-40B4-BE49-F238E27FC236}">
                <a16:creationId xmlns:a16="http://schemas.microsoft.com/office/drawing/2014/main" id="{C2F4008F-9B17-868C-42F9-94CAE90C1B9E}"/>
              </a:ext>
            </a:extLst>
          </p:cNvPr>
          <p:cNvSpPr txBox="1"/>
          <p:nvPr/>
        </p:nvSpPr>
        <p:spPr>
          <a:xfrm>
            <a:off x="449014" y="3718151"/>
            <a:ext cx="11588086" cy="400110"/>
          </a:xfrm>
          <a:prstGeom prst="rect">
            <a:avLst/>
          </a:prstGeom>
          <a:noFill/>
        </p:spPr>
        <p:txBody>
          <a:bodyPr wrap="square" rtlCol="0">
            <a:spAutoFit/>
          </a:bodyPr>
          <a:lstStyle/>
          <a:p>
            <a:r>
              <a:rPr lang="en-JP" sz="2000" dirty="0"/>
              <a:t>・</a:t>
            </a:r>
            <a:r>
              <a:rPr lang="ja-JP" altLang="en-US" sz="2000" dirty="0"/>
              <a:t>中間層の採用、高次元特徴ベクトルの利用可能な情報の不足への対策</a:t>
            </a:r>
            <a:endParaRPr lang="en-JP" sz="2000" dirty="0"/>
          </a:p>
        </p:txBody>
      </p:sp>
      <p:sp>
        <p:nvSpPr>
          <p:cNvPr id="20" name="TextBox 11">
            <a:extLst>
              <a:ext uri="{FF2B5EF4-FFF2-40B4-BE49-F238E27FC236}">
                <a16:creationId xmlns:a16="http://schemas.microsoft.com/office/drawing/2014/main" id="{D8EDE6DB-1840-4252-91B5-786E7EE6F6BF}"/>
              </a:ext>
            </a:extLst>
          </p:cNvPr>
          <p:cNvSpPr txBox="1"/>
          <p:nvPr/>
        </p:nvSpPr>
        <p:spPr>
          <a:xfrm>
            <a:off x="449014" y="5520964"/>
            <a:ext cx="11588086" cy="369332"/>
          </a:xfrm>
          <a:prstGeom prst="rect">
            <a:avLst/>
          </a:prstGeom>
          <a:noFill/>
        </p:spPr>
        <p:txBody>
          <a:bodyPr wrap="square" rtlCol="0">
            <a:spAutoFit/>
          </a:bodyPr>
          <a:lstStyle/>
          <a:p>
            <a:r>
              <a:rPr lang="ja-JP" altLang="en-US" dirty="0"/>
              <a:t>・画像レベルの異常検知で、</a:t>
            </a:r>
            <a:r>
              <a:rPr lang="en-US" altLang="ja-JP" dirty="0"/>
              <a:t>AUROC</a:t>
            </a:r>
            <a:r>
              <a:rPr lang="ja-JP" altLang="en-US" dirty="0"/>
              <a:t>スコア</a:t>
            </a:r>
            <a:r>
              <a:rPr lang="en-US" altLang="ja-JP" dirty="0"/>
              <a:t>99.6%</a:t>
            </a:r>
            <a:r>
              <a:rPr lang="ja-JP" altLang="en-US" dirty="0"/>
              <a:t>を達成。</a:t>
            </a:r>
            <a:endParaRPr lang="en-JP" sz="2000" dirty="0"/>
          </a:p>
        </p:txBody>
      </p:sp>
      <p:sp>
        <p:nvSpPr>
          <p:cNvPr id="21" name="TextBox 11">
            <a:extLst>
              <a:ext uri="{FF2B5EF4-FFF2-40B4-BE49-F238E27FC236}">
                <a16:creationId xmlns:a16="http://schemas.microsoft.com/office/drawing/2014/main" id="{3784DA96-CB7D-4B16-B33A-2FFA6A08417E}"/>
              </a:ext>
            </a:extLst>
          </p:cNvPr>
          <p:cNvSpPr txBox="1"/>
          <p:nvPr/>
        </p:nvSpPr>
        <p:spPr>
          <a:xfrm>
            <a:off x="449014" y="6457890"/>
            <a:ext cx="11588086" cy="400110"/>
          </a:xfrm>
          <a:prstGeom prst="rect">
            <a:avLst/>
          </a:prstGeom>
          <a:noFill/>
        </p:spPr>
        <p:txBody>
          <a:bodyPr wrap="square" rtlCol="0">
            <a:spAutoFit/>
          </a:bodyPr>
          <a:lstStyle/>
          <a:p>
            <a:r>
              <a:rPr lang="ja-JP" altLang="en-US" sz="2000" dirty="0"/>
              <a:t>・少ないデータでも高精度を達成。</a:t>
            </a:r>
            <a:endParaRPr lang="en-JP" sz="2000" dirty="0"/>
          </a:p>
        </p:txBody>
      </p:sp>
    </p:spTree>
    <p:extLst>
      <p:ext uri="{BB962C8B-B14F-4D97-AF65-F5344CB8AC3E}">
        <p14:creationId xmlns:p14="http://schemas.microsoft.com/office/powerpoint/2010/main" val="2737083051"/>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261058F1-450A-421B-9892-8AB9A5AA1BEE}"/>
              </a:ext>
            </a:extLst>
          </p:cNvPr>
          <p:cNvPicPr>
            <a:picLocks noChangeAspect="1"/>
          </p:cNvPicPr>
          <p:nvPr/>
        </p:nvPicPr>
        <p:blipFill>
          <a:blip r:embed="rId2"/>
          <a:stretch>
            <a:fillRect/>
          </a:stretch>
        </p:blipFill>
        <p:spPr>
          <a:xfrm>
            <a:off x="1318546" y="2626909"/>
            <a:ext cx="9554908" cy="3038899"/>
          </a:xfrm>
          <a:prstGeom prst="rect">
            <a:avLst/>
          </a:prstGeom>
        </p:spPr>
      </p:pic>
    </p:spTree>
    <p:extLst>
      <p:ext uri="{BB962C8B-B14F-4D97-AF65-F5344CB8AC3E}">
        <p14:creationId xmlns:p14="http://schemas.microsoft.com/office/powerpoint/2010/main" val="1740803773"/>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　背景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2246769"/>
          </a:xfrm>
          <a:prstGeom prst="rect">
            <a:avLst/>
          </a:prstGeom>
          <a:noFill/>
        </p:spPr>
        <p:txBody>
          <a:bodyPr wrap="square" rtlCol="0">
            <a:spAutoFit/>
          </a:bodyPr>
          <a:lstStyle/>
          <a:p>
            <a:pPr algn="ctr"/>
            <a:r>
              <a:rPr lang="ja-JP" altLang="en-US" sz="2800" dirty="0"/>
              <a:t>産業上</a:t>
            </a:r>
            <a:r>
              <a:rPr lang="en-US" altLang="ja-JP" sz="2800" dirty="0"/>
              <a:t>”</a:t>
            </a:r>
            <a:r>
              <a:rPr lang="ja-JP" altLang="en-US" sz="2800" dirty="0"/>
              <a:t>異常</a:t>
            </a:r>
            <a:r>
              <a:rPr lang="en-US" altLang="ja-JP" sz="2800" dirty="0"/>
              <a:t>”</a:t>
            </a:r>
            <a:r>
              <a:rPr lang="ja-JP" altLang="en-US" sz="2800" dirty="0"/>
              <a:t>は稀な現象であり、異常データは不足している。</a:t>
            </a:r>
            <a:endParaRPr lang="en-US" altLang="ja-JP" sz="2800" dirty="0"/>
          </a:p>
          <a:p>
            <a:pPr algn="ctr"/>
            <a:r>
              <a:rPr lang="ja-JP" altLang="en-US" sz="2800" dirty="0"/>
              <a:t>⇓</a:t>
            </a:r>
            <a:endParaRPr lang="en-US" altLang="ja-JP" sz="2800" dirty="0"/>
          </a:p>
          <a:p>
            <a:pPr algn="ctr"/>
            <a:r>
              <a:rPr lang="ja-JP" altLang="en-US" sz="2800" dirty="0"/>
              <a:t>ならば、大量にある正常データを使ってどうにかできないか？</a:t>
            </a:r>
            <a:endParaRPr lang="en-US" altLang="ja-JP" sz="2800" dirty="0"/>
          </a:p>
          <a:p>
            <a:pPr algn="ctr"/>
            <a:r>
              <a:rPr lang="ja-JP" altLang="en-US" sz="2800" dirty="0"/>
              <a:t>⇓</a:t>
            </a:r>
            <a:endParaRPr lang="en-US" altLang="ja-JP" sz="2800" dirty="0"/>
          </a:p>
          <a:p>
            <a:pPr algn="ctr"/>
            <a:r>
              <a:rPr lang="ja-JP" altLang="en-US" sz="2800" dirty="0"/>
              <a:t>正常データの特徴をモデルに学ばせて異常を弾こう。</a:t>
            </a:r>
            <a:endParaRPr lang="en-US" altLang="ja-JP" sz="2800" dirty="0"/>
          </a:p>
        </p:txBody>
      </p:sp>
    </p:spTree>
    <p:extLst>
      <p:ext uri="{BB962C8B-B14F-4D97-AF65-F5344CB8AC3E}">
        <p14:creationId xmlns:p14="http://schemas.microsoft.com/office/powerpoint/2010/main" val="1658393337"/>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9EEA2E65-8F3A-4926-AD71-F4F0188ED458}"/>
              </a:ext>
            </a:extLst>
          </p:cNvPr>
          <p:cNvSpPr txBox="1"/>
          <p:nvPr/>
        </p:nvSpPr>
        <p:spPr>
          <a:xfrm>
            <a:off x="449017" y="269481"/>
            <a:ext cx="9263394" cy="707886"/>
          </a:xfrm>
          <a:prstGeom prst="rect">
            <a:avLst/>
          </a:prstGeom>
          <a:noFill/>
        </p:spPr>
        <p:txBody>
          <a:bodyPr wrap="square" rtlCol="0">
            <a:spAutoFit/>
          </a:bodyPr>
          <a:lstStyle/>
          <a:p>
            <a:r>
              <a:rPr lang="ja-JP" altLang="en-US" sz="4000" dirty="0"/>
              <a:t>異常検知手法の分類</a:t>
            </a:r>
            <a:endParaRPr lang="en-JP" sz="2800" dirty="0"/>
          </a:p>
        </p:txBody>
      </p:sp>
      <p:sp>
        <p:nvSpPr>
          <p:cNvPr id="4" name="TextBox 3">
            <a:extLst>
              <a:ext uri="{FF2B5EF4-FFF2-40B4-BE49-F238E27FC236}">
                <a16:creationId xmlns:a16="http://schemas.microsoft.com/office/drawing/2014/main" id="{8F89DC98-CEA3-42EA-87B1-A1E4A18DC524}"/>
              </a:ext>
            </a:extLst>
          </p:cNvPr>
          <p:cNvSpPr txBox="1"/>
          <p:nvPr/>
        </p:nvSpPr>
        <p:spPr>
          <a:xfrm>
            <a:off x="449017" y="1472206"/>
            <a:ext cx="9263394" cy="4401205"/>
          </a:xfrm>
          <a:prstGeom prst="rect">
            <a:avLst/>
          </a:prstGeom>
          <a:noFill/>
        </p:spPr>
        <p:txBody>
          <a:bodyPr wrap="square" rtlCol="0">
            <a:spAutoFit/>
          </a:bodyPr>
          <a:lstStyle/>
          <a:p>
            <a:r>
              <a:rPr lang="ja-JP" altLang="en-US" sz="2800" dirty="0"/>
              <a:t>１．特徴量ベース</a:t>
            </a:r>
            <a:endParaRPr lang="en-US" altLang="ja-JP" sz="2800" dirty="0"/>
          </a:p>
          <a:p>
            <a:r>
              <a:rPr lang="en-US" altLang="ja-JP" sz="2800" dirty="0"/>
              <a:t>	</a:t>
            </a:r>
            <a:r>
              <a:rPr lang="ja-JP" altLang="en-US" sz="2800" dirty="0"/>
              <a:t>・メモリバンク</a:t>
            </a:r>
            <a:endParaRPr lang="en-US" altLang="ja-JP" sz="2800" dirty="0"/>
          </a:p>
          <a:p>
            <a:r>
              <a:rPr lang="en-US" altLang="ja-JP" sz="2800" dirty="0"/>
              <a:t>	</a:t>
            </a:r>
            <a:r>
              <a:rPr lang="ja-JP" altLang="en-US" sz="2800" dirty="0"/>
              <a:t>・確率分布</a:t>
            </a:r>
            <a:endParaRPr lang="en-US" altLang="ja-JP" sz="2800" dirty="0"/>
          </a:p>
          <a:p>
            <a:r>
              <a:rPr lang="en-US" altLang="ja-JP" sz="2800" dirty="0"/>
              <a:t>	</a:t>
            </a:r>
            <a:r>
              <a:rPr lang="ja-JP" altLang="en-US" sz="2800" dirty="0"/>
              <a:t>・　</a:t>
            </a:r>
            <a:r>
              <a:rPr lang="en-US" altLang="ja-JP" sz="2800" dirty="0"/>
              <a:t>…</a:t>
            </a:r>
          </a:p>
          <a:p>
            <a:endParaRPr lang="en-US" altLang="ja-JP" sz="2800" dirty="0"/>
          </a:p>
          <a:p>
            <a:r>
              <a:rPr lang="ja-JP" altLang="en-US" sz="2800" dirty="0"/>
              <a:t>２．再構成ベース</a:t>
            </a:r>
            <a:endParaRPr lang="en-US" altLang="ja-JP" sz="2800" dirty="0"/>
          </a:p>
          <a:p>
            <a:r>
              <a:rPr lang="en-US" altLang="ja-JP" sz="2800" dirty="0"/>
              <a:t>	</a:t>
            </a:r>
            <a:r>
              <a:rPr lang="ja-JP" altLang="en-US" sz="2800" dirty="0"/>
              <a:t>・拡散モデル</a:t>
            </a:r>
            <a:endParaRPr lang="en-US" altLang="ja-JP" sz="2800" dirty="0"/>
          </a:p>
          <a:p>
            <a:r>
              <a:rPr lang="en-US" altLang="ja-JP" sz="2800" dirty="0"/>
              <a:t>	</a:t>
            </a:r>
            <a:r>
              <a:rPr lang="ja-JP" altLang="en-US" sz="2800" dirty="0"/>
              <a:t>・オートエンコーダ</a:t>
            </a:r>
            <a:endParaRPr lang="en-US" altLang="ja-JP" sz="2800" dirty="0"/>
          </a:p>
          <a:p>
            <a:r>
              <a:rPr lang="en-US" altLang="ja-JP" sz="2800" dirty="0"/>
              <a:t>	</a:t>
            </a:r>
            <a:r>
              <a:rPr lang="ja-JP" altLang="en-US" sz="2800" dirty="0"/>
              <a:t>・</a:t>
            </a:r>
            <a:r>
              <a:rPr lang="en-US" altLang="ja-JP" sz="2800" dirty="0"/>
              <a:t>GAN</a:t>
            </a:r>
            <a:r>
              <a:rPr lang="ja-JP" altLang="en-US" sz="2800" dirty="0"/>
              <a:t>ｓ</a:t>
            </a:r>
            <a:endParaRPr lang="en-US" altLang="ja-JP" sz="2800" dirty="0"/>
          </a:p>
          <a:p>
            <a:r>
              <a:rPr lang="en-US" altLang="ja-JP" sz="2800" dirty="0"/>
              <a:t>	</a:t>
            </a:r>
            <a:r>
              <a:rPr lang="ja-JP" altLang="en-US" sz="2800" dirty="0"/>
              <a:t>・　</a:t>
            </a:r>
            <a:r>
              <a:rPr lang="en-US" altLang="ja-JP" sz="2800" dirty="0"/>
              <a:t>…</a:t>
            </a:r>
          </a:p>
        </p:txBody>
      </p:sp>
      <p:sp>
        <p:nvSpPr>
          <p:cNvPr id="7" name="四角形: 角を丸くする 6">
            <a:extLst>
              <a:ext uri="{FF2B5EF4-FFF2-40B4-BE49-F238E27FC236}">
                <a16:creationId xmlns:a16="http://schemas.microsoft.com/office/drawing/2014/main" id="{62F54DC8-4C59-4913-8B8D-857E58CAC104}"/>
              </a:ext>
            </a:extLst>
          </p:cNvPr>
          <p:cNvSpPr/>
          <p:nvPr/>
        </p:nvSpPr>
        <p:spPr>
          <a:xfrm>
            <a:off x="1765067" y="1851586"/>
            <a:ext cx="2174635" cy="521964"/>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3777857"/>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メモリバンク</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523220"/>
          </a:xfrm>
          <a:prstGeom prst="rect">
            <a:avLst/>
          </a:prstGeom>
          <a:noFill/>
        </p:spPr>
        <p:txBody>
          <a:bodyPr wrap="square" rtlCol="0">
            <a:spAutoFit/>
          </a:bodyPr>
          <a:lstStyle/>
          <a:p>
            <a:r>
              <a:rPr lang="ja-JP" altLang="en-US" sz="2800" dirty="0"/>
              <a:t>・正常画像から得られる特徴ベクトルのデータベース。</a:t>
            </a:r>
            <a:endParaRPr lang="en-US" altLang="ja-JP" sz="2800" dirty="0"/>
          </a:p>
        </p:txBody>
      </p:sp>
      <p:grpSp>
        <p:nvGrpSpPr>
          <p:cNvPr id="5" name="グループ化 4">
            <a:extLst>
              <a:ext uri="{FF2B5EF4-FFF2-40B4-BE49-F238E27FC236}">
                <a16:creationId xmlns:a16="http://schemas.microsoft.com/office/drawing/2014/main" id="{C832EE7F-FBE9-4870-9A7D-E43138A8CD91}"/>
              </a:ext>
            </a:extLst>
          </p:cNvPr>
          <p:cNvGrpSpPr/>
          <p:nvPr/>
        </p:nvGrpSpPr>
        <p:grpSpPr>
          <a:xfrm>
            <a:off x="5479264" y="3941040"/>
            <a:ext cx="3229040" cy="2197112"/>
            <a:chOff x="7152608" y="3699439"/>
            <a:chExt cx="1741679" cy="1185078"/>
          </a:xfrm>
        </p:grpSpPr>
        <p:pic>
          <p:nvPicPr>
            <p:cNvPr id="6" name="Picture 2">
              <a:extLst>
                <a:ext uri="{FF2B5EF4-FFF2-40B4-BE49-F238E27FC236}">
                  <a16:creationId xmlns:a16="http://schemas.microsoft.com/office/drawing/2014/main" id="{3D418A96-B580-4080-9DAF-9A7E84B543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EDFD39DD-E584-44D6-835F-BA9C6A65E96A}"/>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8" name="正方形/長方形 7">
              <a:extLst>
                <a:ext uri="{FF2B5EF4-FFF2-40B4-BE49-F238E27FC236}">
                  <a16:creationId xmlns:a16="http://schemas.microsoft.com/office/drawing/2014/main" id="{43429423-8439-4EBD-953F-E5EEDB699D02}"/>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2" name="図 1">
            <a:extLst>
              <a:ext uri="{FF2B5EF4-FFF2-40B4-BE49-F238E27FC236}">
                <a16:creationId xmlns:a16="http://schemas.microsoft.com/office/drawing/2014/main" id="{061E7718-99B7-45F5-9278-918D3E0312E3}"/>
              </a:ext>
            </a:extLst>
          </p:cNvPr>
          <p:cNvPicPr>
            <a:picLocks noChangeAspect="1"/>
          </p:cNvPicPr>
          <p:nvPr/>
        </p:nvPicPr>
        <p:blipFill>
          <a:blip r:embed="rId4"/>
          <a:stretch>
            <a:fillRect/>
          </a:stretch>
        </p:blipFill>
        <p:spPr>
          <a:xfrm>
            <a:off x="1886683" y="3420787"/>
            <a:ext cx="1465313" cy="1337895"/>
          </a:xfrm>
          <a:prstGeom prst="rect">
            <a:avLst/>
          </a:prstGeom>
        </p:spPr>
      </p:pic>
      <p:sp>
        <p:nvSpPr>
          <p:cNvPr id="9" name="テキスト ボックス 8">
            <a:extLst>
              <a:ext uri="{FF2B5EF4-FFF2-40B4-BE49-F238E27FC236}">
                <a16:creationId xmlns:a16="http://schemas.microsoft.com/office/drawing/2014/main" id="{8F7DD57B-31DA-468E-B746-D3BFF6953296}"/>
              </a:ext>
            </a:extLst>
          </p:cNvPr>
          <p:cNvSpPr txBox="1"/>
          <p:nvPr/>
        </p:nvSpPr>
        <p:spPr>
          <a:xfrm>
            <a:off x="1886683" y="5595651"/>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sp>
        <p:nvSpPr>
          <p:cNvPr id="10" name="矢印: 下 9">
            <a:extLst>
              <a:ext uri="{FF2B5EF4-FFF2-40B4-BE49-F238E27FC236}">
                <a16:creationId xmlns:a16="http://schemas.microsoft.com/office/drawing/2014/main" id="{916BF612-A66F-4BC1-9E34-D0BA08BA2A8B}"/>
              </a:ext>
            </a:extLst>
          </p:cNvPr>
          <p:cNvSpPr/>
          <p:nvPr/>
        </p:nvSpPr>
        <p:spPr>
          <a:xfrm>
            <a:off x="2532529" y="4791921"/>
            <a:ext cx="129657" cy="765137"/>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14" name="コネクタ: 曲線 13">
            <a:extLst>
              <a:ext uri="{FF2B5EF4-FFF2-40B4-BE49-F238E27FC236}">
                <a16:creationId xmlns:a16="http://schemas.microsoft.com/office/drawing/2014/main" id="{15AB9543-F170-4263-9755-7FA5A822C537}"/>
              </a:ext>
            </a:extLst>
          </p:cNvPr>
          <p:cNvCxnSpPr>
            <a:cxnSpLocks/>
            <a:stCxn id="9" idx="3"/>
            <a:endCxn id="8" idx="1"/>
          </p:cNvCxnSpPr>
          <p:nvPr/>
        </p:nvCxnSpPr>
        <p:spPr>
          <a:xfrm flipV="1">
            <a:off x="3351997" y="5246881"/>
            <a:ext cx="2475456" cy="533436"/>
          </a:xfrm>
          <a:prstGeom prst="curved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561FDDD2-9FC6-4062-848D-AAE75F592ACA}"/>
              </a:ext>
            </a:extLst>
          </p:cNvPr>
          <p:cNvSpPr txBox="1"/>
          <p:nvPr/>
        </p:nvSpPr>
        <p:spPr>
          <a:xfrm>
            <a:off x="1886682" y="3036310"/>
            <a:ext cx="1465314" cy="369332"/>
          </a:xfrm>
          <a:prstGeom prst="rect">
            <a:avLst/>
          </a:prstGeom>
          <a:noFill/>
          <a:ln>
            <a:solidFill>
              <a:schemeClr val="tx1"/>
            </a:solidFill>
          </a:ln>
        </p:spPr>
        <p:txBody>
          <a:bodyPr wrap="square" rtlCol="0">
            <a:spAutoFit/>
          </a:bodyPr>
          <a:lstStyle/>
          <a:p>
            <a:pPr algn="ctr"/>
            <a:r>
              <a:rPr kumimoji="1" lang="ja-JP" altLang="en-US" dirty="0"/>
              <a:t>正常画像</a:t>
            </a:r>
          </a:p>
        </p:txBody>
      </p:sp>
    </p:spTree>
    <p:extLst>
      <p:ext uri="{BB962C8B-B14F-4D97-AF65-F5344CB8AC3E}">
        <p14:creationId xmlns:p14="http://schemas.microsoft.com/office/powerpoint/2010/main" val="1976763971"/>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9451F-49B4-342F-683F-0BF43610030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4FCFBFBC-2EE1-64DE-FE48-B7B621C4B7ED}"/>
              </a:ext>
            </a:extLst>
          </p:cNvPr>
          <p:cNvSpPr txBox="1"/>
          <p:nvPr/>
        </p:nvSpPr>
        <p:spPr>
          <a:xfrm>
            <a:off x="449017" y="269481"/>
            <a:ext cx="9263394" cy="707886"/>
          </a:xfrm>
          <a:prstGeom prst="rect">
            <a:avLst/>
          </a:prstGeom>
          <a:noFill/>
        </p:spPr>
        <p:txBody>
          <a:bodyPr wrap="square" rtlCol="0">
            <a:spAutoFit/>
          </a:bodyPr>
          <a:lstStyle/>
          <a:p>
            <a:r>
              <a:rPr lang="ja-JP" altLang="en-US" sz="4000" dirty="0"/>
              <a:t>事前知識　</a:t>
            </a:r>
            <a:r>
              <a:rPr lang="en-US" altLang="ja-JP" sz="4000" dirty="0"/>
              <a:t>KNN</a:t>
            </a:r>
            <a:endParaRPr lang="en-JP" sz="2800" dirty="0"/>
          </a:p>
        </p:txBody>
      </p:sp>
      <p:sp>
        <p:nvSpPr>
          <p:cNvPr id="4" name="TextBox 3">
            <a:extLst>
              <a:ext uri="{FF2B5EF4-FFF2-40B4-BE49-F238E27FC236}">
                <a16:creationId xmlns:a16="http://schemas.microsoft.com/office/drawing/2014/main" id="{6CF4AC3B-245B-FCB5-B131-008741567EEC}"/>
              </a:ext>
            </a:extLst>
          </p:cNvPr>
          <p:cNvSpPr txBox="1"/>
          <p:nvPr/>
        </p:nvSpPr>
        <p:spPr>
          <a:xfrm>
            <a:off x="449017" y="1472206"/>
            <a:ext cx="11136626" cy="1200329"/>
          </a:xfrm>
          <a:prstGeom prst="rect">
            <a:avLst/>
          </a:prstGeom>
          <a:noFill/>
        </p:spPr>
        <p:txBody>
          <a:bodyPr wrap="square" rtlCol="0">
            <a:spAutoFit/>
          </a:bodyPr>
          <a:lstStyle/>
          <a:p>
            <a:r>
              <a:rPr lang="ja-JP" altLang="en-US" sz="2400" dirty="0"/>
              <a:t>・イメージは与えられた点に最も近い点を</a:t>
            </a:r>
            <a:r>
              <a:rPr lang="en-US" altLang="ja-JP" sz="2400" dirty="0"/>
              <a:t>K</a:t>
            </a:r>
            <a:r>
              <a:rPr lang="ja-JP" altLang="en-US" sz="2400" dirty="0"/>
              <a:t>個見つける最近傍探索。</a:t>
            </a:r>
            <a:endParaRPr lang="en-US" altLang="ja-JP" sz="2400" dirty="0"/>
          </a:p>
          <a:p>
            <a:endParaRPr lang="en-US" altLang="ja-JP" sz="2400" dirty="0"/>
          </a:p>
          <a:p>
            <a:r>
              <a:rPr lang="ja-JP" altLang="en-US" sz="2400" dirty="0"/>
              <a:t>・弱点はメモリバンクのサイズに比例して計算量・メモリ使用量が増大する点。</a:t>
            </a:r>
            <a:endParaRPr lang="en-US" altLang="ja-JP" sz="2400" dirty="0"/>
          </a:p>
        </p:txBody>
      </p:sp>
      <p:grpSp>
        <p:nvGrpSpPr>
          <p:cNvPr id="15" name="グループ化 14">
            <a:extLst>
              <a:ext uri="{FF2B5EF4-FFF2-40B4-BE49-F238E27FC236}">
                <a16:creationId xmlns:a16="http://schemas.microsoft.com/office/drawing/2014/main" id="{412190E1-6297-45EF-8C49-2057D0FC8637}"/>
              </a:ext>
            </a:extLst>
          </p:cNvPr>
          <p:cNvGrpSpPr/>
          <p:nvPr/>
        </p:nvGrpSpPr>
        <p:grpSpPr>
          <a:xfrm>
            <a:off x="5479264" y="3941040"/>
            <a:ext cx="3229040" cy="2197112"/>
            <a:chOff x="7152608" y="3699439"/>
            <a:chExt cx="1741679" cy="1185078"/>
          </a:xfrm>
        </p:grpSpPr>
        <p:pic>
          <p:nvPicPr>
            <p:cNvPr id="16" name="Picture 2">
              <a:extLst>
                <a:ext uri="{FF2B5EF4-FFF2-40B4-BE49-F238E27FC236}">
                  <a16:creationId xmlns:a16="http://schemas.microsoft.com/office/drawing/2014/main" id="{BC8AA55E-5420-4BAF-8835-256AC25AB3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309" r="34418" b="55785"/>
            <a:stretch/>
          </p:blipFill>
          <p:spPr bwMode="auto">
            <a:xfrm>
              <a:off x="7482230" y="3699439"/>
              <a:ext cx="1372403" cy="1185078"/>
            </a:xfrm>
            <a:prstGeom prst="rect">
              <a:avLst/>
            </a:prstGeom>
            <a:noFill/>
            <a:extLst>
              <a:ext uri="{909E8E84-426E-40DD-AFC4-6F175D3DCCD1}">
                <a14:hiddenFill xmlns:a14="http://schemas.microsoft.com/office/drawing/2010/main">
                  <a:solidFill>
                    <a:srgbClr val="FFFFFF"/>
                  </a:solidFill>
                </a14:hiddenFill>
              </a:ext>
            </a:extLst>
          </p:spPr>
        </p:pic>
        <p:sp>
          <p:nvSpPr>
            <p:cNvPr id="17" name="テキスト ボックス 16">
              <a:extLst>
                <a:ext uri="{FF2B5EF4-FFF2-40B4-BE49-F238E27FC236}">
                  <a16:creationId xmlns:a16="http://schemas.microsoft.com/office/drawing/2014/main" id="{39B1953D-48EB-4576-889C-FF6103E80857}"/>
                </a:ext>
              </a:extLst>
            </p:cNvPr>
            <p:cNvSpPr txBox="1"/>
            <p:nvPr/>
          </p:nvSpPr>
          <p:spPr>
            <a:xfrm>
              <a:off x="7152608" y="3829444"/>
              <a:ext cx="1741679" cy="149408"/>
            </a:xfrm>
            <a:prstGeom prst="rect">
              <a:avLst/>
            </a:prstGeom>
            <a:solidFill>
              <a:schemeClr val="bg1"/>
            </a:solidFill>
          </p:spPr>
          <p:txBody>
            <a:bodyPr wrap="square" rtlCol="0">
              <a:spAutoFit/>
            </a:bodyPr>
            <a:lstStyle/>
            <a:p>
              <a:pPr algn="ctr"/>
              <a:r>
                <a:rPr kumimoji="1" lang="ja-JP" altLang="en-US" sz="1200" dirty="0"/>
                <a:t>メモリバンクのイメージ</a:t>
              </a:r>
            </a:p>
          </p:txBody>
        </p:sp>
        <p:sp>
          <p:nvSpPr>
            <p:cNvPr id="18" name="正方形/長方形 17">
              <a:extLst>
                <a:ext uri="{FF2B5EF4-FFF2-40B4-BE49-F238E27FC236}">
                  <a16:creationId xmlns:a16="http://schemas.microsoft.com/office/drawing/2014/main" id="{F773497A-9F47-4E66-AE30-C7B0406A0576}"/>
                </a:ext>
              </a:extLst>
            </p:cNvPr>
            <p:cNvSpPr/>
            <p:nvPr/>
          </p:nvSpPr>
          <p:spPr>
            <a:xfrm>
              <a:off x="7340414" y="3994265"/>
              <a:ext cx="1514219" cy="81903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pic>
        <p:nvPicPr>
          <p:cNvPr id="19" name="図 18">
            <a:extLst>
              <a:ext uri="{FF2B5EF4-FFF2-40B4-BE49-F238E27FC236}">
                <a16:creationId xmlns:a16="http://schemas.microsoft.com/office/drawing/2014/main" id="{6B16188E-91E6-4790-8711-FB58715BD55B}"/>
              </a:ext>
            </a:extLst>
          </p:cNvPr>
          <p:cNvPicPr>
            <a:picLocks noChangeAspect="1"/>
          </p:cNvPicPr>
          <p:nvPr/>
        </p:nvPicPr>
        <p:blipFill>
          <a:blip r:embed="rId4"/>
          <a:stretch>
            <a:fillRect/>
          </a:stretch>
        </p:blipFill>
        <p:spPr>
          <a:xfrm>
            <a:off x="1886683" y="3420787"/>
            <a:ext cx="1465313" cy="1337895"/>
          </a:xfrm>
          <a:prstGeom prst="rect">
            <a:avLst/>
          </a:prstGeom>
        </p:spPr>
      </p:pic>
      <p:sp>
        <p:nvSpPr>
          <p:cNvPr id="20" name="テキスト ボックス 19">
            <a:extLst>
              <a:ext uri="{FF2B5EF4-FFF2-40B4-BE49-F238E27FC236}">
                <a16:creationId xmlns:a16="http://schemas.microsoft.com/office/drawing/2014/main" id="{EDBDB5A4-6985-4BED-B787-5C89C0A145E0}"/>
              </a:ext>
            </a:extLst>
          </p:cNvPr>
          <p:cNvSpPr txBox="1"/>
          <p:nvPr/>
        </p:nvSpPr>
        <p:spPr>
          <a:xfrm>
            <a:off x="1886683" y="5595651"/>
            <a:ext cx="1465314" cy="369332"/>
          </a:xfrm>
          <a:prstGeom prst="rect">
            <a:avLst/>
          </a:prstGeom>
          <a:noFill/>
          <a:ln>
            <a:solidFill>
              <a:schemeClr val="tx1"/>
            </a:solidFill>
          </a:ln>
        </p:spPr>
        <p:txBody>
          <a:bodyPr wrap="square" rtlCol="0">
            <a:spAutoFit/>
          </a:bodyPr>
          <a:lstStyle/>
          <a:p>
            <a:pPr algn="ctr"/>
            <a:r>
              <a:rPr kumimoji="1" lang="ja-JP" altLang="en-US" dirty="0"/>
              <a:t>特徴抽出器</a:t>
            </a:r>
          </a:p>
        </p:txBody>
      </p:sp>
      <p:sp>
        <p:nvSpPr>
          <p:cNvPr id="21" name="矢印: 下 20">
            <a:extLst>
              <a:ext uri="{FF2B5EF4-FFF2-40B4-BE49-F238E27FC236}">
                <a16:creationId xmlns:a16="http://schemas.microsoft.com/office/drawing/2014/main" id="{D05A76BC-36DA-4D41-B44F-1C4CADBCB455}"/>
              </a:ext>
            </a:extLst>
          </p:cNvPr>
          <p:cNvSpPr/>
          <p:nvPr/>
        </p:nvSpPr>
        <p:spPr>
          <a:xfrm>
            <a:off x="2532529" y="4791921"/>
            <a:ext cx="129657" cy="765137"/>
          </a:xfrm>
          <a:prstGeom prst="downArrow">
            <a:avLst/>
          </a:prstGeom>
          <a:solidFill>
            <a:schemeClr val="accent6"/>
          </a:solidFill>
          <a:ln>
            <a:solidFill>
              <a:schemeClr val="accent6"/>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kumimoji="1" lang="ja-JP" altLang="en-US"/>
          </a:p>
        </p:txBody>
      </p:sp>
      <p:cxnSp>
        <p:nvCxnSpPr>
          <p:cNvPr id="22" name="コネクタ: 曲線 21">
            <a:extLst>
              <a:ext uri="{FF2B5EF4-FFF2-40B4-BE49-F238E27FC236}">
                <a16:creationId xmlns:a16="http://schemas.microsoft.com/office/drawing/2014/main" id="{D63DB853-9E3E-445C-959E-2DBD6BC83C63}"/>
              </a:ext>
            </a:extLst>
          </p:cNvPr>
          <p:cNvCxnSpPr>
            <a:cxnSpLocks/>
            <a:stCxn id="20" idx="3"/>
            <a:endCxn id="18" idx="1"/>
          </p:cNvCxnSpPr>
          <p:nvPr/>
        </p:nvCxnSpPr>
        <p:spPr>
          <a:xfrm flipV="1">
            <a:off x="3351997" y="5246881"/>
            <a:ext cx="2475456" cy="533436"/>
          </a:xfrm>
          <a:prstGeom prst="curvedConnector3">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069601F2-EC47-475F-9FCF-7D55BB8BF605}"/>
              </a:ext>
            </a:extLst>
          </p:cNvPr>
          <p:cNvSpPr txBox="1"/>
          <p:nvPr/>
        </p:nvSpPr>
        <p:spPr>
          <a:xfrm>
            <a:off x="1886682" y="3036310"/>
            <a:ext cx="1465314" cy="369332"/>
          </a:xfrm>
          <a:prstGeom prst="rect">
            <a:avLst/>
          </a:prstGeom>
          <a:noFill/>
          <a:ln>
            <a:solidFill>
              <a:schemeClr val="tx1"/>
            </a:solidFill>
          </a:ln>
        </p:spPr>
        <p:txBody>
          <a:bodyPr wrap="square" rtlCol="0">
            <a:spAutoFit/>
          </a:bodyPr>
          <a:lstStyle/>
          <a:p>
            <a:pPr algn="ctr"/>
            <a:r>
              <a:rPr kumimoji="1" lang="ja-JP" altLang="en-US" dirty="0"/>
              <a:t>正常画像</a:t>
            </a:r>
          </a:p>
        </p:txBody>
      </p:sp>
      <p:sp>
        <p:nvSpPr>
          <p:cNvPr id="24" name="楕円 23">
            <a:extLst>
              <a:ext uri="{FF2B5EF4-FFF2-40B4-BE49-F238E27FC236}">
                <a16:creationId xmlns:a16="http://schemas.microsoft.com/office/drawing/2014/main" id="{A7841921-0D19-4385-A588-EFD184EA4378}"/>
              </a:ext>
            </a:extLst>
          </p:cNvPr>
          <p:cNvSpPr/>
          <p:nvPr/>
        </p:nvSpPr>
        <p:spPr>
          <a:xfrm>
            <a:off x="6954888" y="4957098"/>
            <a:ext cx="138896" cy="138896"/>
          </a:xfrm>
          <a:prstGeom prst="ellipse">
            <a:avLst/>
          </a:prstGeom>
          <a:solidFill>
            <a:srgbClr val="FFFF00"/>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935914D7-AFF3-4641-9BF7-5455B04E26A6}"/>
              </a:ext>
            </a:extLst>
          </p:cNvPr>
          <p:cNvCxnSpPr>
            <a:endCxn id="24" idx="7"/>
          </p:cNvCxnSpPr>
          <p:nvPr/>
        </p:nvCxnSpPr>
        <p:spPr>
          <a:xfrm flipH="1">
            <a:off x="7073443" y="3992106"/>
            <a:ext cx="2321303" cy="985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A0CA059-9879-44E7-B43B-6BE960138E1A}"/>
              </a:ext>
            </a:extLst>
          </p:cNvPr>
          <p:cNvSpPr txBox="1"/>
          <p:nvPr/>
        </p:nvSpPr>
        <p:spPr>
          <a:xfrm>
            <a:off x="8722903" y="3345775"/>
            <a:ext cx="1789897" cy="646331"/>
          </a:xfrm>
          <a:prstGeom prst="rect">
            <a:avLst/>
          </a:prstGeom>
          <a:noFill/>
          <a:ln>
            <a:solidFill>
              <a:schemeClr val="tx1"/>
            </a:solidFill>
          </a:ln>
        </p:spPr>
        <p:txBody>
          <a:bodyPr wrap="square" rtlCol="0">
            <a:spAutoFit/>
          </a:bodyPr>
          <a:lstStyle/>
          <a:p>
            <a:pPr algn="ctr"/>
            <a:r>
              <a:rPr kumimoji="1" lang="ja-JP" altLang="en-US" dirty="0"/>
              <a:t>与えられる点</a:t>
            </a:r>
            <a:r>
              <a:rPr kumimoji="1" lang="en-US" altLang="ja-JP" dirty="0"/>
              <a:t>(</a:t>
            </a:r>
            <a:r>
              <a:rPr kumimoji="1" lang="ja-JP" altLang="en-US" dirty="0"/>
              <a:t>テスト画像</a:t>
            </a:r>
            <a:r>
              <a:rPr kumimoji="1" lang="en-US" altLang="ja-JP" dirty="0"/>
              <a:t>)</a:t>
            </a:r>
            <a:endParaRPr kumimoji="1" lang="ja-JP" altLang="en-US" dirty="0"/>
          </a:p>
        </p:txBody>
      </p:sp>
    </p:spTree>
    <p:extLst>
      <p:ext uri="{BB962C8B-B14F-4D97-AF65-F5344CB8AC3E}">
        <p14:creationId xmlns:p14="http://schemas.microsoft.com/office/powerpoint/2010/main" val="3346224707"/>
      </p:ext>
    </p:extLst>
  </p:cSld>
  <p:clrMapOvr>
    <a:masterClrMapping/>
  </p:clrMapOvr>
  <mc:AlternateContent xmlns:mc="http://schemas.openxmlformats.org/markup-compatibility/2006">
    <mc:Choice xmlns:p14="http://schemas.microsoft.com/office/powerpoint/2010/main" Requires="p14">
      <p:transition p14:dur="180">
        <p:fade/>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2A17A-80FF-DA20-EF66-670AF34F25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CBD73-CE08-BAE7-80DD-E0A99D17B396}"/>
              </a:ext>
            </a:extLst>
          </p:cNvPr>
          <p:cNvSpPr>
            <a:spLocks noGrp="1"/>
          </p:cNvSpPr>
          <p:nvPr>
            <p:ph type="sldNum" sz="quarter" idx="12"/>
          </p:nvPr>
        </p:nvSpPr>
        <p:spPr/>
        <p:txBody>
          <a:bodyPr/>
          <a:lstStyle/>
          <a:p>
            <a:pPr algn="ctr"/>
            <a:r>
              <a:rPr kumimoji="1" lang="en-US" altLang="ja-JP" dirty="0"/>
              <a:t>-</a:t>
            </a:r>
            <a:fld id="{DD4CF77E-606E-4148-BC8B-C5EDFD579810}" type="slidenum">
              <a:rPr kumimoji="1" lang="ja-JP" altLang="en-US" smtClean="0"/>
              <a:pPr algn="ctr"/>
              <a:t>7</a:t>
            </a:fld>
            <a:r>
              <a:rPr kumimoji="1" lang="en-US" altLang="ja-JP" dirty="0"/>
              <a:t>-</a:t>
            </a:r>
            <a:endParaRPr kumimoji="1" lang="ja-JP" altLang="en-US" dirty="0"/>
          </a:p>
        </p:txBody>
      </p:sp>
      <p:sp>
        <p:nvSpPr>
          <p:cNvPr id="4" name="TextBox 3">
            <a:extLst>
              <a:ext uri="{FF2B5EF4-FFF2-40B4-BE49-F238E27FC236}">
                <a16:creationId xmlns:a16="http://schemas.microsoft.com/office/drawing/2014/main" id="{58CECEC3-FDFA-4105-AAAB-B509D98AACFD}"/>
              </a:ext>
            </a:extLst>
          </p:cNvPr>
          <p:cNvSpPr txBox="1"/>
          <p:nvPr/>
        </p:nvSpPr>
        <p:spPr>
          <a:xfrm>
            <a:off x="449017" y="269481"/>
            <a:ext cx="7135318" cy="707886"/>
          </a:xfrm>
          <a:prstGeom prst="rect">
            <a:avLst/>
          </a:prstGeom>
          <a:noFill/>
        </p:spPr>
        <p:txBody>
          <a:bodyPr wrap="square" rtlCol="0">
            <a:spAutoFit/>
          </a:bodyPr>
          <a:lstStyle/>
          <a:p>
            <a:r>
              <a:rPr lang="ja-JP" altLang="en-US" sz="4000" dirty="0"/>
              <a:t>提案手法：</a:t>
            </a:r>
            <a:r>
              <a:rPr lang="en-US" altLang="ja-JP" sz="4000" dirty="0" err="1"/>
              <a:t>PatchCore</a:t>
            </a:r>
            <a:endParaRPr lang="en-JP" sz="4000" dirty="0"/>
          </a:p>
        </p:txBody>
      </p:sp>
      <p:sp>
        <p:nvSpPr>
          <p:cNvPr id="2" name="正方形/長方形 1">
            <a:extLst>
              <a:ext uri="{FF2B5EF4-FFF2-40B4-BE49-F238E27FC236}">
                <a16:creationId xmlns:a16="http://schemas.microsoft.com/office/drawing/2014/main" id="{C3E1F148-AE59-4527-A32D-DE296172C5F8}"/>
              </a:ext>
            </a:extLst>
          </p:cNvPr>
          <p:cNvSpPr/>
          <p:nvPr/>
        </p:nvSpPr>
        <p:spPr>
          <a:xfrm>
            <a:off x="449017" y="1452605"/>
            <a:ext cx="10409483" cy="2031325"/>
          </a:xfrm>
          <a:prstGeom prst="rect">
            <a:avLst/>
          </a:prstGeom>
        </p:spPr>
        <p:txBody>
          <a:bodyPr wrap="square">
            <a:spAutoFit/>
          </a:bodyPr>
          <a:lstStyle/>
          <a:p>
            <a:r>
              <a:rPr lang="ja-JP" altLang="en-US" dirty="0"/>
              <a:t>・工業製品特化の異常検知手法。</a:t>
            </a:r>
            <a:endParaRPr lang="en-US" altLang="ja-JP" dirty="0"/>
          </a:p>
          <a:p>
            <a:endParaRPr lang="en-US" altLang="ja-JP" dirty="0"/>
          </a:p>
          <a:p>
            <a:r>
              <a:rPr lang="ja-JP" altLang="en-US" dirty="0"/>
              <a:t>・特徴抽出器では中間層を採用。</a:t>
            </a:r>
            <a:endParaRPr lang="en-US" altLang="ja-JP" dirty="0"/>
          </a:p>
          <a:p>
            <a:endParaRPr lang="en-US" altLang="ja-JP" dirty="0"/>
          </a:p>
          <a:p>
            <a:r>
              <a:rPr lang="ja-JP" altLang="en-US" dirty="0"/>
              <a:t>・貪欲アルゴリズムによってメモリバンクの圧縮に成功。</a:t>
            </a:r>
            <a:endParaRPr lang="en-US" altLang="ja-JP" dirty="0"/>
          </a:p>
          <a:p>
            <a:endParaRPr lang="en-US" altLang="ja-JP" dirty="0"/>
          </a:p>
          <a:p>
            <a:r>
              <a:rPr lang="ja-JP" altLang="en-US" dirty="0"/>
              <a:t>・位置ズレに強い。</a:t>
            </a:r>
            <a:endParaRPr lang="en-US" altLang="ja-JP" dirty="0"/>
          </a:p>
        </p:txBody>
      </p:sp>
      <p:pic>
        <p:nvPicPr>
          <p:cNvPr id="5" name="図 4">
            <a:extLst>
              <a:ext uri="{FF2B5EF4-FFF2-40B4-BE49-F238E27FC236}">
                <a16:creationId xmlns:a16="http://schemas.microsoft.com/office/drawing/2014/main" id="{624DA103-643C-4556-B6D6-4217E89B4A57}"/>
              </a:ext>
            </a:extLst>
          </p:cNvPr>
          <p:cNvPicPr>
            <a:picLocks noChangeAspect="1"/>
          </p:cNvPicPr>
          <p:nvPr/>
        </p:nvPicPr>
        <p:blipFill>
          <a:blip r:embed="rId3"/>
          <a:stretch>
            <a:fillRect/>
          </a:stretch>
        </p:blipFill>
        <p:spPr>
          <a:xfrm>
            <a:off x="449017" y="3507875"/>
            <a:ext cx="10643442" cy="3061812"/>
          </a:xfrm>
          <a:prstGeom prst="rect">
            <a:avLst/>
          </a:prstGeom>
        </p:spPr>
      </p:pic>
    </p:spTree>
    <p:extLst>
      <p:ext uri="{BB962C8B-B14F-4D97-AF65-F5344CB8AC3E}">
        <p14:creationId xmlns:p14="http://schemas.microsoft.com/office/powerpoint/2010/main" val="1575909704"/>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60587D40-33AC-499E-83EF-A0A8BDD75480}"/>
              </a:ext>
            </a:extLst>
          </p:cNvPr>
          <p:cNvSpPr txBox="1"/>
          <p:nvPr/>
        </p:nvSpPr>
        <p:spPr>
          <a:xfrm>
            <a:off x="449017" y="269481"/>
            <a:ext cx="7792158" cy="707886"/>
          </a:xfrm>
          <a:prstGeom prst="rect">
            <a:avLst/>
          </a:prstGeom>
          <a:noFill/>
        </p:spPr>
        <p:txBody>
          <a:bodyPr wrap="square" rtlCol="0">
            <a:spAutoFit/>
          </a:bodyPr>
          <a:lstStyle/>
          <a:p>
            <a:r>
              <a:rPr lang="ja-JP" altLang="en-US" sz="4000" dirty="0"/>
              <a:t>コアセット・サブサンプリング</a:t>
            </a:r>
            <a:endParaRPr lang="en-JP" sz="4000" dirty="0"/>
          </a:p>
        </p:txBody>
      </p:sp>
      <p:pic>
        <p:nvPicPr>
          <p:cNvPr id="4" name="図 3">
            <a:extLst>
              <a:ext uri="{FF2B5EF4-FFF2-40B4-BE49-F238E27FC236}">
                <a16:creationId xmlns:a16="http://schemas.microsoft.com/office/drawing/2014/main" id="{B3EFFEDA-BCBA-4B07-81F3-20532E5C1C27}"/>
              </a:ext>
            </a:extLst>
          </p:cNvPr>
          <p:cNvPicPr>
            <a:picLocks noChangeAspect="1"/>
          </p:cNvPicPr>
          <p:nvPr/>
        </p:nvPicPr>
        <p:blipFill>
          <a:blip r:embed="rId3"/>
          <a:stretch>
            <a:fillRect/>
          </a:stretch>
        </p:blipFill>
        <p:spPr>
          <a:xfrm>
            <a:off x="7466941" y="1824129"/>
            <a:ext cx="4725059" cy="4096322"/>
          </a:xfrm>
          <a:prstGeom prst="rect">
            <a:avLst/>
          </a:prstGeom>
        </p:spPr>
      </p:pic>
      <p:sp>
        <p:nvSpPr>
          <p:cNvPr id="5" name="テキスト ボックス 4">
            <a:extLst>
              <a:ext uri="{FF2B5EF4-FFF2-40B4-BE49-F238E27FC236}">
                <a16:creationId xmlns:a16="http://schemas.microsoft.com/office/drawing/2014/main" id="{A74C89F1-6EE9-4406-894A-B64D47753166}"/>
              </a:ext>
            </a:extLst>
          </p:cNvPr>
          <p:cNvSpPr txBox="1"/>
          <p:nvPr/>
        </p:nvSpPr>
        <p:spPr>
          <a:xfrm>
            <a:off x="339524" y="1582340"/>
            <a:ext cx="7127417" cy="3693319"/>
          </a:xfrm>
          <a:prstGeom prst="rect">
            <a:avLst/>
          </a:prstGeom>
          <a:noFill/>
        </p:spPr>
        <p:txBody>
          <a:bodyPr wrap="square" rtlCol="0">
            <a:spAutoFit/>
          </a:bodyPr>
          <a:lstStyle/>
          <a:p>
            <a:r>
              <a:rPr lang="ja-JP" altLang="en-US" dirty="0"/>
              <a:t>空集合に対する </a:t>
            </a:r>
            <a:r>
              <a:rPr lang="en-US" altLang="ja-JP" dirty="0"/>
              <a:t>min </a:t>
            </a:r>
            <a:r>
              <a:rPr lang="ja-JP" altLang="en-US" dirty="0"/>
              <a:t>操作は、正の無限大 </a:t>
            </a:r>
            <a:r>
              <a:rPr lang="en-US" altLang="ja-JP" dirty="0"/>
              <a:t>(+∞) </a:t>
            </a:r>
            <a:r>
              <a:rPr lang="ja-JP" altLang="en-US" dirty="0"/>
              <a:t>を返すと定義。</a:t>
            </a:r>
            <a:endParaRPr lang="en-US" altLang="ja-JP" dirty="0"/>
          </a:p>
          <a:p>
            <a:r>
              <a:rPr lang="ja-JP" altLang="en-US" dirty="0"/>
              <a:t>最初のステップ </a:t>
            </a:r>
            <a:r>
              <a:rPr lang="en-US" altLang="ja-JP" dirty="0"/>
              <a:t>(</a:t>
            </a:r>
            <a:r>
              <a:rPr lang="en-US" altLang="ja-JP" dirty="0" err="1"/>
              <a:t>i</a:t>
            </a:r>
            <a:r>
              <a:rPr lang="en-US" altLang="ja-JP" dirty="0"/>
              <a:t>=0)</a:t>
            </a:r>
          </a:p>
          <a:p>
            <a:endParaRPr lang="en-US" altLang="ja-JP" dirty="0"/>
          </a:p>
          <a:p>
            <a:r>
              <a:rPr lang="ja-JP" altLang="en-US" dirty="0"/>
              <a:t>内側の </a:t>
            </a:r>
            <a:r>
              <a:rPr lang="en-US" altLang="ja-JP" dirty="0"/>
              <a:t>min: </a:t>
            </a:r>
          </a:p>
          <a:p>
            <a:pPr lvl="1"/>
            <a:r>
              <a:rPr lang="en-US" altLang="ja-JP" dirty="0"/>
              <a:t>Mc </a:t>
            </a:r>
            <a:r>
              <a:rPr lang="ja-JP" altLang="en-US" dirty="0"/>
              <a:t>が空なので、全ての </a:t>
            </a:r>
            <a:r>
              <a:rPr lang="en-US" altLang="ja-JP" dirty="0"/>
              <a:t>m </a:t>
            </a:r>
            <a:r>
              <a:rPr lang="ja-JP" altLang="en-US" dirty="0"/>
              <a:t>に対して </a:t>
            </a:r>
            <a:r>
              <a:rPr lang="en-US" altLang="ja-JP" dirty="0"/>
              <a:t>min_{n \in Mc} ||...|| </a:t>
            </a:r>
            <a:r>
              <a:rPr lang="ja-JP" altLang="en-US" dirty="0"/>
              <a:t>は </a:t>
            </a:r>
            <a:r>
              <a:rPr lang="en-US" altLang="ja-JP" dirty="0"/>
              <a:t>+∞ </a:t>
            </a:r>
            <a:r>
              <a:rPr lang="ja-JP" altLang="en-US" dirty="0"/>
              <a:t>になる。</a:t>
            </a:r>
          </a:p>
          <a:p>
            <a:r>
              <a:rPr lang="ja-JP" altLang="en-US" dirty="0"/>
              <a:t>外側の </a:t>
            </a:r>
            <a:r>
              <a:rPr lang="en-US" altLang="ja-JP" dirty="0" err="1"/>
              <a:t>arg</a:t>
            </a:r>
            <a:r>
              <a:rPr lang="en-US" altLang="ja-JP" dirty="0"/>
              <a:t> max: </a:t>
            </a:r>
          </a:p>
          <a:p>
            <a:pPr lvl="1"/>
            <a:r>
              <a:rPr lang="en-US" altLang="ja-JP" dirty="0" err="1"/>
              <a:t>arg</a:t>
            </a:r>
            <a:r>
              <a:rPr lang="en-US" altLang="ja-JP" dirty="0"/>
              <a:t> max_{m \in M-Mc} (+∞)</a:t>
            </a:r>
          </a:p>
          <a:p>
            <a:pPr lvl="1"/>
            <a:r>
              <a:rPr lang="ja-JP" altLang="en-US" dirty="0"/>
              <a:t>全ての </a:t>
            </a:r>
            <a:r>
              <a:rPr lang="en-US" altLang="ja-JP" dirty="0"/>
              <a:t>m </a:t>
            </a:r>
            <a:r>
              <a:rPr lang="ja-JP" altLang="en-US" dirty="0"/>
              <a:t>に対して </a:t>
            </a:r>
            <a:r>
              <a:rPr lang="en-US" altLang="ja-JP" dirty="0"/>
              <a:t>min </a:t>
            </a:r>
            <a:r>
              <a:rPr lang="ja-JP" altLang="en-US" dirty="0"/>
              <a:t>の結果が </a:t>
            </a:r>
            <a:r>
              <a:rPr lang="en-US" altLang="ja-JP" dirty="0"/>
              <a:t>+∞ </a:t>
            </a:r>
            <a:r>
              <a:rPr lang="ja-JP" altLang="en-US" dirty="0"/>
              <a:t>となり、差がない。</a:t>
            </a:r>
          </a:p>
          <a:p>
            <a:pPr lvl="1"/>
            <a:r>
              <a:rPr lang="ja-JP" altLang="en-US" dirty="0"/>
              <a:t>この場合、アルゴリズムは </a:t>
            </a:r>
            <a:r>
              <a:rPr lang="en-US" altLang="ja-JP" dirty="0"/>
              <a:t>M </a:t>
            </a:r>
            <a:r>
              <a:rPr lang="ja-JP" altLang="en-US" dirty="0"/>
              <a:t>の中からランダムに</a:t>
            </a:r>
            <a:r>
              <a:rPr lang="en-US" altLang="ja-JP" dirty="0"/>
              <a:t>1</a:t>
            </a:r>
            <a:r>
              <a:rPr lang="ja-JP" altLang="en-US" dirty="0" err="1"/>
              <a:t>つの</a:t>
            </a:r>
            <a:r>
              <a:rPr lang="ja-JP" altLang="en-US" dirty="0"/>
              <a:t>点 </a:t>
            </a:r>
            <a:r>
              <a:rPr lang="en-US" altLang="ja-JP" dirty="0"/>
              <a:t>m_0 </a:t>
            </a:r>
            <a:r>
              <a:rPr lang="ja-JP" altLang="en-US" dirty="0"/>
              <a:t>を選び最初の代表点とする。</a:t>
            </a:r>
          </a:p>
          <a:p>
            <a:endParaRPr lang="en-US" altLang="ja-JP" dirty="0"/>
          </a:p>
          <a:p>
            <a:endParaRPr kumimoji="1" lang="ja-JP" altLang="en-US" dirty="0"/>
          </a:p>
        </p:txBody>
      </p:sp>
    </p:spTree>
    <p:extLst>
      <p:ext uri="{BB962C8B-B14F-4D97-AF65-F5344CB8AC3E}">
        <p14:creationId xmlns:p14="http://schemas.microsoft.com/office/powerpoint/2010/main" val="3218889256"/>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93DDC998-C8A7-4865-9D77-4643A2FF458C}"/>
              </a:ext>
            </a:extLst>
          </p:cNvPr>
          <p:cNvSpPr txBox="1"/>
          <p:nvPr/>
        </p:nvSpPr>
        <p:spPr>
          <a:xfrm>
            <a:off x="449017" y="269481"/>
            <a:ext cx="7792158" cy="707886"/>
          </a:xfrm>
          <a:prstGeom prst="rect">
            <a:avLst/>
          </a:prstGeom>
          <a:noFill/>
        </p:spPr>
        <p:txBody>
          <a:bodyPr wrap="square" rtlCol="0">
            <a:spAutoFit/>
          </a:bodyPr>
          <a:lstStyle/>
          <a:p>
            <a:r>
              <a:rPr lang="ja-JP" altLang="en-US" sz="4000" dirty="0"/>
              <a:t>中間層の採用</a:t>
            </a:r>
            <a:endParaRPr lang="en-JP" sz="4000" dirty="0"/>
          </a:p>
        </p:txBody>
      </p:sp>
      <p:pic>
        <p:nvPicPr>
          <p:cNvPr id="3" name="図 2">
            <a:extLst>
              <a:ext uri="{FF2B5EF4-FFF2-40B4-BE49-F238E27FC236}">
                <a16:creationId xmlns:a16="http://schemas.microsoft.com/office/drawing/2014/main" id="{58845B87-6A37-414B-88ED-B7DBFCF46CF6}"/>
              </a:ext>
            </a:extLst>
          </p:cNvPr>
          <p:cNvPicPr>
            <a:picLocks noChangeAspect="1"/>
          </p:cNvPicPr>
          <p:nvPr/>
        </p:nvPicPr>
        <p:blipFill>
          <a:blip r:embed="rId3"/>
          <a:stretch>
            <a:fillRect/>
          </a:stretch>
        </p:blipFill>
        <p:spPr>
          <a:xfrm>
            <a:off x="1249235" y="3969533"/>
            <a:ext cx="3258005" cy="1876687"/>
          </a:xfrm>
          <a:prstGeom prst="rect">
            <a:avLst/>
          </a:prstGeom>
        </p:spPr>
      </p:pic>
      <p:sp>
        <p:nvSpPr>
          <p:cNvPr id="4" name="正方形/長方形 3">
            <a:extLst>
              <a:ext uri="{FF2B5EF4-FFF2-40B4-BE49-F238E27FC236}">
                <a16:creationId xmlns:a16="http://schemas.microsoft.com/office/drawing/2014/main" id="{9579F05A-8CC1-404A-AA01-611959C33C04}"/>
              </a:ext>
            </a:extLst>
          </p:cNvPr>
          <p:cNvSpPr/>
          <p:nvPr/>
        </p:nvSpPr>
        <p:spPr>
          <a:xfrm>
            <a:off x="3461091" y="5924720"/>
            <a:ext cx="1328334" cy="215391"/>
          </a:xfrm>
          <a:prstGeom prst="rect">
            <a:avLst/>
          </a:prstGeom>
        </p:spPr>
        <p:txBody>
          <a:bodyPr wrap="square">
            <a:spAutoFit/>
          </a:bodyPr>
          <a:lstStyle/>
          <a:p>
            <a:r>
              <a:rPr lang="en-US" altLang="ja-JP" sz="800" dirty="0">
                <a:hlinkClick r:id="rId4"/>
              </a:rPr>
              <a:t>https://x.gd/3XSdz</a:t>
            </a:r>
            <a:endParaRPr lang="en-US" altLang="ja-JP" sz="800" dirty="0"/>
          </a:p>
        </p:txBody>
      </p:sp>
      <p:sp>
        <p:nvSpPr>
          <p:cNvPr id="5" name="テキスト ボックス 4">
            <a:extLst>
              <a:ext uri="{FF2B5EF4-FFF2-40B4-BE49-F238E27FC236}">
                <a16:creationId xmlns:a16="http://schemas.microsoft.com/office/drawing/2014/main" id="{ABFC77E7-B912-4AC8-8927-2771E150A618}"/>
              </a:ext>
            </a:extLst>
          </p:cNvPr>
          <p:cNvSpPr txBox="1"/>
          <p:nvPr/>
        </p:nvSpPr>
        <p:spPr>
          <a:xfrm>
            <a:off x="1308882" y="6147157"/>
            <a:ext cx="3137570" cy="369332"/>
          </a:xfrm>
          <a:prstGeom prst="rect">
            <a:avLst/>
          </a:prstGeom>
          <a:noFill/>
        </p:spPr>
        <p:txBody>
          <a:bodyPr wrap="square" rtlCol="0">
            <a:spAutoFit/>
          </a:bodyPr>
          <a:lstStyle/>
          <a:p>
            <a:pPr algn="ctr"/>
            <a:r>
              <a:rPr lang="en-US" altLang="ja-JP" dirty="0"/>
              <a:t>ImageNet</a:t>
            </a:r>
            <a:r>
              <a:rPr lang="ja-JP" altLang="en-US" dirty="0"/>
              <a:t>の画像（抜粋）</a:t>
            </a:r>
            <a:endParaRPr kumimoji="1" lang="ja-JP" altLang="en-US" dirty="0"/>
          </a:p>
        </p:txBody>
      </p:sp>
      <p:pic>
        <p:nvPicPr>
          <p:cNvPr id="6" name="図 5">
            <a:extLst>
              <a:ext uri="{FF2B5EF4-FFF2-40B4-BE49-F238E27FC236}">
                <a16:creationId xmlns:a16="http://schemas.microsoft.com/office/drawing/2014/main" id="{31389738-6FD7-44E9-82C5-FD4F7063647D}"/>
              </a:ext>
            </a:extLst>
          </p:cNvPr>
          <p:cNvPicPr>
            <a:picLocks noChangeAspect="1"/>
          </p:cNvPicPr>
          <p:nvPr/>
        </p:nvPicPr>
        <p:blipFill>
          <a:blip r:embed="rId5"/>
          <a:stretch>
            <a:fillRect/>
          </a:stretch>
        </p:blipFill>
        <p:spPr>
          <a:xfrm>
            <a:off x="5653758" y="4239565"/>
            <a:ext cx="5597012" cy="1345019"/>
          </a:xfrm>
          <a:prstGeom prst="rect">
            <a:avLst/>
          </a:prstGeom>
        </p:spPr>
      </p:pic>
      <p:sp>
        <p:nvSpPr>
          <p:cNvPr id="7" name="テキスト ボックス 6">
            <a:extLst>
              <a:ext uri="{FF2B5EF4-FFF2-40B4-BE49-F238E27FC236}">
                <a16:creationId xmlns:a16="http://schemas.microsoft.com/office/drawing/2014/main" id="{A79108FE-EA45-44F9-AE4C-311E8C02FE95}"/>
              </a:ext>
            </a:extLst>
          </p:cNvPr>
          <p:cNvSpPr txBox="1"/>
          <p:nvPr/>
        </p:nvSpPr>
        <p:spPr>
          <a:xfrm>
            <a:off x="6883479" y="6140111"/>
            <a:ext cx="3137570" cy="369332"/>
          </a:xfrm>
          <a:prstGeom prst="rect">
            <a:avLst/>
          </a:prstGeom>
          <a:noFill/>
        </p:spPr>
        <p:txBody>
          <a:bodyPr wrap="square" rtlCol="0">
            <a:spAutoFit/>
          </a:bodyPr>
          <a:lstStyle/>
          <a:p>
            <a:pPr algn="ctr"/>
            <a:r>
              <a:rPr lang="en-US" altLang="ja-JP" dirty="0" err="1"/>
              <a:t>MVTecAD</a:t>
            </a:r>
            <a:r>
              <a:rPr lang="ja-JP" altLang="en-US" dirty="0"/>
              <a:t>の画像（抜粋）</a:t>
            </a:r>
            <a:endParaRPr kumimoji="1" lang="ja-JP" altLang="en-US" dirty="0"/>
          </a:p>
        </p:txBody>
      </p:sp>
      <p:sp>
        <p:nvSpPr>
          <p:cNvPr id="13" name="正方形/長方形 12">
            <a:extLst>
              <a:ext uri="{FF2B5EF4-FFF2-40B4-BE49-F238E27FC236}">
                <a16:creationId xmlns:a16="http://schemas.microsoft.com/office/drawing/2014/main" id="{12AF46D4-BC75-4C4C-85ED-68B0F8690A90}"/>
              </a:ext>
            </a:extLst>
          </p:cNvPr>
          <p:cNvSpPr/>
          <p:nvPr/>
        </p:nvSpPr>
        <p:spPr>
          <a:xfrm>
            <a:off x="8882038" y="5931766"/>
            <a:ext cx="2278022" cy="215391"/>
          </a:xfrm>
          <a:prstGeom prst="rect">
            <a:avLst/>
          </a:prstGeom>
        </p:spPr>
        <p:txBody>
          <a:bodyPr wrap="square">
            <a:spAutoFit/>
          </a:bodyPr>
          <a:lstStyle/>
          <a:p>
            <a:r>
              <a:rPr lang="en-US" altLang="ja-JP" sz="800" dirty="0">
                <a:hlinkClick r:id="rId6"/>
              </a:rPr>
              <a:t>https://hoya012.github.io/blog/MVTec-AD/</a:t>
            </a:r>
            <a:endParaRPr lang="en-US" altLang="ja-JP" sz="800" dirty="0"/>
          </a:p>
        </p:txBody>
      </p:sp>
    </p:spTree>
    <p:extLst>
      <p:ext uri="{BB962C8B-B14F-4D97-AF65-F5344CB8AC3E}">
        <p14:creationId xmlns:p14="http://schemas.microsoft.com/office/powerpoint/2010/main" val="1368638719"/>
      </p:ext>
    </p:extLst>
  </p:cSld>
  <p:clrMapOvr>
    <a:masterClrMapping/>
  </p:clrMapOvr>
  <mc:AlternateContent xmlns:mc="http://schemas.openxmlformats.org/markup-compatibility/2006" xmlns:p14="http://schemas.microsoft.com/office/powerpoint/2010/main">
    <mc:Choice Requires="p14">
      <p:transition p14:dur="18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1727</TotalTime>
  <Words>2415</Words>
  <Application>Microsoft Office PowerPoint</Application>
  <PresentationFormat>ワイド画面</PresentationFormat>
  <Paragraphs>266</Paragraphs>
  <Slides>20</Slides>
  <Notes>18</Notes>
  <HiddenSlides>2</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20</vt:i4>
      </vt:variant>
    </vt:vector>
  </HeadingPairs>
  <TitlesOfParts>
    <vt:vector size="25" baseType="lpstr">
      <vt:lpstr>Lucida Grande</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daiki U</dc:creator>
  <cp:lastModifiedBy>daiki</cp:lastModifiedBy>
  <cp:revision>135</cp:revision>
  <dcterms:created xsi:type="dcterms:W3CDTF">2025-06-30T02:25:33Z</dcterms:created>
  <dcterms:modified xsi:type="dcterms:W3CDTF">2025-07-03T09:52:54Z</dcterms:modified>
</cp:coreProperties>
</file>