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45" r:id="rId2"/>
    <p:sldId id="346" r:id="rId3"/>
    <p:sldId id="347" r:id="rId4"/>
    <p:sldId id="337" r:id="rId5"/>
    <p:sldId id="340" r:id="rId6"/>
    <p:sldId id="349" r:id="rId7"/>
    <p:sldId id="34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p:scale>
          <a:sx n="66" d="100"/>
          <a:sy n="66" d="100"/>
        </p:scale>
        <p:origin x="624"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1</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新しく空のメモリバンクを用意します。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メモリバンクに格納されるパッチは、特徴マップの</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マス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元画像でいうパッチ</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に加えてその周辺３＊３とかのマスのベクトルを平均して得られる。⇒周辺情報を集約している。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そのメリットは、受容野の拡大　・　位置ズレへの頑健性</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受容野の拡大　</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単なる線の特徴からネジ山の谷部分の線に関する特徴に進化（もっと意味をとられられるように）</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位置ズレへの頑健性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製品が検査時に少しだけズレていても、周辺情報を平均化しているため、抽出されるパッチ特徴は大きく変化しません</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m:t>
                    </m:r>
                    <m:r>
                      <a:rPr lang="ja-JP" altLang="en-US" i="1">
                        <a:latin typeface="Cambria Math" panose="02040503050406030204" pitchFamily="18" charset="0"/>
                      </a:rPr>
                      <m:t>ます</m:t>
                    </m:r>
                    <m:r>
                      <a:rPr lang="ja-JP" altLang="en-US" i="1">
                        <a:latin typeface="Cambria Math" panose="02040503050406030204" pitchFamily="18" charset="0"/>
                      </a:rPr>
                      <m:t>。</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最終的な異常スコアは、異常スコアの素にをスコア調整の係数をかけて得られます。</a:t>
            </a:r>
            <a:endParaRPr kumimoji="1" lang="en-US" altLang="ja-JP" dirty="0"/>
          </a:p>
          <a:p>
            <a:endParaRPr kumimoji="1" lang="en-US" altLang="ja-JP" dirty="0"/>
          </a:p>
          <a:p>
            <a:endParaRPr kumimoji="1" lang="en-US" altLang="ja-JP" dirty="0"/>
          </a:p>
          <a:p>
            <a:r>
              <a:rPr kumimoji="1" lang="ja-JP" altLang="en-US" dirty="0"/>
              <a:t>★係数の説明</a:t>
            </a:r>
            <a:endParaRPr kumimoji="1" lang="en-US" altLang="ja-JP" dirty="0"/>
          </a:p>
          <a:p>
            <a:r>
              <a:rPr lang="en-US" altLang="ja-JP" dirty="0"/>
              <a:t>m* </a:t>
            </a:r>
            <a:r>
              <a:rPr lang="ja-JP" altLang="en-US" dirty="0"/>
              <a:t>が孤立している →</a:t>
            </a:r>
            <a:r>
              <a:rPr lang="en-US" altLang="ja-JP" dirty="0"/>
              <a:t>m</a:t>
            </a:r>
            <a:r>
              <a:rPr lang="ja-JP" altLang="en-US" i="1" dirty="0"/>
              <a:t>とその近傍</a:t>
            </a:r>
            <a:r>
              <a:rPr lang="en-US" altLang="ja-JP" i="1" dirty="0"/>
              <a:t>b</a:t>
            </a:r>
            <a:r>
              <a:rPr lang="ja-JP" altLang="en-US" i="1" dirty="0"/>
              <a:t>個の特徴</a:t>
            </a:r>
            <a:r>
              <a:rPr lang="en-US" altLang="ja-JP" i="1" dirty="0"/>
              <a:t>m</a:t>
            </a:r>
            <a:r>
              <a:rPr lang="ja-JP" altLang="en-US" i="1" dirty="0"/>
              <a:t>との距離が大きい→</a:t>
            </a:r>
            <a:r>
              <a:rPr lang="en-US" altLang="ja-JP" i="1" dirty="0"/>
              <a:t>m</a:t>
            </a:r>
            <a:r>
              <a:rPr lang="ja-JP" altLang="en-US" i="1" dirty="0"/>
              <a:t>と</a:t>
            </a:r>
            <a:r>
              <a:rPr lang="en-US" altLang="ja-JP" i="1" dirty="0"/>
              <a:t>m-test</a:t>
            </a:r>
            <a:r>
              <a:rPr lang="ja-JP" altLang="en-US" i="1" dirty="0"/>
              <a:t>との距離はさらに大きくなる→ スコアは減衰しない </a:t>
            </a:r>
            <a:r>
              <a:rPr lang="en-US" altLang="ja-JP" i="1" dirty="0"/>
              <a:t>(s = s</a:t>
            </a:r>
            <a:r>
              <a:rPr lang="en-US" altLang="ja-JP" dirty="0"/>
              <a:t>)</a:t>
            </a:r>
          </a:p>
          <a:p>
            <a:r>
              <a:rPr lang="en-US" altLang="ja-JP" dirty="0"/>
              <a:t>m* </a:t>
            </a:r>
            <a:r>
              <a:rPr lang="ja-JP" altLang="en-US" dirty="0"/>
              <a:t>が密集している →</a:t>
            </a:r>
            <a:r>
              <a:rPr lang="en-US" altLang="ja-JP" dirty="0"/>
              <a:t>m*</a:t>
            </a:r>
            <a:r>
              <a:rPr lang="ja-JP" altLang="en-US" dirty="0"/>
              <a:t>とその近傍</a:t>
            </a:r>
            <a:r>
              <a:rPr lang="en-US" altLang="ja-JP" dirty="0"/>
              <a:t>b</a:t>
            </a:r>
            <a:r>
              <a:rPr lang="ja-JP" altLang="en-US" dirty="0"/>
              <a:t>個の特徴</a:t>
            </a:r>
            <a:r>
              <a:rPr lang="en-US" altLang="ja-JP" dirty="0"/>
              <a:t>m</a:t>
            </a:r>
            <a:r>
              <a:rPr lang="ja-JP" altLang="en-US" dirty="0"/>
              <a:t>との距離がほぼ</a:t>
            </a:r>
            <a:r>
              <a:rPr lang="en-US" altLang="ja-JP" dirty="0"/>
              <a:t>m</a:t>
            </a:r>
            <a:r>
              <a:rPr lang="ja-JP" altLang="en-US" dirty="0"/>
              <a:t>と</a:t>
            </a:r>
            <a:r>
              <a:rPr lang="en-US" altLang="ja-JP" dirty="0"/>
              <a:t>m-test</a:t>
            </a:r>
            <a:r>
              <a:rPr lang="ja-JP" altLang="en-US" dirty="0"/>
              <a:t>との距離と同じ</a:t>
            </a:r>
          </a:p>
          <a:p>
            <a:r>
              <a:rPr lang="ja-JP" altLang="en-US" dirty="0"/>
              <a:t>→ スコアは少し減衰する </a:t>
            </a:r>
            <a:r>
              <a:rPr lang="en-US" altLang="ja-JP" dirty="0"/>
              <a:t>(s = (1-1/b)s*) 0 &lt; 1/b &lt; 1</a:t>
            </a:r>
          </a:p>
          <a:p>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2025/7/5</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2025/7/5</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10184"/>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endParaRPr lang="en-US" altLang="ja-JP" dirty="0"/>
              </a:p>
            </p:txBody>
          </p:sp>
        </mc:Choice>
        <mc:Fallback>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10184"/>
              </a:xfrm>
              <a:prstGeom prst="rect">
                <a:avLst/>
              </a:prstGeom>
              <a:blipFill>
                <a:blip r:embed="rId4"/>
                <a:stretch>
                  <a:fillRect l="-625" t="-1319" b="-3430"/>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8995772" cy="707886"/>
          </a:xfrm>
          <a:prstGeom prst="rect">
            <a:avLst/>
          </a:prstGeom>
          <a:noFill/>
        </p:spPr>
        <p:txBody>
          <a:bodyPr wrap="square" rtlCol="0">
            <a:spAutoFit/>
          </a:bodyPr>
          <a:lstStyle/>
          <a:p>
            <a:r>
              <a:rPr lang="ja-JP" altLang="en-US" sz="4000" dirty="0"/>
              <a:t>コアセット・サブサンプリング背景</a:t>
            </a:r>
            <a:endParaRPr lang="en-JP" sz="4000" dirty="0"/>
          </a:p>
        </p:txBody>
      </p:sp>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2862322"/>
          </a:xfrm>
          <a:prstGeom prst="rect">
            <a:avLst/>
          </a:prstGeom>
          <a:noFill/>
        </p:spPr>
        <p:txBody>
          <a:bodyPr wrap="square" rtlCol="0">
            <a:spAutoFit/>
          </a:bodyPr>
          <a:lstStyle/>
          <a:p>
            <a:r>
              <a:rPr lang="ja-JP" altLang="en-US" dirty="0"/>
              <a:t>前提</a:t>
            </a:r>
          </a:p>
          <a:p>
            <a:r>
              <a:rPr lang="en-US" altLang="ja-JP" dirty="0"/>
              <a:t>m: </a:t>
            </a:r>
            <a:r>
              <a:rPr lang="ja-JP" altLang="en-US" dirty="0"/>
              <a:t>元の巨大なメモリバンク </a:t>
            </a:r>
            <a:r>
              <a:rPr lang="en-US" altLang="ja-JP" dirty="0"/>
              <a:t>M </a:t>
            </a:r>
            <a:r>
              <a:rPr lang="ja-JP" altLang="en-US" dirty="0"/>
              <a:t>の中の、</a:t>
            </a:r>
            <a:r>
              <a:rPr lang="ja-JP" altLang="en-US" b="1" dirty="0"/>
              <a:t>ある</a:t>
            </a:r>
            <a:r>
              <a:rPr lang="en-US" altLang="ja-JP" b="1" dirty="0"/>
              <a:t>1</a:t>
            </a:r>
            <a:r>
              <a:rPr lang="ja-JP" altLang="en-US" b="1" dirty="0"/>
              <a:t>つの点</a:t>
            </a:r>
            <a:r>
              <a:rPr lang="ja-JP" altLang="en-US" dirty="0"/>
              <a:t>。</a:t>
            </a:r>
          </a:p>
          <a:p>
            <a:r>
              <a:rPr lang="en-US" altLang="ja-JP" dirty="0"/>
              <a:t>n: </a:t>
            </a:r>
            <a:r>
              <a:rPr lang="ja-JP" altLang="en-US" dirty="0"/>
              <a:t>これから作るコアセット </a:t>
            </a:r>
            <a:r>
              <a:rPr lang="en-US" altLang="ja-JP" dirty="0" err="1"/>
              <a:t>M_c</a:t>
            </a:r>
            <a:r>
              <a:rPr lang="en-US" altLang="ja-JP" dirty="0"/>
              <a:t> </a:t>
            </a:r>
            <a:r>
              <a:rPr lang="ja-JP" altLang="en-US" dirty="0"/>
              <a:t>の中の、</a:t>
            </a:r>
            <a:r>
              <a:rPr lang="ja-JP" altLang="en-US" b="1" dirty="0"/>
              <a:t>代表点</a:t>
            </a:r>
            <a:r>
              <a:rPr lang="ja-JP" altLang="en-US" dirty="0"/>
              <a:t>。</a:t>
            </a:r>
          </a:p>
          <a:p>
            <a:endParaRPr lang="en-US" altLang="ja-JP" dirty="0"/>
          </a:p>
          <a:p>
            <a:r>
              <a:rPr lang="ja-JP" altLang="en-US" dirty="0"/>
              <a:t>厳選後のメモリバンク</a:t>
            </a:r>
            <a:r>
              <a:rPr lang="en-US" altLang="ja-JP" dirty="0"/>
              <a:t>(</a:t>
            </a:r>
            <a:r>
              <a:rPr lang="ja-JP" altLang="en-US" dirty="0"/>
              <a:t>コアセット</a:t>
            </a:r>
            <a:r>
              <a:rPr lang="en-US" altLang="ja-JP" dirty="0"/>
              <a:t>)</a:t>
            </a:r>
            <a:r>
              <a:rPr lang="ja-JP" altLang="en-US" dirty="0"/>
              <a:t>の選択は、</a:t>
            </a:r>
          </a:p>
          <a:p>
            <a:r>
              <a:rPr lang="ja-JP" altLang="en-US" dirty="0"/>
              <a:t>あるｍを選んできて、たくさんあるｎのうち最も距離が小さくなるｎを選びその距離を測り記録する。これを全てのｍについて行って、記録した距離のなかで最大値を探し、その最大値が最も小さくなるようなコアセットを探す。</a:t>
            </a:r>
          </a:p>
          <a:p>
            <a:r>
              <a:rPr lang="ja-JP" altLang="en-US" dirty="0"/>
              <a:t>しかしこの最適化問題は</a:t>
            </a:r>
            <a:r>
              <a:rPr lang="en-US" altLang="ja-JP" dirty="0"/>
              <a:t>NP</a:t>
            </a:r>
            <a:r>
              <a:rPr lang="ja-JP" altLang="en-US" dirty="0"/>
              <a:t>困難⇒最適解に近似することを考える。</a:t>
            </a:r>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　　高いほど異常</a:t>
            </a:r>
            <a:endParaRPr lang="en-JP" sz="2800" dirty="0"/>
          </a:p>
        </p:txBody>
      </p:sp>
      <p:grpSp>
        <p:nvGrpSpPr>
          <p:cNvPr id="7" name="グループ化 6">
            <a:extLst>
              <a:ext uri="{FF2B5EF4-FFF2-40B4-BE49-F238E27FC236}">
                <a16:creationId xmlns:a16="http://schemas.microsoft.com/office/drawing/2014/main" id="{BAF490DC-9D60-8748-E2B9-18BD2FD3DF18}"/>
              </a:ext>
            </a:extLst>
          </p:cNvPr>
          <p:cNvGrpSpPr/>
          <p:nvPr/>
        </p:nvGrpSpPr>
        <p:grpSpPr>
          <a:xfrm>
            <a:off x="140676" y="1300784"/>
            <a:ext cx="11896425" cy="3748415"/>
            <a:chOff x="140676" y="1300784"/>
            <a:chExt cx="11896425" cy="3748415"/>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3"/>
                  <a:stretch>
                    <a:fillRect l="-768" t="-2500"/>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4D647855-77A9-5B4B-8871-E21FD1FA23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6650" y="3532416"/>
              <a:ext cx="7144476" cy="1516783"/>
            </a:xfrm>
            <a:prstGeom prst="rect">
              <a:avLst/>
            </a:prstGeom>
          </p:spPr>
        </p:pic>
      </p:gr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endParaRPr lang="en-JP" sz="2800" dirty="0"/>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235657" y="1351508"/>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235657" y="1351508"/>
                <a:ext cx="10568354" cy="3547574"/>
              </a:xfrm>
              <a:prstGeom prst="rect">
                <a:avLst/>
              </a:prstGeom>
              <a:blipFill>
                <a:blip r:embed="rId3"/>
                <a:stretch>
                  <a:fillRect l="-923" t="-1375" r="-2654"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953" y="4806765"/>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6</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7</a:t>
            </a:fld>
            <a:r>
              <a:rPr kumimoji="1" lang="en-US" altLang="ja-JP"/>
              <a:t>-</a:t>
            </a:r>
            <a:endParaRPr kumimoji="1" lang="ja-JP" altLang="en-US" dirty="0"/>
          </a:p>
        </p:txBody>
      </p:sp>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endParaRPr lang="en-JP" sz="2800" dirty="0"/>
          </a:p>
        </p:txBody>
      </p:sp>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stCxn id="18" idx="3"/>
            <a:endCxn id="8" idx="2"/>
          </p:cNvCxnSpPr>
          <p:nvPr/>
        </p:nvCxnSpPr>
        <p:spPr>
          <a:xfrm flipH="1" flipV="1">
            <a:off x="6096000" y="3077903"/>
            <a:ext cx="1351423" cy="1326742"/>
          </a:xfrm>
          <a:prstGeom prst="curvedConnector4">
            <a:avLst>
              <a:gd name="adj1" fmla="val -222050"/>
              <a:gd name="adj2" fmla="val 63128"/>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909627"/>
            <a:chOff x="140677" y="1233716"/>
            <a:chExt cx="11165952" cy="2909627"/>
          </a:xfrm>
        </p:grpSpPr>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769989"/>
                </a:xfrm>
                <a:prstGeom prst="rect">
                  <a:avLst/>
                </a:prstGeom>
                <a:noFill/>
              </p:spPr>
              <p:txBody>
                <a:bodyPr wrap="square" rtlCol="0">
                  <a:spAutoFit/>
                </a:bodyPr>
                <a:lstStyle/>
                <a:p>
                  <a:r>
                    <a:rPr lang="ja-JP" altLang="en-US" sz="2000" b="1" dirty="0"/>
                    <a:t>・</a:t>
                  </a:r>
                  <a:r>
                    <a:rPr lang="ja-JP" altLang="en-US" sz="2000" dirty="0"/>
                    <a:t>稀なケース </a:t>
                  </a:r>
                  <a:r>
                    <a:rPr lang="en-US" altLang="ja-JP" sz="2000" dirty="0"/>
                    <a:t>= </a:t>
                  </a:r>
                  <a:r>
                    <a:rPr lang="ja-JP" altLang="en-US" sz="2000" dirty="0"/>
                    <a:t>スコアを維持。</a:t>
                  </a:r>
                  <a:endParaRPr lang="en-US" altLang="ja-JP" sz="2000" dirty="0"/>
                </a:p>
                <a:p>
                  <a:endParaRPr lang="en-US" altLang="ja-JP" sz="2000" dirty="0"/>
                </a:p>
                <a:p>
                  <a:r>
                    <a:rPr lang="ja-JP" altLang="en-US" sz="2000" b="1" dirty="0"/>
                    <a:t>・</a:t>
                  </a:r>
                  <a:r>
                    <a:rPr lang="ja-JP" altLang="en-US" sz="2000" dirty="0"/>
                    <a:t>よくあるケース </a:t>
                  </a:r>
                  <a:r>
                    <a:rPr lang="en-US" altLang="ja-JP" sz="2000" dirty="0"/>
                    <a:t>= </a:t>
                  </a:r>
                  <a:r>
                    <a:rPr lang="ja-JP" altLang="en-US" sz="2000" dirty="0"/>
                    <a:t>少しだけスコアを減衰 </a:t>
                  </a:r>
                  <a:r>
                    <a:rPr lang="en-US" altLang="ja-JP" sz="2000" dirty="0"/>
                    <a:t>(</a:t>
                  </a:r>
                  <a:r>
                    <a:rPr lang="ja-JP" altLang="en-US" sz="2000" dirty="0"/>
                    <a:t>異常度を緩和</a:t>
                  </a:r>
                  <a:r>
                    <a:rPr lang="en-US" altLang="ja-JP" sz="2000" dirty="0"/>
                    <a:t>)</a:t>
                  </a:r>
                  <a:r>
                    <a:rPr lang="ja-JP" altLang="en-US" sz="2000" dirty="0"/>
                    <a:t>。</a:t>
                  </a:r>
                  <a:endParaRPr lang="en-US" altLang="ja-JP" sz="2000" dirty="0"/>
                </a:p>
                <a:p>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769989"/>
                </a:xfrm>
                <a:prstGeom prst="rect">
                  <a:avLst/>
                </a:prstGeom>
                <a:blipFill>
                  <a:blip r:embed="rId4"/>
                  <a:stretch>
                    <a:fillRect l="-546" t="-1322" b="-2863"/>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7198374"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368282" y="3440991"/>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2328</TotalTime>
  <Words>1582</Words>
  <Application>Microsoft Office PowerPoint</Application>
  <PresentationFormat>ワイド画面</PresentationFormat>
  <Paragraphs>140</Paragraphs>
  <Slides>7</Slides>
  <Notes>7</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168</cp:revision>
  <dcterms:created xsi:type="dcterms:W3CDTF">2025-06-30T02:25:33Z</dcterms:created>
  <dcterms:modified xsi:type="dcterms:W3CDTF">2025-07-05T07:29:29Z</dcterms:modified>
</cp:coreProperties>
</file>