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9" r:id="rId2"/>
    <p:sldId id="331" r:id="rId3"/>
    <p:sldId id="323" r:id="rId4"/>
    <p:sldId id="329" r:id="rId5"/>
    <p:sldId id="284" r:id="rId6"/>
    <p:sldId id="313" r:id="rId7"/>
    <p:sldId id="315" r:id="rId8"/>
    <p:sldId id="324" r:id="rId9"/>
    <p:sldId id="325" r:id="rId10"/>
    <p:sldId id="326" r:id="rId11"/>
    <p:sldId id="327" r:id="rId12"/>
    <p:sldId id="328" r:id="rId13"/>
    <p:sldId id="306" r:id="rId14"/>
    <p:sldId id="289" r:id="rId15"/>
    <p:sldId id="330" r:id="rId16"/>
    <p:sldId id="320" r:id="rId17"/>
    <p:sldId id="321" r:id="rId18"/>
    <p:sldId id="322" r:id="rId19"/>
    <p:sldId id="282" r:id="rId20"/>
    <p:sldId id="31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3460" autoAdjust="0"/>
  </p:normalViewPr>
  <p:slideViewPr>
    <p:cSldViewPr snapToGrid="0">
      <p:cViewPr varScale="1">
        <p:scale>
          <a:sx n="83" d="100"/>
          <a:sy n="83"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内容は，</a:t>
            </a:r>
            <a:r>
              <a:rPr kumimoji="1" lang="en-US" altLang="ja-JP" dirty="0"/>
              <a:t>”</a:t>
            </a:r>
            <a:r>
              <a:rPr kumimoji="1" lang="ja-JP" altLang="en-US" dirty="0"/>
              <a:t>異常検知手法の紹介</a:t>
            </a:r>
            <a:r>
              <a:rPr kumimoji="1" lang="en-US" altLang="ja-JP" dirty="0"/>
              <a:t>”</a:t>
            </a:r>
            <a:r>
              <a:rPr kumimoji="1" lang="ja-JP" altLang="en-US" dirty="0"/>
              <a:t>で、参照した論文の詳細は </a:t>
            </a:r>
            <a:r>
              <a:rPr kumimoji="1" lang="en-US" altLang="ja-JP" dirty="0"/>
              <a:t>References </a:t>
            </a:r>
            <a:r>
              <a:rPr kumimoji="1" lang="ja-JP" altLang="en-US" dirty="0"/>
              <a:t>に記載しています．</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b="1" dirty="0"/>
              <a:t>SSIM</a:t>
            </a:r>
            <a:r>
              <a:rPr lang="ja-JP" altLang="en-US" b="1" dirty="0"/>
              <a:t>の要素３つ</a:t>
            </a:r>
            <a:endParaRPr lang="en-US" altLang="ja-JP" b="1" dirty="0"/>
          </a:p>
          <a:p>
            <a:r>
              <a:rPr lang="ja-JP" altLang="en-US" b="1" dirty="0"/>
              <a:t>輝度 </a:t>
            </a:r>
            <a:r>
              <a:rPr lang="en-US" altLang="ja-JP" b="1" dirty="0"/>
              <a:t>(Luminance)</a:t>
            </a:r>
            <a:r>
              <a:rPr lang="en-US" altLang="ja-JP" dirty="0"/>
              <a:t>: </a:t>
            </a:r>
            <a:r>
              <a:rPr lang="ja-JP" altLang="en-US" dirty="0"/>
              <a:t>パッチ全体の平均的な明るさ</a:t>
            </a:r>
          </a:p>
          <a:p>
            <a:r>
              <a:rPr lang="ja-JP" altLang="en-US" b="1" dirty="0"/>
              <a:t>コントラスト </a:t>
            </a:r>
            <a:r>
              <a:rPr lang="en-US" altLang="ja-JP" b="1" dirty="0"/>
              <a:t>(Contrast)</a:t>
            </a:r>
            <a:r>
              <a:rPr lang="en-US" altLang="ja-JP" dirty="0"/>
              <a:t>: </a:t>
            </a:r>
            <a:r>
              <a:rPr lang="ja-JP" altLang="en-US" dirty="0"/>
              <a:t>パッチ内の明るさのばらつき（標準偏差）</a:t>
            </a:r>
          </a:p>
          <a:p>
            <a:r>
              <a:rPr lang="ja-JP" altLang="en-US" b="1" dirty="0"/>
              <a:t>構造 </a:t>
            </a:r>
            <a:r>
              <a:rPr lang="en-US" altLang="ja-JP" b="1" dirty="0"/>
              <a:t>(Structure)</a:t>
            </a:r>
            <a:r>
              <a:rPr lang="en-US" altLang="ja-JP" dirty="0"/>
              <a:t>: </a:t>
            </a:r>
            <a:r>
              <a:rPr lang="ja-JP" altLang="en-US" dirty="0"/>
              <a:t>パッチ内のピクセルの相関関係</a:t>
            </a:r>
          </a:p>
          <a:p>
            <a:endParaRPr lang="en-US"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10</a:t>
            </a:fld>
            <a:endParaRPr kumimoji="1" lang="ja-JP" altLang="en-US"/>
          </a:p>
        </p:txBody>
      </p:sp>
    </p:spTree>
    <p:extLst>
      <p:ext uri="{BB962C8B-B14F-4D97-AF65-F5344CB8AC3E}">
        <p14:creationId xmlns:p14="http://schemas.microsoft.com/office/powerpoint/2010/main" val="95966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11</a:t>
            </a:fld>
            <a:endParaRPr kumimoji="1" lang="ja-JP" altLang="en-US"/>
          </a:p>
        </p:txBody>
      </p:sp>
    </p:spTree>
    <p:extLst>
      <p:ext uri="{BB962C8B-B14F-4D97-AF65-F5344CB8AC3E}">
        <p14:creationId xmlns:p14="http://schemas.microsoft.com/office/powerpoint/2010/main" val="4032642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4084542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13</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a:t>以上で発表を終わります。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14</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3708307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r>
              <a:rPr lang="ja-JP" altLang="en-US" dirty="0"/>
              <a:t>各項目の最大値は１なので最大の面積も１です。</a:t>
            </a:r>
            <a:endParaRPr lang="en-US" altLang="ja-JP"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endParaRPr lang="en-US" dirty="0"/>
          </a:p>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a:t>
            </a:r>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altLang="ja-JP" dirty="0"/>
          </a:p>
          <a:p>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405140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飛ばしていいかも　ゼミやん</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2</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20</a:t>
            </a:fld>
            <a:endParaRPr kumimoji="1" lang="ja-JP" altLang="en-US"/>
          </a:p>
        </p:txBody>
      </p:sp>
    </p:spTree>
    <p:extLst>
      <p:ext uri="{BB962C8B-B14F-4D97-AF65-F5344CB8AC3E}">
        <p14:creationId xmlns:p14="http://schemas.microsoft.com/office/powerpoint/2010/main" val="19159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dirty="0"/>
          </a:p>
          <a:p>
            <a:r>
              <a:rPr kumimoji="1" lang="en-US" altLang="ja-JP" u="none" dirty="0"/>
              <a:t> </a:t>
            </a:r>
          </a:p>
          <a:p>
            <a:r>
              <a:rPr kumimoji="1" lang="ja-JP" altLang="en-US" u="none" dirty="0"/>
              <a:t>＠ここでクリック。</a:t>
            </a:r>
            <a:endParaRPr kumimoji="1" lang="en-US" altLang="ja-JP" u="none" dirty="0"/>
          </a:p>
          <a:p>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・今回はその中でも、これら２つを対象とします。</a:t>
            </a:r>
            <a:endParaRPr kumimoji="1" lang="en-US" altLang="ja-JP" u="none" dirty="0"/>
          </a:p>
          <a:p>
            <a:endParaRPr kumimoji="1" lang="en-US" altLang="ja-JP" dirty="0"/>
          </a:p>
          <a:p>
            <a:endParaRPr kumimoji="1" lang="en-US" altLang="ja-JP" dirty="0"/>
          </a:p>
          <a:p>
            <a:r>
              <a:rPr kumimoji="1" lang="ja-JP" altLang="en-US" dirty="0"/>
              <a:t>・メモリバンクベースは、　</a:t>
            </a:r>
            <a:r>
              <a:rPr lang="ja-JP" altLang="en-US" dirty="0"/>
              <a:t> 事前学習された</a:t>
            </a:r>
            <a:r>
              <a:rPr lang="en-US" altLang="ja-JP" dirty="0"/>
              <a:t>CNN</a:t>
            </a:r>
            <a:r>
              <a:rPr lang="ja-JP" altLang="en-US" dirty="0"/>
              <a:t>でいろんな正常画像の特徴マップを得て、　　（データベース保存します。</a:t>
            </a:r>
            <a:endParaRPr lang="en-US" altLang="ja-JP" dirty="0"/>
          </a:p>
          <a:p>
            <a:r>
              <a:rPr lang="ja-JP" altLang="en-US" dirty="0"/>
              <a:t>これらとテスト画像の特徴マップが近いなら正常、遠いなら異常と見なす手法です。　　　　　　　　　</a:t>
            </a:r>
            <a:endParaRPr kumimoji="1" lang="en-US" altLang="ja-JP" dirty="0"/>
          </a:p>
          <a:p>
            <a:endParaRPr kumimoji="1" lang="en-US" altLang="ja-JP" dirty="0"/>
          </a:p>
          <a:p>
            <a:endParaRPr kumimoji="1" lang="en-US" altLang="ja-JP" dirty="0"/>
          </a:p>
          <a:p>
            <a:r>
              <a:rPr kumimoji="1" lang="ja-JP" altLang="en-US" dirty="0"/>
              <a:t>・再構成ベースは、生成モデルの再現性に注目して異常スコアを求める手法です。　　　　（正常画像のみで訓練</a:t>
            </a:r>
            <a:endParaRPr kumimoji="1" lang="en-US" altLang="ja-JP" dirty="0"/>
          </a:p>
          <a:p>
            <a:endParaRPr kumimoji="1" lang="en-US" altLang="ja-JP" dirty="0"/>
          </a:p>
          <a:p>
            <a:endParaRPr kumimoji="1" lang="en-US" altLang="ja-JP" dirty="0"/>
          </a:p>
          <a:p>
            <a:r>
              <a:rPr kumimoji="1" lang="ja-JP" altLang="en-US" dirty="0"/>
              <a:t>・また、すべての手法において、異常か否か判定は、なにかしらの方法で計算された異常スコア と 設定した閾値 を基に行います。</a:t>
            </a:r>
            <a:r>
              <a:rPr kumimoji="1" lang="en-US" altLang="ja-JP" dirty="0"/>
              <a:t>end</a:t>
            </a: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簡単な説明（自分の理解）    </a:t>
            </a:r>
            <a:r>
              <a:rPr lang="ja-JP" altLang="en-US" dirty="0"/>
              <a:t>高次元ベクトル群</a:t>
            </a:r>
            <a:r>
              <a:rPr lang="en-US" altLang="ja-JP" dirty="0"/>
              <a:t>(</a:t>
            </a:r>
            <a:r>
              <a:rPr lang="ja-JP" altLang="en-US" dirty="0"/>
              <a:t>特徴量</a:t>
            </a:r>
            <a:r>
              <a:rPr lang="en-US" altLang="ja-JP" dirty="0"/>
              <a:t>)</a:t>
            </a:r>
            <a:r>
              <a:rPr lang="ja-JP" altLang="en-US" dirty="0"/>
              <a:t>て書くべきかも実際ピクセル単位の奴もあるし</a:t>
            </a:r>
            <a:endParaRPr kumimoji="1" lang="en-US" altLang="ja-JP" dirty="0"/>
          </a:p>
          <a:p>
            <a:endParaRPr kumimoji="1" lang="en-US" altLang="ja-JP" dirty="0"/>
          </a:p>
          <a:p>
            <a:endParaRPr kumimoji="1" lang="en-US" altLang="ja-JP" dirty="0"/>
          </a:p>
          <a:p>
            <a:r>
              <a:rPr kumimoji="1" lang="ja-JP" altLang="en-US" dirty="0"/>
              <a:t>⇓完全体やけど長すぎるかも軽い説明で行くわ</a:t>
            </a:r>
            <a:endParaRPr kumimoji="1" lang="en-US" altLang="ja-JP" dirty="0"/>
          </a:p>
          <a:p>
            <a:r>
              <a:rPr kumimoji="1" lang="ja-JP" altLang="en-US" dirty="0"/>
              <a:t>・メモリバンクベースは、　</a:t>
            </a:r>
            <a:r>
              <a:rPr lang="ja-JP" altLang="en-US" dirty="0"/>
              <a:t>例えばー 事前学習された</a:t>
            </a:r>
            <a:r>
              <a:rPr lang="en-US" altLang="ja-JP" dirty="0"/>
              <a:t>CNN</a:t>
            </a:r>
            <a:r>
              <a:rPr lang="ja-JP" altLang="en-US" dirty="0"/>
              <a:t>の特徴抽出器</a:t>
            </a:r>
            <a:r>
              <a:rPr lang="en-US" altLang="ja-JP" dirty="0"/>
              <a:t>(</a:t>
            </a:r>
            <a:r>
              <a:rPr lang="ja-JP" altLang="en-US" dirty="0"/>
              <a:t>畳み込み層とか</a:t>
            </a:r>
            <a:r>
              <a:rPr lang="en-US" altLang="ja-JP" dirty="0"/>
              <a:t>)</a:t>
            </a:r>
            <a:r>
              <a:rPr lang="ja-JP" altLang="en-US" dirty="0"/>
              <a:t>で正常画像の特徴マップを得て、データベース保存する。</a:t>
            </a:r>
            <a:endParaRPr lang="en-US" altLang="ja-JP" dirty="0"/>
          </a:p>
          <a:p>
            <a:r>
              <a:rPr lang="ja-JP" altLang="en-US" dirty="0"/>
              <a:t>これを複数の正常画像で繰り返して得られるデータベース</a:t>
            </a:r>
            <a:r>
              <a:rPr lang="en-US" altLang="ja-JP" dirty="0"/>
              <a:t>(</a:t>
            </a:r>
            <a:r>
              <a:rPr lang="ja-JP" altLang="en-US" dirty="0"/>
              <a:t>メモリバンク</a:t>
            </a:r>
            <a:r>
              <a:rPr lang="en-US" altLang="ja-JP" dirty="0"/>
              <a:t>)</a:t>
            </a:r>
            <a:r>
              <a:rPr lang="ja-JP" altLang="en-US" dirty="0"/>
              <a:t>の要素とテスト画像から得られる特徴マップによって異常スコアを計算する手法。　</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メモリバンクベースの手法は上記４つを紹介・説明します。</a:t>
            </a:r>
            <a:r>
              <a:rPr kumimoji="1" lang="en-US" altLang="ja-JP" dirty="0"/>
              <a:t>end</a:t>
            </a:r>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391549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汎用的な画像の特徴抽出器として利用し、</a:t>
            </a:r>
            <a:r>
              <a:rPr lang="en-US" altLang="ja-JP" sz="1200" u="sng" dirty="0"/>
              <a:t>KNN</a:t>
            </a:r>
            <a:r>
              <a:rPr lang="ja-JP" altLang="en-US" sz="1200" dirty="0"/>
              <a:t>を適用する手法。</a:t>
            </a:r>
            <a:endParaRPr lang="en-US" dirty="0"/>
          </a:p>
          <a:p>
            <a:endParaRPr lang="en-US" dirty="0"/>
          </a:p>
          <a:p>
            <a:r>
              <a:rPr lang="en-US" dirty="0" err="1"/>
              <a:t>Knn</a:t>
            </a:r>
            <a:r>
              <a:rPr lang="ja-JP" altLang="en-US" dirty="0"/>
              <a:t>：正常な画像が入力されたのならばベクトル間の合計距離は小さくなるはずだという仮定の下で、異常な画像が入力された場合は合計距離が大きくなるので、しきい値を超えた場合に異常と判断されます。</a:t>
            </a:r>
            <a:endParaRPr lang="en-US" altLang="ja-JP" dirty="0"/>
          </a:p>
          <a:p>
            <a:endParaRPr lang="en-US" altLang="ja-JP" dirty="0"/>
          </a:p>
          <a:p>
            <a:r>
              <a:rPr kumimoji="1" lang="en-US" altLang="ja-JP" dirty="0"/>
              <a:t>end</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dirty="0"/>
              <a:t>異常スコアは、Ｋ個の特徴ベクトルとの距離の合計です。 </a:t>
            </a:r>
            <a:endParaRPr lang="en-US" dirty="0"/>
          </a:p>
          <a:p>
            <a:endParaRPr lang="en-US" dirty="0"/>
          </a:p>
          <a:p>
            <a:r>
              <a:rPr lang="ja-JP" altLang="en-US" dirty="0"/>
              <a:t>正規の説明</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　汎用的な画像の特徴抽出器として利用し、</a:t>
            </a:r>
            <a:r>
              <a:rPr lang="en-US" altLang="ja-JP" sz="1200" u="sng" dirty="0"/>
              <a:t>KNN(k-Nearest Neighbors)</a:t>
            </a:r>
            <a:r>
              <a:rPr lang="ja-JP" altLang="en-US" sz="1200" dirty="0"/>
              <a:t>を適用する手法。</a:t>
            </a:r>
            <a:endParaRPr lang="en-US" altLang="ja-JP" sz="1200" dirty="0"/>
          </a:p>
          <a:p>
            <a:endParaRPr 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5</a:t>
            </a:fld>
            <a:endParaRPr kumimoji="1" lang="ja-JP" altLang="en-US"/>
          </a:p>
        </p:txBody>
      </p:sp>
    </p:spTree>
    <p:extLst>
      <p:ext uri="{BB962C8B-B14F-4D97-AF65-F5344CB8AC3E}">
        <p14:creationId xmlns:p14="http://schemas.microsoft.com/office/powerpoint/2010/main" val="266714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dirty="0"/>
              <a:t>これは</a:t>
            </a:r>
            <a:r>
              <a:rPr lang="en-US" altLang="ja-JP" sz="1200" dirty="0"/>
              <a:t>DNN</a:t>
            </a:r>
            <a:r>
              <a:rPr lang="ja-JP" altLang="en-US" sz="1200" dirty="0"/>
              <a:t>の特徴抽出器に複数の層から得られる特徴マップを利用した手法です。</a:t>
            </a:r>
            <a:endParaRPr lang="en-US" altLang="ja-JP" dirty="0"/>
          </a:p>
          <a:p>
            <a:endParaRPr lang="en-US" altLang="ja-JP" dirty="0"/>
          </a:p>
          <a:p>
            <a:r>
              <a:rPr lang="ja-JP" altLang="en-US" dirty="0"/>
              <a:t>複数層を採用した意図は、 異なる視点から捉えた特徴ら</a:t>
            </a:r>
            <a:r>
              <a:rPr lang="en-US" altLang="ja-JP" dirty="0"/>
              <a:t> </a:t>
            </a:r>
            <a:r>
              <a:rPr lang="ja-JP" altLang="en-US" dirty="0"/>
              <a:t>を一つにまとめたら異常箇所が細分化できるからです。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どこが異常たらしめているか判断できる</a:t>
            </a:r>
            <a:r>
              <a:rPr lang="en-US" altLang="ja-JP" sz="1200" dirty="0"/>
              <a:t>--</a:t>
            </a:r>
            <a:r>
              <a:rPr lang="ja-JP" altLang="en-US" dirty="0"/>
              <a:t>局所検知ができます。</a:t>
            </a:r>
            <a:r>
              <a:rPr lang="en-US" altLang="ja-JP" dirty="0"/>
              <a:t>end</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・異常スコア＝Ｋ個の特徴ベクトルとの距離の合計。←ちょっと工夫があったかも、、、　</a:t>
            </a:r>
            <a:r>
              <a:rPr lang="ja-JP" altLang="en-US" dirty="0"/>
              <a:t>　</a:t>
            </a:r>
            <a:r>
              <a:rPr lang="en-US" altLang="ja-JP" dirty="0"/>
              <a:t>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ガチの説明</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画像をモデルに通して得られる、浅い層と深い層の特徴マップをチャネル方向に結合してから、テスト画像のベクトルと比較する。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dirty="0"/>
              <a:t>セマンティック・ピラミッド異常検出（</a:t>
            </a:r>
            <a:r>
              <a:rPr lang="en-US" altLang="ja-JP" dirty="0"/>
              <a:t>SPADE</a:t>
            </a:r>
            <a:r>
              <a:rPr lang="ja-JP" altLang="en-US" dirty="0"/>
              <a:t>）提案された手法は</a:t>
            </a:r>
          </a:p>
          <a:p>
            <a:r>
              <a:rPr lang="ja-JP" altLang="en-US" dirty="0"/>
              <a:t>１．</a:t>
            </a:r>
            <a:r>
              <a:rPr lang="en-US" altLang="ja-JP" dirty="0" err="1"/>
              <a:t>knn</a:t>
            </a:r>
            <a:r>
              <a:rPr lang="ja-JP" altLang="en-US" dirty="0"/>
              <a:t>で画像単位で似ている正常画像を</a:t>
            </a:r>
            <a:r>
              <a:rPr lang="en-US" altLang="ja-JP" dirty="0"/>
              <a:t>k</a:t>
            </a:r>
            <a:r>
              <a:rPr lang="ja-JP" altLang="en-US" dirty="0"/>
              <a:t>個探索。</a:t>
            </a:r>
          </a:p>
          <a:p>
            <a:r>
              <a:rPr lang="ja-JP" altLang="en-US" dirty="0"/>
              <a:t>２．式</a:t>
            </a:r>
            <a:r>
              <a:rPr lang="en-US" altLang="ja-JP" dirty="0"/>
              <a:t>(2)</a:t>
            </a:r>
            <a:r>
              <a:rPr lang="ja-JP" altLang="en-US" dirty="0"/>
              <a:t>で得られた特徴ベクトル</a:t>
            </a:r>
            <a:r>
              <a:rPr lang="en-US" altLang="ja-JP" dirty="0"/>
              <a:t>(</a:t>
            </a:r>
            <a:r>
              <a:rPr lang="ja-JP" altLang="en-US" dirty="0"/>
              <a:t>チャンネルごとに</a:t>
            </a:r>
            <a:r>
              <a:rPr lang="en-US" altLang="ja-JP" dirty="0"/>
              <a:t>GAP</a:t>
            </a:r>
            <a:r>
              <a:rPr lang="ja-JP" altLang="en-US" dirty="0"/>
              <a:t>済み</a:t>
            </a:r>
            <a:r>
              <a:rPr lang="en-US" altLang="ja-JP" dirty="0"/>
              <a:t>)</a:t>
            </a:r>
            <a:r>
              <a:rPr lang="ja-JP" altLang="en-US" dirty="0"/>
              <a:t>からどれだけ離れているか計算。</a:t>
            </a:r>
          </a:p>
          <a:p>
            <a:r>
              <a:rPr lang="ja-JP" altLang="en-US" dirty="0"/>
              <a:t>３．２でしきい値を上回っていたら異常と判断し４へ。</a:t>
            </a:r>
          </a:p>
          <a:p>
            <a:r>
              <a:rPr lang="ja-JP" altLang="en-US" dirty="0"/>
              <a:t>４．さきほど選ばれたｋ個の正常画像について、各々全てのピクセルに対して特徴ベクトルを得る。得られた特徴ベクトルらを一つの集合Ｓとする。</a:t>
            </a:r>
          </a:p>
          <a:p>
            <a:r>
              <a:rPr lang="ja-JP" altLang="en-US" dirty="0"/>
              <a:t>５．異常と判断された画像の各ピクセルに対して、特徴ベクトルを得る</a:t>
            </a:r>
            <a:r>
              <a:rPr lang="en-US" altLang="ja-JP" dirty="0"/>
              <a:t>(</a:t>
            </a:r>
            <a:r>
              <a:rPr lang="ja-JP" altLang="en-US" dirty="0"/>
              <a:t>ベクトルのサイズが小さいから隣接するピクセルと同じ場合がある</a:t>
            </a:r>
            <a:r>
              <a:rPr lang="en-US" altLang="ja-JP" dirty="0"/>
              <a:t>)</a:t>
            </a:r>
            <a:r>
              <a:rPr lang="ja-JP" altLang="en-US" dirty="0"/>
              <a:t>。</a:t>
            </a:r>
          </a:p>
          <a:p>
            <a:r>
              <a:rPr lang="ja-JP" altLang="en-US" dirty="0"/>
              <a:t>６．集合Ｓの最も近い値をとるベクトル</a:t>
            </a:r>
            <a:r>
              <a:rPr lang="en-US" altLang="ja-JP" dirty="0"/>
              <a:t>κ</a:t>
            </a:r>
            <a:r>
              <a:rPr lang="ja-JP" altLang="en-US" dirty="0"/>
              <a:t>個 と ５．で決めたピクセルに対する特徴ベクトルの距離をそれぞれ計算し合計して</a:t>
            </a:r>
            <a:r>
              <a:rPr lang="en-US" altLang="ja-JP" dirty="0"/>
              <a:t>κ</a:t>
            </a:r>
            <a:r>
              <a:rPr lang="ja-JP" altLang="en-US" dirty="0"/>
              <a:t>で割る。</a:t>
            </a:r>
          </a:p>
          <a:p>
            <a:r>
              <a:rPr lang="ja-JP" altLang="en-US" dirty="0"/>
              <a:t>７．しきい値を上回っていたら異常箇所発見。</a:t>
            </a:r>
          </a:p>
          <a:p>
            <a:r>
              <a:rPr lang="ja-JP" altLang="en-US" dirty="0"/>
              <a:t>８．すべてのピクセルを見るまで４～７を繰り返す。</a:t>
            </a:r>
            <a:endParaRPr lang="en-US" altLang="ja-JP" dirty="0"/>
          </a:p>
          <a:p>
            <a:endParaRPr lang="en-US" altLang="ja-JP" dirty="0"/>
          </a:p>
          <a:p>
            <a:endParaRPr lang="en-US" altLang="ja-JP" dirty="0"/>
          </a:p>
          <a:p>
            <a:r>
              <a:rPr lang="ja-JP" altLang="en-US" dirty="0"/>
              <a:t>浅い層（高解像度）の特徴は、局所的な細かいディテールを捉えるのに優れてて、</a:t>
            </a:r>
          </a:p>
          <a:p>
            <a:r>
              <a:rPr lang="ja-JP" altLang="en-US" dirty="0"/>
              <a:t>深い層（低解像度）の特徴は、より広い範囲の文脈情報、つまり大域的な構造や意味を捉えるのに優れてる</a:t>
            </a:r>
          </a:p>
          <a:p>
            <a:endParaRPr lang="en-US" altLang="ja-JP" dirty="0"/>
          </a:p>
          <a:p>
            <a:r>
              <a:rPr lang="ja-JP" altLang="en-US" dirty="0"/>
              <a:t>⇓</a:t>
            </a:r>
            <a:endParaRPr lang="en-US" altLang="ja-JP" dirty="0"/>
          </a:p>
          <a:p>
            <a:r>
              <a:rPr lang="ja-JP" altLang="en-US" dirty="0"/>
              <a:t>浅い層はディティールを捉える目が、深い層は構造や意味を捉える目が肥えている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6</a:t>
            </a:fld>
            <a:endParaRPr kumimoji="1" lang="ja-JP" altLang="en-US"/>
          </a:p>
        </p:txBody>
      </p:sp>
    </p:spTree>
    <p:extLst>
      <p:ext uri="{BB962C8B-B14F-4D97-AF65-F5344CB8AC3E}">
        <p14:creationId xmlns:p14="http://schemas.microsoft.com/office/powerpoint/2010/main" val="300262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dirty="0"/>
              <a:t>これは</a:t>
            </a:r>
            <a:r>
              <a:rPr lang="en-US" altLang="ja-JP" sz="1200" dirty="0"/>
              <a:t>SPADE</a:t>
            </a:r>
            <a:r>
              <a:rPr lang="ja-JP" altLang="en-US" sz="1200" dirty="0"/>
              <a:t>に工夫を加えた手法です。</a:t>
            </a:r>
            <a:endParaRPr lang="en-US" altLang="ja-JP" dirty="0"/>
          </a:p>
          <a:p>
            <a:endParaRPr lang="en-US" altLang="ja-JP" dirty="0"/>
          </a:p>
          <a:p>
            <a:r>
              <a:rPr lang="ja-JP" altLang="en-US" dirty="0"/>
              <a:t>全てのパッチの各要素</a:t>
            </a:r>
            <a:r>
              <a:rPr lang="en-US" altLang="ja-JP" dirty="0"/>
              <a:t>(</a:t>
            </a:r>
            <a:r>
              <a:rPr lang="ja-JP" altLang="en-US" dirty="0"/>
              <a:t>特徴ベクトル</a:t>
            </a:r>
            <a:r>
              <a:rPr lang="en-US" altLang="ja-JP" dirty="0"/>
              <a:t>)</a:t>
            </a:r>
            <a:r>
              <a:rPr lang="ja-JP" altLang="en-US" dirty="0"/>
              <a:t>の分布をモデル化</a:t>
            </a:r>
            <a:r>
              <a:rPr lang="en-US" altLang="ja-JP" dirty="0"/>
              <a:t>(</a:t>
            </a:r>
            <a:r>
              <a:rPr lang="ja-JP" altLang="en-US" dirty="0"/>
              <a:t>平均ベクトルと共分散行列を得ることを</a:t>
            </a:r>
            <a:r>
              <a:rPr lang="en-US" altLang="ja-JP" dirty="0"/>
              <a:t>)</a:t>
            </a:r>
            <a:r>
              <a:rPr lang="ja-JP" altLang="en-US" dirty="0"/>
              <a:t>して正常とは</a:t>
            </a:r>
            <a:r>
              <a:rPr lang="en-US" altLang="ja-JP" dirty="0"/>
              <a:t>?</a:t>
            </a:r>
            <a:r>
              <a:rPr lang="ja-JP" altLang="en-US" dirty="0"/>
              <a:t>を学習させます。</a:t>
            </a:r>
            <a:endParaRPr lang="en-US" altLang="ja-JP" dirty="0"/>
          </a:p>
          <a:p>
            <a:endParaRPr lang="en-US" altLang="ja-JP" dirty="0"/>
          </a:p>
          <a:p>
            <a:r>
              <a:rPr lang="ja-JP" altLang="en-US" dirty="0"/>
              <a:t>ここでパッチとは画像から得られる特徴マップ中の</a:t>
            </a:r>
            <a:r>
              <a:rPr lang="en-US" altLang="ja-JP" dirty="0"/>
              <a:t>1</a:t>
            </a:r>
            <a:r>
              <a:rPr lang="ja-JP" altLang="en-US" dirty="0"/>
              <a:t>マスのことです。</a:t>
            </a:r>
            <a:endParaRPr lang="en-US" altLang="ja-JP" dirty="0"/>
          </a:p>
          <a:p>
            <a:endParaRPr lang="en-US" altLang="ja-JP" dirty="0"/>
          </a:p>
          <a:p>
            <a:r>
              <a:rPr lang="en-US" altLang="ja-JP" dirty="0"/>
              <a:t>2</a:t>
            </a:r>
            <a:r>
              <a:rPr lang="ja-JP" altLang="en-US" dirty="0"/>
              <a:t>次元でイメージしてみると、</a:t>
            </a:r>
            <a:endParaRPr lang="en-US" dirty="0"/>
          </a:p>
          <a:p>
            <a:r>
              <a:rPr lang="ja-JP" altLang="en-US" dirty="0"/>
              <a:t>分散が大きい次元（データの広がりが大きい方向）なら異常度を減衰させる、</a:t>
            </a:r>
            <a:endParaRPr lang="en-US" altLang="ja-JP" dirty="0"/>
          </a:p>
          <a:p>
            <a:r>
              <a:rPr lang="ja-JP" altLang="en-US" dirty="0"/>
              <a:t>分散が小さい次元なら異常度を増幅させる。　ってイメージです。</a:t>
            </a:r>
            <a:endParaRPr lang="en-US" dirty="0"/>
          </a:p>
          <a:p>
            <a:endParaRPr lang="en-US" dirty="0"/>
          </a:p>
          <a:p>
            <a:r>
              <a:rPr lang="ja-JP" altLang="en-US" dirty="0"/>
              <a:t>本当は高次元なので共分散（複数次元間の相関関係を無視していたらペナルティを与える等もある） </a:t>
            </a:r>
            <a:r>
              <a:rPr lang="en-US" altLang="ja-JP" dirty="0"/>
              <a:t>end</a:t>
            </a:r>
            <a:endParaRPr lang="en-US" dirty="0"/>
          </a:p>
          <a:p>
            <a:endParaRPr lang="en-US" dirty="0"/>
          </a:p>
          <a:p>
            <a:endParaRPr lang="en-US" dirty="0"/>
          </a:p>
          <a:p>
            <a:endParaRPr lang="en-US" dirty="0"/>
          </a:p>
          <a:p>
            <a:endParaRPr lang="en-US" dirty="0"/>
          </a:p>
          <a:p>
            <a:endParaRPr lang="en-US" dirty="0"/>
          </a:p>
          <a:p>
            <a:r>
              <a:rPr lang="ja-JP" altLang="en-US" dirty="0"/>
              <a:t>原点周りが正常らしいと仮定すると、</a:t>
            </a:r>
            <a:endParaRPr lang="en-US" dirty="0"/>
          </a:p>
          <a:p>
            <a:r>
              <a:rPr lang="ja-JP" altLang="en-US" dirty="0"/>
              <a:t>データの分布に沿っているが原点から遠い点⇒異常度を減衰させる</a:t>
            </a:r>
            <a:endParaRPr lang="en-US" altLang="ja-JP" dirty="0"/>
          </a:p>
          <a:p>
            <a:r>
              <a:rPr lang="ja-JP" altLang="en-US" dirty="0"/>
              <a:t>分布から明らかに外れているが原点には近い点⇒異常度を増幅させる　って理解です。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253265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これは工業製品用の異常検知手法です。</a:t>
            </a:r>
            <a:endParaRPr lang="en-US" altLang="ja-JP" dirty="0"/>
          </a:p>
          <a:p>
            <a:endParaRPr lang="en-US" altLang="ja-JP" dirty="0"/>
          </a:p>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は</a:t>
            </a:r>
            <a:r>
              <a:rPr lang="en-US" altLang="ja-JP" dirty="0"/>
              <a:t>ImageNet</a:t>
            </a:r>
            <a:r>
              <a:rPr lang="ja-JP" altLang="en-US" dirty="0"/>
              <a:t>で学習したモデルであり、</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様々な特徴に特化していて工業製品用の異常検知としては深い層が有効ではないと考えられるから。</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lang="en-US" altLang="ja-JP" dirty="0"/>
          </a:p>
          <a:p>
            <a:r>
              <a:rPr lang="ja-JP" altLang="en-US" dirty="0"/>
              <a:t>詳細は控えますが貪欲アルゴリズムによってメモリバンク全体と同等の性能を発揮する、最小限のベクトル群で構成された小さなメモリバンクの構成に成功しています。</a:t>
            </a:r>
            <a:endParaRPr lang="en-US" altLang="ja-JP" dirty="0"/>
          </a:p>
          <a:p>
            <a:r>
              <a:rPr lang="ja-JP" altLang="en-US" dirty="0"/>
              <a:t>これにより計算量・メモリ使用量ともに改善されています。</a:t>
            </a:r>
            <a:endParaRPr lang="en-US" altLang="ja-JP" dirty="0"/>
          </a:p>
          <a:p>
            <a:endParaRPr lang="en-US" altLang="ja-JP" dirty="0"/>
          </a:p>
          <a:p>
            <a:r>
              <a:rPr lang="ja-JP" altLang="en-US" dirty="0"/>
              <a:t>また、</a:t>
            </a:r>
            <a:r>
              <a:rPr lang="en-US" altLang="ja-JP" dirty="0" err="1"/>
              <a:t>Padim</a:t>
            </a:r>
            <a:r>
              <a:rPr lang="ja-JP" altLang="en-US" dirty="0"/>
              <a:t>の弱点の画像の位置ズレに耐性があります。　　</a:t>
            </a:r>
            <a:r>
              <a:rPr lang="en-US" altLang="ja-JP" dirty="0"/>
              <a:t>End        </a:t>
            </a:r>
            <a:r>
              <a:rPr lang="ja-JP" altLang="en-US" dirty="0"/>
              <a:t>（左上のパッチは正常な左上のパッチとだけ比較するんじゃなくて全ての正常パッチと比較するから位置に堅牢。）</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r>
              <a:rPr lang="ja-JP" altLang="en-US" dirty="0"/>
              <a:t>⇒</a:t>
            </a:r>
          </a:p>
          <a:p>
            <a:r>
              <a:rPr lang="ja-JP" altLang="en-US" dirty="0"/>
              <a:t>「関係のない部位（例えば、ねじの胴体）とも比較してしまうのでは？」という懸念について。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再構築ベースの手法は上記３つを紹介・説明します。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9</a:t>
            </a:fld>
            <a:endParaRPr kumimoji="1" lang="ja-JP" altLang="en-US"/>
          </a:p>
        </p:txBody>
      </p:sp>
    </p:spTree>
    <p:extLst>
      <p:ext uri="{BB962C8B-B14F-4D97-AF65-F5344CB8AC3E}">
        <p14:creationId xmlns:p14="http://schemas.microsoft.com/office/powerpoint/2010/main" val="36598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s://arxiv.org/abs/2209.01816" TargetMode="External"/><Relationship Id="rId3" Type="http://schemas.openxmlformats.org/officeDocument/2006/relationships/hyperlink" Target="https://arxiv.org/abs/2002.10445" TargetMode="External"/><Relationship Id="rId7" Type="http://schemas.openxmlformats.org/officeDocument/2006/relationships/hyperlink" Target="https://arxiv.org/abs/1807.02011"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hyperlink" Target="https://arxiv.org/abs/2011.08785" TargetMode="External"/><Relationship Id="rId5" Type="http://schemas.openxmlformats.org/officeDocument/2006/relationships/hyperlink" Target="https://arxiv.org/abs/2106.08265" TargetMode="External"/><Relationship Id="rId4" Type="http://schemas.openxmlformats.org/officeDocument/2006/relationships/hyperlink" Target="https://arxiv.org/abs/2005.02357" TargetMode="External"/><Relationship Id="rId9" Type="http://schemas.openxmlformats.org/officeDocument/2006/relationships/hyperlink" Target="https://openaccess.thecvf.com/content/ICCV2023/papers/Lu_Removing_Anomalies_as_Noises_for_Industrial_Defect_Localization_ICCV_2023_paper.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qiita.com/kotai2003/items/297930db4466b71f06b0" TargetMode="Externa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x.gd/Yfux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9.png"/><Relationship Id="rId4" Type="http://schemas.openxmlformats.org/officeDocument/2006/relationships/hyperlink" Target="https://x.gd/3XSdz"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10035"/>
            <a:ext cx="11859066" cy="1200329"/>
          </a:xfrm>
          <a:prstGeom prst="rect">
            <a:avLst/>
          </a:prstGeom>
          <a:noFill/>
        </p:spPr>
        <p:txBody>
          <a:bodyPr wrap="square" rtlCol="0">
            <a:spAutoFit/>
          </a:bodyPr>
          <a:lstStyle/>
          <a:p>
            <a:r>
              <a:rPr lang="ja-JP" altLang="en-US" sz="3600" b="1" i="0" dirty="0">
                <a:solidFill>
                  <a:schemeClr val="bg1"/>
                </a:solidFill>
                <a:effectLst/>
                <a:latin typeface="Lucida Grande" panose="020B0600040502020204" pitchFamily="34" charset="0"/>
              </a:rPr>
              <a:t>サーベイ大会用資料</a:t>
            </a:r>
            <a:endParaRPr lang="en-US" altLang="ja-JP" sz="3600" b="1" i="0" dirty="0">
              <a:solidFill>
                <a:schemeClr val="bg1"/>
              </a:solidFill>
              <a:effectLst/>
              <a:latin typeface="Lucida Grande" panose="020B0600040502020204" pitchFamily="34" charset="0"/>
            </a:endParaRPr>
          </a:p>
          <a:p>
            <a:pPr algn="ctr"/>
            <a:r>
              <a:rPr lang="ja-JP" altLang="en-US" sz="3600" b="1" i="0" dirty="0">
                <a:solidFill>
                  <a:schemeClr val="bg1"/>
                </a:solidFill>
                <a:effectLst/>
                <a:latin typeface="Lucida Grande" panose="020B0600040502020204" pitchFamily="34" charset="0"/>
              </a:rPr>
              <a:t>異常検知手法の紹介</a:t>
            </a:r>
            <a:endParaRPr lang="en-US" sz="3600" b="1" i="0" dirty="0">
              <a:solidFill>
                <a:schemeClr val="bg1"/>
              </a:solidFill>
              <a:effectLst/>
              <a:latin typeface="Lucida Grande" panose="020B0600040502020204" pitchFamily="34" charset="0"/>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646331"/>
          </a:xfrm>
          <a:prstGeom prst="rect">
            <a:avLst/>
          </a:prstGeom>
          <a:noFill/>
        </p:spPr>
        <p:txBody>
          <a:bodyPr wrap="square">
            <a:spAutoFit/>
          </a:bodyPr>
          <a:lstStyle/>
          <a:p>
            <a:r>
              <a:rPr lang="en-JP" dirty="0">
                <a:solidFill>
                  <a:schemeClr val="bg1"/>
                </a:solidFill>
              </a:rPr>
              <a:t>Paper Information</a:t>
            </a:r>
            <a:r>
              <a:rPr lang="ja-JP" altLang="en-US" dirty="0">
                <a:solidFill>
                  <a:schemeClr val="bg1"/>
                </a:solidFill>
              </a:rPr>
              <a:t>：</a:t>
            </a:r>
            <a:r>
              <a:rPr lang="en-JP" altLang="ja-JP" dirty="0">
                <a:solidFill>
                  <a:schemeClr val="bg1"/>
                </a:solidFill>
              </a:rPr>
              <a:t>References</a:t>
            </a:r>
            <a:r>
              <a:rPr lang="ja-JP" altLang="en-US" dirty="0">
                <a:solidFill>
                  <a:schemeClr val="bg1"/>
                </a:solidFill>
              </a:rPr>
              <a:t>に記載</a:t>
            </a:r>
            <a:endParaRPr lang="en-JP" altLang="ja-JP" dirty="0">
              <a:solidFill>
                <a:schemeClr val="bg1"/>
              </a:solidFill>
            </a:endParaRPr>
          </a:p>
          <a:p>
            <a:endParaRPr lang="en-JP" dirty="0">
              <a:solidFill>
                <a:schemeClr val="bg1"/>
              </a:solidFill>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8116249" cy="707886"/>
          </a:xfrm>
          <a:prstGeom prst="rect">
            <a:avLst/>
          </a:prstGeom>
          <a:noFill/>
        </p:spPr>
        <p:txBody>
          <a:bodyPr wrap="square" rtlCol="0">
            <a:spAutoFit/>
          </a:bodyPr>
          <a:lstStyle/>
          <a:p>
            <a:r>
              <a:rPr lang="ja-JP" altLang="en-US" sz="4000" dirty="0"/>
              <a:t>提案手法：</a:t>
            </a:r>
            <a:r>
              <a:rPr lang="en-US" altLang="ja-JP" sz="4000" dirty="0"/>
              <a:t>SSIM</a:t>
            </a:r>
            <a:r>
              <a:rPr lang="ja-JP" altLang="en-US" sz="4000" dirty="0"/>
              <a:t> </a:t>
            </a:r>
            <a:r>
              <a:rPr lang="ja-JP" altLang="en-US" sz="1600" dirty="0"/>
              <a:t>（</a:t>
            </a:r>
            <a:r>
              <a:rPr lang="en-US" altLang="ja-JP" sz="1600" dirty="0"/>
              <a:t>Structural Similarity</a:t>
            </a:r>
            <a:r>
              <a:rPr lang="ja-JP" altLang="en-US" sz="1600" dirty="0"/>
              <a:t>）</a:t>
            </a:r>
            <a:endParaRPr lang="en-JP" sz="16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9010800" cy="2308324"/>
          </a:xfrm>
          <a:prstGeom prst="rect">
            <a:avLst/>
          </a:prstGeom>
        </p:spPr>
        <p:txBody>
          <a:bodyPr wrap="none">
            <a:spAutoFit/>
          </a:bodyPr>
          <a:lstStyle/>
          <a:p>
            <a:r>
              <a:rPr lang="ja-JP" altLang="en-US" dirty="0"/>
              <a:t>・再構成誤差の計算にピクセル単位の距離の代わりに構造的類似性</a:t>
            </a:r>
            <a:r>
              <a:rPr lang="en-US" altLang="ja-JP" dirty="0"/>
              <a:t>(SSIM)</a:t>
            </a:r>
            <a:r>
              <a:rPr lang="ja-JP" altLang="en-US" dirty="0"/>
              <a:t>を用いる。</a:t>
            </a:r>
            <a:endParaRPr lang="en-US" altLang="ja-JP" dirty="0"/>
          </a:p>
          <a:p>
            <a:endParaRPr lang="en-US" altLang="ja-JP" dirty="0"/>
          </a:p>
          <a:p>
            <a:r>
              <a:rPr lang="ja-JP" altLang="en-US" dirty="0"/>
              <a:t>・正常画像のみで訓練した</a:t>
            </a:r>
            <a:r>
              <a:rPr lang="en-US" altLang="ja-JP" dirty="0"/>
              <a:t>VAE</a:t>
            </a:r>
            <a:r>
              <a:rPr lang="ja-JP" altLang="en-US" dirty="0"/>
              <a:t>を利用している。</a:t>
            </a:r>
            <a:endParaRPr lang="en-US" altLang="ja-JP" dirty="0"/>
          </a:p>
          <a:p>
            <a:endParaRPr lang="en-US" altLang="ja-JP" dirty="0"/>
          </a:p>
          <a:p>
            <a:r>
              <a:rPr lang="ja-JP" altLang="en-US" dirty="0"/>
              <a:t>・パッチごとの比較によりエッジ位置のズレに耐性がある。</a:t>
            </a:r>
            <a:endParaRPr lang="en-US" altLang="ja-JP" dirty="0"/>
          </a:p>
          <a:p>
            <a:endParaRPr lang="en-US" altLang="ja-JP" dirty="0"/>
          </a:p>
          <a:p>
            <a:endParaRPr lang="en-US" altLang="ja-JP" b="1" dirty="0"/>
          </a:p>
          <a:p>
            <a:r>
              <a:rPr lang="ja-JP" altLang="en-US" b="1" dirty="0"/>
              <a:t>構造的類似性</a:t>
            </a:r>
            <a:r>
              <a:rPr lang="en-US" altLang="ja-JP" b="1" dirty="0"/>
              <a:t>…</a:t>
            </a:r>
            <a:r>
              <a:rPr lang="ja-JP" altLang="en-US" b="1" dirty="0"/>
              <a:t>輝度＊コントラスト＊構造</a:t>
            </a:r>
            <a:r>
              <a:rPr lang="en-US" altLang="ja-JP" b="1" dirty="0"/>
              <a:t>(</a:t>
            </a:r>
            <a:r>
              <a:rPr lang="ja-JP" altLang="en-US" b="1" dirty="0"/>
              <a:t>パターン</a:t>
            </a:r>
            <a:r>
              <a:rPr lang="en-US" altLang="ja-JP" b="1" dirty="0"/>
              <a:t>)</a:t>
            </a:r>
            <a:r>
              <a:rPr lang="ja-JP" altLang="en-US" b="1" dirty="0"/>
              <a:t>。</a:t>
            </a:r>
            <a:endParaRPr lang="en-US" altLang="ja-JP" b="1" dirty="0"/>
          </a:p>
        </p:txBody>
      </p:sp>
    </p:spTree>
    <p:extLst>
      <p:ext uri="{BB962C8B-B14F-4D97-AF65-F5344CB8AC3E}">
        <p14:creationId xmlns:p14="http://schemas.microsoft.com/office/powerpoint/2010/main" val="209727502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11</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a:t>ADTR</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2262158" cy="369332"/>
          </a:xfrm>
          <a:prstGeom prst="rect">
            <a:avLst/>
          </a:prstGeom>
        </p:spPr>
        <p:txBody>
          <a:bodyPr wrap="none">
            <a:spAutoFit/>
          </a:bodyPr>
          <a:lstStyle/>
          <a:p>
            <a:r>
              <a:rPr lang="ja-JP" altLang="en-US" b="1" dirty="0"/>
              <a:t>トランスフォーマー</a:t>
            </a:r>
            <a:endParaRPr lang="ja-JP" altLang="en-US" dirty="0"/>
          </a:p>
        </p:txBody>
      </p:sp>
    </p:spTree>
    <p:extLst>
      <p:ext uri="{BB962C8B-B14F-4D97-AF65-F5344CB8AC3E}">
        <p14:creationId xmlns:p14="http://schemas.microsoft.com/office/powerpoint/2010/main" val="34118251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732952" cy="707886"/>
          </a:xfrm>
          <a:prstGeom prst="rect">
            <a:avLst/>
          </a:prstGeom>
          <a:noFill/>
        </p:spPr>
        <p:txBody>
          <a:bodyPr wrap="square" rtlCol="0">
            <a:spAutoFit/>
          </a:bodyPr>
          <a:lstStyle/>
          <a:p>
            <a:r>
              <a:rPr lang="ja-JP" altLang="en-US" sz="4000" dirty="0"/>
              <a:t>提案手法：</a:t>
            </a:r>
            <a:r>
              <a:rPr lang="en-US" altLang="ja-JP" sz="4000" dirty="0"/>
              <a:t>Morita et al.(2022)</a:t>
            </a:r>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338828" cy="369332"/>
          </a:xfrm>
          <a:prstGeom prst="rect">
            <a:avLst/>
          </a:prstGeom>
        </p:spPr>
        <p:txBody>
          <a:bodyPr wrap="none">
            <a:spAutoFit/>
          </a:bodyPr>
          <a:lstStyle/>
          <a:p>
            <a:r>
              <a:rPr lang="ja-JP" altLang="en-US" b="1" dirty="0"/>
              <a:t>拡散モデル</a:t>
            </a:r>
            <a:endParaRPr lang="ja-JP" altLang="en-US" dirty="0"/>
          </a:p>
        </p:txBody>
      </p:sp>
      <p:sp>
        <p:nvSpPr>
          <p:cNvPr id="5" name="テキスト ボックス 4">
            <a:extLst>
              <a:ext uri="{FF2B5EF4-FFF2-40B4-BE49-F238E27FC236}">
                <a16:creationId xmlns:a16="http://schemas.microsoft.com/office/drawing/2014/main" id="{23B5CFF3-EE2A-4F91-86A0-8BFC1984EE8D}"/>
              </a:ext>
            </a:extLst>
          </p:cNvPr>
          <p:cNvSpPr txBox="1"/>
          <p:nvPr/>
        </p:nvSpPr>
        <p:spPr>
          <a:xfrm>
            <a:off x="4497860" y="849412"/>
            <a:ext cx="6178378" cy="276999"/>
          </a:xfrm>
          <a:prstGeom prst="rect">
            <a:avLst/>
          </a:prstGeom>
          <a:noFill/>
        </p:spPr>
        <p:txBody>
          <a:bodyPr wrap="square" rtlCol="0">
            <a:spAutoFit/>
          </a:bodyPr>
          <a:lstStyle/>
          <a:p>
            <a:r>
              <a:rPr lang="en-US" altLang="ja-JP" sz="1200" dirty="0"/>
              <a:t>(</a:t>
            </a:r>
            <a:r>
              <a:rPr lang="en-US" altLang="ja-JP" sz="1200" dirty="0" err="1"/>
              <a:t>Removing_Anomalies_as_Noises_for_Industrial_Defect_Localization</a:t>
            </a:r>
            <a:r>
              <a:rPr lang="en-US" altLang="ja-JP" sz="1200" dirty="0"/>
              <a:t>)</a:t>
            </a:r>
            <a:endParaRPr kumimoji="1" lang="ja-JP" altLang="en-US" sz="1200" dirty="0"/>
          </a:p>
        </p:txBody>
      </p:sp>
    </p:spTree>
    <p:extLst>
      <p:ext uri="{BB962C8B-B14F-4D97-AF65-F5344CB8AC3E}">
        <p14:creationId xmlns:p14="http://schemas.microsoft.com/office/powerpoint/2010/main" val="35963070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13</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923330"/>
          </a:xfrm>
          <a:prstGeom prst="rect">
            <a:avLst/>
          </a:prstGeom>
        </p:spPr>
        <p:txBody>
          <a:bodyPr wrap="square">
            <a:spAutoFit/>
          </a:bodyPr>
          <a:lstStyle/>
          <a:p>
            <a:r>
              <a:rPr lang="en-JP" altLang="ja-JP" dirty="0"/>
              <a:t>・</a:t>
            </a:r>
            <a:r>
              <a:rPr lang="ja-JP" altLang="en-US" dirty="0"/>
              <a:t>新しく提案された手法でも過去の手法より苦手な評価項目が存在する。</a:t>
            </a:r>
            <a:r>
              <a:rPr lang="en-US" altLang="ja-JP" dirty="0"/>
              <a:t>(</a:t>
            </a:r>
            <a:r>
              <a:rPr lang="ja-JP" altLang="en-US" dirty="0"/>
              <a:t>平均的な性能は優れているが</a:t>
            </a:r>
            <a:r>
              <a:rPr lang="en-US" altLang="ja-JP" dirty="0"/>
              <a:t>)</a:t>
            </a:r>
          </a:p>
          <a:p>
            <a:endParaRPr lang="en-US" altLang="ja-JP" dirty="0"/>
          </a:p>
          <a:p>
            <a:r>
              <a:rPr lang="ja-JP" altLang="en-US"/>
              <a:t>・</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5355312"/>
          </a:xfrm>
          <a:prstGeom prst="rect">
            <a:avLst/>
          </a:prstGeom>
          <a:noFill/>
        </p:spPr>
        <p:txBody>
          <a:bodyPr wrap="square" rtlCol="0">
            <a:spAutoFit/>
          </a:bodyPr>
          <a:lstStyle/>
          <a:p>
            <a:r>
              <a:rPr lang="ja-JP" altLang="en-US" b="1" dirty="0"/>
              <a:t>メモリバンクベースの手法</a:t>
            </a:r>
            <a:endParaRPr lang="en-US" altLang="ja-JP" b="1" dirty="0"/>
          </a:p>
          <a:p>
            <a:r>
              <a:rPr lang="en-JP" altLang="ja-JP" dirty="0"/>
              <a:t>[1]</a:t>
            </a:r>
            <a:r>
              <a:rPr lang="ja-JP" altLang="en-US" dirty="0"/>
              <a:t> </a:t>
            </a:r>
            <a:r>
              <a:rPr lang="en-US" altLang="ja-JP" dirty="0"/>
              <a:t>Bergman</a:t>
            </a:r>
            <a:r>
              <a:rPr lang="en-JP" altLang="ja-JP" dirty="0"/>
              <a:t> </a:t>
            </a:r>
            <a:r>
              <a:rPr lang="en-JP" altLang="ja-JP" i="1" dirty="0"/>
              <a:t>et.al., </a:t>
            </a:r>
            <a:r>
              <a:rPr lang="en-US" dirty="0">
                <a:solidFill>
                  <a:srgbClr val="000000"/>
                </a:solidFill>
                <a:hlinkClick r:id="rId3"/>
              </a:rPr>
              <a:t>“Deep Nearest Neighbor Anomaly Detection</a:t>
            </a:r>
            <a:r>
              <a:rPr lang="en-US" dirty="0">
                <a:solidFill>
                  <a:srgbClr val="000000"/>
                </a:solidFill>
              </a:rPr>
              <a:t>”, 2020, </a:t>
            </a:r>
            <a:r>
              <a:rPr lang="en-US" altLang="ja-JP" dirty="0"/>
              <a:t>ICLR 2020</a:t>
            </a:r>
          </a:p>
          <a:p>
            <a:r>
              <a:rPr lang="en-JP" altLang="ja-JP" dirty="0"/>
              <a:t>[</a:t>
            </a:r>
            <a:r>
              <a:rPr lang="en-US" altLang="ja-JP" dirty="0"/>
              <a:t>2</a:t>
            </a:r>
            <a:r>
              <a:rPr lang="en-JP" altLang="ja-JP" dirty="0"/>
              <a:t>]</a:t>
            </a:r>
            <a:r>
              <a:rPr lang="en-US" altLang="ja-JP" dirty="0">
                <a:solidFill>
                  <a:srgbClr val="000000"/>
                </a:solidFill>
              </a:rPr>
              <a:t> </a:t>
            </a:r>
            <a:r>
              <a:rPr lang="en-US" altLang="ja-JP" dirty="0"/>
              <a:t>Cohen et.al., </a:t>
            </a:r>
            <a:r>
              <a:rPr lang="en-US" altLang="ja-JP" dirty="0">
                <a:solidFill>
                  <a:srgbClr val="000000"/>
                </a:solidFill>
                <a:hlinkClick r:id="rId4"/>
              </a:rPr>
              <a:t>“Sub-Image Anomaly Detection with Deep Pyramid Correspondences</a:t>
            </a:r>
            <a:r>
              <a:rPr lang="en-US" altLang="ja-JP" dirty="0">
                <a:hlinkClick r:id="rId5"/>
              </a:rPr>
              <a:t>”</a:t>
            </a:r>
            <a:r>
              <a:rPr lang="en-US" altLang="ja-JP" dirty="0">
                <a:solidFill>
                  <a:srgbClr val="000000"/>
                </a:solidFill>
              </a:rPr>
              <a:t> 2020, </a:t>
            </a:r>
            <a:r>
              <a:rPr lang="en-US" altLang="ja-JP" dirty="0"/>
              <a:t>CVPR 2020 </a:t>
            </a:r>
          </a:p>
          <a:p>
            <a:r>
              <a:rPr lang="en-JP" altLang="ja-JP" dirty="0"/>
              <a:t>[</a:t>
            </a:r>
            <a:r>
              <a:rPr lang="en-US" altLang="ja-JP" dirty="0"/>
              <a:t>3</a:t>
            </a:r>
            <a:r>
              <a:rPr lang="en-JP" altLang="ja-JP" dirty="0"/>
              <a:t>]</a:t>
            </a:r>
            <a:r>
              <a:rPr lang="en-US" altLang="ja-JP" dirty="0"/>
              <a:t> </a:t>
            </a:r>
            <a:r>
              <a:rPr lang="en-US" altLang="ja-JP" dirty="0" err="1"/>
              <a:t>Defard</a:t>
            </a:r>
            <a:r>
              <a:rPr lang="en-US" altLang="ja-JP" dirty="0"/>
              <a:t> et.al., </a:t>
            </a:r>
            <a:r>
              <a:rPr lang="en-US" altLang="ja-JP" dirty="0">
                <a:hlinkClick r:id="rId6"/>
              </a:rPr>
              <a:t>“</a:t>
            </a:r>
            <a:r>
              <a:rPr lang="en-US" altLang="ja-JP" dirty="0" err="1">
                <a:hlinkClick r:id="rId6"/>
              </a:rPr>
              <a:t>PaDiM</a:t>
            </a:r>
            <a:r>
              <a:rPr lang="en-US" altLang="ja-JP" dirty="0">
                <a:hlinkClick r:id="rId6"/>
              </a:rPr>
              <a:t>: a Patch Distribution Modeling Framework for Anomaly Detection and Localization</a:t>
            </a:r>
            <a:r>
              <a:rPr lang="en-US" altLang="ja-JP" dirty="0">
                <a:hlinkClick r:id="rId5"/>
              </a:rPr>
              <a:t>”</a:t>
            </a:r>
            <a:r>
              <a:rPr lang="en-US" altLang="ja-JP" dirty="0">
                <a:solidFill>
                  <a:srgbClr val="000000"/>
                </a:solidFill>
              </a:rPr>
              <a:t> 2020, ICIP</a:t>
            </a:r>
            <a:r>
              <a:rPr lang="ja-JP" altLang="en-US" dirty="0">
                <a:solidFill>
                  <a:srgbClr val="000000"/>
                </a:solidFill>
              </a:rPr>
              <a:t> </a:t>
            </a:r>
            <a:r>
              <a:rPr lang="en-US" altLang="ja-JP" dirty="0">
                <a:solidFill>
                  <a:srgbClr val="000000"/>
                </a:solidFill>
              </a:rPr>
              <a:t>2021</a:t>
            </a:r>
            <a:endParaRPr lang="en-US" altLang="ja-JP" dirty="0"/>
          </a:p>
          <a:p>
            <a:r>
              <a:rPr lang="en-JP" altLang="ja-JP" dirty="0"/>
              <a:t>[</a:t>
            </a:r>
            <a:r>
              <a:rPr lang="en-US" altLang="ja-JP" dirty="0"/>
              <a:t>4</a:t>
            </a:r>
            <a:r>
              <a:rPr lang="en-JP" altLang="ja-JP" dirty="0"/>
              <a:t>]</a:t>
            </a:r>
            <a:r>
              <a:rPr lang="en-US" altLang="ja-JP" dirty="0"/>
              <a:t> Roth et.al., </a:t>
            </a:r>
            <a:r>
              <a:rPr lang="en-US" altLang="ja-JP" dirty="0">
                <a:hlinkClick r:id="rId5"/>
              </a:rPr>
              <a:t>“Towards Total Recall in Industrial Anomaly Detection”</a:t>
            </a:r>
            <a:r>
              <a:rPr lang="en-US" altLang="ja-JP" dirty="0">
                <a:solidFill>
                  <a:srgbClr val="000000"/>
                </a:solidFill>
              </a:rPr>
              <a:t> 2021, </a:t>
            </a:r>
            <a:r>
              <a:rPr lang="en-US" altLang="ja-JP" dirty="0"/>
              <a:t>CVPR 2022</a:t>
            </a:r>
          </a:p>
          <a:p>
            <a:endParaRPr lang="en-US" altLang="ja-JP" dirty="0"/>
          </a:p>
          <a:p>
            <a:endParaRPr lang="en-US" altLang="ja-JP" dirty="0"/>
          </a:p>
          <a:p>
            <a:r>
              <a:rPr lang="ja-JP" altLang="en-US" b="1" dirty="0"/>
              <a:t>再構成ベースの手法</a:t>
            </a:r>
            <a:endParaRPr lang="en-US" altLang="ja-JP" b="1" dirty="0"/>
          </a:p>
          <a:p>
            <a:r>
              <a:rPr lang="en-JP" altLang="ja-JP" dirty="0"/>
              <a:t>[</a:t>
            </a:r>
            <a:r>
              <a:rPr lang="en-US" altLang="ja-JP" dirty="0"/>
              <a:t>5</a:t>
            </a:r>
            <a:r>
              <a:rPr lang="en-JP" altLang="ja-JP" dirty="0"/>
              <a:t>]</a:t>
            </a:r>
            <a:r>
              <a:rPr lang="en-US" altLang="ja-JP" dirty="0"/>
              <a:t> Bergmann et.al., </a:t>
            </a:r>
            <a:r>
              <a:rPr lang="en-US" altLang="ja-JP" dirty="0">
                <a:hlinkClick r:id="rId7"/>
              </a:rPr>
              <a:t>“Improving Unsupervised Defect Segmentation by Applying Structural Similarity to Autoencoders”</a:t>
            </a:r>
            <a:r>
              <a:rPr lang="en-US" altLang="ja-JP" dirty="0">
                <a:solidFill>
                  <a:srgbClr val="000000"/>
                </a:solidFill>
              </a:rPr>
              <a:t> 2018, </a:t>
            </a:r>
            <a:r>
              <a:rPr lang="en-US" altLang="ja-JP" dirty="0"/>
              <a:t>VISAPP 2019</a:t>
            </a:r>
          </a:p>
          <a:p>
            <a:r>
              <a:rPr lang="en-JP" altLang="ja-JP" dirty="0"/>
              <a:t>[</a:t>
            </a:r>
            <a:r>
              <a:rPr lang="en-US" altLang="ja-JP" dirty="0"/>
              <a:t>6</a:t>
            </a:r>
            <a:r>
              <a:rPr lang="en-JP" altLang="ja-JP" dirty="0"/>
              <a:t>]</a:t>
            </a:r>
            <a:r>
              <a:rPr lang="en-US" altLang="ja-JP" dirty="0"/>
              <a:t> You et.al., </a:t>
            </a:r>
            <a:r>
              <a:rPr lang="en-US" altLang="ja-JP" dirty="0">
                <a:hlinkClick r:id="rId8"/>
              </a:rPr>
              <a:t>“ADTR: Anomaly Detection Transformer with Feature Reconstruction”</a:t>
            </a:r>
            <a:r>
              <a:rPr lang="en-US" altLang="ja-JP" dirty="0">
                <a:solidFill>
                  <a:srgbClr val="000000"/>
                </a:solidFill>
              </a:rPr>
              <a:t> 2022, </a:t>
            </a:r>
            <a:r>
              <a:rPr lang="en-US" altLang="ja-JP" dirty="0"/>
              <a:t>ICME 2022</a:t>
            </a:r>
          </a:p>
          <a:p>
            <a:r>
              <a:rPr lang="en-JP" altLang="ja-JP" dirty="0"/>
              <a:t>[</a:t>
            </a:r>
            <a:r>
              <a:rPr lang="en-US" altLang="ja-JP" dirty="0"/>
              <a:t>7</a:t>
            </a:r>
            <a:r>
              <a:rPr lang="en-JP" altLang="ja-JP" dirty="0"/>
              <a:t>]</a:t>
            </a:r>
            <a:r>
              <a:rPr lang="en-US" altLang="ja-JP" dirty="0"/>
              <a:t> Lu et.al., </a:t>
            </a:r>
            <a:r>
              <a:rPr lang="en-US" dirty="0">
                <a:solidFill>
                  <a:srgbClr val="000000"/>
                </a:solidFill>
                <a:hlinkClick r:id="rId9"/>
              </a:rPr>
              <a:t>“Removing Anomalies as Noises for Industrial Defect Localization”</a:t>
            </a:r>
            <a:r>
              <a:rPr lang="en-US" altLang="ja-JP" dirty="0">
                <a:solidFill>
                  <a:srgbClr val="000000"/>
                </a:solidFill>
              </a:rPr>
              <a:t> 2023, ICCV 2023</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p:spTree>
    <p:extLst>
      <p:ext uri="{BB962C8B-B14F-4D97-AF65-F5344CB8AC3E}">
        <p14:creationId xmlns:p14="http://schemas.microsoft.com/office/powerpoint/2010/main" val="35271930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8809283" cy="400110"/>
          </a:xfrm>
          <a:prstGeom prst="rect">
            <a:avLst/>
          </a:prstGeom>
          <a:noFill/>
        </p:spPr>
        <p:txBody>
          <a:bodyPr wrap="square" rtlCol="0">
            <a:spAutoFit/>
          </a:bodyPr>
          <a:lstStyle/>
          <a:p>
            <a:pPr algn="l"/>
            <a:r>
              <a:rPr lang="en-JP" sz="2000" dirty="0"/>
              <a:t>・</a:t>
            </a:r>
            <a:r>
              <a:rPr lang="ja-JP" altLang="en-US" sz="2000" dirty="0"/>
              <a:t>異常検知手法のイメージを掴む</a:t>
            </a:r>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26879"/>
            <a:ext cx="11588086" cy="400110"/>
          </a:xfrm>
          <a:prstGeom prst="rect">
            <a:avLst/>
          </a:prstGeom>
          <a:noFill/>
        </p:spPr>
        <p:txBody>
          <a:bodyPr wrap="square" rtlCol="0">
            <a:spAutoFit/>
          </a:bodyPr>
          <a:lstStyle/>
          <a:p>
            <a:pPr algn="l"/>
            <a:r>
              <a:rPr lang="en-JP" sz="2000" dirty="0"/>
              <a:t>・</a:t>
            </a:r>
            <a:r>
              <a:rPr lang="ja-JP" altLang="en-US" sz="2000" dirty="0"/>
              <a:t>旧手法から新しめの手法</a:t>
            </a:r>
            <a:r>
              <a:rPr lang="en-US" altLang="ja-JP" sz="2000" dirty="0"/>
              <a:t>(~2022)</a:t>
            </a:r>
            <a:r>
              <a:rPr lang="ja-JP" altLang="en-US" sz="2000" dirty="0"/>
              <a:t>の中身、</a:t>
            </a:r>
            <a:r>
              <a:rPr lang="en-US" altLang="ja-JP" sz="2000" dirty="0"/>
              <a:t>transformer </a:t>
            </a:r>
            <a:r>
              <a:rPr lang="ja-JP" altLang="en-US" sz="2000" dirty="0"/>
              <a:t>拡散モデル</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en-JP" sz="2000" dirty="0"/>
              <a:t>・</a:t>
            </a:r>
            <a:r>
              <a:rPr lang="ja-JP" altLang="en-US" sz="2000" dirty="0"/>
              <a:t>メモリバンクベース・再構築ベースの手法の理解</a:t>
            </a:r>
            <a:endParaRPr lang="en-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・xxx</a:t>
            </a:r>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pPr algn="l"/>
            <a:r>
              <a:rPr lang="en-JP" sz="2000" dirty="0"/>
              <a:t>・</a:t>
            </a:r>
            <a:r>
              <a:rPr lang="ja-JP" altLang="en-US" sz="2000" dirty="0"/>
              <a:t>隅々まで</a:t>
            </a:r>
            <a:endParaRPr lang="en-JP" sz="2000" dirty="0"/>
          </a:p>
        </p:txBody>
      </p:sp>
    </p:spTree>
    <p:extLst>
      <p:ext uri="{BB962C8B-B14F-4D97-AF65-F5344CB8AC3E}">
        <p14:creationId xmlns:p14="http://schemas.microsoft.com/office/powerpoint/2010/main" val="231181219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5" name="テキスト ボックス 4">
            <a:extLst>
              <a:ext uri="{FF2B5EF4-FFF2-40B4-BE49-F238E27FC236}">
                <a16:creationId xmlns:a16="http://schemas.microsoft.com/office/drawing/2014/main" id="{3C91E41B-5EFC-41AD-96AB-8A016199CEB0}"/>
              </a:ext>
            </a:extLst>
          </p:cNvPr>
          <p:cNvSpPr txBox="1"/>
          <p:nvPr/>
        </p:nvSpPr>
        <p:spPr>
          <a:xfrm>
            <a:off x="127977" y="2149790"/>
            <a:ext cx="10568354" cy="3477875"/>
          </a:xfrm>
          <a:prstGeom prst="rect">
            <a:avLst/>
          </a:prstGeom>
          <a:noFill/>
        </p:spPr>
        <p:txBody>
          <a:bodyPr wrap="square" rtlCol="0">
            <a:spAutoFit/>
          </a:bodyPr>
          <a:lstStyle/>
          <a:p>
            <a:r>
              <a:rPr lang="ja-JP" altLang="en-US" sz="4400" dirty="0"/>
              <a:t>★</a:t>
            </a:r>
            <a:r>
              <a:rPr lang="en-US" altLang="ja-JP" sz="4400" dirty="0"/>
              <a:t>3</a:t>
            </a:r>
            <a:r>
              <a:rPr lang="ja-JP" altLang="en-US" sz="4400" dirty="0"/>
              <a:t>大手法のおおまかな紹介</a:t>
            </a:r>
            <a:endParaRPr lang="en-US" altLang="ja-JP" sz="4400" dirty="0"/>
          </a:p>
          <a:p>
            <a:r>
              <a:rPr lang="ja-JP" altLang="en-US" sz="4400" dirty="0"/>
              <a:t>★</a:t>
            </a:r>
            <a:r>
              <a:rPr kumimoji="1" lang="ja-JP" altLang="en-US" sz="4400" dirty="0"/>
              <a:t>評価指標の説明　←いらんかも</a:t>
            </a:r>
            <a:endParaRPr kumimoji="1" lang="en-US" altLang="ja-JP" sz="4400" dirty="0"/>
          </a:p>
          <a:p>
            <a:r>
              <a:rPr lang="ja-JP" altLang="en-US" sz="4400" dirty="0"/>
              <a:t>★自分の理解を書く感じ</a:t>
            </a:r>
            <a:endParaRPr lang="en-US" altLang="ja-JP" sz="4400" dirty="0"/>
          </a:p>
          <a:p>
            <a:r>
              <a:rPr lang="ja-JP" altLang="en-US" sz="4400" dirty="0"/>
              <a:t>　・メモリバンクベース～</a:t>
            </a:r>
            <a:endParaRPr lang="en-US" altLang="ja-JP" sz="4400" dirty="0"/>
          </a:p>
          <a:p>
            <a:r>
              <a:rPr kumimoji="1" lang="ja-JP" altLang="en-US" sz="4400" dirty="0"/>
              <a:t>　・再構成ベース</a:t>
            </a:r>
            <a:r>
              <a:rPr lang="ja-JP" altLang="en-US" sz="4400" dirty="0"/>
              <a:t>～</a:t>
            </a:r>
            <a:endParaRPr kumimoji="1" lang="en-US" altLang="ja-JP" sz="4400" dirty="0"/>
          </a:p>
        </p:txBody>
      </p:sp>
    </p:spTree>
    <p:extLst>
      <p:ext uri="{BB962C8B-B14F-4D97-AF65-F5344CB8AC3E}">
        <p14:creationId xmlns:p14="http://schemas.microsoft.com/office/powerpoint/2010/main" val="307786396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E723B5E4-4401-708F-154E-B59E7D10F80A}"/>
              </a:ext>
            </a:extLst>
          </p:cNvPr>
          <p:cNvSpPr/>
          <p:nvPr/>
        </p:nvSpPr>
        <p:spPr>
          <a:xfrm>
            <a:off x="1123041" y="3550595"/>
            <a:ext cx="3585146" cy="18351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メモリバンクベースの手法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1815882"/>
          </a:xfrm>
          <a:prstGeom prst="rect">
            <a:avLst/>
          </a:prstGeom>
          <a:noFill/>
        </p:spPr>
        <p:txBody>
          <a:bodyPr wrap="square" rtlCol="0">
            <a:spAutoFit/>
          </a:bodyPr>
          <a:lstStyle/>
          <a:p>
            <a:r>
              <a:rPr lang="ja-JP" altLang="en-US" sz="2800" dirty="0"/>
              <a:t>１．</a:t>
            </a:r>
            <a:r>
              <a:rPr lang="en-US" altLang="ja-JP" sz="2800" dirty="0"/>
              <a:t>DNN</a:t>
            </a:r>
          </a:p>
          <a:p>
            <a:r>
              <a:rPr lang="ja-JP" altLang="en-US" sz="2800" dirty="0"/>
              <a:t>２．</a:t>
            </a:r>
            <a:r>
              <a:rPr lang="en-US" altLang="ja-JP" sz="2800" dirty="0"/>
              <a:t>SPADE</a:t>
            </a:r>
          </a:p>
          <a:p>
            <a:r>
              <a:rPr lang="ja-JP" altLang="en-US" sz="2800" dirty="0"/>
              <a:t>３．</a:t>
            </a:r>
            <a:r>
              <a:rPr lang="en-US" altLang="ja-JP" sz="2800" dirty="0" err="1"/>
              <a:t>PaDim</a:t>
            </a:r>
            <a:endParaRPr lang="en-US" altLang="ja-JP" sz="2800" dirty="0"/>
          </a:p>
          <a:p>
            <a:r>
              <a:rPr lang="ja-JP" altLang="en-US" sz="2800" dirty="0"/>
              <a:t>４．</a:t>
            </a:r>
            <a:r>
              <a:rPr lang="en-US" altLang="ja-JP" sz="2800" dirty="0" err="1"/>
              <a:t>PatchCore</a:t>
            </a:r>
            <a:endParaRPr lang="en-US" altLang="ja-JP" sz="2800" dirty="0"/>
          </a:p>
        </p:txBody>
      </p:sp>
    </p:spTree>
    <p:extLst>
      <p:ext uri="{BB962C8B-B14F-4D97-AF65-F5344CB8AC3E}">
        <p14:creationId xmlns:p14="http://schemas.microsoft.com/office/powerpoint/2010/main" val="354327974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D7DD0B40-36EB-6304-F157-3AAB1C61F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下 5">
            <a:extLst>
              <a:ext uri="{FF2B5EF4-FFF2-40B4-BE49-F238E27FC236}">
                <a16:creationId xmlns:a16="http://schemas.microsoft.com/office/drawing/2014/main" id="{FA174815-DA0A-8261-ED3D-B7283F49F548}"/>
              </a:ext>
            </a:extLst>
          </p:cNvPr>
          <p:cNvSpPr/>
          <p:nvPr/>
        </p:nvSpPr>
        <p:spPr>
          <a:xfrm rot="3316128">
            <a:off x="8872134" y="3635997"/>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8479084" cy="707886"/>
          </a:xfrm>
          <a:prstGeom prst="rect">
            <a:avLst/>
          </a:prstGeom>
          <a:noFill/>
        </p:spPr>
        <p:txBody>
          <a:bodyPr wrap="square" rtlCol="0">
            <a:spAutoFit/>
          </a:bodyPr>
          <a:lstStyle/>
          <a:p>
            <a:r>
              <a:rPr lang="ja-JP" altLang="en-US" sz="4000" dirty="0"/>
              <a:t>提案手法：</a:t>
            </a:r>
            <a:r>
              <a:rPr lang="en-US" altLang="ja-JP" sz="4000" dirty="0"/>
              <a:t>DNN  </a:t>
            </a:r>
            <a:r>
              <a:rPr lang="en-US" altLang="ja-JP" sz="2400" dirty="0"/>
              <a:t>(Deep Nearest-Neighbors)</a:t>
            </a:r>
            <a:endParaRPr lang="en-JP" sz="2400" dirty="0"/>
          </a:p>
        </p:txBody>
      </p:sp>
      <p:sp>
        <p:nvSpPr>
          <p:cNvPr id="2" name="テキスト ボックス 1">
            <a:extLst>
              <a:ext uri="{FF2B5EF4-FFF2-40B4-BE49-F238E27FC236}">
                <a16:creationId xmlns:a16="http://schemas.microsoft.com/office/drawing/2014/main" id="{E21702CF-DFF1-403E-B122-F7C9751136B5}"/>
              </a:ext>
            </a:extLst>
          </p:cNvPr>
          <p:cNvSpPr txBox="1"/>
          <p:nvPr/>
        </p:nvSpPr>
        <p:spPr>
          <a:xfrm>
            <a:off x="140676" y="1424354"/>
            <a:ext cx="10853675" cy="1938992"/>
          </a:xfrm>
          <a:prstGeom prst="rect">
            <a:avLst/>
          </a:prstGeom>
          <a:noFill/>
        </p:spPr>
        <p:txBody>
          <a:bodyPr wrap="square" rtlCol="0">
            <a:spAutoFit/>
          </a:bodyPr>
          <a:lstStyle/>
          <a:p>
            <a:r>
              <a:rPr lang="ja-JP" altLang="en-US" sz="2000" dirty="0"/>
              <a:t>・</a:t>
            </a:r>
            <a:r>
              <a:rPr lang="en-US" altLang="ja-JP" sz="2000" dirty="0" err="1"/>
              <a:t>imageNet</a:t>
            </a:r>
            <a:r>
              <a:rPr lang="ja-JP" altLang="en-US" sz="2000" dirty="0"/>
              <a:t>で事前学習された</a:t>
            </a:r>
            <a:r>
              <a:rPr lang="en-US" altLang="ja-JP" sz="2000" dirty="0" err="1"/>
              <a:t>ResNet</a:t>
            </a:r>
            <a:r>
              <a:rPr lang="ja-JP" altLang="en-US" sz="2000" dirty="0"/>
              <a:t>を特徴抽出器として利用し、</a:t>
            </a:r>
            <a:r>
              <a:rPr lang="en-US" altLang="ja-JP" sz="2000" u="sng" dirty="0"/>
              <a:t>KNN</a:t>
            </a:r>
            <a:r>
              <a:rPr lang="ja-JP" altLang="en-US" sz="2000" dirty="0"/>
              <a:t>を適用する手法。</a:t>
            </a:r>
            <a:endParaRPr lang="en-US" altLang="ja-JP" sz="2000" dirty="0"/>
          </a:p>
          <a:p>
            <a:endParaRPr lang="en-US" altLang="ja-JP" sz="2000" dirty="0"/>
          </a:p>
          <a:p>
            <a:r>
              <a:rPr lang="ja-JP" altLang="en-US" sz="2000" dirty="0"/>
              <a:t>・</a:t>
            </a:r>
            <a:r>
              <a:rPr lang="en-US" altLang="ja-JP" sz="2000" u="sng" dirty="0"/>
              <a:t>KNN</a:t>
            </a:r>
            <a:r>
              <a:rPr lang="ja-JP" altLang="en-US" sz="2000" dirty="0"/>
              <a:t>を採用しているため、データ数に比例してメモリ使用量と計算量が増加する。</a:t>
            </a:r>
            <a:endParaRPr lang="en-US" altLang="ja-JP" sz="2000" dirty="0"/>
          </a:p>
          <a:p>
            <a:endParaRPr lang="en-US" altLang="ja-JP" sz="2000" dirty="0"/>
          </a:p>
          <a:p>
            <a:r>
              <a:rPr lang="en-US" altLang="ja-JP" sz="2000" u="sng" dirty="0"/>
              <a:t>KNN</a:t>
            </a:r>
            <a:r>
              <a:rPr lang="en-US" altLang="ja-JP" sz="2000" dirty="0"/>
              <a:t>…</a:t>
            </a:r>
            <a:r>
              <a:rPr lang="ja-JP" altLang="en-US" sz="2000" dirty="0"/>
              <a:t>入力画像の特徴ベクトルと似ている</a:t>
            </a:r>
            <a:r>
              <a:rPr lang="en-US" altLang="ja-JP" sz="2000" dirty="0"/>
              <a:t>(</a:t>
            </a:r>
            <a:r>
              <a:rPr lang="ja-JP" altLang="en-US" sz="2000" dirty="0"/>
              <a:t>距離が近い</a:t>
            </a:r>
            <a:r>
              <a:rPr lang="en-US" altLang="ja-JP" sz="2000" dirty="0"/>
              <a:t>)</a:t>
            </a:r>
            <a:r>
              <a:rPr lang="ja-JP" altLang="en-US" sz="2000" dirty="0"/>
              <a:t>上位Ｋ個の特徴ベクトルとの</a:t>
            </a:r>
            <a:endParaRPr lang="en-US" altLang="ja-JP" sz="2000" dirty="0"/>
          </a:p>
          <a:p>
            <a:r>
              <a:rPr lang="ja-JP" altLang="en-US" sz="2000" dirty="0"/>
              <a:t>　　　 合計距離によって異常か判定する手法。</a:t>
            </a:r>
            <a:endParaRPr lang="en-US" altLang="ja-JP" sz="2000" dirty="0"/>
          </a:p>
        </p:txBody>
      </p:sp>
      <p:sp>
        <p:nvSpPr>
          <p:cNvPr id="5" name="正方形/長方形 4">
            <a:extLst>
              <a:ext uri="{FF2B5EF4-FFF2-40B4-BE49-F238E27FC236}">
                <a16:creationId xmlns:a16="http://schemas.microsoft.com/office/drawing/2014/main" id="{B71861AD-9830-7E20-607F-9C25F1115A92}"/>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7" name="矢印: 下 6">
            <a:extLst>
              <a:ext uri="{FF2B5EF4-FFF2-40B4-BE49-F238E27FC236}">
                <a16:creationId xmlns:a16="http://schemas.microsoft.com/office/drawing/2014/main" id="{B391A30E-0A0E-7BBF-DEBD-C4E70E2BA450}"/>
              </a:ext>
            </a:extLst>
          </p:cNvPr>
          <p:cNvSpPr/>
          <p:nvPr/>
        </p:nvSpPr>
        <p:spPr>
          <a:xfrm rot="17384102">
            <a:off x="6413614" y="362626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F567071-488A-A28C-1AF6-D717BB774C97}"/>
              </a:ext>
            </a:extLst>
          </p:cNvPr>
          <p:cNvSpPr txBox="1"/>
          <p:nvPr/>
        </p:nvSpPr>
        <p:spPr>
          <a:xfrm>
            <a:off x="3853848" y="4271997"/>
            <a:ext cx="1628634" cy="307777"/>
          </a:xfrm>
          <a:prstGeom prst="rect">
            <a:avLst/>
          </a:prstGeom>
          <a:noFill/>
        </p:spPr>
        <p:txBody>
          <a:bodyPr wrap="square" rtlCol="0">
            <a:spAutoFit/>
          </a:bodyPr>
          <a:lstStyle/>
          <a:p>
            <a:r>
              <a:rPr lang="ja-JP" altLang="en-US" sz="1400" dirty="0"/>
              <a:t>遠い</a:t>
            </a:r>
            <a:r>
              <a:rPr kumimoji="1" lang="en-US" altLang="ja-JP" sz="1400" dirty="0"/>
              <a:t>(</a:t>
            </a:r>
            <a:r>
              <a:rPr lang="ja-JP" altLang="en-US" sz="1400" dirty="0"/>
              <a:t>異常</a:t>
            </a:r>
            <a:r>
              <a:rPr kumimoji="1" lang="ja-JP" altLang="en-US" sz="1400" dirty="0"/>
              <a:t>だろう</a:t>
            </a:r>
            <a:r>
              <a:rPr kumimoji="1" lang="en-US" altLang="ja-JP" sz="1400" dirty="0"/>
              <a:t>)</a:t>
            </a:r>
            <a:endParaRPr kumimoji="1" lang="ja-JP" altLang="en-US" sz="1400" dirty="0"/>
          </a:p>
        </p:txBody>
      </p:sp>
      <p:sp>
        <p:nvSpPr>
          <p:cNvPr id="9" name="テキスト ボックス 8">
            <a:extLst>
              <a:ext uri="{FF2B5EF4-FFF2-40B4-BE49-F238E27FC236}">
                <a16:creationId xmlns:a16="http://schemas.microsoft.com/office/drawing/2014/main" id="{83955474-8788-CC68-58E9-85C0CDE4ED60}"/>
              </a:ext>
            </a:extLst>
          </p:cNvPr>
          <p:cNvSpPr txBox="1"/>
          <p:nvPr/>
        </p:nvSpPr>
        <p:spPr>
          <a:xfrm>
            <a:off x="9931823" y="4018525"/>
            <a:ext cx="1656034" cy="307777"/>
          </a:xfrm>
          <a:prstGeom prst="rect">
            <a:avLst/>
          </a:prstGeom>
          <a:noFill/>
        </p:spPr>
        <p:txBody>
          <a:bodyPr wrap="square" rtlCol="0">
            <a:spAutoFit/>
          </a:bodyPr>
          <a:lstStyle/>
          <a:p>
            <a:r>
              <a:rPr kumimoji="1" lang="ja-JP" altLang="en-US" sz="1400" dirty="0"/>
              <a:t>近い</a:t>
            </a:r>
            <a:r>
              <a:rPr kumimoji="1" lang="en-US" altLang="ja-JP" sz="1400" dirty="0"/>
              <a:t>(</a:t>
            </a:r>
            <a:r>
              <a:rPr kumimoji="1" lang="ja-JP" altLang="en-US" sz="1400" dirty="0"/>
              <a:t>正常だろう</a:t>
            </a:r>
            <a:r>
              <a:rPr kumimoji="1" lang="en-US" altLang="ja-JP" sz="1400" dirty="0"/>
              <a:t>)</a:t>
            </a:r>
            <a:endParaRPr kumimoji="1" lang="ja-JP" altLang="en-US" sz="1400" dirty="0"/>
          </a:p>
        </p:txBody>
      </p:sp>
    </p:spTree>
    <p:extLst>
      <p:ext uri="{BB962C8B-B14F-4D97-AF65-F5344CB8AC3E}">
        <p14:creationId xmlns:p14="http://schemas.microsoft.com/office/powerpoint/2010/main" val="416796348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52183" cy="707886"/>
          </a:xfrm>
          <a:prstGeom prst="rect">
            <a:avLst/>
          </a:prstGeom>
          <a:noFill/>
        </p:spPr>
        <p:txBody>
          <a:bodyPr wrap="square" rtlCol="0">
            <a:spAutoFit/>
          </a:bodyPr>
          <a:lstStyle/>
          <a:p>
            <a:r>
              <a:rPr lang="ja-JP" altLang="en-US" sz="4000" dirty="0"/>
              <a:t>提案手法：</a:t>
            </a:r>
            <a:r>
              <a:rPr lang="en-US" altLang="ja-JP" sz="4000" dirty="0"/>
              <a:t>SPADE</a:t>
            </a:r>
            <a:endParaRPr lang="en-JP" sz="4000" dirty="0"/>
          </a:p>
        </p:txBody>
      </p:sp>
      <p:sp>
        <p:nvSpPr>
          <p:cNvPr id="5" name="テキスト ボックス 4">
            <a:extLst>
              <a:ext uri="{FF2B5EF4-FFF2-40B4-BE49-F238E27FC236}">
                <a16:creationId xmlns:a16="http://schemas.microsoft.com/office/drawing/2014/main" id="{C487BEB7-018F-4387-B08F-DFAAFFA88390}"/>
              </a:ext>
            </a:extLst>
          </p:cNvPr>
          <p:cNvSpPr txBox="1"/>
          <p:nvPr/>
        </p:nvSpPr>
        <p:spPr>
          <a:xfrm>
            <a:off x="140677" y="1424354"/>
            <a:ext cx="10568354" cy="1938992"/>
          </a:xfrm>
          <a:prstGeom prst="rect">
            <a:avLst/>
          </a:prstGeom>
          <a:noFill/>
        </p:spPr>
        <p:txBody>
          <a:bodyPr wrap="square" rtlCol="0">
            <a:spAutoFit/>
          </a:bodyPr>
          <a:lstStyle/>
          <a:p>
            <a:r>
              <a:rPr lang="ja-JP" altLang="en-US" sz="2000" dirty="0"/>
              <a:t>・</a:t>
            </a:r>
            <a:r>
              <a:rPr lang="en-US" altLang="ja-JP" sz="2000" dirty="0"/>
              <a:t>DNN</a:t>
            </a:r>
            <a:r>
              <a:rPr lang="ja-JP" altLang="en-US" sz="2000" dirty="0"/>
              <a:t>の特徴抽出器を工夫した手法。</a:t>
            </a:r>
            <a:endParaRPr lang="en-US" altLang="ja-JP" sz="2000" dirty="0"/>
          </a:p>
          <a:p>
            <a:endParaRPr lang="en-US" altLang="ja-JP" sz="2000" dirty="0"/>
          </a:p>
          <a:p>
            <a:r>
              <a:rPr lang="ja-JP" altLang="en-US" sz="2000" dirty="0"/>
              <a:t>・浅い層＋深い層の特徴マップを利用するように改善。</a:t>
            </a:r>
            <a:endParaRPr lang="en-US" altLang="ja-JP" sz="2000" dirty="0"/>
          </a:p>
          <a:p>
            <a:endParaRPr lang="en-US" altLang="ja-JP" sz="2000" dirty="0"/>
          </a:p>
          <a:p>
            <a:r>
              <a:rPr lang="ja-JP" altLang="en-US" sz="2000" dirty="0"/>
              <a:t>・ピクセルに注目することで、局所検知が可能に。</a:t>
            </a:r>
            <a:endParaRPr kumimoji="1" lang="en-US" altLang="ja-JP" sz="2000" dirty="0"/>
          </a:p>
          <a:p>
            <a:endParaRPr kumimoji="1" lang="en-US" altLang="ja-JP" sz="2000" dirty="0"/>
          </a:p>
        </p:txBody>
      </p:sp>
      <p:pic>
        <p:nvPicPr>
          <p:cNvPr id="2" name="Picture 2">
            <a:extLst>
              <a:ext uri="{FF2B5EF4-FFF2-40B4-BE49-F238E27FC236}">
                <a16:creationId xmlns:a16="http://schemas.microsoft.com/office/drawing/2014/main" id="{ABD6B806-D8B9-5583-FDF4-89474471C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57087E1E-379E-8E5A-A8B6-880FDE560E02}"/>
              </a:ext>
            </a:extLst>
          </p:cNvPr>
          <p:cNvSpPr/>
          <p:nvPr/>
        </p:nvSpPr>
        <p:spPr>
          <a:xfrm>
            <a:off x="6789907" y="4033769"/>
            <a:ext cx="145915" cy="651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075CC01-A8B1-5D7B-7B22-3A6722E06282}"/>
              </a:ext>
            </a:extLst>
          </p:cNvPr>
          <p:cNvSpPr/>
          <p:nvPr/>
        </p:nvSpPr>
        <p:spPr>
          <a:xfrm>
            <a:off x="7100619" y="4157022"/>
            <a:ext cx="145915" cy="408561"/>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CACDC1F3-EF40-620C-E822-B5BA9125AD6C}"/>
              </a:ext>
            </a:extLst>
          </p:cNvPr>
          <p:cNvSpPr/>
          <p:nvPr/>
        </p:nvSpPr>
        <p:spPr>
          <a:xfrm rot="3262658">
            <a:off x="7965075" y="216124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EE3E272-A900-1C64-4815-0DB8F1ED4F0B}"/>
              </a:ext>
            </a:extLst>
          </p:cNvPr>
          <p:cNvSpPr txBox="1"/>
          <p:nvPr/>
        </p:nvSpPr>
        <p:spPr>
          <a:xfrm>
            <a:off x="8445304" y="2277955"/>
            <a:ext cx="1628634" cy="307777"/>
          </a:xfrm>
          <a:prstGeom prst="rect">
            <a:avLst/>
          </a:prstGeom>
          <a:noFill/>
        </p:spPr>
        <p:txBody>
          <a:bodyPr wrap="square" rtlCol="0">
            <a:spAutoFit/>
          </a:bodyPr>
          <a:lstStyle/>
          <a:p>
            <a:r>
              <a:rPr lang="ja-JP" altLang="en-US" sz="1400" dirty="0"/>
              <a:t>複数層を使ってる</a:t>
            </a:r>
            <a:endParaRPr kumimoji="1" lang="ja-JP" altLang="en-US" sz="1400" dirty="0"/>
          </a:p>
        </p:txBody>
      </p:sp>
      <p:sp>
        <p:nvSpPr>
          <p:cNvPr id="10" name="正方形/長方形 9">
            <a:extLst>
              <a:ext uri="{FF2B5EF4-FFF2-40B4-BE49-F238E27FC236}">
                <a16:creationId xmlns:a16="http://schemas.microsoft.com/office/drawing/2014/main" id="{78D7CDBE-1399-54A5-BD23-3F53A92AC005}"/>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Tree>
    <p:extLst>
      <p:ext uri="{BB962C8B-B14F-4D97-AF65-F5344CB8AC3E}">
        <p14:creationId xmlns:p14="http://schemas.microsoft.com/office/powerpoint/2010/main" val="41132283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7396119" cy="707886"/>
          </a:xfrm>
          <a:prstGeom prst="rect">
            <a:avLst/>
          </a:prstGeom>
          <a:noFill/>
        </p:spPr>
        <p:txBody>
          <a:bodyPr wrap="square" rtlCol="0">
            <a:spAutoFit/>
          </a:bodyPr>
          <a:lstStyle/>
          <a:p>
            <a:r>
              <a:rPr lang="ja-JP" altLang="en-US" sz="4000" dirty="0"/>
              <a:t>提案手法：</a:t>
            </a:r>
            <a:r>
              <a:rPr lang="en-US" altLang="ja-JP" sz="4000" dirty="0" err="1"/>
              <a:t>PaDim</a:t>
            </a:r>
            <a:r>
              <a:rPr lang="en-US" altLang="ja-JP" sz="4000" dirty="0"/>
              <a:t>    </a:t>
            </a:r>
            <a:r>
              <a:rPr lang="ja-JP" altLang="en-US" sz="1600" dirty="0"/>
              <a:t>位置がズレると破綻する</a:t>
            </a:r>
            <a:endParaRPr lang="en-JP" sz="16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588085" cy="2554545"/>
          </a:xfrm>
          <a:prstGeom prst="rect">
            <a:avLst/>
          </a:prstGeom>
        </p:spPr>
        <p:txBody>
          <a:bodyPr wrap="square">
            <a:spAutoFit/>
          </a:bodyPr>
          <a:lstStyle/>
          <a:p>
            <a:r>
              <a:rPr lang="ja-JP" altLang="en-US" sz="2000" dirty="0"/>
              <a:t>・</a:t>
            </a:r>
            <a:r>
              <a:rPr lang="en-US" altLang="ja-JP" sz="2000" dirty="0"/>
              <a:t>SPADE</a:t>
            </a:r>
            <a:r>
              <a:rPr lang="ja-JP" altLang="en-US" sz="2000" dirty="0"/>
              <a:t>に工夫を加えた手法。</a:t>
            </a:r>
            <a:endParaRPr lang="en-US" altLang="ja-JP" sz="2000" dirty="0"/>
          </a:p>
          <a:p>
            <a:endParaRPr lang="en-US" altLang="ja-JP" sz="2000" dirty="0"/>
          </a:p>
          <a:p>
            <a:r>
              <a:rPr lang="ja-JP" altLang="en-US" sz="2000" dirty="0"/>
              <a:t>・ピクセルではなく</a:t>
            </a:r>
            <a:r>
              <a:rPr lang="ja-JP" altLang="en-US" sz="2000" u="sng" dirty="0"/>
              <a:t>パッチ</a:t>
            </a:r>
            <a:r>
              <a:rPr lang="ja-JP" altLang="en-US" sz="2000" dirty="0"/>
              <a:t>に注目。</a:t>
            </a:r>
            <a:endParaRPr lang="en-US" altLang="ja-JP" sz="2000" dirty="0"/>
          </a:p>
          <a:p>
            <a:endParaRPr lang="en-US" altLang="ja-JP" sz="2000" dirty="0"/>
          </a:p>
          <a:p>
            <a:r>
              <a:rPr lang="ja-JP" altLang="en-US" sz="2000" dirty="0"/>
              <a:t>・</a:t>
            </a:r>
            <a:r>
              <a:rPr lang="ja-JP" altLang="en-US" sz="2000" u="sng" dirty="0"/>
              <a:t>マハラノビス距離</a:t>
            </a:r>
            <a:r>
              <a:rPr lang="ja-JP" altLang="en-US" sz="2000" dirty="0"/>
              <a:t>を評価指標に採用。</a:t>
            </a:r>
            <a:endParaRPr lang="en-US" altLang="ja-JP" sz="2000" dirty="0"/>
          </a:p>
          <a:p>
            <a:endParaRPr lang="en-US" altLang="ja-JP" sz="2000" b="1" dirty="0"/>
          </a:p>
          <a:p>
            <a:r>
              <a:rPr lang="ja-JP" altLang="en-US" sz="2000" b="1" u="sng" dirty="0"/>
              <a:t>マハラノビス距離</a:t>
            </a:r>
            <a:r>
              <a:rPr lang="en-US" altLang="ja-JP" sz="2000" b="1" dirty="0"/>
              <a:t>…</a:t>
            </a:r>
            <a:r>
              <a:rPr lang="ja-JP" altLang="en-US" sz="2000" dirty="0"/>
              <a:t>データ点の偏りに応じてペナルティを与えることで正しく異常度を比較する。</a:t>
            </a:r>
            <a:endParaRPr lang="en-US" altLang="ja-JP" sz="2000" dirty="0"/>
          </a:p>
          <a:p>
            <a:endParaRPr lang="en-US" altLang="ja-JP" sz="2000" dirty="0"/>
          </a:p>
        </p:txBody>
      </p:sp>
      <p:sp>
        <p:nvSpPr>
          <p:cNvPr id="5" name="正方形/長方形 4">
            <a:extLst>
              <a:ext uri="{FF2B5EF4-FFF2-40B4-BE49-F238E27FC236}">
                <a16:creationId xmlns:a16="http://schemas.microsoft.com/office/drawing/2014/main" id="{9D586D92-8693-6648-2884-4A8C31D4D5C0}"/>
              </a:ext>
            </a:extLst>
          </p:cNvPr>
          <p:cNvSpPr/>
          <p:nvPr/>
        </p:nvSpPr>
        <p:spPr>
          <a:xfrm>
            <a:off x="645792" y="6217802"/>
            <a:ext cx="3505476" cy="215444"/>
          </a:xfrm>
          <a:prstGeom prst="rect">
            <a:avLst/>
          </a:prstGeom>
        </p:spPr>
        <p:txBody>
          <a:bodyPr wrap="square">
            <a:spAutoFit/>
          </a:bodyPr>
          <a:lstStyle/>
          <a:p>
            <a:r>
              <a:rPr lang="en-US" altLang="ja-JP" sz="800" dirty="0">
                <a:hlinkClick r:id="rId3"/>
              </a:rPr>
              <a:t>https://qiita.com/kotai2003/items/297930db4466b71f06b0</a:t>
            </a:r>
            <a:endParaRPr lang="en-US" altLang="ja-JP" sz="800" dirty="0"/>
          </a:p>
        </p:txBody>
      </p:sp>
      <p:sp>
        <p:nvSpPr>
          <p:cNvPr id="8" name="矢印: 下 7">
            <a:extLst>
              <a:ext uri="{FF2B5EF4-FFF2-40B4-BE49-F238E27FC236}">
                <a16:creationId xmlns:a16="http://schemas.microsoft.com/office/drawing/2014/main" id="{9EDEDCF2-DE3B-B0CD-DD32-C49601836A9B}"/>
              </a:ext>
            </a:extLst>
          </p:cNvPr>
          <p:cNvSpPr/>
          <p:nvPr/>
        </p:nvSpPr>
        <p:spPr>
          <a:xfrm rot="8167701">
            <a:off x="5050508" y="4863404"/>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8A50BED3-19E1-DA6A-C2B8-D834AB020538}"/>
              </a:ext>
            </a:extLst>
          </p:cNvPr>
          <p:cNvSpPr/>
          <p:nvPr/>
        </p:nvSpPr>
        <p:spPr>
          <a:xfrm rot="13437489">
            <a:off x="6145511" y="4523189"/>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FA06003-A790-A3A0-E687-528EF26A04B7}"/>
              </a:ext>
            </a:extLst>
          </p:cNvPr>
          <p:cNvSpPr/>
          <p:nvPr/>
        </p:nvSpPr>
        <p:spPr>
          <a:xfrm>
            <a:off x="5316331" y="4943152"/>
            <a:ext cx="6723308" cy="369332"/>
          </a:xfrm>
          <a:prstGeom prst="rect">
            <a:avLst/>
          </a:prstGeom>
        </p:spPr>
        <p:txBody>
          <a:bodyPr wrap="square">
            <a:spAutoFit/>
          </a:bodyPr>
          <a:lstStyle/>
          <a:p>
            <a:r>
              <a:rPr lang="ja-JP" altLang="en-US" dirty="0"/>
              <a:t>と　　　　の距離が等価になる＝同じ異常度になるイメージ。</a:t>
            </a:r>
            <a:endParaRPr lang="en-US" altLang="ja-JP" dirty="0"/>
          </a:p>
        </p:txBody>
      </p:sp>
      <p:grpSp>
        <p:nvGrpSpPr>
          <p:cNvPr id="11" name="グループ化 10">
            <a:extLst>
              <a:ext uri="{FF2B5EF4-FFF2-40B4-BE49-F238E27FC236}">
                <a16:creationId xmlns:a16="http://schemas.microsoft.com/office/drawing/2014/main" id="{A918D3E7-9B57-B617-9151-ED175D54EA8C}"/>
              </a:ext>
            </a:extLst>
          </p:cNvPr>
          <p:cNvGrpSpPr/>
          <p:nvPr/>
        </p:nvGrpSpPr>
        <p:grpSpPr>
          <a:xfrm>
            <a:off x="821498" y="3906427"/>
            <a:ext cx="3738444" cy="2308324"/>
            <a:chOff x="821498" y="3860127"/>
            <a:chExt cx="3738444" cy="2308324"/>
          </a:xfrm>
        </p:grpSpPr>
        <p:pic>
          <p:nvPicPr>
            <p:cNvPr id="12" name="Picture 2">
              <a:extLst>
                <a:ext uri="{FF2B5EF4-FFF2-40B4-BE49-F238E27FC236}">
                  <a16:creationId xmlns:a16="http://schemas.microsoft.com/office/drawing/2014/main" id="{32065EE3-F31E-9CD5-71D5-E80BE532E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498" y="3860127"/>
              <a:ext cx="3738444" cy="2308324"/>
            </a:xfrm>
            <a:prstGeom prst="rect">
              <a:avLst/>
            </a:prstGeom>
            <a:noFill/>
            <a:extLst>
              <a:ext uri="{909E8E84-426E-40DD-AFC4-6F175D3DCCD1}">
                <a14:hiddenFill xmlns:a14="http://schemas.microsoft.com/office/drawing/2010/main">
                  <a:solidFill>
                    <a:srgbClr val="FFFFFF"/>
                  </a:solidFill>
                </a14:hiddenFill>
              </a:ext>
            </a:extLst>
          </p:spPr>
        </p:pic>
        <p:sp>
          <p:nvSpPr>
            <p:cNvPr id="13" name="矢印: 下 12">
              <a:extLst>
                <a:ext uri="{FF2B5EF4-FFF2-40B4-BE49-F238E27FC236}">
                  <a16:creationId xmlns:a16="http://schemas.microsoft.com/office/drawing/2014/main" id="{8FB66705-C641-2E72-6D31-7F52933D3644}"/>
                </a:ext>
              </a:extLst>
            </p:cNvPr>
            <p:cNvSpPr/>
            <p:nvPr/>
          </p:nvSpPr>
          <p:spPr>
            <a:xfrm rot="8167701">
              <a:off x="1737568" y="4788130"/>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EA08C61E-62EF-2A24-D259-D576D678BD19}"/>
                </a:ext>
              </a:extLst>
            </p:cNvPr>
            <p:cNvSpPr/>
            <p:nvPr/>
          </p:nvSpPr>
          <p:spPr>
            <a:xfrm rot="13437489">
              <a:off x="2190506" y="4290901"/>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5" name="Picture 2">
            <a:extLst>
              <a:ext uri="{FF2B5EF4-FFF2-40B4-BE49-F238E27FC236}">
                <a16:creationId xmlns:a16="http://schemas.microsoft.com/office/drawing/2014/main" id="{8D1218BD-AF58-42F1-C009-EC5C6D5A0A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1457" r="71909" b="38415"/>
          <a:stretch>
            <a:fillRect/>
          </a:stretch>
        </p:blipFill>
        <p:spPr bwMode="auto">
          <a:xfrm>
            <a:off x="5966582" y="1542412"/>
            <a:ext cx="2138327" cy="1025449"/>
          </a:xfrm>
          <a:prstGeom prst="rect">
            <a:avLst/>
          </a:prstGeom>
          <a:noFill/>
          <a:extLst>
            <a:ext uri="{909E8E84-426E-40DD-AFC4-6F175D3DCCD1}">
              <a14:hiddenFill xmlns:a14="http://schemas.microsoft.com/office/drawing/2010/main">
                <a:solidFill>
                  <a:srgbClr val="FFFFFF"/>
                </a:solidFill>
              </a14:hiddenFill>
            </a:ext>
          </a:extLst>
        </p:spPr>
      </p:pic>
      <p:sp>
        <p:nvSpPr>
          <p:cNvPr id="16" name="矢印: 下 15">
            <a:extLst>
              <a:ext uri="{FF2B5EF4-FFF2-40B4-BE49-F238E27FC236}">
                <a16:creationId xmlns:a16="http://schemas.microsoft.com/office/drawing/2014/main" id="{9EFBC164-096C-E730-8CFC-BF6763A32DA8}"/>
              </a:ext>
            </a:extLst>
          </p:cNvPr>
          <p:cNvSpPr/>
          <p:nvPr/>
        </p:nvSpPr>
        <p:spPr>
          <a:xfrm rot="4377814">
            <a:off x="8719261" y="514701"/>
            <a:ext cx="183119" cy="2247358"/>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A567C68-305C-1ABB-E978-FDCBF2A2537E}"/>
              </a:ext>
            </a:extLst>
          </p:cNvPr>
          <p:cNvSpPr txBox="1"/>
          <p:nvPr/>
        </p:nvSpPr>
        <p:spPr>
          <a:xfrm>
            <a:off x="9887093" y="1144828"/>
            <a:ext cx="1628634" cy="307777"/>
          </a:xfrm>
          <a:prstGeom prst="rect">
            <a:avLst/>
          </a:prstGeom>
          <a:noFill/>
        </p:spPr>
        <p:txBody>
          <a:bodyPr wrap="square" rtlCol="0">
            <a:spAutoFit/>
          </a:bodyPr>
          <a:lstStyle/>
          <a:p>
            <a:r>
              <a:rPr lang="ja-JP" altLang="en-US" sz="1400" u="sng" dirty="0"/>
              <a:t>パッチ</a:t>
            </a:r>
            <a:endParaRPr kumimoji="1" lang="ja-JP" altLang="en-US" sz="1400" u="sng" dirty="0"/>
          </a:p>
        </p:txBody>
      </p:sp>
      <p:sp>
        <p:nvSpPr>
          <p:cNvPr id="18" name="テキスト ボックス 17">
            <a:extLst>
              <a:ext uri="{FF2B5EF4-FFF2-40B4-BE49-F238E27FC236}">
                <a16:creationId xmlns:a16="http://schemas.microsoft.com/office/drawing/2014/main" id="{C6AC8B1F-98D0-11DC-49A5-46FA7681A8C4}"/>
              </a:ext>
            </a:extLst>
          </p:cNvPr>
          <p:cNvSpPr txBox="1"/>
          <p:nvPr/>
        </p:nvSpPr>
        <p:spPr>
          <a:xfrm>
            <a:off x="7167383" y="2606767"/>
            <a:ext cx="1084481" cy="307777"/>
          </a:xfrm>
          <a:prstGeom prst="rect">
            <a:avLst/>
          </a:prstGeom>
          <a:noFill/>
        </p:spPr>
        <p:txBody>
          <a:bodyPr wrap="square" rtlCol="0">
            <a:spAutoFit/>
          </a:bodyPr>
          <a:lstStyle/>
          <a:p>
            <a:pPr algn="ctr"/>
            <a:r>
              <a:rPr kumimoji="1" lang="ja-JP" altLang="en-US" sz="1400" b="1" i="1" dirty="0"/>
              <a:t>畳み込み後</a:t>
            </a:r>
          </a:p>
        </p:txBody>
      </p:sp>
      <p:sp>
        <p:nvSpPr>
          <p:cNvPr id="19" name="テキスト ボックス 18">
            <a:extLst>
              <a:ext uri="{FF2B5EF4-FFF2-40B4-BE49-F238E27FC236}">
                <a16:creationId xmlns:a16="http://schemas.microsoft.com/office/drawing/2014/main" id="{2C96C18E-924B-F379-09BD-2D3081668ECA}"/>
              </a:ext>
            </a:extLst>
          </p:cNvPr>
          <p:cNvSpPr txBox="1"/>
          <p:nvPr/>
        </p:nvSpPr>
        <p:spPr>
          <a:xfrm>
            <a:off x="6012812" y="2605752"/>
            <a:ext cx="1084481" cy="307777"/>
          </a:xfrm>
          <a:prstGeom prst="rect">
            <a:avLst/>
          </a:prstGeom>
          <a:noFill/>
        </p:spPr>
        <p:txBody>
          <a:bodyPr wrap="square" rtlCol="0">
            <a:spAutoFit/>
          </a:bodyPr>
          <a:lstStyle/>
          <a:p>
            <a:pPr algn="ctr"/>
            <a:r>
              <a:rPr kumimoji="1" lang="ja-JP" altLang="en-US" sz="1400" b="1" i="1" dirty="0"/>
              <a:t>入力画像</a:t>
            </a:r>
          </a:p>
        </p:txBody>
      </p:sp>
      <p:sp>
        <p:nvSpPr>
          <p:cNvPr id="20" name="正方形/長方形 19">
            <a:extLst>
              <a:ext uri="{FF2B5EF4-FFF2-40B4-BE49-F238E27FC236}">
                <a16:creationId xmlns:a16="http://schemas.microsoft.com/office/drawing/2014/main" id="{F2620584-F1E6-B623-7204-65657F4356AA}"/>
              </a:ext>
            </a:extLst>
          </p:cNvPr>
          <p:cNvSpPr/>
          <p:nvPr/>
        </p:nvSpPr>
        <p:spPr>
          <a:xfrm>
            <a:off x="7302894" y="2875638"/>
            <a:ext cx="1084481" cy="215444"/>
          </a:xfrm>
          <a:prstGeom prst="rect">
            <a:avLst/>
          </a:prstGeom>
        </p:spPr>
        <p:txBody>
          <a:bodyPr wrap="square">
            <a:spAutoFit/>
          </a:bodyPr>
          <a:lstStyle/>
          <a:p>
            <a:r>
              <a:rPr lang="en-US" altLang="ja-JP" sz="800" dirty="0">
                <a:hlinkClick r:id="rId6"/>
              </a:rPr>
              <a:t>https://x.gd/Yfuxp</a:t>
            </a:r>
            <a:endParaRPr lang="en-US" altLang="ja-JP" sz="800" dirty="0"/>
          </a:p>
        </p:txBody>
      </p:sp>
      <p:pic>
        <p:nvPicPr>
          <p:cNvPr id="1026" name="Picture 2">
            <a:extLst>
              <a:ext uri="{FF2B5EF4-FFF2-40B4-BE49-F238E27FC236}">
                <a16:creationId xmlns:a16="http://schemas.microsoft.com/office/drawing/2014/main" id="{78DEA117-3C8A-683A-6226-D52B8553B1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8530" y="5794606"/>
            <a:ext cx="2059222" cy="36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5271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8</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・工業製品向けの異常検知手法。</a:t>
            </a:r>
            <a:endParaRPr lang="en-US" altLang="ja-JP" dirty="0"/>
          </a:p>
          <a:p>
            <a:endParaRPr lang="en-US" altLang="ja-JP" dirty="0"/>
          </a:p>
          <a:p>
            <a:r>
              <a:rPr lang="ja-JP" altLang="en-US" dirty="0"/>
              <a:t>・特徴抽出器では中間層を採用している。</a:t>
            </a:r>
            <a:endParaRPr lang="en-US" altLang="ja-JP" dirty="0"/>
          </a:p>
          <a:p>
            <a:endParaRPr lang="en-US" altLang="ja-JP" dirty="0"/>
          </a:p>
          <a:p>
            <a:r>
              <a:rPr lang="ja-JP" altLang="en-US" dirty="0"/>
              <a:t>・貪欲アルゴリズムによってメモリバンクの圧縮に成功している。</a:t>
            </a:r>
            <a:r>
              <a:rPr lang="en-US" altLang="ja-JP" dirty="0"/>
              <a:t>(</a:t>
            </a:r>
            <a:r>
              <a:rPr lang="ja-JP" altLang="en-US" dirty="0"/>
              <a:t>先ほどの</a:t>
            </a:r>
            <a:r>
              <a:rPr lang="en-US" altLang="ja-JP" dirty="0"/>
              <a:t>3</a:t>
            </a:r>
            <a:r>
              <a:rPr lang="ja-JP" altLang="en-US" dirty="0"/>
              <a:t>手法の弱点を克服！</a:t>
            </a:r>
            <a:r>
              <a:rPr lang="en-US" altLang="ja-JP" dirty="0"/>
              <a:t>)</a:t>
            </a:r>
          </a:p>
          <a:p>
            <a:endParaRPr lang="en-US" altLang="ja-JP" dirty="0"/>
          </a:p>
          <a:p>
            <a:r>
              <a:rPr lang="ja-JP" altLang="en-US" dirty="0"/>
              <a:t>・位置ズレに強い。</a:t>
            </a:r>
            <a:endParaRPr lang="en-US" altLang="ja-JP" dirty="0"/>
          </a:p>
        </p:txBody>
      </p:sp>
      <p:pic>
        <p:nvPicPr>
          <p:cNvPr id="6" name="図 5">
            <a:extLst>
              <a:ext uri="{FF2B5EF4-FFF2-40B4-BE49-F238E27FC236}">
                <a16:creationId xmlns:a16="http://schemas.microsoft.com/office/drawing/2014/main" id="{BECBD828-A734-63DA-C273-79E9382EBBE9}"/>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7" name="正方形/長方形 6">
            <a:extLst>
              <a:ext uri="{FF2B5EF4-FFF2-40B4-BE49-F238E27FC236}">
                <a16:creationId xmlns:a16="http://schemas.microsoft.com/office/drawing/2014/main" id="{D779FF2E-F21D-3E0F-D76F-829C9D3F57BB}"/>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15" name="テキスト ボックス 14">
            <a:extLst>
              <a:ext uri="{FF2B5EF4-FFF2-40B4-BE49-F238E27FC236}">
                <a16:creationId xmlns:a16="http://schemas.microsoft.com/office/drawing/2014/main" id="{2899345C-7FF7-D125-C0E6-71738BA12A9E}"/>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18" name="図 17">
            <a:extLst>
              <a:ext uri="{FF2B5EF4-FFF2-40B4-BE49-F238E27FC236}">
                <a16:creationId xmlns:a16="http://schemas.microsoft.com/office/drawing/2014/main" id="{BBA8BD97-8DC0-4143-1D0B-0A7C4EABF61B}"/>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19" name="正方形/長方形 18">
            <a:extLst>
              <a:ext uri="{FF2B5EF4-FFF2-40B4-BE49-F238E27FC236}">
                <a16:creationId xmlns:a16="http://schemas.microsoft.com/office/drawing/2014/main" id="{612E3988-2E84-66C8-1F24-8BE9457A2C2C}"/>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20" name="テキスト ボックス 19">
            <a:extLst>
              <a:ext uri="{FF2B5EF4-FFF2-40B4-BE49-F238E27FC236}">
                <a16:creationId xmlns:a16="http://schemas.microsoft.com/office/drawing/2014/main" id="{1F0D819C-FB09-5C22-9043-B129E1F73B61}"/>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再構築ベースの手法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6" y="1472206"/>
            <a:ext cx="11561751" cy="1692771"/>
          </a:xfrm>
          <a:prstGeom prst="rect">
            <a:avLst/>
          </a:prstGeom>
          <a:noFill/>
        </p:spPr>
        <p:txBody>
          <a:bodyPr wrap="square" rtlCol="0">
            <a:spAutoFit/>
          </a:bodyPr>
          <a:lstStyle/>
          <a:p>
            <a:r>
              <a:rPr lang="ja-JP" altLang="en-US" sz="2800" dirty="0"/>
              <a:t>１．</a:t>
            </a:r>
            <a:r>
              <a:rPr lang="en-US" altLang="ja-JP" sz="2800" dirty="0"/>
              <a:t>SSIM</a:t>
            </a:r>
          </a:p>
          <a:p>
            <a:r>
              <a:rPr lang="ja-JP" altLang="en-US" sz="2800" dirty="0"/>
              <a:t>２．</a:t>
            </a:r>
            <a:r>
              <a:rPr lang="en-US" altLang="ja-JP" sz="2800" dirty="0"/>
              <a:t>ADTR</a:t>
            </a:r>
          </a:p>
          <a:p>
            <a:r>
              <a:rPr lang="ja-JP" altLang="en-US" sz="2800" dirty="0"/>
              <a:t>３．</a:t>
            </a:r>
            <a:r>
              <a:rPr lang="en-US" altLang="ja-JP" sz="2800" dirty="0"/>
              <a:t>Morita et al.(2022)</a:t>
            </a:r>
          </a:p>
          <a:p>
            <a:r>
              <a:rPr lang="en-US" altLang="ja-JP" sz="2000" dirty="0"/>
              <a:t>                  -(</a:t>
            </a:r>
            <a:r>
              <a:rPr lang="en-US" altLang="ja-JP" sz="2000" dirty="0" err="1"/>
              <a:t>Removing_Anomalies_as_Noises_for_Industrial_Defect_Localization</a:t>
            </a:r>
            <a:r>
              <a:rPr lang="en-US" altLang="ja-JP" sz="2000" dirty="0"/>
              <a:t>)</a:t>
            </a:r>
          </a:p>
        </p:txBody>
      </p:sp>
    </p:spTree>
    <p:extLst>
      <p:ext uri="{BB962C8B-B14F-4D97-AF65-F5344CB8AC3E}">
        <p14:creationId xmlns:p14="http://schemas.microsoft.com/office/powerpoint/2010/main" val="409485453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2848</Words>
  <Application>Microsoft Office PowerPoint</Application>
  <PresentationFormat>ワイド画面</PresentationFormat>
  <Paragraphs>356</Paragraphs>
  <Slides>20</Slides>
  <Notes>20</Notes>
  <HiddenSlides>6</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Lucida Grande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 U</cp:lastModifiedBy>
  <cp:revision>78</cp:revision>
  <dcterms:created xsi:type="dcterms:W3CDTF">2025-06-30T02:25:33Z</dcterms:created>
  <dcterms:modified xsi:type="dcterms:W3CDTF">2025-07-01T19:16:14Z</dcterms:modified>
</cp:coreProperties>
</file>