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9" r:id="rId2"/>
    <p:sldId id="335" r:id="rId3"/>
    <p:sldId id="331" r:id="rId4"/>
    <p:sldId id="346" r:id="rId5"/>
    <p:sldId id="344" r:id="rId6"/>
    <p:sldId id="362" r:id="rId7"/>
    <p:sldId id="324" r:id="rId8"/>
    <p:sldId id="381"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289" r:id="rId23"/>
    <p:sldId id="380" r:id="rId24"/>
    <p:sldId id="356"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69622" autoAdjust="0"/>
  </p:normalViewPr>
  <p:slideViewPr>
    <p:cSldViewPr snapToGrid="0">
      <p:cViewPr varScale="1">
        <p:scale>
          <a:sx n="54" d="100"/>
          <a:sy n="54" d="100"/>
        </p:scale>
        <p:origin x="114" y="53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tx1"/>
                </a:solidFill>
              </a:rPr>
              <a:t>タイトルは，</a:t>
            </a:r>
            <a:r>
              <a:rPr lang="en-US" altLang="ja-JP" sz="1200" dirty="0">
                <a:solidFill>
                  <a:schemeClr val="tx1"/>
                </a:solidFill>
              </a:rPr>
              <a:t>A Unified Model for Multi-class Anomaly Detection</a:t>
            </a:r>
            <a:r>
              <a:rPr kumimoji="1" lang="en-US" altLang="ja-JP" dirty="0">
                <a:solidFill>
                  <a:schemeClr val="tx1"/>
                </a:solidFill>
              </a:rPr>
              <a:t>”</a:t>
            </a:r>
            <a:r>
              <a:rPr kumimoji="1" lang="ja-JP" altLang="en-US" dirty="0">
                <a:solidFill>
                  <a:schemeClr val="tx1"/>
                </a:solidFill>
              </a:rPr>
              <a:t>で，</a:t>
            </a:r>
            <a:r>
              <a:rPr kumimoji="1" lang="ja-JP" altLang="en-US" sz="1200" b="1" i="0" kern="1200" dirty="0">
                <a:solidFill>
                  <a:schemeClr val="tx1"/>
                </a:solidFill>
                <a:effectLst/>
                <a:latin typeface="+mn-lt"/>
                <a:ea typeface="+mn-ea"/>
                <a:cs typeface="+mn-cs"/>
              </a:rPr>
              <a:t>ニューリップス</a:t>
            </a:r>
            <a:r>
              <a:rPr kumimoji="1" lang="en-US" altLang="ja-JP" sz="1200" b="1" i="0" kern="1200" dirty="0">
                <a:solidFill>
                  <a:schemeClr val="tx1"/>
                </a:solidFill>
                <a:effectLst/>
                <a:latin typeface="+mn-lt"/>
                <a:ea typeface="+mn-ea"/>
                <a:cs typeface="+mn-cs"/>
              </a:rPr>
              <a:t>(</a:t>
            </a:r>
            <a:r>
              <a:rPr kumimoji="1" lang="en-US" altLang="ja-JP" sz="1200" b="1" i="0" kern="1200" dirty="0" err="1">
                <a:solidFill>
                  <a:schemeClr val="tx1"/>
                </a:solidFill>
                <a:effectLst/>
                <a:latin typeface="+mn-lt"/>
                <a:ea typeface="+mn-ea"/>
                <a:cs typeface="+mn-cs"/>
              </a:rPr>
              <a:t>NeurIPS</a:t>
            </a:r>
            <a:r>
              <a:rPr kumimoji="1" lang="en-US" altLang="ja-JP" sz="1200" b="1" i="0" kern="1200" dirty="0">
                <a:solidFill>
                  <a:schemeClr val="tx1"/>
                </a:solidFill>
                <a:effectLst/>
                <a:latin typeface="+mn-lt"/>
                <a:ea typeface="+mn-ea"/>
                <a:cs typeface="+mn-cs"/>
              </a:rPr>
              <a:t>)</a:t>
            </a:r>
            <a:r>
              <a:rPr lang="en-US" altLang="ja-JP" dirty="0">
                <a:solidFill>
                  <a:schemeClr val="tx1"/>
                </a:solidFill>
              </a:rPr>
              <a:t>2022</a:t>
            </a:r>
            <a:r>
              <a:rPr kumimoji="1" lang="ja-JP" altLang="en-JP" dirty="0">
                <a:solidFill>
                  <a:schemeClr val="tx1"/>
                </a:solidFill>
              </a:rPr>
              <a:t>に</a:t>
            </a:r>
            <a:r>
              <a:rPr kumimoji="1" lang="ja-JP" altLang="en-US" dirty="0">
                <a:solidFill>
                  <a:schemeClr val="tx1"/>
                </a:solidFill>
              </a:rPr>
              <a:t>採択されている論文です．</a:t>
            </a:r>
            <a:endParaRPr kumimoji="1" lang="en-US" altLang="ja-JP" dirty="0">
              <a:solidFill>
                <a:schemeClr val="tx1"/>
              </a:solidFill>
            </a:endParaRP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t>今回の核心は、</a:t>
            </a:r>
            <a:r>
              <a:rPr lang="en-US" altLang="ja-JP" dirty="0" err="1"/>
              <a:t>ViT</a:t>
            </a:r>
            <a:r>
              <a:rPr lang="ja-JP" altLang="en-US" dirty="0" err="1"/>
              <a:t>のように</a:t>
            </a:r>
            <a:r>
              <a:rPr lang="ja-JP" altLang="en-US" dirty="0"/>
              <a:t>画像そのものをトランスフォーマーで処理するのではなく、</a:t>
            </a:r>
            <a:r>
              <a:rPr lang="en-US" altLang="ja-JP" b="1" dirty="0"/>
              <a:t>CNN</a:t>
            </a:r>
            <a:r>
              <a:rPr lang="ja-JP" altLang="en-US" b="1" dirty="0"/>
              <a:t>で得た特徴量を、独自に改良したトランスフォーマーで処理する</a:t>
            </a:r>
            <a:r>
              <a:rPr lang="ja-JP" altLang="en-US" dirty="0"/>
              <a:t>点</a:t>
            </a:r>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AA612-4430-C793-BF12-F8F6DD37B9F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1ADF213-A223-91B7-1270-0264F247425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97D5D2A0-F492-55B5-2EAE-E699E25AAB20}"/>
                  </a:ext>
                </a:extLst>
              </p:cNvPr>
              <p:cNvSpPr>
                <a:spLocks noGrp="1"/>
              </p:cNvSpPr>
              <p:nvPr>
                <p:ph type="body" idx="1"/>
              </p:nvPr>
            </p:nvSpPr>
            <p:spPr/>
            <p:txBody>
              <a:bodyPr/>
              <a:lstStyle/>
              <a:p>
                <a:r>
                  <a:rPr lang="ja-JP" altLang="en-US" dirty="0"/>
                  <a:t>まず、クエリデコーダを説明します。</a:t>
                </a:r>
                <a:endParaRPr lang="en-US" altLang="ja-JP" dirty="0"/>
              </a:p>
              <a:p>
                <a:r>
                  <a:rPr lang="ja-JP" altLang="en-US" dirty="0"/>
                  <a:t>通常のトランスフォーマーでは、デコーダの最初の層にのみ「クエリ埋め込み」が入力されます。</a:t>
                </a:r>
                <a:endParaRPr lang="en-US" altLang="ja-JP" dirty="0"/>
              </a:p>
              <a:p>
                <a:r>
                  <a:rPr lang="ja-JP" altLang="en-US" dirty="0"/>
                  <a:t>対して</a:t>
                </a:r>
                <a:r>
                  <a:rPr lang="en-US" altLang="ja-JP" dirty="0"/>
                  <a:t>LQD</a:t>
                </a:r>
                <a:r>
                  <a:rPr lang="ja-JP" altLang="en-US" dirty="0"/>
                  <a:t>では、</a:t>
                </a:r>
                <a:r>
                  <a:rPr lang="ja-JP" altLang="en-US" b="1" dirty="0"/>
                  <a:t>デコーダの全ての層に、それぞれ独立した学習可能なクエリ埋め込みを追加します。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効果としては、</a:t>
                </a:r>
                <a:r>
                  <a:rPr kumimoji="1" lang="ja-JP" altLang="en-US" dirty="0"/>
                  <a:t>クエリ埋め込みの繰り返し適用により正常データと強く関連するようになります。</a:t>
                </a:r>
                <a:endParaRPr kumimoji="1" lang="en-US" altLang="ja-JP" dirty="0"/>
              </a:p>
              <a:p>
                <a:endParaRPr lang="en-US" altLang="ja-JP" dirty="0"/>
              </a:p>
              <a:p>
                <a:endParaRPr lang="en-US" altLang="ja-JP" dirty="0"/>
              </a:p>
              <a:p>
                <a:r>
                  <a:rPr lang="ja-JP" altLang="en-US" dirty="0"/>
                  <a:t>★</a:t>
                </a:r>
                <a:endParaRPr lang="en-US" altLang="ja-JP" dirty="0"/>
              </a:p>
              <a:p>
                <a:r>
                  <a:rPr lang="ja-JP" altLang="en-US" dirty="0"/>
                  <a:t>そもそも、クエリ埋め込みは</a:t>
                </a:r>
                <a:r>
                  <a:rPr lang="en-US" altLang="ja-JP" dirty="0"/>
                  <a:t>…</a:t>
                </a:r>
                <a:r>
                  <a:rPr lang="ja-JP" altLang="en-US" dirty="0"/>
                  <a:t>正常データと強く関連するように学習されて、異常な特徴をうまく再構成できなくする 。</a:t>
                </a:r>
                <a:endParaRPr lang="en-US" altLang="ja-JP" dirty="0"/>
              </a:p>
              <a:p>
                <a:r>
                  <a:rPr lang="en-US" altLang="ja-JP" dirty="0"/>
                  <a:t>NMA</a:t>
                </a:r>
                <a:r>
                  <a:rPr lang="ja-JP" altLang="en-US" dirty="0"/>
                  <a:t>が隠すのは、</a:t>
                </a:r>
                <a:r>
                  <a:rPr lang="en-US" altLang="ja-JP" dirty="0"/>
                  <a:t>1</a:t>
                </a:r>
                <a:r>
                  <a:rPr lang="ja-JP" altLang="en-US" dirty="0"/>
                  <a:t>次元シーケンス上の「未来」ではなく、</a:t>
                </a:r>
                <a:r>
                  <a:rPr lang="ja-JP" altLang="en-US" b="1" dirty="0"/>
                  <a:t>元の</a:t>
                </a:r>
                <a:r>
                  <a:rPr lang="en-US" altLang="ja-JP" b="1" dirty="0"/>
                  <a:t>2</a:t>
                </a:r>
                <a:r>
                  <a:rPr lang="ja-JP" altLang="en-US" b="1" dirty="0"/>
                  <a:t>次元空間における「近傍（となり）」の情報</a:t>
                </a:r>
                <a:endParaRPr lang="en-US" altLang="ja-JP" b="1" dirty="0"/>
              </a:p>
              <a:p>
                <a:endParaRPr lang="en-US" altLang="ja-JP" dirty="0"/>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32B18B10-7D7C-9FF7-886A-A439BD869D92}"/>
              </a:ext>
            </a:extLst>
          </p:cNvPr>
          <p:cNvSpPr>
            <a:spLocks noGrp="1"/>
          </p:cNvSpPr>
          <p:nvPr>
            <p:ph type="sldNum" sz="quarter" idx="5"/>
          </p:nvPr>
        </p:nvSpPr>
        <p:spPr/>
        <p:txBody>
          <a:bodyPr/>
          <a:lstStyle/>
          <a:p>
            <a:fld id="{9C089636-1275-4B33-B565-A6C15888DBD7}" type="slidenum">
              <a:rPr kumimoji="1" lang="ja-JP" altLang="en-US" smtClean="0"/>
              <a:t>10</a:t>
            </a:fld>
            <a:endParaRPr kumimoji="1" lang="ja-JP" altLang="en-US"/>
          </a:p>
        </p:txBody>
      </p:sp>
    </p:spTree>
    <p:extLst>
      <p:ext uri="{BB962C8B-B14F-4D97-AF65-F5344CB8AC3E}">
        <p14:creationId xmlns:p14="http://schemas.microsoft.com/office/powerpoint/2010/main" val="154065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6CD79-5EF4-7E61-6FD5-5B0CF8FBDE8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D24CD0E-44E7-B2F5-51B4-C5582924C2A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14A8AD76-1968-5ABF-B7D8-4D929BBF45DE}"/>
                  </a:ext>
                </a:extLst>
              </p:cNvPr>
              <p:cNvSpPr>
                <a:spLocks noGrp="1"/>
              </p:cNvSpPr>
              <p:nvPr>
                <p:ph type="body" idx="1"/>
              </p:nvPr>
            </p:nvSpPr>
            <p:spPr/>
            <p:txBody>
              <a:bodyPr/>
              <a:lstStyle/>
              <a:p>
                <a:r>
                  <a:rPr lang="ja-JP" altLang="en-US" b="1" dirty="0"/>
                  <a:t>入力</a:t>
                </a:r>
                <a:r>
                  <a:rPr lang="en-US" altLang="ja-JP" b="1" dirty="0"/>
                  <a:t>: </a:t>
                </a:r>
                <a:r>
                  <a:rPr lang="ja-JP" altLang="en-US" b="1" dirty="0"/>
                  <a:t>この層は、**「学習可能なクエリ埋め込み」と「前の層からの出力」**という</a:t>
                </a:r>
                <a:r>
                  <a:rPr lang="en-US" altLang="ja-JP" b="1" dirty="0"/>
                  <a:t>2</a:t>
                </a:r>
                <a:r>
                  <a:rPr lang="ja-JP" altLang="en-US" b="1" dirty="0"/>
                  <a:t>つの情報を入力として受け取ります。</a:t>
                </a:r>
                <a:endParaRPr lang="en-US" altLang="ja-JP" b="1" dirty="0"/>
              </a:p>
              <a:p>
                <a:endParaRPr lang="ja-JP" altLang="en-US" b="1" dirty="0"/>
              </a:p>
              <a:p>
                <a:r>
                  <a:rPr lang="en-US" altLang="ja-JP" b="1" dirty="0"/>
                  <a:t>1</a:t>
                </a:r>
                <a:r>
                  <a:rPr lang="ja-JP" altLang="en-US" b="1" dirty="0"/>
                  <a:t>つ目の</a:t>
                </a:r>
                <a:r>
                  <a:rPr lang="en-US" altLang="ja-JP" b="1" dirty="0"/>
                  <a:t>Attention: </a:t>
                </a:r>
                <a:r>
                  <a:rPr lang="ja-JP" altLang="en-US" b="0" dirty="0"/>
                  <a:t>まず、「前の層からの出力」を文脈情報（</a:t>
                </a:r>
                <a:r>
                  <a:rPr lang="en-US" altLang="ja-JP" b="0" dirty="0"/>
                  <a:t>Key, Value</a:t>
                </a:r>
                <a:r>
                  <a:rPr lang="ja-JP" altLang="en-US" b="0" dirty="0"/>
                  <a:t>）とし、この層固有の「クエリ埋め込み」を質問（</a:t>
                </a:r>
                <a:r>
                  <a:rPr lang="en-US" altLang="ja-JP" b="0" dirty="0"/>
                  <a:t>Query</a:t>
                </a:r>
                <a:r>
                  <a:rPr lang="ja-JP" altLang="en-US" b="0" dirty="0"/>
                  <a:t>）として使います。これにより、この層が担当する「問い」と、前の層までの文脈が融合されます。</a:t>
                </a:r>
                <a:endParaRPr lang="en-US" altLang="ja-JP" b="0" dirty="0"/>
              </a:p>
              <a:p>
                <a:endParaRPr lang="ja-JP" altLang="en-US" b="1" dirty="0"/>
              </a:p>
              <a:p>
                <a:r>
                  <a:rPr lang="en-US" altLang="ja-JP" b="1" dirty="0"/>
                  <a:t>2</a:t>
                </a:r>
                <a:r>
                  <a:rPr lang="ja-JP" altLang="en-US" b="1" dirty="0"/>
                  <a:t>つ目の</a:t>
                </a:r>
                <a:r>
                  <a:rPr lang="en-US" altLang="ja-JP" b="1" dirty="0"/>
                  <a:t>Attention: </a:t>
                </a:r>
                <a:r>
                  <a:rPr lang="ja-JP" altLang="en-US" b="0" dirty="0"/>
                  <a:t>ステップ</a:t>
                </a:r>
                <a:r>
                  <a:rPr lang="en-US" altLang="ja-JP" b="0" dirty="0"/>
                  <a:t>2</a:t>
                </a:r>
                <a:r>
                  <a:rPr lang="ja-JP" altLang="en-US" b="0" dirty="0"/>
                  <a:t>で得られた新しいベクトルを</a:t>
                </a:r>
                <a:r>
                  <a:rPr lang="en-US" altLang="ja-JP" b="0" dirty="0"/>
                  <a:t>Query</a:t>
                </a:r>
                <a:r>
                  <a:rPr lang="ja-JP" altLang="en-US" b="0" dirty="0"/>
                  <a:t>とし、今度はエンコーダから渡された特徴（図の左から入ってくる</a:t>
                </a:r>
                <a:r>
                  <a:rPr lang="en-US" altLang="ja-JP" b="0" dirty="0"/>
                  <a:t>K, V</a:t>
                </a:r>
                <a:r>
                  <a:rPr lang="ja-JP" altLang="en-US" b="0" dirty="0"/>
                  <a:t>）に対して質問を投げかけ、必要な情報を引き出します。</a:t>
                </a:r>
                <a:endParaRPr lang="en-US" altLang="ja-JP" b="0" dirty="0"/>
              </a:p>
              <a:p>
                <a:endParaRPr lang="ja-JP" altLang="en-US" b="1" dirty="0"/>
              </a:p>
              <a:p>
                <a:r>
                  <a:rPr lang="ja-JP" altLang="en-US" b="1" dirty="0"/>
                  <a:t>出力</a:t>
                </a:r>
                <a:r>
                  <a:rPr lang="en-US" altLang="ja-JP" b="1" dirty="0"/>
                  <a:t>: </a:t>
                </a:r>
                <a:r>
                  <a:rPr lang="ja-JP" altLang="en-US" b="0" dirty="0"/>
                  <a:t>その後、</a:t>
                </a:r>
                <a:r>
                  <a:rPr lang="en-US" altLang="ja-JP" b="0" dirty="0"/>
                  <a:t>Feed Forward Network</a:t>
                </a:r>
                <a:r>
                  <a:rPr lang="ja-JP" altLang="en-US" b="0" dirty="0"/>
                  <a:t>を経て、この層での**「再構成されたトークン」**が出力され、次の層へと渡されます。</a:t>
                </a:r>
              </a:p>
              <a:p>
                <a:r>
                  <a:rPr lang="ja-JP" altLang="en-US" b="0" dirty="0"/>
                  <a:t>このプロセスをデコーダの層の数だけ繰り返すことで、</a:t>
                </a:r>
                <a:r>
                  <a:rPr lang="ja-JP" altLang="en-US" b="1" dirty="0"/>
                  <a:t>段階的に特徴を再構成していきます。</a:t>
                </a:r>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06E80B76-2B9B-A292-59A3-8063916B2D04}"/>
              </a:ext>
            </a:extLst>
          </p:cNvPr>
          <p:cNvSpPr>
            <a:spLocks noGrp="1"/>
          </p:cNvSpPr>
          <p:nvPr>
            <p:ph type="sldNum" sz="quarter" idx="5"/>
          </p:nvPr>
        </p:nvSpPr>
        <p:spPr/>
        <p:txBody>
          <a:bodyPr/>
          <a:lstStyle/>
          <a:p>
            <a:fld id="{9C089636-1275-4B33-B565-A6C15888DBD7}" type="slidenum">
              <a:rPr kumimoji="1" lang="ja-JP" altLang="en-US" smtClean="0"/>
              <a:t>11</a:t>
            </a:fld>
            <a:endParaRPr kumimoji="1" lang="ja-JP" altLang="en-US"/>
          </a:p>
        </p:txBody>
      </p:sp>
    </p:spTree>
    <p:extLst>
      <p:ext uri="{BB962C8B-B14F-4D97-AF65-F5344CB8AC3E}">
        <p14:creationId xmlns:p14="http://schemas.microsoft.com/office/powerpoint/2010/main" val="50335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04102-D0A7-DB09-1B0E-EA799F90DD9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E2D71D2-36F6-5BA7-8325-DE515402D39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2CD10E21-1534-3C49-0ACB-4127A05100A0}"/>
                  </a:ext>
                </a:extLst>
              </p:cNvPr>
              <p:cNvSpPr>
                <a:spLocks noGrp="1"/>
              </p:cNvSpPr>
              <p:nvPr>
                <p:ph type="body" idx="1"/>
              </p:nvPr>
            </p:nvSpPr>
            <p:spPr/>
            <p:txBody>
              <a:bodyPr/>
              <a:lstStyle/>
              <a:p>
                <a:r>
                  <a:rPr lang="ja-JP" altLang="en-US" dirty="0"/>
                  <a:t>近傍マスク付きアテンションを説明します。</a:t>
                </a:r>
                <a:endParaRPr lang="en-US" altLang="ja-JP" dirty="0"/>
              </a:p>
              <a:p>
                <a:r>
                  <a:rPr lang="ja-JP" altLang="en-US" dirty="0"/>
                  <a:t>これは、アテンションマップを計算する際に近傍トークンをマスクする操作のことです。</a:t>
                </a:r>
                <a:endParaRPr lang="en-US" altLang="ja-JP" dirty="0"/>
              </a:p>
              <a:p>
                <a:r>
                  <a:rPr lang="ja-JP" altLang="en-US" dirty="0"/>
                  <a:t>効果としては、</a:t>
                </a:r>
                <a:r>
                  <a:rPr kumimoji="1" lang="ja-JP" altLang="en-US" dirty="0"/>
                  <a:t>自身とその周辺</a:t>
                </a:r>
                <a:r>
                  <a:rPr lang="ja-JP" altLang="en-US" dirty="0"/>
                  <a:t>の値をコピーをすること防止し、隣接していないピクセルどうしの関係把握を促します。</a:t>
                </a:r>
                <a:endParaRPr kumimoji="1" lang="ja-JP" altLang="en-US" dirty="0"/>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93DC07C4-B3BA-75D6-EAE1-60C2B0847974}"/>
              </a:ext>
            </a:extLst>
          </p:cNvPr>
          <p:cNvSpPr>
            <a:spLocks noGrp="1"/>
          </p:cNvSpPr>
          <p:nvPr>
            <p:ph type="sldNum" sz="quarter" idx="5"/>
          </p:nvPr>
        </p:nvSpPr>
        <p:spPr/>
        <p:txBody>
          <a:bodyPr/>
          <a:lstStyle/>
          <a:p>
            <a:fld id="{9C089636-1275-4B33-B565-A6C15888DBD7}" type="slidenum">
              <a:rPr kumimoji="1" lang="ja-JP" altLang="en-US" smtClean="0"/>
              <a:t>12</a:t>
            </a:fld>
            <a:endParaRPr kumimoji="1" lang="ja-JP" altLang="en-US"/>
          </a:p>
        </p:txBody>
      </p:sp>
    </p:spTree>
    <p:extLst>
      <p:ext uri="{BB962C8B-B14F-4D97-AF65-F5344CB8AC3E}">
        <p14:creationId xmlns:p14="http://schemas.microsoft.com/office/powerpoint/2010/main" val="181310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5EFBE-7293-F498-BC08-7B8A9C15D70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B471A8B-BF54-D5D6-CBE5-3D75056BE7E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B26A2C48-8538-CDAF-FBE6-C78A91E8B835}"/>
                  </a:ext>
                </a:extLst>
              </p:cNvPr>
              <p:cNvSpPr>
                <a:spLocks noGrp="1"/>
              </p:cNvSpPr>
              <p:nvPr>
                <p:ph type="body" idx="1"/>
              </p:nvPr>
            </p:nvSpPr>
            <p:spPr/>
            <p:txBody>
              <a:bodyPr/>
              <a:lstStyle/>
              <a:p>
                <a:r>
                  <a:rPr lang="ja-JP" altLang="en-US" dirty="0"/>
                  <a:t>特徴ジッタリングを説明します。</a:t>
                </a:r>
                <a:endParaRPr lang="en-US" altLang="ja-JP" dirty="0"/>
              </a:p>
              <a:p>
                <a:r>
                  <a:rPr lang="ja-JP" altLang="en-US" dirty="0"/>
                  <a:t>これは、入力特徴量に意図的にノイズを付加する操作のことです。   ★</a:t>
                </a:r>
                <a:r>
                  <a:rPr lang="en-US" altLang="ja-JP" dirty="0"/>
                  <a:t>(</a:t>
                </a:r>
                <a:r>
                  <a:rPr lang="ja-JP" altLang="en-US" dirty="0"/>
                  <a:t>特徴マップ全てのマスに対してノイズがかけられる</a:t>
                </a:r>
                <a:r>
                  <a:rPr lang="en-US" altLang="ja-JP" dirty="0"/>
                  <a:t>)</a:t>
                </a:r>
              </a:p>
              <a:p>
                <a:r>
                  <a:rPr lang="ja-JP" altLang="en-US" dirty="0"/>
                  <a:t>効果としては、そのまま復元することを学習してもノイズ付きを復元することになることで、元のノイズのない正常な特徴量を再構成することを要求できます。</a:t>
                </a:r>
                <a:endParaRPr lang="en-US" altLang="ja-JP" dirty="0"/>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3D51AEE9-BA8F-B72F-BA77-836EF6663421}"/>
              </a:ext>
            </a:extLst>
          </p:cNvPr>
          <p:cNvSpPr>
            <a:spLocks noGrp="1"/>
          </p:cNvSpPr>
          <p:nvPr>
            <p:ph type="sldNum" sz="quarter" idx="5"/>
          </p:nvPr>
        </p:nvSpPr>
        <p:spPr/>
        <p:txBody>
          <a:bodyPr/>
          <a:lstStyle/>
          <a:p>
            <a:fld id="{9C089636-1275-4B33-B565-A6C15888DBD7}" type="slidenum">
              <a:rPr kumimoji="1" lang="ja-JP" altLang="en-US" smtClean="0"/>
              <a:t>13</a:t>
            </a:fld>
            <a:endParaRPr kumimoji="1" lang="ja-JP" altLang="en-US"/>
          </a:p>
        </p:txBody>
      </p:sp>
    </p:spTree>
    <p:extLst>
      <p:ext uri="{BB962C8B-B14F-4D97-AF65-F5344CB8AC3E}">
        <p14:creationId xmlns:p14="http://schemas.microsoft.com/office/powerpoint/2010/main" val="958139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466C4-B26F-E814-BA21-7F59BCBCF6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3182501-6474-35E8-24FF-049AF18F86F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F7DAAE7-2ADF-1E6B-9C30-25116BB92FE0}"/>
              </a:ext>
            </a:extLst>
          </p:cNvPr>
          <p:cNvSpPr>
            <a:spLocks noGrp="1"/>
          </p:cNvSpPr>
          <p:nvPr>
            <p:ph type="body" idx="1"/>
          </p:nvPr>
        </p:nvSpPr>
        <p:spPr/>
        <p:txBody>
          <a:bodyPr/>
          <a:lstStyle/>
          <a:p>
            <a:r>
              <a:rPr lang="ja-JP" altLang="en-US" dirty="0"/>
              <a:t>損失関数は以下の通りです。</a:t>
            </a:r>
            <a:endParaRPr lang="en-US" altLang="ja-JP" dirty="0"/>
          </a:p>
          <a:p>
            <a:r>
              <a:rPr lang="ja-JP" altLang="en-US" dirty="0"/>
              <a:t>流れとしては、差分を計算し、</a:t>
            </a:r>
            <a:r>
              <a:rPr lang="en-US" altLang="ja-JP" dirty="0"/>
              <a:t>L2</a:t>
            </a:r>
            <a:r>
              <a:rPr lang="ja-JP" altLang="en-US" dirty="0"/>
              <a:t>ノルムの２乗を求め、平均化することでえられます。</a:t>
            </a:r>
            <a:endParaRPr lang="en-US" altLang="ja-JP" dirty="0"/>
          </a:p>
          <a:p>
            <a:endParaRPr lang="en-US" altLang="ja-JP" dirty="0"/>
          </a:p>
          <a:p>
            <a:endParaRPr lang="en-US" altLang="ja-JP" dirty="0"/>
          </a:p>
          <a:p>
            <a:endParaRPr lang="en-US" altLang="ja-JP" dirty="0"/>
          </a:p>
          <a:p>
            <a:r>
              <a:rPr lang="ja-JP" altLang="en-US" dirty="0"/>
              <a:t>★</a:t>
            </a:r>
            <a:endParaRPr lang="en-US" altLang="ja-JP" dirty="0"/>
          </a:p>
          <a:p>
            <a:r>
              <a:rPr lang="ja-JP" altLang="en-US" b="1" dirty="0"/>
              <a:t>差分の計算</a:t>
            </a:r>
            <a:r>
              <a:rPr lang="en-US" altLang="ja-JP" b="1" dirty="0"/>
              <a:t>		</a:t>
            </a:r>
            <a:r>
              <a:rPr lang="ja-JP" altLang="en-US" dirty="0"/>
              <a:t>元の特徴マップと再構成された特徴マップの、対応する各ピクセル（特徴ベクトル）ごとの差を求めます。</a:t>
            </a:r>
          </a:p>
          <a:p>
            <a:r>
              <a:rPr lang="en-US" altLang="ja-JP" b="1" dirty="0"/>
              <a:t>L2</a:t>
            </a:r>
            <a:r>
              <a:rPr lang="ja-JP" altLang="en-US" b="1" dirty="0"/>
              <a:t>ノルムの</a:t>
            </a:r>
            <a:r>
              <a:rPr lang="en-US" altLang="ja-JP" b="1" dirty="0"/>
              <a:t>2</a:t>
            </a:r>
            <a:r>
              <a:rPr lang="ja-JP" altLang="en-US" b="1" dirty="0"/>
              <a:t>乗 </a:t>
            </a:r>
            <a:r>
              <a:rPr lang="en-US" altLang="ja-JP" b="1" dirty="0"/>
              <a:t>	</a:t>
            </a:r>
            <a:r>
              <a:rPr lang="ja-JP" altLang="en-US" dirty="0"/>
              <a:t>ステップ</a:t>
            </a:r>
            <a:r>
              <a:rPr lang="en-US" altLang="ja-JP" dirty="0"/>
              <a:t>1</a:t>
            </a:r>
            <a:r>
              <a:rPr lang="ja-JP" altLang="en-US" dirty="0"/>
              <a:t>で求めた差分マップの各要素をそれぞれ</a:t>
            </a:r>
            <a:r>
              <a:rPr lang="en-US" altLang="ja-JP" dirty="0"/>
              <a:t>2</a:t>
            </a:r>
            <a:r>
              <a:rPr lang="ja-JP" altLang="en-US" dirty="0"/>
              <a:t>乗し、それらを全て合計します。これにより、差の大きさがプラスの値として強調されます。</a:t>
            </a:r>
            <a:endParaRPr lang="en-US" altLang="ja-JP" dirty="0"/>
          </a:p>
          <a:p>
            <a:r>
              <a:rPr lang="ja-JP" altLang="en-US" b="1" dirty="0"/>
              <a:t>平均化 </a:t>
            </a:r>
            <a:r>
              <a:rPr lang="en-US" altLang="ja-JP" b="1" dirty="0"/>
              <a:t>		</a:t>
            </a:r>
            <a:r>
              <a:rPr lang="ja-JP" altLang="en-US" dirty="0"/>
              <a:t>ステップ</a:t>
            </a:r>
            <a:r>
              <a:rPr lang="en-US" altLang="ja-JP" dirty="0"/>
              <a:t>2</a:t>
            </a:r>
            <a:r>
              <a:rPr lang="ja-JP" altLang="en-US" dirty="0"/>
              <a:t>で得られた合計値を、特徴マップのピクセル数（高さ</a:t>
            </a:r>
            <a:r>
              <a:rPr lang="en-US" altLang="ja-JP" dirty="0"/>
              <a:t>H × </a:t>
            </a:r>
            <a:r>
              <a:rPr lang="ja-JP" altLang="en-US" dirty="0"/>
              <a:t>幅</a:t>
            </a:r>
            <a:r>
              <a:rPr lang="en-US" altLang="ja-JP" dirty="0"/>
              <a:t>W</a:t>
            </a:r>
            <a:r>
              <a:rPr lang="ja-JP" altLang="en-US" dirty="0"/>
              <a:t>）で割り、</a:t>
            </a:r>
            <a:r>
              <a:rPr lang="ja-JP" altLang="en-US" b="1" dirty="0"/>
              <a:t>ピクセルあたりの平均誤差</a:t>
            </a:r>
            <a:r>
              <a:rPr lang="ja-JP" altLang="en-US" dirty="0"/>
              <a:t>を算出します 。</a:t>
            </a:r>
            <a:endParaRPr lang="en-US" altLang="ja-JP" dirty="0"/>
          </a:p>
          <a:p>
            <a:r>
              <a:rPr lang="ja-JP" altLang="en-US" dirty="0"/>
              <a:t>最終的に、この計算によって</a:t>
            </a:r>
            <a:r>
              <a:rPr lang="en-US" altLang="ja-JP" dirty="0"/>
              <a:t>1</a:t>
            </a:r>
            <a:r>
              <a:rPr lang="ja-JP" altLang="en-US" dirty="0"/>
              <a:t>つの数値（スカラー）が得られます。（損失関数なのでスカラである必要があるので集約している）</a:t>
            </a:r>
            <a:endParaRPr lang="en-US" altLang="ja-JP" dirty="0"/>
          </a:p>
          <a:p>
            <a:endParaRPr lang="en-US" altLang="ja-JP" dirty="0"/>
          </a:p>
          <a:p>
            <a:r>
              <a:rPr lang="ja-JP" altLang="en-US" dirty="0"/>
              <a:t>★</a:t>
            </a:r>
            <a:endParaRPr lang="en-US" altLang="ja-JP" dirty="0"/>
          </a:p>
          <a:p>
            <a:r>
              <a:rPr lang="en-US" altLang="ja-JP" b="1" dirty="0"/>
              <a:t>L2</a:t>
            </a:r>
            <a:r>
              <a:rPr lang="ja-JP" altLang="en-US" b="1" dirty="0"/>
              <a:t>ノルム　は　２点間の</a:t>
            </a:r>
            <a:r>
              <a:rPr lang="ja-JP" altLang="en-US" dirty="0"/>
              <a:t>直線距離（ユークリッド距離）**と同じもの</a:t>
            </a:r>
            <a:endParaRPr lang="en-US" altLang="ja-JP" dirty="0"/>
          </a:p>
          <a:p>
            <a:r>
              <a:rPr lang="ja-JP" altLang="en-US" dirty="0"/>
              <a:t>ただ損失関数では√をとらない。ー＞最適化計算上の都合や、誤差が大きいほどペナルティを大きくする効果によるもの。</a:t>
            </a:r>
          </a:p>
        </p:txBody>
      </p:sp>
      <p:sp>
        <p:nvSpPr>
          <p:cNvPr id="4" name="スライド番号プレースホルダー 3">
            <a:extLst>
              <a:ext uri="{FF2B5EF4-FFF2-40B4-BE49-F238E27FC236}">
                <a16:creationId xmlns:a16="http://schemas.microsoft.com/office/drawing/2014/main" id="{4F985F42-E572-6A06-5BD7-BCC90FDACD50}"/>
              </a:ext>
            </a:extLst>
          </p:cNvPr>
          <p:cNvSpPr>
            <a:spLocks noGrp="1"/>
          </p:cNvSpPr>
          <p:nvPr>
            <p:ph type="sldNum" sz="quarter" idx="5"/>
          </p:nvPr>
        </p:nvSpPr>
        <p:spPr/>
        <p:txBody>
          <a:bodyPr/>
          <a:lstStyle/>
          <a:p>
            <a:fld id="{9C089636-1275-4B33-B565-A6C15888DBD7}" type="slidenum">
              <a:rPr kumimoji="1" lang="ja-JP" altLang="en-US" smtClean="0"/>
              <a:t>14</a:t>
            </a:fld>
            <a:endParaRPr kumimoji="1" lang="ja-JP" altLang="en-US"/>
          </a:p>
        </p:txBody>
      </p:sp>
    </p:spTree>
    <p:extLst>
      <p:ext uri="{BB962C8B-B14F-4D97-AF65-F5344CB8AC3E}">
        <p14:creationId xmlns:p14="http://schemas.microsoft.com/office/powerpoint/2010/main" val="3746482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48450-7A1A-2D99-41D4-9E84BF1CB6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C7BB78-2E0B-6D28-2CEE-9D547CC6E12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08A21504-4261-3B6E-D618-A4D69E7004DC}"/>
                  </a:ext>
                </a:extLst>
              </p:cNvPr>
              <p:cNvSpPr>
                <a:spLocks noGrp="1"/>
              </p:cNvSpPr>
              <p:nvPr>
                <p:ph type="body" idx="1"/>
              </p:nvPr>
            </p:nvSpPr>
            <p:spPr/>
            <p:txBody>
              <a:bodyPr/>
              <a:lstStyle/>
              <a:p>
                <a:r>
                  <a:rPr lang="ja-JP" altLang="en-US" sz="1600" dirty="0"/>
                  <a:t>計算のプロセス</a:t>
                </a:r>
                <a:endParaRPr lang="ja-JP" altLang="en-US" dirty="0"/>
              </a:p>
              <a:p>
                <a:pPr marL="342900" indent="-342900">
                  <a:buAutoNum type="arabicPeriod"/>
                </a:pPr>
                <a:r>
                  <a:rPr lang="ja-JP" altLang="en-US" dirty="0"/>
                  <a:t>元々の特徴量 </a:t>
                </a:r>
                <a:r>
                  <a:rPr lang="en-US" altLang="ja-JP" dirty="0"/>
                  <a:t>`</a:t>
                </a:r>
                <a:r>
                  <a:rPr lang="en-US" altLang="ja-JP" dirty="0" err="1"/>
                  <a:t>f_org</a:t>
                </a:r>
                <a:r>
                  <a:rPr lang="en-US" altLang="ja-JP" dirty="0"/>
                  <a:t>` </a:t>
                </a:r>
                <a:r>
                  <a:rPr lang="ja-JP" altLang="en-US" dirty="0"/>
                  <a:t>と再構成された特徴量 </a:t>
                </a:r>
                <a:r>
                  <a:rPr lang="en-US" altLang="ja-JP" dirty="0"/>
                  <a:t>`</a:t>
                </a:r>
                <a:r>
                  <a:rPr lang="en-US" altLang="ja-JP" dirty="0" err="1"/>
                  <a:t>f_rec</a:t>
                </a:r>
                <a:r>
                  <a:rPr lang="en-US" altLang="ja-JP" dirty="0"/>
                  <a:t>` </a:t>
                </a:r>
                <a:r>
                  <a:rPr lang="ja-JP" altLang="en-US" dirty="0"/>
                  <a:t>の差を計算する。</a:t>
                </a:r>
              </a:p>
              <a:p>
                <a:r>
                  <a:rPr lang="en-US" altLang="ja-JP" dirty="0"/>
                  <a:t>2. </a:t>
                </a:r>
                <a:r>
                  <a:rPr lang="ja-JP" altLang="en-US" dirty="0"/>
                  <a:t>ある</a:t>
                </a:r>
                <a:r>
                  <a:rPr lang="en-US" altLang="ja-JP" dirty="0"/>
                  <a:t>1</a:t>
                </a:r>
                <a:r>
                  <a:rPr lang="ja-JP" altLang="en-US" dirty="0"/>
                  <a:t>つのピクセル位置に注目すると、その位置には、チャネル数</a:t>
                </a:r>
                <a:r>
                  <a:rPr lang="en-US" altLang="ja-JP" dirty="0"/>
                  <a:t>C</a:t>
                </a:r>
                <a:r>
                  <a:rPr lang="ja-JP" altLang="en-US" dirty="0"/>
                  <a:t>個分の誤差の値（</a:t>
                </a:r>
                <a:r>
                  <a:rPr lang="en-US" altLang="ja-JP" dirty="0"/>
                  <a:t>C</a:t>
                </a:r>
                <a:r>
                  <a:rPr lang="ja-JP" altLang="en-US" dirty="0"/>
                  <a:t>次元のベクトル）が存在している。</a:t>
                </a:r>
              </a:p>
              <a:p>
                <a:r>
                  <a:rPr lang="en-US" altLang="ja-JP" dirty="0"/>
                  <a:t>3. **</a:t>
                </a:r>
                <a:r>
                  <a:rPr lang="ja-JP" altLang="en-US" dirty="0"/>
                  <a:t>その</a:t>
                </a:r>
                <a:r>
                  <a:rPr lang="en-US" altLang="ja-JP" dirty="0"/>
                  <a:t>C</a:t>
                </a:r>
                <a:r>
                  <a:rPr lang="ja-JP" altLang="en-US" dirty="0"/>
                  <a:t>次元の誤差ベクトルに対して</a:t>
                </a:r>
                <a:r>
                  <a:rPr lang="en-US" altLang="ja-JP" dirty="0"/>
                  <a:t>L2</a:t>
                </a:r>
                <a:r>
                  <a:rPr lang="ja-JP" altLang="en-US" dirty="0"/>
                  <a:t>ノルムを計算**し、そのピクセルの異常スコア（</a:t>
                </a:r>
                <a:r>
                  <a:rPr lang="en-US" altLang="ja-JP" dirty="0"/>
                  <a:t>1</a:t>
                </a:r>
                <a:r>
                  <a:rPr lang="ja-JP" altLang="en-US" dirty="0"/>
                  <a:t>つの数値）を算出する。</a:t>
                </a:r>
              </a:p>
              <a:p>
                <a:r>
                  <a:rPr lang="en-US" altLang="ja-JP" dirty="0"/>
                  <a:t>4. </a:t>
                </a:r>
                <a:r>
                  <a:rPr lang="ja-JP" altLang="en-US" dirty="0"/>
                  <a:t>この計算を、特徴マップの**すべてのピクセル（</a:t>
                </a:r>
                <a:r>
                  <a:rPr lang="en-US" altLang="ja-JP" dirty="0"/>
                  <a:t>H × W</a:t>
                </a:r>
                <a:r>
                  <a:rPr lang="ja-JP" altLang="en-US" dirty="0"/>
                  <a:t>個）**に対して繰り返す。</a:t>
                </a:r>
              </a:p>
              <a:p>
                <a:r>
                  <a:rPr lang="ja-JP" altLang="en-US" dirty="0"/>
                  <a:t>最終的に得られる</a:t>
                </a:r>
                <a:r>
                  <a:rPr lang="en-US" altLang="ja-JP" dirty="0"/>
                  <a:t>s</a:t>
                </a:r>
                <a:r>
                  <a:rPr lang="ja-JP" altLang="en-US" dirty="0"/>
                  <a:t>は、サイズが </a:t>
                </a:r>
                <a:r>
                  <a:rPr lang="en-US" altLang="ja-JP" dirty="0"/>
                  <a:t>H × W</a:t>
                </a:r>
                <a:r>
                  <a:rPr lang="ja-JP" altLang="en-US" dirty="0"/>
                  <a:t>の</a:t>
                </a:r>
                <a:r>
                  <a:rPr lang="en-US" altLang="ja-JP" dirty="0"/>
                  <a:t>2</a:t>
                </a:r>
                <a:r>
                  <a:rPr lang="ja-JP" altLang="en-US" dirty="0"/>
                  <a:t>次元マップ。⇒セグメンテーション（</a:t>
                </a:r>
                <a:r>
                  <a:rPr lang="zh-TW" altLang="en-US" dirty="0"/>
                  <a:t>異常位置特定</a:t>
                </a:r>
                <a:r>
                  <a:rPr lang="ja-JP" altLang="en-US" dirty="0"/>
                  <a:t>）も画像単位の異常検知にも両方に使える。</a:t>
                </a:r>
                <a:endParaRPr lang="en-US" altLang="ja-JP" dirty="0"/>
              </a:p>
              <a:p>
                <a:endParaRPr lang="ja-JP" altLang="en-US" dirty="0"/>
              </a:p>
            </p:txBody>
          </p:sp>
        </mc:Choice>
        <mc:Fallback xmlns="">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r>
                  <a:rPr lang="en-US" altLang="ja-JP" b="0" i="0">
                    <a:latin typeface="Cambria Math" panose="02040503050406030204" pitchFamily="18" charset="0"/>
                  </a:rPr>
                  <a:t>𝑚</a:t>
                </a:r>
                <a:r>
                  <a:rPr lang="ja-JP" altLang="en-US" dirty="0"/>
                  <a:t>と</a:t>
                </a:r>
                <a:r>
                  <a:rPr lang="en-US" altLang="ja-JP" b="0" i="0">
                    <a:latin typeface="Cambria Math" panose="02040503050406030204" pitchFamily="18" charset="0"/>
                  </a:rPr>
                  <a:t>𝑚^𝑡𝑒𝑠𝑡</a:t>
                </a:r>
                <a:r>
                  <a:rPr lang="ja-JP" altLang="en-US" dirty="0"/>
                  <a:t>の距離を全ての</a:t>
                </a:r>
                <a:r>
                  <a:rPr lang="en-US" altLang="ja-JP" i="0">
                    <a:latin typeface="Cambria Math" panose="02040503050406030204" pitchFamily="18" charset="0"/>
                  </a:rPr>
                  <a:t>𝑚</a:t>
                </a:r>
                <a:r>
                  <a:rPr lang="ja-JP" altLang="en-US" i="0">
                    <a:latin typeface="Cambria Math" panose="02040503050406030204" pitchFamily="18" charset="0"/>
                  </a:rPr>
                  <a:t>について求めます。</a:t>
                </a:r>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r>
                  <a:rPr lang="en-US" altLang="ja-JP" i="0">
                    <a:latin typeface="Cambria Math" panose="02040503050406030204" pitchFamily="18" charset="0"/>
                  </a:rPr>
                  <a:t>𝑚</a:t>
                </a:r>
                <a:r>
                  <a:rPr lang="ja-JP" altLang="en-US" dirty="0"/>
                  <a:t>と</a:t>
                </a:r>
                <a:r>
                  <a:rPr lang="en-US" altLang="ja-JP" i="0">
                    <a:latin typeface="Cambria Math" panose="02040503050406030204" pitchFamily="18" charset="0"/>
                  </a:rPr>
                  <a:t>𝑚^𝑡𝑒𝑠𝑡</a:t>
                </a:r>
                <a:r>
                  <a:rPr lang="ja-JP" altLang="en-US" dirty="0"/>
                  <a:t>のペアを選択し、それぞれ</a:t>
                </a:r>
                <a:r>
                  <a:rPr lang="en-US" altLang="ja-JP" i="0">
                    <a:latin typeface="Cambria Math" panose="02040503050406030204" pitchFamily="18" charset="0"/>
                  </a:rPr>
                  <a:t>𝑚^</a:t>
                </a:r>
                <a:r>
                  <a:rPr lang="en-US" altLang="ja-JP" b="0" i="0">
                    <a:latin typeface="Cambria Math" panose="02040503050406030204" pitchFamily="18" charset="0"/>
                  </a:rPr>
                  <a:t>∗</a:t>
                </a:r>
                <a:r>
                  <a:rPr lang="en-US" altLang="ja-JP" dirty="0"/>
                  <a:t>, </a:t>
                </a:r>
                <a:r>
                  <a:rPr lang="en-US" altLang="ja-JP" i="0">
                    <a:latin typeface="Cambria Math" panose="02040503050406030204" pitchFamily="18" charset="0"/>
                  </a:rPr>
                  <a:t>𝑚^(𝑡𝑒𝑠𝑡</a:t>
                </a:r>
                <a:r>
                  <a:rPr lang="en-US" altLang="ja-JP" b="0" i="0">
                    <a:latin typeface="Cambria Math" panose="02040503050406030204" pitchFamily="18" charset="0"/>
                  </a:rPr>
                  <a:t>∗)</a:t>
                </a:r>
                <a:r>
                  <a:rPr lang="ja-JP" altLang="en-US" dirty="0"/>
                  <a:t>と命名しておきます。</a:t>
                </a:r>
              </a:p>
              <a:p>
                <a:r>
                  <a:rPr lang="ja-JP" altLang="en-US" dirty="0"/>
                  <a:t>５．そして、選択したペアのユークリッド距離を異常スコアの素とする感じです。</a:t>
                </a:r>
              </a:p>
            </p:txBody>
          </p:sp>
        </mc:Fallback>
      </mc:AlternateContent>
      <p:sp>
        <p:nvSpPr>
          <p:cNvPr id="4" name="Slide Number Placeholder 3">
            <a:extLst>
              <a:ext uri="{FF2B5EF4-FFF2-40B4-BE49-F238E27FC236}">
                <a16:creationId xmlns:a16="http://schemas.microsoft.com/office/drawing/2014/main" id="{BA0A7887-2940-6C84-9722-047EC2B102B8}"/>
              </a:ext>
            </a:extLst>
          </p:cNvPr>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1231568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90736-D08D-B2A2-FAFA-8FC58E93A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D3C035-D10D-02A7-FB26-37F9E668CD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8B806F-6413-0723-5E73-BCC39F4CC892}"/>
              </a:ext>
            </a:extLst>
          </p:cNvPr>
          <p:cNvSpPr>
            <a:spLocks noGrp="1"/>
          </p:cNvSpPr>
          <p:nvPr>
            <p:ph type="body" idx="1"/>
          </p:nvPr>
        </p:nvSpPr>
        <p:spPr/>
        <p:txBody>
          <a:bodyPr/>
          <a:lstStyle/>
          <a:p>
            <a:r>
              <a:rPr lang="ja-JP" altLang="en-US" dirty="0"/>
              <a:t>評価指標の</a:t>
            </a:r>
            <a:r>
              <a:rPr lang="en-US" altLang="ja-JP" dirty="0"/>
              <a:t>ROCAUC</a:t>
            </a:r>
            <a:r>
              <a:rPr lang="ja-JP" altLang="en-US" dirty="0"/>
              <a:t>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これは</a:t>
            </a:r>
            <a:r>
              <a:rPr lang="en-US" altLang="ja-JP" dirty="0"/>
              <a:t>ROC</a:t>
            </a:r>
            <a:r>
              <a:rPr lang="ja-JP" altLang="en-US" dirty="0"/>
              <a:t>曲線の下側面積のことです。</a:t>
            </a:r>
            <a:endParaRPr lang="en-US" dirty="0"/>
          </a:p>
          <a:p>
            <a:endParaRPr lang="en-US" dirty="0"/>
          </a:p>
          <a:p>
            <a:endParaRPr lang="en-US" dirty="0"/>
          </a:p>
          <a:p>
            <a:endParaRPr lang="en-US" dirty="0"/>
          </a:p>
          <a:p>
            <a:r>
              <a:rPr kumimoji="1" lang="en-US" altLang="ja-JP" sz="1200" b="0" i="0" kern="1200" dirty="0">
                <a:solidFill>
                  <a:schemeClr val="tx1"/>
                </a:solidFill>
                <a:effectLst/>
                <a:latin typeface="+mn-lt"/>
                <a:ea typeface="+mn-ea"/>
                <a:cs typeface="+mn-cs"/>
              </a:rPr>
              <a:t>Receiver Operating Characteristic     Area under the curve</a:t>
            </a:r>
            <a:endParaRPr lang="en-US" dirty="0"/>
          </a:p>
          <a:p>
            <a:endParaRPr lang="en-US" dirty="0"/>
          </a:p>
          <a:p>
            <a:r>
              <a:rPr lang="ja-JP" altLang="en-US"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ROC:   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p:txBody>
      </p:sp>
      <p:sp>
        <p:nvSpPr>
          <p:cNvPr id="4" name="Slide Number Placeholder 3">
            <a:extLst>
              <a:ext uri="{FF2B5EF4-FFF2-40B4-BE49-F238E27FC236}">
                <a16:creationId xmlns:a16="http://schemas.microsoft.com/office/drawing/2014/main" id="{BAF83CCE-E997-08E0-35E4-3F494B2A8B93}"/>
              </a:ext>
            </a:extLst>
          </p:cNvPr>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2930658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53DC0-877C-2F15-FD77-E66BBE22AD3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5D46A57-1B48-B251-A0E3-A605668B51D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9884FFF-DBC8-7244-7AD5-43214F881D16}"/>
              </a:ext>
            </a:extLst>
          </p:cNvPr>
          <p:cNvSpPr>
            <a:spLocks noGrp="1"/>
          </p:cNvSpPr>
          <p:nvPr>
            <p:ph type="body" idx="1"/>
          </p:nvPr>
        </p:nvSpPr>
        <p:spPr/>
        <p:txBody>
          <a:bodyPr/>
          <a:lstStyle/>
          <a:p>
            <a:r>
              <a:rPr lang="ja-JP" altLang="en-US" sz="1200" dirty="0"/>
              <a:t>実験結果に移ります。</a:t>
            </a:r>
            <a:endParaRPr lang="en-US" altLang="ja-JP" sz="1200"/>
          </a:p>
          <a:p>
            <a:endParaRPr lang="en-US" altLang="ja-JP" sz="1200"/>
          </a:p>
          <a:p>
            <a:r>
              <a:rPr lang="ja-JP" altLang="en-US" sz="1200" dirty="0"/>
              <a:t>統一</a:t>
            </a:r>
            <a:r>
              <a:rPr lang="en-US" altLang="ja-JP" sz="1200" dirty="0"/>
              <a:t>/</a:t>
            </a:r>
            <a:r>
              <a:rPr lang="ja-JP" altLang="en-US" sz="1200" dirty="0"/>
              <a:t>個別  性能比較です。</a:t>
            </a:r>
            <a:endParaRPr lang="en-US" altLang="ja-JP" dirty="0"/>
          </a:p>
          <a:p>
            <a:r>
              <a:rPr lang="en-US" altLang="ja-JP" dirty="0" err="1"/>
              <a:t>UniAD</a:t>
            </a:r>
            <a:r>
              <a:rPr lang="ja-JP" altLang="en-US" dirty="0"/>
              <a:t>は平均</a:t>
            </a:r>
            <a:r>
              <a:rPr lang="en-US" altLang="ja-JP" dirty="0"/>
              <a:t>AUROC</a:t>
            </a:r>
            <a:r>
              <a:rPr lang="ja-JP" altLang="en-US" dirty="0"/>
              <a:t>で**</a:t>
            </a:r>
            <a:r>
              <a:rPr lang="en-US" altLang="ja-JP" dirty="0"/>
              <a:t>96.5%**</a:t>
            </a:r>
            <a:r>
              <a:rPr lang="ja-JP" altLang="en-US" dirty="0"/>
              <a:t>を達成しました。</a:t>
            </a:r>
            <a:endParaRPr lang="en-US" altLang="ja-JP" sz="1200" b="1" dirty="0"/>
          </a:p>
          <a:p>
            <a:r>
              <a:rPr lang="ja-JP" altLang="en-US" sz="1200" b="1" dirty="0"/>
              <a:t>他の手法が個別モデルから統一モデルにすると大幅に性能が低下するのに対し、提案手法</a:t>
            </a:r>
            <a:r>
              <a:rPr lang="en-US" altLang="ja-JP" sz="1200" b="1" dirty="0" err="1"/>
              <a:t>UniAD</a:t>
            </a:r>
            <a:r>
              <a:rPr lang="ja-JP" altLang="en-US" sz="1200" b="1" dirty="0"/>
              <a:t>はほとんど低下しなかった点から強力な統一モデルであることが示されています。</a:t>
            </a:r>
            <a:endParaRPr lang="en-US" altLang="ja-JP" sz="1200"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CF5650B9-C0B5-713D-D494-2856AE0155D1}"/>
              </a:ext>
            </a:extLst>
          </p:cNvPr>
          <p:cNvSpPr>
            <a:spLocks noGrp="1"/>
          </p:cNvSpPr>
          <p:nvPr>
            <p:ph type="sldNum" sz="quarter" idx="5"/>
          </p:nvPr>
        </p:nvSpPr>
        <p:spPr/>
        <p:txBody>
          <a:bodyPr/>
          <a:lstStyle/>
          <a:p>
            <a:fld id="{9C089636-1275-4B33-B565-A6C15888DBD7}" type="slidenum">
              <a:rPr kumimoji="1" lang="ja-JP" altLang="en-US" smtClean="0"/>
              <a:t>17</a:t>
            </a:fld>
            <a:endParaRPr kumimoji="1" lang="ja-JP" altLang="en-US"/>
          </a:p>
        </p:txBody>
      </p:sp>
    </p:spTree>
    <p:extLst>
      <p:ext uri="{BB962C8B-B14F-4D97-AF65-F5344CB8AC3E}">
        <p14:creationId xmlns:p14="http://schemas.microsoft.com/office/powerpoint/2010/main" val="2715928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97786-0EAB-09FF-FEC2-907BEC17E43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4C0339A-7AE3-BF18-F3BA-25D0613B16A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12C3DF1-172C-6E82-C22D-DDE47E298268}"/>
              </a:ext>
            </a:extLst>
          </p:cNvPr>
          <p:cNvSpPr>
            <a:spLocks noGrp="1"/>
          </p:cNvSpPr>
          <p:nvPr>
            <p:ph type="body" idx="1"/>
          </p:nvPr>
        </p:nvSpPr>
        <p:spPr/>
        <p:txBody>
          <a:bodyPr/>
          <a:lstStyle/>
          <a:p>
            <a:r>
              <a:rPr lang="ja-JP" altLang="en-US" sz="1200" dirty="0"/>
              <a:t>異常位置特定の精度比較です。</a:t>
            </a:r>
            <a:endParaRPr lang="en-US" altLang="ja-JP" dirty="0"/>
          </a:p>
          <a:p>
            <a:r>
              <a:rPr lang="ja-JP" altLang="en-US" dirty="0"/>
              <a:t>提案手法は平均</a:t>
            </a:r>
            <a:r>
              <a:rPr lang="en-US" altLang="ja-JP" dirty="0"/>
              <a:t>AUROC</a:t>
            </a:r>
            <a:r>
              <a:rPr lang="ja-JP" altLang="en-US" dirty="0"/>
              <a:t>で**</a:t>
            </a:r>
            <a:r>
              <a:rPr lang="en-US" altLang="ja-JP" dirty="0"/>
              <a:t>96.8%**</a:t>
            </a:r>
            <a:r>
              <a:rPr lang="ja-JP" altLang="en-US" dirty="0"/>
              <a:t>を達成しました。 </a:t>
            </a:r>
            <a:endParaRPr lang="en-US" altLang="ja-JP" dirty="0"/>
          </a:p>
          <a:p>
            <a:r>
              <a:rPr lang="ja-JP" altLang="en-US" dirty="0"/>
              <a:t>競合手法であった</a:t>
            </a:r>
            <a:r>
              <a:rPr lang="en-US" altLang="ja-JP" dirty="0" err="1"/>
              <a:t>PaDiM</a:t>
            </a:r>
            <a:r>
              <a:rPr lang="ja-JP" altLang="en-US" dirty="0"/>
              <a:t>の</a:t>
            </a:r>
            <a:r>
              <a:rPr lang="en-US" altLang="ja-JP" dirty="0"/>
              <a:t>89.5%</a:t>
            </a:r>
            <a:r>
              <a:rPr lang="ja-JP" altLang="en-US" dirty="0"/>
              <a:t>を**</a:t>
            </a:r>
            <a:r>
              <a:rPr lang="en-US" altLang="ja-JP" dirty="0"/>
              <a:t>7.3%**</a:t>
            </a:r>
            <a:r>
              <a:rPr lang="ja-JP" altLang="en-US" dirty="0"/>
              <a:t>上回る結果となりました。</a:t>
            </a:r>
            <a:endParaRPr lang="en-US" altLang="ja-JP" dirty="0"/>
          </a:p>
          <a:p>
            <a:r>
              <a:rPr lang="ja-JP" altLang="en-US" dirty="0"/>
              <a:t>こちらも性能低下は見られず、統一設定への適性の高さが示されました。</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a:extLst>
              <a:ext uri="{FF2B5EF4-FFF2-40B4-BE49-F238E27FC236}">
                <a16:creationId xmlns:a16="http://schemas.microsoft.com/office/drawing/2014/main" id="{A5476E7E-67B3-B8F8-7228-11097C03B305}"/>
              </a:ext>
            </a:extLst>
          </p:cNvPr>
          <p:cNvSpPr>
            <a:spLocks noGrp="1"/>
          </p:cNvSpPr>
          <p:nvPr>
            <p:ph type="sldNum" sz="quarter" idx="5"/>
          </p:nvPr>
        </p:nvSpPr>
        <p:spPr/>
        <p:txBody>
          <a:bodyPr/>
          <a:lstStyle/>
          <a:p>
            <a:fld id="{9C089636-1275-4B33-B565-A6C15888DBD7}" type="slidenum">
              <a:rPr kumimoji="1" lang="ja-JP" altLang="en-US" smtClean="0"/>
              <a:t>18</a:t>
            </a:fld>
            <a:endParaRPr kumimoji="1" lang="ja-JP" altLang="en-US"/>
          </a:p>
        </p:txBody>
      </p:sp>
    </p:spTree>
    <p:extLst>
      <p:ext uri="{BB962C8B-B14F-4D97-AF65-F5344CB8AC3E}">
        <p14:creationId xmlns:p14="http://schemas.microsoft.com/office/powerpoint/2010/main" val="2810492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65053-907F-FD2A-547E-CE41DA856AE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DF3798-4962-1BC6-F1F3-FA354004D4F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BE8D7A8-1033-8F27-B008-D7FE61DEFED3}"/>
              </a:ext>
            </a:extLst>
          </p:cNvPr>
          <p:cNvSpPr>
            <a:spLocks noGrp="1"/>
          </p:cNvSpPr>
          <p:nvPr>
            <p:ph type="body" idx="1"/>
          </p:nvPr>
        </p:nvSpPr>
        <p:spPr/>
        <p:txBody>
          <a:bodyPr/>
          <a:lstStyle/>
          <a:p>
            <a:pPr rtl="0"/>
            <a:r>
              <a:rPr lang="ja-JP" altLang="en-US" sz="1200" dirty="0"/>
              <a:t>要因分析実験です。</a:t>
            </a:r>
            <a:endParaRPr lang="en-US" altLang="ja-JP" sz="1200" dirty="0"/>
          </a:p>
          <a:p>
            <a:pPr rtl="0"/>
            <a:r>
              <a:rPr lang="en-US" altLang="ja-JP" dirty="0" err="1">
                <a:effectLst/>
              </a:rPr>
              <a:t>UniAD</a:t>
            </a:r>
            <a:r>
              <a:rPr lang="ja-JP" altLang="en-US" dirty="0">
                <a:effectLst/>
              </a:rPr>
              <a:t>の性能向上が、提案された</a:t>
            </a:r>
            <a:r>
              <a:rPr lang="en-US" altLang="ja-JP" dirty="0">
                <a:effectLst/>
              </a:rPr>
              <a:t>3</a:t>
            </a:r>
            <a:r>
              <a:rPr lang="ja-JP" altLang="en-US" dirty="0">
                <a:effectLst/>
              </a:rPr>
              <a:t>つの要素それぞれによるものであることが実証されました。</a:t>
            </a:r>
          </a:p>
          <a:p>
            <a:pPr rtl="0"/>
            <a:r>
              <a:rPr lang="en-US" altLang="ja-JP" b="1" dirty="0"/>
              <a:t>LQD (</a:t>
            </a:r>
            <a:r>
              <a:rPr lang="ja-JP" altLang="en-US" b="1" dirty="0"/>
              <a:t>層ごとのクエリデコーダ</a:t>
            </a:r>
            <a:r>
              <a:rPr lang="en-US" altLang="ja-JP" b="1" dirty="0"/>
              <a:t>)</a:t>
            </a:r>
            <a:r>
              <a:rPr lang="en-US" altLang="ja-JP" dirty="0"/>
              <a:t>:</a:t>
            </a:r>
          </a:p>
          <a:p>
            <a:pPr rtl="0"/>
            <a:r>
              <a:rPr lang="ja-JP" altLang="en-US" dirty="0">
                <a:effectLst/>
              </a:rPr>
              <a:t>・標準的なトランスフォーマー（</a:t>
            </a:r>
            <a:r>
              <a:rPr lang="en-US" altLang="ja-JP" dirty="0">
                <a:effectLst/>
              </a:rPr>
              <a:t>1</a:t>
            </a:r>
            <a:r>
              <a:rPr lang="ja-JP" altLang="en-US" dirty="0">
                <a:effectLst/>
              </a:rPr>
              <a:t>クエリ）から</a:t>
            </a:r>
            <a:r>
              <a:rPr lang="en-US" altLang="ja-JP" dirty="0">
                <a:effectLst/>
              </a:rPr>
              <a:t>LQD</a:t>
            </a:r>
            <a:r>
              <a:rPr lang="ja-JP" altLang="en-US" dirty="0">
                <a:effectLst/>
              </a:rPr>
              <a:t>へ変更するだけで、検知性能が**</a:t>
            </a:r>
            <a:r>
              <a:rPr lang="en-US" altLang="ja-JP" dirty="0">
                <a:effectLst/>
              </a:rPr>
              <a:t>18.1%**</a:t>
            </a:r>
            <a:r>
              <a:rPr lang="ja-JP" altLang="en-US" dirty="0">
                <a:effectLst/>
              </a:rPr>
              <a:t>向上するなど、性能に最も劇的な影響を与えました。 </a:t>
            </a:r>
          </a:p>
          <a:p>
            <a:pPr rtl="0"/>
            <a:r>
              <a:rPr lang="en-US" altLang="ja-JP" b="1" dirty="0">
                <a:effectLst/>
              </a:rPr>
              <a:t>NMA (</a:t>
            </a:r>
            <a:r>
              <a:rPr lang="ja-JP" altLang="en-US" b="1" dirty="0">
                <a:effectLst/>
              </a:rPr>
              <a:t>近傍マスク付きアテンション</a:t>
            </a:r>
            <a:r>
              <a:rPr lang="en-US" altLang="ja-JP" b="1" dirty="0">
                <a:effectLst/>
              </a:rPr>
              <a:t>)</a:t>
            </a:r>
            <a:r>
              <a:rPr lang="ja-JP" altLang="en-US" dirty="0">
                <a:effectLst/>
              </a:rPr>
              <a:t> と </a:t>
            </a:r>
            <a:r>
              <a:rPr lang="en-US" altLang="ja-JP" b="1" dirty="0">
                <a:effectLst/>
              </a:rPr>
              <a:t>FJ (</a:t>
            </a:r>
            <a:r>
              <a:rPr lang="ja-JP" altLang="en-US" b="1" dirty="0">
                <a:effectLst/>
              </a:rPr>
              <a:t>特徴ジッタリング</a:t>
            </a:r>
            <a:r>
              <a:rPr lang="en-US" altLang="ja-JP" b="1" dirty="0">
                <a:effectLst/>
              </a:rPr>
              <a:t>)</a:t>
            </a:r>
            <a:r>
              <a:rPr lang="en-US" altLang="ja-JP" dirty="0">
                <a:effectLst/>
              </a:rPr>
              <a:t>:</a:t>
            </a:r>
          </a:p>
          <a:p>
            <a:pPr rtl="0"/>
            <a:r>
              <a:rPr lang="ja-JP" altLang="en-US" dirty="0">
                <a:effectLst/>
              </a:rPr>
              <a:t>・これらもそれぞれ、ベースラインの性能を</a:t>
            </a:r>
            <a:r>
              <a:rPr lang="en-US" altLang="ja-JP" b="1" dirty="0">
                <a:effectLst/>
              </a:rPr>
              <a:t>8.5%</a:t>
            </a:r>
            <a:r>
              <a:rPr lang="ja-JP" altLang="en-US" dirty="0">
                <a:effectLst/>
              </a:rPr>
              <a:t>、**</a:t>
            </a:r>
            <a:r>
              <a:rPr lang="en-US" altLang="ja-JP" dirty="0">
                <a:effectLst/>
              </a:rPr>
              <a:t>7.4%**</a:t>
            </a:r>
            <a:r>
              <a:rPr lang="ja-JP" altLang="en-US" dirty="0">
                <a:effectLst/>
              </a:rPr>
              <a:t>と大幅に向上させることが確認されました。 </a:t>
            </a:r>
            <a:endParaRPr lang="en-US" altLang="ja-JP" dirty="0">
              <a:effectLst/>
            </a:endParaRPr>
          </a:p>
          <a:p>
            <a:pPr rtl="0"/>
            <a:endParaRPr lang="en-US" altLang="ja-JP" dirty="0">
              <a:effectLst/>
            </a:endParaRPr>
          </a:p>
        </p:txBody>
      </p:sp>
      <p:sp>
        <p:nvSpPr>
          <p:cNvPr id="4" name="スライド番号プレースホルダー 3">
            <a:extLst>
              <a:ext uri="{FF2B5EF4-FFF2-40B4-BE49-F238E27FC236}">
                <a16:creationId xmlns:a16="http://schemas.microsoft.com/office/drawing/2014/main" id="{068D32F3-6384-6D77-7E0F-5E12459B5414}"/>
              </a:ext>
            </a:extLst>
          </p:cNvPr>
          <p:cNvSpPr>
            <a:spLocks noGrp="1"/>
          </p:cNvSpPr>
          <p:nvPr>
            <p:ph type="sldNum" sz="quarter" idx="5"/>
          </p:nvPr>
        </p:nvSpPr>
        <p:spPr/>
        <p:txBody>
          <a:bodyPr/>
          <a:lstStyle/>
          <a:p>
            <a:fld id="{9C089636-1275-4B33-B565-A6C15888DBD7}" type="slidenum">
              <a:rPr kumimoji="1" lang="ja-JP" altLang="en-US" smtClean="0"/>
              <a:t>19</a:t>
            </a:fld>
            <a:endParaRPr kumimoji="1" lang="ja-JP" altLang="en-US"/>
          </a:p>
        </p:txBody>
      </p:sp>
    </p:spTree>
    <p:extLst>
      <p:ext uri="{BB962C8B-B14F-4D97-AF65-F5344CB8AC3E}">
        <p14:creationId xmlns:p14="http://schemas.microsoft.com/office/powerpoint/2010/main" val="3991781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論文の概要を説明します。</a:t>
            </a:r>
            <a:endParaRPr lang="en-US" altLang="ja-JP" sz="1200" dirty="0"/>
          </a:p>
          <a:p>
            <a:r>
              <a:rPr lang="ja-JP" altLang="en-US" sz="1200" dirty="0"/>
              <a:t>本論文では、</a:t>
            </a:r>
            <a:r>
              <a:rPr lang="ja-JP" altLang="en-US" dirty="0"/>
              <a:t>複数クラスの正常データを同時に学習し、すべてのクラスをまとめて扱える、統一モデルの構築を行いました。</a:t>
            </a:r>
          </a:p>
          <a:p>
            <a:r>
              <a:rPr lang="ja-JP" altLang="en-US" dirty="0"/>
              <a:t>また、統一モデルで顕著な同一性ショートカット問題への軽減策を提案しました。</a:t>
            </a:r>
            <a:endParaRPr lang="en-US" altLang="ja-JP" dirty="0"/>
          </a:p>
          <a:p>
            <a:endParaRPr lang="en-US" altLang="ja-JP" dirty="0"/>
          </a:p>
          <a:p>
            <a:r>
              <a:rPr lang="ja-JP" altLang="en-US" dirty="0"/>
              <a:t>工夫点は、レイヤーワイズクエリデコーダ・近傍マスク付きアテンション・特徴ジッタリングによって同一性ショートカット問題の改善を行った点です。</a:t>
            </a:r>
            <a:endParaRPr lang="en-US" altLang="ja-JP" dirty="0"/>
          </a:p>
          <a:p>
            <a:endParaRPr lang="en-US" altLang="ja-JP" dirty="0"/>
          </a:p>
          <a:p>
            <a:r>
              <a:rPr lang="ja-JP" altLang="en-US" dirty="0"/>
              <a:t>得られた知見としては、既存手法では統一ケースで著しい性能低下がみられたが提案手法では見られなかったこと。</a:t>
            </a:r>
            <a:endParaRPr lang="en-US" altLang="ja-JP" dirty="0"/>
          </a:p>
          <a:p>
            <a:r>
              <a:rPr lang="en-US" altLang="ja-JP" dirty="0"/>
              <a:t>MV-Tech</a:t>
            </a:r>
            <a:r>
              <a:rPr lang="ja-JP" altLang="en-US" dirty="0"/>
              <a:t>データセットで</a:t>
            </a:r>
            <a:r>
              <a:rPr lang="en-US" altLang="ja-JP" dirty="0"/>
              <a:t>AUROC</a:t>
            </a:r>
            <a:r>
              <a:rPr lang="ja-JP" altLang="en-US" dirty="0"/>
              <a:t>スコア</a:t>
            </a:r>
            <a:r>
              <a:rPr lang="en-US" altLang="ja-JP" dirty="0"/>
              <a:t>96.5%</a:t>
            </a:r>
            <a:r>
              <a:rPr lang="ja-JP" altLang="en-US" dirty="0"/>
              <a:t>を達成したことが挙げられます。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従来の異常検知手法の多くは、製品のクラスごとに個別のモデルを学習させる「</a:t>
            </a:r>
            <a:r>
              <a:rPr lang="en-US" altLang="ja-JP" dirty="0"/>
              <a:t>1</a:t>
            </a:r>
            <a:r>
              <a:rPr lang="ja-JP" altLang="en-US" dirty="0"/>
              <a:t>クラス</a:t>
            </a:r>
            <a:r>
              <a:rPr lang="en-US" altLang="ja-JP" dirty="0"/>
              <a:t>1</a:t>
            </a:r>
            <a:r>
              <a:rPr lang="ja-JP" altLang="en-US" dirty="0"/>
              <a:t>モデル」方式です。この方式では、クラス数が増えるにつれてメモリ消費が大きくなるという問題があります。</a:t>
            </a:r>
            <a:r>
              <a:rPr lang="ja-JP" altLang="en-US" sz="1200" dirty="0"/>
              <a:t>そこで</a:t>
            </a: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a:t>
            </a:fld>
            <a:endParaRPr kumimoji="1" lang="ja-JP" altLang="en-US"/>
          </a:p>
        </p:txBody>
      </p:sp>
    </p:spTree>
    <p:extLst>
      <p:ext uri="{BB962C8B-B14F-4D97-AF65-F5344CB8AC3E}">
        <p14:creationId xmlns:p14="http://schemas.microsoft.com/office/powerpoint/2010/main" val="480776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22B3D-1CF5-B9CA-17BB-8F178400143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53540E3-E809-3919-74CF-E35B5592F14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6562413-B2D2-D6FA-C031-42CDB25BFBF6}"/>
              </a:ext>
            </a:extLst>
          </p:cNvPr>
          <p:cNvSpPr>
            <a:spLocks noGrp="1"/>
          </p:cNvSpPr>
          <p:nvPr>
            <p:ph type="body" idx="1"/>
          </p:nvPr>
        </p:nvSpPr>
        <p:spPr/>
        <p:txBody>
          <a:bodyPr/>
          <a:lstStyle/>
          <a:p>
            <a:r>
              <a:rPr lang="en-US" altLang="ja-JP" b="1" dirty="0"/>
              <a:t>(a) </a:t>
            </a:r>
            <a:r>
              <a:rPr lang="ja-JP" altLang="en-US" b="1" dirty="0"/>
              <a:t>提案手法の</a:t>
            </a:r>
            <a:r>
              <a:rPr lang="en-US" altLang="ja-JP" b="1" dirty="0"/>
              <a:t>3</a:t>
            </a:r>
            <a:r>
              <a:rPr lang="ja-JP" altLang="en-US" b="1" dirty="0"/>
              <a:t>要素の効果</a:t>
            </a:r>
          </a:p>
          <a:p>
            <a:r>
              <a:rPr lang="ja-JP" altLang="en-US" dirty="0"/>
              <a:t>提案手法の</a:t>
            </a:r>
            <a:r>
              <a:rPr lang="en-US" altLang="ja-JP" dirty="0"/>
              <a:t>3</a:t>
            </a:r>
            <a:r>
              <a:rPr lang="ja-JP" altLang="en-US" dirty="0"/>
              <a:t>つの主要な要素（</a:t>
            </a:r>
            <a:r>
              <a:rPr lang="en-US" altLang="ja-JP" b="1" dirty="0"/>
              <a:t>Layer-wise q., NMA, FJ</a:t>
            </a:r>
            <a:r>
              <a:rPr lang="ja-JP" altLang="en-US" dirty="0"/>
              <a:t>）を、ベースライン（</a:t>
            </a:r>
            <a:r>
              <a:rPr lang="en-US" altLang="ja-JP" dirty="0"/>
              <a:t>1 q. = </a:t>
            </a:r>
            <a:r>
              <a:rPr lang="ja-JP" altLang="en-US" dirty="0"/>
              <a:t>標準的な</a:t>
            </a:r>
            <a:r>
              <a:rPr lang="en-US" altLang="ja-JP" dirty="0"/>
              <a:t>Transformer</a:t>
            </a:r>
            <a:r>
              <a:rPr lang="ja-JP" altLang="en-US" dirty="0"/>
              <a:t>）に</a:t>
            </a:r>
            <a:r>
              <a:rPr lang="en-US" altLang="ja-JP" dirty="0"/>
              <a:t>1</a:t>
            </a:r>
            <a:r>
              <a:rPr lang="ja-JP" altLang="en-US" dirty="0"/>
              <a:t>つずつ追加していった場合の性能変化を示しています。</a:t>
            </a:r>
          </a:p>
          <a:p>
            <a:r>
              <a:rPr lang="ja-JP" altLang="en-US" b="1" dirty="0"/>
              <a:t>見方</a:t>
            </a:r>
            <a:r>
              <a:rPr lang="en-US" altLang="ja-JP" dirty="0"/>
              <a:t>: </a:t>
            </a:r>
            <a:r>
              <a:rPr lang="ja-JP" altLang="en-US" dirty="0"/>
              <a:t>チェック（✓）が付いている要素が有効化されています。一番下の行が全ての要素を有効にした最終的な</a:t>
            </a:r>
            <a:r>
              <a:rPr lang="en-US" altLang="ja-JP" dirty="0" err="1"/>
              <a:t>UniAD</a:t>
            </a:r>
            <a:r>
              <a:rPr lang="ja-JP" altLang="en-US" dirty="0"/>
              <a:t>の性能です。</a:t>
            </a:r>
          </a:p>
          <a:p>
            <a:r>
              <a:rPr lang="ja-JP" altLang="en-US" b="1" dirty="0"/>
              <a:t>結論</a:t>
            </a:r>
            <a:r>
              <a:rPr lang="en-US" altLang="ja-JP" dirty="0"/>
              <a:t>: 3</a:t>
            </a:r>
            <a:r>
              <a:rPr lang="ja-JP" altLang="en-US" dirty="0"/>
              <a:t>つの要素（特に</a:t>
            </a:r>
            <a:r>
              <a:rPr lang="en-US" altLang="ja-JP" dirty="0"/>
              <a:t>Layer-wise q.</a:t>
            </a:r>
            <a:r>
              <a:rPr lang="ja-JP" altLang="en-US" dirty="0"/>
              <a:t>）がそれぞれ性能向上に大きく貢献しており、全てを組み合わせることで最高の性能</a:t>
            </a:r>
            <a:r>
              <a:rPr lang="en-US" altLang="ja-JP" dirty="0"/>
              <a:t>(</a:t>
            </a:r>
            <a:r>
              <a:rPr lang="en-US" altLang="ja-JP" b="1" dirty="0"/>
              <a:t>96.5/96.8</a:t>
            </a:r>
            <a:r>
              <a:rPr lang="en-US" altLang="ja-JP" dirty="0"/>
              <a:t>)</a:t>
            </a:r>
            <a:r>
              <a:rPr lang="ja-JP" altLang="en-US" dirty="0"/>
              <a:t>が得られることが分かります。</a:t>
            </a:r>
          </a:p>
          <a:p>
            <a:r>
              <a:rPr lang="en-US" altLang="ja-JP" b="1" dirty="0"/>
              <a:t>(b) </a:t>
            </a:r>
            <a:r>
              <a:rPr lang="ja-JP" altLang="en-US" b="1" dirty="0"/>
              <a:t>エンコーダとデコーダの層数</a:t>
            </a:r>
          </a:p>
          <a:p>
            <a:r>
              <a:rPr lang="ja-JP" altLang="en-US" dirty="0"/>
              <a:t>エンコーダ（</a:t>
            </a:r>
            <a:r>
              <a:rPr lang="en-US" altLang="ja-JP" dirty="0"/>
              <a:t>#Enc</a:t>
            </a:r>
            <a:r>
              <a:rPr lang="ja-JP" altLang="en-US" dirty="0"/>
              <a:t>）とデコーダ（</a:t>
            </a:r>
            <a:r>
              <a:rPr lang="en-US" altLang="ja-JP" dirty="0"/>
              <a:t>#Dec</a:t>
            </a:r>
            <a:r>
              <a:rPr lang="ja-JP" altLang="en-US" dirty="0"/>
              <a:t>）の層数を変えたときの性能を示しています。</a:t>
            </a:r>
          </a:p>
          <a:p>
            <a:r>
              <a:rPr lang="ja-JP" altLang="en-US" b="1" dirty="0"/>
              <a:t>見方</a:t>
            </a:r>
            <a:r>
              <a:rPr lang="en-US" altLang="ja-JP" dirty="0"/>
              <a:t>: </a:t>
            </a:r>
            <a:r>
              <a:rPr lang="ja-JP" altLang="en-US" dirty="0"/>
              <a:t>左側の「</a:t>
            </a:r>
            <a:r>
              <a:rPr lang="en-US" altLang="ja-JP" dirty="0"/>
              <a:t>Vanilla</a:t>
            </a:r>
            <a:r>
              <a:rPr lang="ja-JP" altLang="en-US" dirty="0"/>
              <a:t>」が改良前の標準的な</a:t>
            </a:r>
            <a:r>
              <a:rPr lang="en-US" altLang="ja-JP" dirty="0"/>
              <a:t>Transformer</a:t>
            </a:r>
            <a:r>
              <a:rPr lang="ja-JP" altLang="en-US" dirty="0"/>
              <a:t>、右側の「</a:t>
            </a:r>
            <a:r>
              <a:rPr lang="en-US" altLang="ja-JP" dirty="0"/>
              <a:t>Ours</a:t>
            </a:r>
            <a:r>
              <a:rPr lang="ja-JP" altLang="en-US" dirty="0"/>
              <a:t>」が提案手法</a:t>
            </a:r>
            <a:r>
              <a:rPr lang="en-US" altLang="ja-JP" dirty="0" err="1"/>
              <a:t>UniAD</a:t>
            </a:r>
            <a:r>
              <a:rPr lang="ja-JP" altLang="en-US" dirty="0"/>
              <a:t>の性能です。</a:t>
            </a:r>
          </a:p>
          <a:p>
            <a:r>
              <a:rPr lang="ja-JP" altLang="en-US" b="1" dirty="0"/>
              <a:t>結論</a:t>
            </a:r>
            <a:r>
              <a:rPr lang="en-US" altLang="ja-JP" dirty="0"/>
              <a:t>: </a:t>
            </a:r>
            <a:r>
              <a:rPr lang="ja-JP" altLang="en-US" dirty="0"/>
              <a:t>どの層数でも</a:t>
            </a:r>
            <a:r>
              <a:rPr lang="en-US" altLang="ja-JP" dirty="0" err="1"/>
              <a:t>UniAD</a:t>
            </a:r>
            <a:r>
              <a:rPr lang="ja-JP" altLang="en-US" dirty="0"/>
              <a:t>が圧勝しており、</a:t>
            </a:r>
            <a:r>
              <a:rPr lang="en-US" altLang="ja-JP" b="1" dirty="0"/>
              <a:t>4</a:t>
            </a:r>
            <a:r>
              <a:rPr lang="ja-JP" altLang="en-US" b="1" dirty="0"/>
              <a:t>層</a:t>
            </a:r>
            <a:r>
              <a:rPr lang="en-US" altLang="ja-JP" b="1" dirty="0"/>
              <a:t>+4</a:t>
            </a:r>
            <a:r>
              <a:rPr lang="ja-JP" altLang="en-US" b="1" dirty="0"/>
              <a:t>層</a:t>
            </a:r>
            <a:r>
              <a:rPr lang="ja-JP" altLang="en-US" dirty="0"/>
              <a:t>の組み合わせが最適であることが分かります。</a:t>
            </a:r>
          </a:p>
          <a:p>
            <a:r>
              <a:rPr lang="en-US" altLang="ja-JP" b="1" dirty="0"/>
              <a:t>(c) NMA</a:t>
            </a:r>
            <a:r>
              <a:rPr lang="ja-JP" altLang="en-US" b="1" dirty="0"/>
              <a:t>の近傍マスクのサイズ</a:t>
            </a:r>
          </a:p>
          <a:p>
            <a:r>
              <a:rPr lang="ja-JP" altLang="en-US" dirty="0"/>
              <a:t>近傍マスク付きアテンション（</a:t>
            </a:r>
            <a:r>
              <a:rPr lang="en-US" altLang="ja-JP" dirty="0"/>
              <a:t>NMA</a:t>
            </a:r>
            <a:r>
              <a:rPr lang="ja-JP" altLang="en-US" dirty="0"/>
              <a:t>）で、マスクする範囲（</a:t>
            </a:r>
            <a:r>
              <a:rPr lang="en-US" altLang="ja-JP" dirty="0"/>
              <a:t>Size</a:t>
            </a:r>
            <a:r>
              <a:rPr lang="ja-JP" altLang="en-US" dirty="0"/>
              <a:t>）を変えたときの性能変化です。</a:t>
            </a:r>
          </a:p>
          <a:p>
            <a:r>
              <a:rPr lang="ja-JP" altLang="en-US" b="1" dirty="0"/>
              <a:t>結論</a:t>
            </a:r>
            <a:r>
              <a:rPr lang="en-US" altLang="ja-JP" dirty="0"/>
              <a:t>: </a:t>
            </a:r>
            <a:r>
              <a:rPr lang="ja-JP" altLang="en-US" dirty="0"/>
              <a:t>マスク範囲が</a:t>
            </a:r>
            <a:r>
              <a:rPr lang="en-US" altLang="ja-JP" b="1" dirty="0"/>
              <a:t>7x7</a:t>
            </a:r>
            <a:r>
              <a:rPr lang="ja-JP" altLang="en-US" dirty="0"/>
              <a:t>のときに性能が最も高くなっています。</a:t>
            </a:r>
          </a:p>
          <a:p>
            <a:r>
              <a:rPr lang="en-US" altLang="ja-JP" b="1" dirty="0"/>
              <a:t>(d) NMA</a:t>
            </a:r>
            <a:r>
              <a:rPr lang="ja-JP" altLang="en-US" b="1" dirty="0"/>
              <a:t>を適用する場所</a:t>
            </a:r>
          </a:p>
          <a:p>
            <a:r>
              <a:rPr lang="en-US" altLang="ja-JP" dirty="0"/>
              <a:t>NMA</a:t>
            </a:r>
            <a:r>
              <a:rPr lang="ja-JP" altLang="en-US" dirty="0"/>
              <a:t>をモデルのどの部分（</a:t>
            </a:r>
            <a:r>
              <a:rPr lang="en-US" altLang="ja-JP" dirty="0"/>
              <a:t>Place</a:t>
            </a:r>
            <a:r>
              <a:rPr lang="ja-JP" altLang="en-US" dirty="0"/>
              <a:t>）に適用するかの検証です。</a:t>
            </a:r>
          </a:p>
          <a:p>
            <a:r>
              <a:rPr lang="ja-JP" altLang="en-US" b="1" dirty="0"/>
              <a:t>結論</a:t>
            </a:r>
            <a:r>
              <a:rPr lang="en-US" altLang="ja-JP" dirty="0"/>
              <a:t>: </a:t>
            </a:r>
            <a:r>
              <a:rPr lang="ja-JP" altLang="en-US" dirty="0"/>
              <a:t>エンコーダとデコーダの両方（</a:t>
            </a:r>
            <a:r>
              <a:rPr lang="en-US" altLang="ja-JP" b="1" dirty="0"/>
              <a:t>All</a:t>
            </a:r>
            <a:r>
              <a:rPr lang="ja-JP" altLang="en-US" dirty="0"/>
              <a:t>）に適用するのが最も効果的でした。</a:t>
            </a:r>
          </a:p>
          <a:p>
            <a:r>
              <a:rPr lang="en-US" altLang="ja-JP" b="1" dirty="0"/>
              <a:t>(e) </a:t>
            </a:r>
            <a:r>
              <a:rPr lang="ja-JP" altLang="en-US" b="1" dirty="0"/>
              <a:t>特徴ジッタリングのノイズ強度</a:t>
            </a:r>
            <a:r>
              <a:rPr lang="en-US" altLang="ja-JP" b="1" dirty="0"/>
              <a:t>(α)</a:t>
            </a:r>
          </a:p>
          <a:p>
            <a:r>
              <a:rPr lang="ja-JP" altLang="en-US" dirty="0"/>
              <a:t>特徴ジッタリング（</a:t>
            </a:r>
            <a:r>
              <a:rPr lang="en-US" altLang="ja-JP" dirty="0"/>
              <a:t>FJ</a:t>
            </a:r>
            <a:r>
              <a:rPr lang="ja-JP" altLang="en-US" dirty="0"/>
              <a:t>）で加えるノイズの強度（</a:t>
            </a:r>
            <a:r>
              <a:rPr lang="en-US" altLang="ja-JP" dirty="0"/>
              <a:t>α</a:t>
            </a:r>
            <a:r>
              <a:rPr lang="ja-JP" altLang="en-US" dirty="0"/>
              <a:t>）の検証です。</a:t>
            </a:r>
          </a:p>
          <a:p>
            <a:r>
              <a:rPr lang="ja-JP" altLang="en-US" b="1" dirty="0"/>
              <a:t>結論</a:t>
            </a:r>
            <a:r>
              <a:rPr lang="en-US" altLang="ja-JP" dirty="0"/>
              <a:t>: </a:t>
            </a:r>
            <a:r>
              <a:rPr lang="ja-JP" altLang="en-US" dirty="0"/>
              <a:t>ノイズ強度が</a:t>
            </a:r>
            <a:r>
              <a:rPr lang="en-US" altLang="ja-JP" b="1" dirty="0"/>
              <a:t>20</a:t>
            </a:r>
            <a:r>
              <a:rPr lang="ja-JP" altLang="en-US" dirty="0"/>
              <a:t>のときに最適でした。</a:t>
            </a:r>
          </a:p>
          <a:p>
            <a:r>
              <a:rPr lang="en-US" altLang="ja-JP" b="1" dirty="0"/>
              <a:t>(f) </a:t>
            </a:r>
            <a:r>
              <a:rPr lang="ja-JP" altLang="en-US" b="1" dirty="0"/>
              <a:t>特徴ジッタリングの適用確率</a:t>
            </a:r>
            <a:r>
              <a:rPr lang="en-US" altLang="ja-JP" b="1" dirty="0"/>
              <a:t>(p)</a:t>
            </a:r>
          </a:p>
          <a:p>
            <a:r>
              <a:rPr lang="ja-JP" altLang="en-US" dirty="0"/>
              <a:t>特徴ジッタリング（</a:t>
            </a:r>
            <a:r>
              <a:rPr lang="en-US" altLang="ja-JP" dirty="0"/>
              <a:t>FJ</a:t>
            </a:r>
            <a:r>
              <a:rPr lang="ja-JP" altLang="en-US" dirty="0"/>
              <a:t>）を適用する確率（</a:t>
            </a:r>
            <a:r>
              <a:rPr lang="en-US" altLang="ja-JP" dirty="0"/>
              <a:t>p</a:t>
            </a:r>
            <a:r>
              <a:rPr lang="ja-JP" altLang="en-US" dirty="0"/>
              <a:t>）の検証です。</a:t>
            </a:r>
          </a:p>
          <a:p>
            <a:r>
              <a:rPr lang="ja-JP" altLang="en-US" b="1" dirty="0"/>
              <a:t>結論</a:t>
            </a:r>
            <a:r>
              <a:rPr lang="en-US" altLang="ja-JP" dirty="0"/>
              <a:t>: </a:t>
            </a:r>
            <a:r>
              <a:rPr lang="ja-JP" altLang="en-US" dirty="0"/>
              <a:t>常に適用する（</a:t>
            </a:r>
            <a:r>
              <a:rPr lang="en-US" altLang="ja-JP" b="1" dirty="0"/>
              <a:t>p=1</a:t>
            </a:r>
            <a:r>
              <a:rPr lang="ja-JP" altLang="en-US" dirty="0"/>
              <a:t>）のが最も性能が良く、タスクが完全なノイズ除去タスクになることが望ましいことがわかります。</a:t>
            </a:r>
          </a:p>
          <a:p>
            <a:pPr rtl="0"/>
            <a:endParaRPr lang="ja-JP" altLang="en-US" dirty="0">
              <a:effectLst/>
            </a:endParaRPr>
          </a:p>
        </p:txBody>
      </p:sp>
      <p:sp>
        <p:nvSpPr>
          <p:cNvPr id="4" name="スライド番号プレースホルダー 3">
            <a:extLst>
              <a:ext uri="{FF2B5EF4-FFF2-40B4-BE49-F238E27FC236}">
                <a16:creationId xmlns:a16="http://schemas.microsoft.com/office/drawing/2014/main" id="{3C9D46BC-E5E2-FF6C-0194-66B5D0E3C93C}"/>
              </a:ext>
            </a:extLst>
          </p:cNvPr>
          <p:cNvSpPr>
            <a:spLocks noGrp="1"/>
          </p:cNvSpPr>
          <p:nvPr>
            <p:ph type="sldNum" sz="quarter" idx="5"/>
          </p:nvPr>
        </p:nvSpPr>
        <p:spPr/>
        <p:txBody>
          <a:bodyPr/>
          <a:lstStyle/>
          <a:p>
            <a:fld id="{9C089636-1275-4B33-B565-A6C15888DBD7}" type="slidenum">
              <a:rPr kumimoji="1" lang="ja-JP" altLang="en-US" smtClean="0"/>
              <a:t>20</a:t>
            </a:fld>
            <a:endParaRPr kumimoji="1" lang="ja-JP" altLang="en-US"/>
          </a:p>
        </p:txBody>
      </p:sp>
    </p:spTree>
    <p:extLst>
      <p:ext uri="{BB962C8B-B14F-4D97-AF65-F5344CB8AC3E}">
        <p14:creationId xmlns:p14="http://schemas.microsoft.com/office/powerpoint/2010/main" val="1541825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36F69-BFE9-449B-EBD4-B5E2AE1374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A1B074-7D43-FDC2-F288-53D6794051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1A4180-C55E-0F46-2222-3CB982E6C7A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論文のまとめです。</a:t>
            </a:r>
            <a:endParaRPr lang="en-US" altLang="ja-JP" sz="1200" dirty="0"/>
          </a:p>
          <a:p>
            <a:r>
              <a:rPr lang="ja-JP" altLang="en-US" sz="1200" dirty="0"/>
              <a:t>本論文では、</a:t>
            </a:r>
            <a:r>
              <a:rPr lang="ja-JP" altLang="en-US" dirty="0"/>
              <a:t>複数クラスの正常データを同時に学習し、すべてのクラスをまとめて扱える、統一モデルの構築を行いました。</a:t>
            </a:r>
          </a:p>
          <a:p>
            <a:r>
              <a:rPr lang="en-US" altLang="ja-JP" dirty="0"/>
              <a:t>(1s)</a:t>
            </a:r>
          </a:p>
          <a:p>
            <a:r>
              <a:rPr lang="ja-JP" altLang="en-US" dirty="0"/>
              <a:t>同一性ショートカット問題への３つ軽減策を提案しました。</a:t>
            </a:r>
            <a:endParaRPr lang="en-US" altLang="ja-JP" dirty="0"/>
          </a:p>
          <a:p>
            <a:r>
              <a:rPr lang="en-US" altLang="ja-JP" dirty="0"/>
              <a:t>(1s)</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提案手法は統一ケースにおいても性能低下が見られず、　</a:t>
            </a:r>
            <a:r>
              <a:rPr lang="en-US" altLang="ja-JP" dirty="0"/>
              <a:t>MV-Tech</a:t>
            </a:r>
            <a:r>
              <a:rPr lang="ja-JP" altLang="en-US" dirty="0"/>
              <a:t>データセットで高い</a:t>
            </a:r>
            <a:r>
              <a:rPr lang="en-US" altLang="ja-JP" dirty="0"/>
              <a:t>AUROC</a:t>
            </a:r>
            <a:r>
              <a:rPr lang="ja-JP" altLang="en-US" dirty="0"/>
              <a:t>スコアを達成しました。</a:t>
            </a:r>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従来の異常検知手法の多くは、製品のクラスごとに個別のモデルを学習させる「</a:t>
            </a:r>
            <a:r>
              <a:rPr lang="en-US" altLang="ja-JP" dirty="0"/>
              <a:t>1</a:t>
            </a:r>
            <a:r>
              <a:rPr lang="ja-JP" altLang="en-US" dirty="0"/>
              <a:t>クラス</a:t>
            </a:r>
            <a:r>
              <a:rPr lang="en-US" altLang="ja-JP" dirty="0"/>
              <a:t>1</a:t>
            </a:r>
            <a:r>
              <a:rPr lang="ja-JP" altLang="en-US" dirty="0"/>
              <a:t>モデル」方式です。この方式では、クラス数が増えるにつれてメモリ消費が大きくなるという問題があります。</a:t>
            </a:r>
            <a:r>
              <a:rPr lang="ja-JP" altLang="en-US" sz="1200" dirty="0"/>
              <a:t>そこで</a:t>
            </a:r>
            <a:endParaRPr lang="en-US" altLang="ja-JP" sz="1200" dirty="0"/>
          </a:p>
        </p:txBody>
      </p:sp>
      <p:sp>
        <p:nvSpPr>
          <p:cNvPr id="4" name="Slide Number Placeholder 3">
            <a:extLst>
              <a:ext uri="{FF2B5EF4-FFF2-40B4-BE49-F238E27FC236}">
                <a16:creationId xmlns:a16="http://schemas.microsoft.com/office/drawing/2014/main" id="{08B9FF01-F293-31F8-0CA5-8033EC231A9E}"/>
              </a:ext>
            </a:extLst>
          </p:cNvPr>
          <p:cNvSpPr>
            <a:spLocks noGrp="1"/>
          </p:cNvSpPr>
          <p:nvPr>
            <p:ph type="sldNum" sz="quarter" idx="5"/>
          </p:nvPr>
        </p:nvSpPr>
        <p:spPr/>
        <p:txBody>
          <a:bodyPr/>
          <a:lstStyle/>
          <a:p>
            <a:fld id="{4170CF48-14AD-4B24-8659-A353857BCB31}" type="slidenum">
              <a:rPr kumimoji="1" lang="ja-JP" altLang="en-US" smtClean="0"/>
              <a:t>21</a:t>
            </a:fld>
            <a:endParaRPr kumimoji="1" lang="ja-JP" altLang="en-US"/>
          </a:p>
        </p:txBody>
      </p:sp>
    </p:spTree>
    <p:extLst>
      <p:ext uri="{BB962C8B-B14F-4D97-AF65-F5344CB8AC3E}">
        <p14:creationId xmlns:p14="http://schemas.microsoft.com/office/powerpoint/2010/main" val="3601308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参照した論文です。</a:t>
            </a:r>
            <a:endParaRPr kumimoji="1" lang="en-US" altLang="ja-JP" dirty="0"/>
          </a:p>
          <a:p>
            <a:endParaRPr kumimoji="1" lang="en-US" altLang="ja-JP" dirty="0"/>
          </a:p>
          <a:p>
            <a:r>
              <a:rPr kumimoji="1" lang="ja-JP" altLang="en-US" dirty="0"/>
              <a:t>以上で発表を終わります。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22</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B641B-F903-81F9-09FB-CFF9628961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9E142-CEDD-0C0E-823D-4CBA93B0AF4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9850CBB4-35A3-202E-8A8C-9C6C9F666DC8}"/>
                  </a:ext>
                </a:extLst>
              </p:cNvPr>
              <p:cNvSpPr>
                <a:spLocks noGrp="1"/>
              </p:cNvSpPr>
              <p:nvPr>
                <p:ph type="body" idx="1"/>
              </p:nvPr>
            </p:nvSpPr>
            <p:spPr/>
            <p:txBody>
              <a:bodyPr/>
              <a:lstStyle/>
              <a:p>
                <a:r>
                  <a:rPr lang="ja-JP" altLang="en-US" sz="1200" b="1" dirty="0"/>
                  <a:t>他の損失関数でも性能は変わらない</a:t>
                </a:r>
                <a:endParaRPr lang="en-US" altLang="ja-JP" sz="1200" dirty="0"/>
              </a:p>
              <a:p>
                <a:r>
                  <a:rPr lang="en-US" altLang="ja-JP" sz="1200" dirty="0"/>
                  <a:t> </a:t>
                </a:r>
                <a:r>
                  <a:rPr lang="ja-JP" altLang="en-US" sz="1200" dirty="0"/>
                  <a:t>論文の</a:t>
                </a:r>
                <a:r>
                  <a:rPr lang="en-US" altLang="ja-JP" sz="1200" dirty="0"/>
                  <a:t>Appendix</a:t>
                </a:r>
                <a:r>
                  <a:rPr lang="ja-JP" altLang="en-US" sz="1200" dirty="0"/>
                  <a:t>（補足資料）で、</a:t>
                </a:r>
                <a:r>
                  <a:rPr lang="en-US" altLang="ja-JP" sz="1200" dirty="0"/>
                  <a:t>MSE</a:t>
                </a:r>
                <a:r>
                  <a:rPr lang="ja-JP" altLang="en-US" sz="1200" dirty="0"/>
                  <a:t>以外の損失関数（正規化</a:t>
                </a:r>
                <a:r>
                  <a:rPr lang="en-US" altLang="ja-JP" sz="1200" dirty="0"/>
                  <a:t>MSE</a:t>
                </a:r>
                <a:r>
                  <a:rPr lang="ja-JP" altLang="en-US" sz="1200" dirty="0"/>
                  <a:t>、コサイン類似度）でも実験した結果が記載されているが、性能はほぼ同等であったと報告されている 。</a:t>
                </a:r>
              </a:p>
            </p:txBody>
          </p:sp>
        </mc:Choice>
        <mc:Fallback xmlns="">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r>
                  <a:rPr lang="en-US" altLang="ja-JP" b="0" i="0">
                    <a:latin typeface="Cambria Math" panose="02040503050406030204" pitchFamily="18" charset="0"/>
                  </a:rPr>
                  <a:t>𝑚</a:t>
                </a:r>
                <a:r>
                  <a:rPr lang="ja-JP" altLang="en-US" dirty="0"/>
                  <a:t>と</a:t>
                </a:r>
                <a:r>
                  <a:rPr lang="en-US" altLang="ja-JP" b="0" i="0">
                    <a:latin typeface="Cambria Math" panose="02040503050406030204" pitchFamily="18" charset="0"/>
                  </a:rPr>
                  <a:t>𝑚^𝑡𝑒𝑠𝑡</a:t>
                </a:r>
                <a:r>
                  <a:rPr lang="ja-JP" altLang="en-US" dirty="0"/>
                  <a:t>の距離を全ての</a:t>
                </a:r>
                <a:r>
                  <a:rPr lang="en-US" altLang="ja-JP" i="0">
                    <a:latin typeface="Cambria Math" panose="02040503050406030204" pitchFamily="18" charset="0"/>
                  </a:rPr>
                  <a:t>𝑚</a:t>
                </a:r>
                <a:r>
                  <a:rPr lang="ja-JP" altLang="en-US" i="0">
                    <a:latin typeface="Cambria Math" panose="02040503050406030204" pitchFamily="18" charset="0"/>
                  </a:rPr>
                  <a:t>について求めます。</a:t>
                </a:r>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r>
                  <a:rPr lang="en-US" altLang="ja-JP" i="0">
                    <a:latin typeface="Cambria Math" panose="02040503050406030204" pitchFamily="18" charset="0"/>
                  </a:rPr>
                  <a:t>𝑚</a:t>
                </a:r>
                <a:r>
                  <a:rPr lang="ja-JP" altLang="en-US" dirty="0"/>
                  <a:t>と</a:t>
                </a:r>
                <a:r>
                  <a:rPr lang="en-US" altLang="ja-JP" i="0">
                    <a:latin typeface="Cambria Math" panose="02040503050406030204" pitchFamily="18" charset="0"/>
                  </a:rPr>
                  <a:t>𝑚^𝑡𝑒𝑠𝑡</a:t>
                </a:r>
                <a:r>
                  <a:rPr lang="ja-JP" altLang="en-US" dirty="0"/>
                  <a:t>のペアを選択し、それぞれ</a:t>
                </a:r>
                <a:r>
                  <a:rPr lang="en-US" altLang="ja-JP" i="0">
                    <a:latin typeface="Cambria Math" panose="02040503050406030204" pitchFamily="18" charset="0"/>
                  </a:rPr>
                  <a:t>𝑚^</a:t>
                </a:r>
                <a:r>
                  <a:rPr lang="en-US" altLang="ja-JP" b="0" i="0">
                    <a:latin typeface="Cambria Math" panose="02040503050406030204" pitchFamily="18" charset="0"/>
                  </a:rPr>
                  <a:t>∗</a:t>
                </a:r>
                <a:r>
                  <a:rPr lang="en-US" altLang="ja-JP" dirty="0"/>
                  <a:t>, </a:t>
                </a:r>
                <a:r>
                  <a:rPr lang="en-US" altLang="ja-JP" i="0">
                    <a:latin typeface="Cambria Math" panose="02040503050406030204" pitchFamily="18" charset="0"/>
                  </a:rPr>
                  <a:t>𝑚^(𝑡𝑒𝑠𝑡</a:t>
                </a:r>
                <a:r>
                  <a:rPr lang="en-US" altLang="ja-JP" b="0" i="0">
                    <a:latin typeface="Cambria Math" panose="02040503050406030204" pitchFamily="18" charset="0"/>
                  </a:rPr>
                  <a:t>∗)</a:t>
                </a:r>
                <a:r>
                  <a:rPr lang="ja-JP" altLang="en-US" dirty="0"/>
                  <a:t>と命名しておきます。</a:t>
                </a:r>
              </a:p>
              <a:p>
                <a:r>
                  <a:rPr lang="ja-JP" altLang="en-US" dirty="0"/>
                  <a:t>５．そして、選択したペアのユークリッド距離を異常スコアの素とする感じです。</a:t>
                </a:r>
              </a:p>
            </p:txBody>
          </p:sp>
        </mc:Fallback>
      </mc:AlternateContent>
      <p:sp>
        <p:nvSpPr>
          <p:cNvPr id="4" name="Slide Number Placeholder 3">
            <a:extLst>
              <a:ext uri="{FF2B5EF4-FFF2-40B4-BE49-F238E27FC236}">
                <a16:creationId xmlns:a16="http://schemas.microsoft.com/office/drawing/2014/main" id="{3F04AC19-409B-EAE9-BE34-50F3FA0969EC}"/>
              </a:ext>
            </a:extLst>
          </p:cNvPr>
          <p:cNvSpPr>
            <a:spLocks noGrp="1"/>
          </p:cNvSpPr>
          <p:nvPr>
            <p:ph type="sldNum" sz="quarter" idx="5"/>
          </p:nvPr>
        </p:nvSpPr>
        <p:spPr/>
        <p:txBody>
          <a:bodyPr/>
          <a:lstStyle/>
          <a:p>
            <a:fld id="{4170CF48-14AD-4B24-8659-A353857BCB31}" type="slidenum">
              <a:rPr kumimoji="1" lang="ja-JP" altLang="en-US" smtClean="0"/>
              <a:t>23</a:t>
            </a:fld>
            <a:endParaRPr kumimoji="1" lang="ja-JP" altLang="en-US"/>
          </a:p>
        </p:txBody>
      </p:sp>
    </p:spTree>
    <p:extLst>
      <p:ext uri="{BB962C8B-B14F-4D97-AF65-F5344CB8AC3E}">
        <p14:creationId xmlns:p14="http://schemas.microsoft.com/office/powerpoint/2010/main" val="87357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改めて、異常検知の背景を説明します。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背景としては、</a:t>
            </a:r>
            <a:r>
              <a:rPr kumimoji="1" lang="en-US" altLang="ja-JP" dirty="0"/>
              <a:t>(0.5s) </a:t>
            </a:r>
            <a:r>
              <a:rPr kumimoji="1" lang="ja-JP" altLang="en-US" dirty="0"/>
              <a:t>異常は稀な現象なので正常データと比較して非常に不足しています。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そこで、この大量にある正常データ有効活用できないかと考えたときに、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正常なデータの特徴をモデルに学習させて異常検知に利用しようというアプローチを取ります。</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事前知識として、再構成ベースを紹介します。</a:t>
            </a:r>
            <a:endParaRPr kumimoji="1" lang="en-US" altLang="ja-JP" dirty="0"/>
          </a:p>
          <a:p>
            <a:r>
              <a:rPr kumimoji="1" lang="ja-JP" altLang="en-US" dirty="0"/>
              <a:t>これは、</a:t>
            </a:r>
            <a:r>
              <a:rPr lang="ja-JP" altLang="en-US" dirty="0"/>
              <a:t>潜在表現を使って元画像の復元を試みます。</a:t>
            </a:r>
            <a:endParaRPr lang="en-US" altLang="ja-JP" dirty="0"/>
          </a:p>
          <a:p>
            <a:r>
              <a:rPr lang="ja-JP" altLang="en-US" dirty="0"/>
              <a:t>潜在表現は、</a:t>
            </a:r>
            <a:r>
              <a:rPr kumimoji="1" lang="ja-JP" altLang="en-US" dirty="0"/>
              <a:t>大量の</a:t>
            </a:r>
            <a:r>
              <a:rPr lang="ja-JP" altLang="en-US" dirty="0"/>
              <a:t>正常画像から</a:t>
            </a:r>
            <a:r>
              <a:rPr kumimoji="1" lang="ja-JP" altLang="en-US" dirty="0"/>
              <a:t>オートエンコーダ等で</a:t>
            </a:r>
            <a:r>
              <a:rPr lang="ja-JP" altLang="en-US" dirty="0"/>
              <a:t>獲得します。</a:t>
            </a:r>
            <a:endParaRPr lang="en-US" altLang="ja-JP" dirty="0"/>
          </a:p>
          <a:p>
            <a:r>
              <a:rPr kumimoji="1" lang="ja-JP" altLang="en-US" u="none" dirty="0"/>
              <a:t>主な異常スコアは、元画像と復元された画像との差です。</a:t>
            </a:r>
            <a:endParaRPr kumimoji="1" lang="en-US" altLang="ja-JP" u="none" dirty="0"/>
          </a:p>
          <a:p>
            <a:endParaRPr kumimoji="1" lang="en-US" altLang="ja-JP" u="none" dirty="0"/>
          </a:p>
          <a:p>
            <a:r>
              <a:rPr kumimoji="1" lang="ja-JP" altLang="en-US" u="none" dirty="0"/>
              <a:t>★</a:t>
            </a:r>
            <a:endParaRPr kumimoji="1" lang="en-US" altLang="ja-JP" u="none" dirty="0"/>
          </a:p>
          <a:p>
            <a:r>
              <a:rPr kumimoji="1" lang="ja-JP" altLang="en-US" u="none" dirty="0"/>
              <a:t>潜在表現とは</a:t>
            </a:r>
            <a:r>
              <a:rPr kumimoji="1" lang="en-US" altLang="ja-JP" u="none" dirty="0"/>
              <a:t>…</a:t>
            </a:r>
          </a:p>
          <a:p>
            <a:r>
              <a:rPr kumimoji="1" lang="ja-JP" altLang="en-US" u="none" dirty="0"/>
              <a:t>低次元で本質的な情報だけを抽出したベクトルのことです。</a:t>
            </a:r>
            <a:endParaRPr kumimoji="1" lang="en-US" altLang="ja-JP" u="none" dirty="0"/>
          </a:p>
          <a:p>
            <a:r>
              <a:rPr kumimoji="1" lang="ja-JP" altLang="en-US" u="none" dirty="0"/>
              <a:t>それタラ占める情報だけを厳選したものってイメージ・認識です。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2214458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kumimoji="1" lang="ja-JP" altLang="en-US" dirty="0"/>
              <a:t>事前知識としてセルフアテンションを説明します。</a:t>
            </a:r>
            <a:endParaRPr lang="en-US" altLang="ja-JP" sz="1200" dirty="0"/>
          </a:p>
          <a:p>
            <a:r>
              <a:rPr kumimoji="1" lang="ja-JP" altLang="en-US" sz="1200" dirty="0"/>
              <a:t>セルフアテンションは</a:t>
            </a:r>
            <a:r>
              <a:rPr lang="ja-JP" altLang="en-US" sz="1200" dirty="0"/>
              <a:t>入力データの要素間の関連性を考慮した特徴ベクトルを獲得することを目的とします。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Query (Q), Key (K), Value (V) </a:t>
            </a:r>
            <a:r>
              <a:rPr lang="ja-JP" altLang="en-US" sz="1200" dirty="0"/>
              <a:t>という</a:t>
            </a:r>
            <a:r>
              <a:rPr lang="en-US" altLang="ja-JP" sz="1200" dirty="0"/>
              <a:t>3</a:t>
            </a:r>
            <a:r>
              <a:rPr lang="ja-JP" altLang="en-US" sz="1200" dirty="0"/>
              <a:t>つの要素を使って、各要素間の関連性の重みを計算します。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得られた重みに従って全体を集約することで、入力全体の文脈を捉えることができます。</a:t>
            </a:r>
            <a:endParaRPr lang="en-US" altLang="ja-JP" sz="1200" dirty="0"/>
          </a:p>
          <a:p>
            <a:endParaRPr kumimoji="1" lang="en-US" altLang="ja-JP" dirty="0"/>
          </a:p>
          <a:p>
            <a:r>
              <a:rPr kumimoji="1" lang="ja-JP" altLang="en-US" dirty="0"/>
              <a:t>★</a:t>
            </a:r>
            <a:endParaRPr kumimoji="1" lang="en-US" altLang="ja-JP" dirty="0"/>
          </a:p>
          <a:p>
            <a:r>
              <a:rPr kumimoji="1" lang="ja-JP" altLang="en-US" dirty="0"/>
              <a:t>配合率＝注意</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自分の</a:t>
            </a:r>
            <a:r>
              <a:rPr lang="en-US" altLang="ja-JP" b="1" dirty="0"/>
              <a:t>Query</a:t>
            </a:r>
            <a:r>
              <a:rPr lang="ja-JP" altLang="en-US" dirty="0"/>
              <a:t>を使って、全要素の</a:t>
            </a:r>
            <a:r>
              <a:rPr lang="en-US" altLang="ja-JP" b="1" dirty="0"/>
              <a:t>Key</a:t>
            </a:r>
            <a:r>
              <a:rPr lang="ja-JP" altLang="en-US" dirty="0"/>
              <a:t>に問い合わせを行い、関連性の高い要素を見つけ出す</a:t>
            </a:r>
            <a:r>
              <a:rPr lang="en-US" altLang="ja-JP" dirty="0"/>
              <a:t>(</a:t>
            </a:r>
            <a:r>
              <a:rPr lang="ja-JP" altLang="en-US" dirty="0"/>
              <a:t>その</a:t>
            </a:r>
            <a:r>
              <a:rPr lang="en-US" altLang="ja-JP" dirty="0"/>
              <a:t>Q</a:t>
            </a:r>
            <a:r>
              <a:rPr lang="ja-JP" altLang="en-US" dirty="0"/>
              <a:t>と</a:t>
            </a:r>
            <a:r>
              <a:rPr lang="en-US" altLang="ja-JP" dirty="0"/>
              <a:t>K</a:t>
            </a:r>
            <a:r>
              <a:rPr lang="ja-JP" altLang="en-US" dirty="0"/>
              <a:t>の内積は大きくなる</a:t>
            </a:r>
            <a:r>
              <a:rPr lang="en-US" altLang="ja-JP" dirty="0"/>
              <a:t>)</a:t>
            </a:r>
            <a:r>
              <a:rPr lang="ja-JP" altLang="en-US" dirty="0"/>
              <a:t>。そして、その関連性の度合い（</a:t>
            </a:r>
            <a:r>
              <a:rPr lang="en-US" altLang="ja-JP" dirty="0"/>
              <a:t>Attention</a:t>
            </a:r>
            <a:r>
              <a:rPr lang="ja-JP" altLang="en-US" dirty="0"/>
              <a:t>）に応じて、各要素の</a:t>
            </a:r>
            <a:r>
              <a:rPr lang="en-US" altLang="ja-JP" b="1" dirty="0"/>
              <a:t>Value</a:t>
            </a:r>
            <a:r>
              <a:rPr lang="ja-JP" altLang="en-US" dirty="0"/>
              <a:t>を配合して新しい特徴ベクトルを作る</a:t>
            </a:r>
            <a:r>
              <a:rPr lang="en-US" altLang="ja-JP" dirty="0"/>
              <a:t>.</a:t>
            </a:r>
            <a:endParaRPr lang="en-US" altLang="ja-JP" sz="1200"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5</a:t>
            </a:fld>
            <a:endParaRPr kumimoji="1" lang="ja-JP" altLang="en-US"/>
          </a:p>
        </p:txBody>
      </p:sp>
    </p:spTree>
    <p:extLst>
      <p:ext uri="{BB962C8B-B14F-4D97-AF65-F5344CB8AC3E}">
        <p14:creationId xmlns:p14="http://schemas.microsoft.com/office/powerpoint/2010/main" val="248306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878C1-5C12-F96D-996F-B63B27657B4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4029112-DA2A-FC2F-3834-8684349B0D4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E13FA2A-26D0-6F27-3A43-4E09D1139D8B}"/>
              </a:ext>
            </a:extLst>
          </p:cNvPr>
          <p:cNvSpPr>
            <a:spLocks noGrp="1"/>
          </p:cNvSpPr>
          <p:nvPr>
            <p:ph type="body" idx="1"/>
          </p:nvPr>
        </p:nvSpPr>
        <p:spPr/>
        <p:txBody>
          <a:bodyPr/>
          <a:lstStyle/>
          <a:p>
            <a:r>
              <a:rPr lang="en-US" altLang="ja-JP" dirty="0"/>
              <a:t>RNN</a:t>
            </a:r>
            <a:r>
              <a:rPr lang="ja-JP" altLang="en-US" dirty="0"/>
              <a:t>では時系列的に学習していくので位置関係が理解できましたが、リカレント層がなくなった構成だと理解できません。</a:t>
            </a:r>
          </a:p>
          <a:p>
            <a:r>
              <a:rPr lang="ja-JP" altLang="en-US" dirty="0"/>
              <a:t>そこで「</a:t>
            </a:r>
            <a:r>
              <a:rPr lang="en-US" altLang="ja-JP" dirty="0"/>
              <a:t>Positional Encoding</a:t>
            </a:r>
            <a:r>
              <a:rPr lang="ja-JP" altLang="en-US" dirty="0"/>
              <a:t>」が用いられています</a:t>
            </a:r>
          </a:p>
        </p:txBody>
      </p:sp>
      <p:sp>
        <p:nvSpPr>
          <p:cNvPr id="4" name="スライド番号プレースホルダー 3">
            <a:extLst>
              <a:ext uri="{FF2B5EF4-FFF2-40B4-BE49-F238E27FC236}">
                <a16:creationId xmlns:a16="http://schemas.microsoft.com/office/drawing/2014/main" id="{907FE776-7D33-A45D-67C0-E93C60CBCAD5}"/>
              </a:ext>
            </a:extLst>
          </p:cNvPr>
          <p:cNvSpPr>
            <a:spLocks noGrp="1"/>
          </p:cNvSpPr>
          <p:nvPr>
            <p:ph type="sldNum" sz="quarter" idx="5"/>
          </p:nvPr>
        </p:nvSpPr>
        <p:spPr/>
        <p:txBody>
          <a:bodyPr/>
          <a:lstStyle/>
          <a:p>
            <a:fld id="{9C089636-1275-4B33-B565-A6C15888DBD7}" type="slidenum">
              <a:rPr kumimoji="1" lang="ja-JP" altLang="en-US" smtClean="0"/>
              <a:t>6</a:t>
            </a:fld>
            <a:endParaRPr kumimoji="1" lang="ja-JP" altLang="en-US"/>
          </a:p>
        </p:txBody>
      </p:sp>
    </p:spTree>
    <p:extLst>
      <p:ext uri="{BB962C8B-B14F-4D97-AF65-F5344CB8AC3E}">
        <p14:creationId xmlns:p14="http://schemas.microsoft.com/office/powerpoint/2010/main" val="72671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dirty="0"/>
              <a:t>■ </a:t>
            </a:r>
            <a:r>
              <a:rPr lang="ja-JP" altLang="en-US" sz="1200" dirty="0"/>
              <a:t>普通の</a:t>
            </a:r>
            <a:r>
              <a:rPr lang="en-US" altLang="ja-JP" sz="1200" dirty="0"/>
              <a:t>Transformer</a:t>
            </a:r>
            <a:r>
              <a:rPr lang="ja-JP" altLang="en-US" sz="1200" dirty="0"/>
              <a:t>デコーダ</a:t>
            </a:r>
            <a:endParaRPr lang="en-US" altLang="ja-JP" sz="1200" dirty="0"/>
          </a:p>
          <a:p>
            <a:r>
              <a:rPr lang="en-US" altLang="ja-JP" sz="1200" dirty="0"/>
              <a:t>1</a:t>
            </a:r>
            <a:r>
              <a:rPr lang="ja-JP" altLang="en-US" sz="1200" dirty="0"/>
              <a:t>つ目の</a:t>
            </a:r>
            <a:r>
              <a:rPr lang="en-US" altLang="ja-JP" sz="1200" dirty="0"/>
              <a:t>Attention (</a:t>
            </a:r>
            <a:r>
              <a:rPr lang="ja-JP" altLang="en-US" sz="1200" dirty="0"/>
              <a:t>セルフアテンション</a:t>
            </a:r>
            <a:r>
              <a:rPr lang="en-US" altLang="ja-JP" sz="1200" dirty="0"/>
              <a:t>):</a:t>
            </a:r>
          </a:p>
          <a:p>
            <a:r>
              <a:rPr lang="ja-JP" altLang="en-US" sz="1200" dirty="0"/>
              <a:t>まず、デコーダがそれまでに出力したトークン同士で文脈を整理します。**この段階ではエンコーダの出力は使わない。</a:t>
            </a:r>
            <a:endParaRPr lang="en-US" altLang="ja-JP" sz="1200" dirty="0"/>
          </a:p>
          <a:p>
            <a:r>
              <a:rPr lang="en-US" altLang="ja-JP" sz="1200" dirty="0"/>
              <a:t>2</a:t>
            </a:r>
            <a:r>
              <a:rPr lang="ja-JP" altLang="en-US" sz="1200" dirty="0"/>
              <a:t>つ目の</a:t>
            </a:r>
            <a:r>
              <a:rPr lang="en-US" altLang="ja-JP" sz="1200" dirty="0"/>
              <a:t>Attention (</a:t>
            </a:r>
            <a:r>
              <a:rPr lang="ja-JP" altLang="en-US" sz="1200" dirty="0"/>
              <a:t>クロスアテンション</a:t>
            </a:r>
            <a:r>
              <a:rPr lang="en-US" altLang="ja-JP" sz="1200" dirty="0"/>
              <a:t>):</a:t>
            </a:r>
          </a:p>
          <a:p>
            <a:r>
              <a:rPr lang="ja-JP" altLang="en-US" sz="1200" dirty="0"/>
              <a:t>次に、</a:t>
            </a:r>
            <a:r>
              <a:rPr lang="en-US" altLang="ja-JP" sz="1200" dirty="0"/>
              <a:t>1</a:t>
            </a:r>
            <a:r>
              <a:rPr lang="ja-JP" altLang="en-US" sz="1200" dirty="0"/>
              <a:t>つ目の結果をクエリ</a:t>
            </a:r>
            <a:r>
              <a:rPr lang="en-US" altLang="ja-JP" sz="1200" dirty="0"/>
              <a:t>(Q)</a:t>
            </a:r>
            <a:r>
              <a:rPr lang="ja-JP" altLang="en-US" sz="1200" dirty="0"/>
              <a:t>として、ここで初めてエンコーダの出力**をキー</a:t>
            </a:r>
            <a:r>
              <a:rPr lang="en-US" altLang="ja-JP" sz="1200" dirty="0"/>
              <a:t>(K)</a:t>
            </a:r>
            <a:r>
              <a:rPr lang="ja-JP" altLang="en-US" sz="1200" dirty="0"/>
              <a:t>とバリュー</a:t>
            </a:r>
            <a:r>
              <a:rPr lang="en-US" altLang="ja-JP" sz="1200" dirty="0"/>
              <a:t>(V)</a:t>
            </a:r>
            <a:r>
              <a:rPr lang="ja-JP" altLang="en-US" sz="1200" dirty="0"/>
              <a:t>として参照。</a:t>
            </a:r>
          </a:p>
          <a:p>
            <a:endParaRPr lang="en-US" altLang="ja-JP" sz="1200" dirty="0"/>
          </a:p>
          <a:p>
            <a:r>
              <a:rPr lang="en-US" altLang="ja-JP" sz="1200" dirty="0"/>
              <a:t>■ </a:t>
            </a:r>
            <a:r>
              <a:rPr lang="ja-JP" altLang="en-US" sz="1200" dirty="0"/>
              <a:t>この論文の</a:t>
            </a:r>
            <a:r>
              <a:rPr lang="en-US" altLang="ja-JP" sz="1200" dirty="0"/>
              <a:t>LQD</a:t>
            </a:r>
            <a:r>
              <a:rPr lang="ja-JP" altLang="en-US" sz="1200" dirty="0"/>
              <a:t>（レイヤーワイズクエリデコーダ）</a:t>
            </a:r>
          </a:p>
          <a:p>
            <a:r>
              <a:rPr lang="en-US" altLang="ja-JP" sz="1200" dirty="0"/>
              <a:t>1</a:t>
            </a:r>
            <a:r>
              <a:rPr lang="ja-JP" altLang="en-US" sz="1200" dirty="0"/>
              <a:t>つ目の</a:t>
            </a:r>
            <a:r>
              <a:rPr lang="en-US" altLang="ja-JP" sz="1200" dirty="0"/>
              <a:t>Attention:</a:t>
            </a:r>
          </a:p>
          <a:p>
            <a:r>
              <a:rPr lang="ja-JP" altLang="en-US" sz="1200" dirty="0"/>
              <a:t>ここでエンコーダの出力（</a:t>
            </a:r>
            <a:r>
              <a:rPr lang="en-US" altLang="ja-JP" sz="1200" dirty="0"/>
              <a:t>K,V</a:t>
            </a:r>
            <a:r>
              <a:rPr lang="ja-JP" altLang="en-US" sz="1200" dirty="0"/>
              <a:t>）を使い、「正常のお手本」であるクエリ（</a:t>
            </a:r>
            <a:r>
              <a:rPr lang="en-US" altLang="ja-JP" sz="1200" dirty="0"/>
              <a:t>Q</a:t>
            </a:r>
            <a:r>
              <a:rPr lang="ja-JP" altLang="en-US" sz="1200" dirty="0"/>
              <a:t>）と融合。</a:t>
            </a:r>
          </a:p>
          <a:p>
            <a:r>
              <a:rPr lang="en-US" altLang="ja-JP" sz="1200" dirty="0"/>
              <a:t>2</a:t>
            </a:r>
            <a:r>
              <a:rPr lang="ja-JP" altLang="en-US" sz="1200" dirty="0"/>
              <a:t>つ目の</a:t>
            </a:r>
            <a:r>
              <a:rPr lang="en-US" altLang="ja-JP" sz="1200" dirty="0"/>
              <a:t>Attention:</a:t>
            </a:r>
          </a:p>
          <a:p>
            <a:r>
              <a:rPr lang="ja-JP" altLang="en-US" sz="1200" dirty="0"/>
              <a:t>次に、</a:t>
            </a:r>
            <a:r>
              <a:rPr lang="en-US" altLang="ja-JP" sz="1200" dirty="0"/>
              <a:t>1</a:t>
            </a:r>
            <a:r>
              <a:rPr lang="ja-JP" altLang="en-US" sz="1200" dirty="0"/>
              <a:t>つ目の結果をクエリ</a:t>
            </a:r>
            <a:r>
              <a:rPr lang="en-US" altLang="ja-JP" sz="1200" dirty="0"/>
              <a:t>(Q)</a:t>
            </a:r>
            <a:r>
              <a:rPr lang="ja-JP" altLang="en-US" sz="1200" dirty="0"/>
              <a:t>として、**前の層の出力**をキー</a:t>
            </a:r>
            <a:r>
              <a:rPr lang="en-US" altLang="ja-JP" sz="1200" dirty="0"/>
              <a:t>(K)</a:t>
            </a:r>
            <a:r>
              <a:rPr lang="ja-JP" altLang="en-US" sz="1200" dirty="0"/>
              <a:t>とバリュー</a:t>
            </a:r>
            <a:r>
              <a:rPr lang="en-US" altLang="ja-JP" sz="1200" dirty="0"/>
              <a:t>(V)</a:t>
            </a:r>
            <a:r>
              <a:rPr lang="ja-JP" altLang="en-US" sz="1200" dirty="0"/>
              <a:t>として参照し、統合する。</a:t>
            </a:r>
            <a:endParaRPr lang="en-US" altLang="ja-JP" sz="1200" dirty="0"/>
          </a:p>
          <a:p>
            <a:endParaRPr lang="en-US" altLang="ja-JP" b="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提案手法の説明に移ります。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8</a:t>
            </a:fld>
            <a:endParaRPr kumimoji="1" lang="ja-JP" altLang="en-US"/>
          </a:p>
        </p:txBody>
      </p:sp>
    </p:spTree>
    <p:extLst>
      <p:ext uri="{BB962C8B-B14F-4D97-AF65-F5344CB8AC3E}">
        <p14:creationId xmlns:p14="http://schemas.microsoft.com/office/powerpoint/2010/main" val="2663390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BCB5E-B29C-A3AB-6F1B-A49F2F7E6C0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F9C3E5D-7393-602F-7C95-17DA6E89E33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9A0062C-2378-0877-D1B1-08B58933863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提案手法の説明に移ります。</a:t>
            </a:r>
            <a:endParaRPr kumimoji="1" lang="en-US" altLang="ja-JP" dirty="0"/>
          </a:p>
          <a:p>
            <a:r>
              <a:rPr kumimoji="1" lang="ja-JP" altLang="en-US" dirty="0"/>
              <a:t>提案手法は、複数クラスの正常データを同時に学習し、すべてのクラスをまとめて扱う、統一モデルです。</a:t>
            </a:r>
          </a:p>
          <a:p>
            <a:r>
              <a:rPr kumimoji="1" lang="ja-JP" altLang="en-US" dirty="0"/>
              <a:t>同一性ショートカット問題をレイヤーワイズクエリデコーダ・近傍マスク付きアテンション・特徴ジッタリングにより軽減しています。</a:t>
            </a:r>
            <a:endParaRPr kumimoji="1" lang="en-US" altLang="ja-JP" dirty="0"/>
          </a:p>
          <a:p>
            <a:r>
              <a:rPr kumimoji="1" lang="ja-JP" altLang="en-US" dirty="0"/>
              <a:t>以降は同一性ショートカット問題の軽減策３つを見ていきます。</a:t>
            </a:r>
            <a:endParaRPr kumimoji="1" lang="en-US" altLang="ja-JP" dirty="0"/>
          </a:p>
          <a:p>
            <a:endParaRPr kumimoji="1" lang="en-US" altLang="ja-JP" dirty="0"/>
          </a:p>
          <a:p>
            <a:endParaRPr kumimoji="1" lang="en-US" altLang="ja-JP" dirty="0"/>
          </a:p>
          <a:p>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同一性ショートカットが生じる理由：</a:t>
            </a:r>
            <a:r>
              <a:rPr lang="ja-JP" altLang="en-US" dirty="0"/>
              <a:t>複数クラスの複雑なデータ分布を学習するのは非常に困難であるから、モデルは単純に入力をそのまま出力する（つまり恒等写像を学習する）という「楽な」解決策に陥りがちです。これは複数クラスを扱う統一モデルで顕著です。</a:t>
            </a:r>
            <a:endParaRPr lang="en-US" altLang="ja-JP" sz="1200" dirty="0"/>
          </a:p>
        </p:txBody>
      </p:sp>
      <p:sp>
        <p:nvSpPr>
          <p:cNvPr id="4" name="スライド番号プレースホルダー 3">
            <a:extLst>
              <a:ext uri="{FF2B5EF4-FFF2-40B4-BE49-F238E27FC236}">
                <a16:creationId xmlns:a16="http://schemas.microsoft.com/office/drawing/2014/main" id="{3B43923A-14B8-75B9-AD08-A822255E2C3A}"/>
              </a:ext>
            </a:extLst>
          </p:cNvPr>
          <p:cNvSpPr>
            <a:spLocks noGrp="1"/>
          </p:cNvSpPr>
          <p:nvPr>
            <p:ph type="sldNum" sz="quarter" idx="5"/>
          </p:nvPr>
        </p:nvSpPr>
        <p:spPr/>
        <p:txBody>
          <a:bodyPr/>
          <a:lstStyle/>
          <a:p>
            <a:fld id="{9C089636-1275-4B33-B565-A6C15888DBD7}" type="slidenum">
              <a:rPr kumimoji="1" lang="ja-JP" altLang="en-US" smtClean="0"/>
              <a:t>9</a:t>
            </a:fld>
            <a:endParaRPr kumimoji="1" lang="ja-JP" altLang="en-US"/>
          </a:p>
        </p:txBody>
      </p:sp>
    </p:spTree>
    <p:extLst>
      <p:ext uri="{BB962C8B-B14F-4D97-AF65-F5344CB8AC3E}">
        <p14:creationId xmlns:p14="http://schemas.microsoft.com/office/powerpoint/2010/main" val="395682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2025/7/30</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2025/7/30</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2025/7/30</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2025/7/30</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2025/7/30</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2025/7/30</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2025/7/30</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2025/7/30</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2025/7/30</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2025/7/30</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2025/7/30</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2025/7/30</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arxiv.org/abs/2206.03687"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hyperlink" Target="https://www.notion.so/transformer-UniAD-22b04fa2324380b59878c0938ce98a3c"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zhiyuanyou.github.io/"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arxiv.org/abs/2301.11514v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genspark.ai/spark/transformer%E3%81%AE%E5%9F%BA%E7%A4%8E%E3%81%A8%E5%BF%9C%E7%94%A8/4b74ef90-bf6f-4b5f-949a-5feeee8e978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arxiv.org/pdf/1706.0376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33185"/>
            <a:ext cx="11859066" cy="646331"/>
          </a:xfrm>
          <a:prstGeom prst="rect">
            <a:avLst/>
          </a:prstGeom>
          <a:noFill/>
        </p:spPr>
        <p:txBody>
          <a:bodyPr wrap="square" rtlCol="0">
            <a:spAutoFit/>
          </a:bodyPr>
          <a:lstStyle/>
          <a:p>
            <a:r>
              <a:rPr lang="en-US" altLang="ja-JP" sz="3600" dirty="0">
                <a:solidFill>
                  <a:schemeClr val="bg1"/>
                </a:solidFill>
              </a:rPr>
              <a:t>A Unified Model for Multi-class Anomaly Detection</a:t>
            </a:r>
            <a:endParaRPr lang="en-US" sz="3600" b="1" i="0" dirty="0">
              <a:solidFill>
                <a:schemeClr val="bg1"/>
              </a:solidFill>
              <a:effectLst/>
              <a:latin typeface="Lucida Grande" panose="020B0600040502020204" pitchFamily="34" charset="0"/>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369332"/>
          </a:xfrm>
          <a:prstGeom prst="rect">
            <a:avLst/>
          </a:prstGeom>
          <a:noFill/>
        </p:spPr>
        <p:txBody>
          <a:bodyPr wrap="square">
            <a:spAutoFit/>
          </a:bodyPr>
          <a:lstStyle/>
          <a:p>
            <a:r>
              <a:rPr lang="en-US" altLang="ja-JP" dirty="0" err="1">
                <a:solidFill>
                  <a:schemeClr val="bg1"/>
                </a:solidFill>
              </a:rPr>
              <a:t>Zhiyuan</a:t>
            </a:r>
            <a:r>
              <a:rPr lang="en-US" altLang="ja-JP" dirty="0">
                <a:solidFill>
                  <a:schemeClr val="bg1"/>
                </a:solidFill>
              </a:rPr>
              <a:t> you et.al., </a:t>
            </a:r>
            <a:r>
              <a:rPr lang="en-US" altLang="ja-JP" dirty="0" err="1">
                <a:solidFill>
                  <a:schemeClr val="bg1"/>
                </a:solidFill>
              </a:rPr>
              <a:t>NeurIPS</a:t>
            </a:r>
            <a:r>
              <a:rPr lang="en-US" altLang="ja-JP" dirty="0">
                <a:solidFill>
                  <a:schemeClr val="bg1"/>
                </a:solidFill>
              </a:rPr>
              <a:t> 2022</a:t>
            </a:r>
            <a:endParaRPr lang="en-JP" dirty="0">
              <a:solidFill>
                <a:schemeClr val="bg1"/>
              </a:solidFill>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CE90C-3914-CD42-8581-BF2800F240D3}"/>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30D2EE17-1CD1-4225-41B3-2145F31ED631}"/>
              </a:ext>
            </a:extLst>
          </p:cNvPr>
          <p:cNvSpPr txBox="1"/>
          <p:nvPr/>
        </p:nvSpPr>
        <p:spPr>
          <a:xfrm>
            <a:off x="449017" y="269481"/>
            <a:ext cx="7792158" cy="707886"/>
          </a:xfrm>
          <a:prstGeom prst="rect">
            <a:avLst/>
          </a:prstGeom>
          <a:noFill/>
        </p:spPr>
        <p:txBody>
          <a:bodyPr wrap="square" rtlCol="0">
            <a:spAutoFit/>
          </a:bodyPr>
          <a:lstStyle/>
          <a:p>
            <a:r>
              <a:rPr lang="ja-JP" altLang="en-US" sz="4000" dirty="0"/>
              <a:t>層ごとのクエリデコーダ </a:t>
            </a:r>
            <a:r>
              <a:rPr lang="en-US" altLang="ja-JP" sz="4000" dirty="0"/>
              <a:t>(LQD)</a:t>
            </a:r>
          </a:p>
        </p:txBody>
      </p:sp>
      <p:sp>
        <p:nvSpPr>
          <p:cNvPr id="5" name="テキスト ボックス 4">
            <a:extLst>
              <a:ext uri="{FF2B5EF4-FFF2-40B4-BE49-F238E27FC236}">
                <a16:creationId xmlns:a16="http://schemas.microsoft.com/office/drawing/2014/main" id="{75B97B01-AC96-8C21-6925-AA17715CDCC2}"/>
              </a:ext>
            </a:extLst>
          </p:cNvPr>
          <p:cNvSpPr txBox="1"/>
          <p:nvPr/>
        </p:nvSpPr>
        <p:spPr>
          <a:xfrm>
            <a:off x="339524" y="1582340"/>
            <a:ext cx="10023676" cy="2893100"/>
          </a:xfrm>
          <a:prstGeom prst="rect">
            <a:avLst/>
          </a:prstGeom>
          <a:noFill/>
        </p:spPr>
        <p:txBody>
          <a:bodyPr wrap="square" rtlCol="0">
            <a:spAutoFit/>
          </a:bodyPr>
          <a:lstStyle/>
          <a:p>
            <a:r>
              <a:rPr lang="ja-JP" altLang="en-US" sz="2800" dirty="0"/>
              <a:t>何をするのか</a:t>
            </a:r>
            <a:endParaRPr lang="en-US" altLang="ja-JP" sz="2800" dirty="0"/>
          </a:p>
          <a:p>
            <a:r>
              <a:rPr lang="en-US" altLang="ja-JP" dirty="0"/>
              <a:t>Transformer</a:t>
            </a:r>
            <a:r>
              <a:rPr lang="ja-JP" altLang="en-US" dirty="0"/>
              <a:t>の最初の層だけでなく、各デコーダ層にクエリ埋め込みを追加する。</a:t>
            </a:r>
            <a:endParaRPr lang="en-US" altLang="ja-JP" dirty="0"/>
          </a:p>
          <a:p>
            <a:endParaRPr lang="en-US" altLang="ja-JP" dirty="0"/>
          </a:p>
          <a:p>
            <a:endParaRPr lang="en-US" altLang="ja-JP" dirty="0"/>
          </a:p>
          <a:p>
            <a:r>
              <a:rPr lang="ja-JP" altLang="en-US" sz="2800" dirty="0"/>
              <a:t>効果</a:t>
            </a:r>
            <a:endParaRPr lang="en-US" altLang="ja-JP" sz="2800" dirty="0"/>
          </a:p>
          <a:p>
            <a:r>
              <a:rPr kumimoji="1" lang="ja-JP" altLang="en-US" dirty="0"/>
              <a:t>・正常データと強く関連するようにできる。</a:t>
            </a:r>
            <a:endParaRPr kumimoji="1" lang="en-US" altLang="ja-JP" dirty="0"/>
          </a:p>
          <a:p>
            <a:r>
              <a:rPr lang="ja-JP" altLang="en-US" dirty="0"/>
              <a:t>➡恒等コピー（</a:t>
            </a:r>
            <a:r>
              <a:rPr lang="ja-JP" altLang="en-US" dirty="0">
                <a:solidFill>
                  <a:srgbClr val="FF0000"/>
                </a:solidFill>
              </a:rPr>
              <a:t>同一性ショートカット）を</a:t>
            </a:r>
            <a:r>
              <a:rPr lang="ja-JP" altLang="en-US" dirty="0"/>
              <a:t>抑制できる。</a:t>
            </a:r>
          </a:p>
          <a:p>
            <a:endParaRPr kumimoji="1" lang="en-US" altLang="ja-JP" dirty="0"/>
          </a:p>
          <a:p>
            <a:r>
              <a:rPr lang="ja-JP" altLang="en-US" dirty="0"/>
              <a:t>・異常検知性能の向上。（後述するアブレーション実験で明らかになった。）</a:t>
            </a:r>
            <a:endParaRPr kumimoji="1" lang="ja-JP" altLang="en-US" dirty="0"/>
          </a:p>
        </p:txBody>
      </p:sp>
      <p:pic>
        <p:nvPicPr>
          <p:cNvPr id="4" name="図 3">
            <a:extLst>
              <a:ext uri="{FF2B5EF4-FFF2-40B4-BE49-F238E27FC236}">
                <a16:creationId xmlns:a16="http://schemas.microsoft.com/office/drawing/2014/main" id="{FEAAB0BD-0F97-B909-642C-4364AC3F035B}"/>
              </a:ext>
            </a:extLst>
          </p:cNvPr>
          <p:cNvPicPr>
            <a:picLocks noChangeAspect="1"/>
          </p:cNvPicPr>
          <p:nvPr/>
        </p:nvPicPr>
        <p:blipFill>
          <a:blip r:embed="rId3"/>
          <a:srcRect l="8796"/>
          <a:stretch>
            <a:fillRect/>
          </a:stretch>
        </p:blipFill>
        <p:spPr>
          <a:xfrm>
            <a:off x="9119071" y="2209336"/>
            <a:ext cx="2256065" cy="3632037"/>
          </a:xfrm>
          <a:prstGeom prst="rect">
            <a:avLst/>
          </a:prstGeom>
        </p:spPr>
      </p:pic>
    </p:spTree>
    <p:extLst>
      <p:ext uri="{BB962C8B-B14F-4D97-AF65-F5344CB8AC3E}">
        <p14:creationId xmlns:p14="http://schemas.microsoft.com/office/powerpoint/2010/main" val="428331686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CB9570A-C6BC-7DE0-7A4D-1B6E9BA9E8BD}"/>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D4E7A26E-ACA6-BD03-C827-AEF845C1F36D}"/>
              </a:ext>
            </a:extLst>
          </p:cNvPr>
          <p:cNvSpPr txBox="1"/>
          <p:nvPr/>
        </p:nvSpPr>
        <p:spPr>
          <a:xfrm>
            <a:off x="449017" y="269481"/>
            <a:ext cx="7792158" cy="707886"/>
          </a:xfrm>
          <a:prstGeom prst="rect">
            <a:avLst/>
          </a:prstGeom>
          <a:noFill/>
        </p:spPr>
        <p:txBody>
          <a:bodyPr wrap="square" rtlCol="0">
            <a:spAutoFit/>
          </a:bodyPr>
          <a:lstStyle/>
          <a:p>
            <a:r>
              <a:rPr lang="ja-JP" altLang="en-US" sz="4000" dirty="0"/>
              <a:t>層ごとのクエリデコーダ </a:t>
            </a:r>
            <a:r>
              <a:rPr lang="en-US" altLang="ja-JP" sz="4000" dirty="0"/>
              <a:t>(LQD)</a:t>
            </a:r>
          </a:p>
        </p:txBody>
      </p:sp>
      <p:sp>
        <p:nvSpPr>
          <p:cNvPr id="5" name="テキスト ボックス 4">
            <a:extLst>
              <a:ext uri="{FF2B5EF4-FFF2-40B4-BE49-F238E27FC236}">
                <a16:creationId xmlns:a16="http://schemas.microsoft.com/office/drawing/2014/main" id="{FF908C4F-795A-8711-7000-2DC7320AA832}"/>
              </a:ext>
            </a:extLst>
          </p:cNvPr>
          <p:cNvSpPr txBox="1"/>
          <p:nvPr/>
        </p:nvSpPr>
        <p:spPr>
          <a:xfrm>
            <a:off x="339524" y="1582340"/>
            <a:ext cx="10023676" cy="4801314"/>
          </a:xfrm>
          <a:prstGeom prst="rect">
            <a:avLst/>
          </a:prstGeom>
          <a:noFill/>
        </p:spPr>
        <p:txBody>
          <a:bodyPr wrap="square" rtlCol="0">
            <a:spAutoFit/>
          </a:bodyPr>
          <a:lstStyle/>
          <a:p>
            <a:r>
              <a:rPr lang="en-US" altLang="ja-JP" b="1" dirty="0"/>
              <a:t>2</a:t>
            </a:r>
            <a:r>
              <a:rPr lang="ja-JP" altLang="en-US" b="1" dirty="0"/>
              <a:t>つの</a:t>
            </a:r>
            <a:r>
              <a:rPr lang="en-US" altLang="ja-JP" b="1" dirty="0"/>
              <a:t>Attention</a:t>
            </a:r>
            <a:r>
              <a:rPr lang="ja-JP" altLang="en-US" b="1" dirty="0"/>
              <a:t>ブロックの役割</a:t>
            </a:r>
          </a:p>
          <a:p>
            <a:r>
              <a:rPr lang="en-US" altLang="ja-JP" b="1" dirty="0"/>
              <a:t>1</a:t>
            </a:r>
            <a:r>
              <a:rPr lang="ja-JP" altLang="en-US" b="1" dirty="0"/>
              <a:t>つ目の</a:t>
            </a:r>
            <a:r>
              <a:rPr lang="en-US" altLang="ja-JP" b="1" dirty="0"/>
              <a:t>Attention</a:t>
            </a:r>
            <a:r>
              <a:rPr lang="ja-JP" altLang="en-US" b="1" dirty="0"/>
              <a:t>ブロック（下側）</a:t>
            </a:r>
            <a:endParaRPr lang="ja-JP" altLang="en-US" dirty="0"/>
          </a:p>
          <a:p>
            <a:pPr lvl="1"/>
            <a:r>
              <a:rPr lang="ja-JP" altLang="en-US" b="1" dirty="0"/>
              <a:t>目的</a:t>
            </a:r>
            <a:r>
              <a:rPr lang="en-US" altLang="ja-JP" dirty="0"/>
              <a:t>: </a:t>
            </a:r>
            <a:r>
              <a:rPr lang="ja-JP" altLang="en-US" b="1" dirty="0"/>
              <a:t>自己注意（</a:t>
            </a:r>
            <a:r>
              <a:rPr lang="en-US" altLang="ja-JP" b="1" dirty="0"/>
              <a:t>Self-Attention</a:t>
            </a:r>
            <a:r>
              <a:rPr lang="ja-JP" altLang="en-US" b="1" dirty="0"/>
              <a:t>）</a:t>
            </a:r>
            <a:endParaRPr lang="en-US" altLang="ja-JP" b="1" dirty="0"/>
          </a:p>
          <a:p>
            <a:pPr lvl="1"/>
            <a:r>
              <a:rPr lang="ja-JP" altLang="en-US" u="sng" dirty="0"/>
              <a:t>これまでに出力（再構成）したトークン同士の関係性を理解する。</a:t>
            </a:r>
          </a:p>
          <a:p>
            <a:pPr lvl="1"/>
            <a:r>
              <a:rPr lang="ja-JP" altLang="en-US" b="1" dirty="0"/>
              <a:t>処理</a:t>
            </a:r>
            <a:r>
              <a:rPr lang="en-US" altLang="ja-JP" dirty="0"/>
              <a:t>: </a:t>
            </a:r>
            <a:r>
              <a:rPr lang="ja-JP" altLang="en-US" dirty="0"/>
              <a:t>この層固有の「クエリ埋め込み」と、「前の層からの出力」を融合。これは、デコーダ内部の文脈を整理し、「今、自分（デコーダ）は何を再構成しようとしているのか」を自己確認するステップ。</a:t>
            </a:r>
            <a:endParaRPr lang="en-US" altLang="ja-JP" dirty="0"/>
          </a:p>
          <a:p>
            <a:pPr lvl="1"/>
            <a:endParaRPr lang="ja-JP" altLang="en-US" dirty="0"/>
          </a:p>
          <a:p>
            <a:r>
              <a:rPr lang="en-US" altLang="ja-JP" b="1" dirty="0"/>
              <a:t>2</a:t>
            </a:r>
            <a:r>
              <a:rPr lang="ja-JP" altLang="en-US" b="1" dirty="0"/>
              <a:t>つ目の</a:t>
            </a:r>
            <a:r>
              <a:rPr lang="en-US" altLang="ja-JP" b="1" dirty="0"/>
              <a:t>Attention</a:t>
            </a:r>
            <a:r>
              <a:rPr lang="ja-JP" altLang="en-US" b="1" dirty="0"/>
              <a:t>ブロック（上側）</a:t>
            </a:r>
            <a:endParaRPr lang="ja-JP" altLang="en-US" dirty="0"/>
          </a:p>
          <a:p>
            <a:pPr lvl="1"/>
            <a:r>
              <a:rPr lang="ja-JP" altLang="en-US" b="1" dirty="0"/>
              <a:t>目的</a:t>
            </a:r>
            <a:r>
              <a:rPr lang="en-US" altLang="ja-JP" dirty="0"/>
              <a:t>: </a:t>
            </a:r>
            <a:r>
              <a:rPr lang="ja-JP" altLang="en-US" b="1" dirty="0"/>
              <a:t>相互注意（</a:t>
            </a:r>
            <a:r>
              <a:rPr lang="en-US" altLang="ja-JP" b="1" dirty="0"/>
              <a:t>Cross-Attention</a:t>
            </a:r>
            <a:r>
              <a:rPr lang="ja-JP" altLang="en-US" b="1" dirty="0"/>
              <a:t>）</a:t>
            </a:r>
            <a:endParaRPr lang="en-US" altLang="ja-JP" b="1" dirty="0"/>
          </a:p>
          <a:p>
            <a:pPr lvl="1"/>
            <a:r>
              <a:rPr lang="ja-JP" altLang="en-US" u="sng" dirty="0"/>
              <a:t>エンコーダが作成した「要約」情報を参照する。</a:t>
            </a:r>
          </a:p>
          <a:p>
            <a:pPr lvl="1"/>
            <a:r>
              <a:rPr lang="ja-JP" altLang="en-US" b="1" dirty="0"/>
              <a:t>処理</a:t>
            </a:r>
            <a:r>
              <a:rPr lang="en-US" altLang="ja-JP" dirty="0"/>
              <a:t>: 1</a:t>
            </a:r>
            <a:r>
              <a:rPr lang="ja-JP" altLang="en-US" dirty="0"/>
              <a:t>つ目のブロックで自己確認した内容（</a:t>
            </a:r>
            <a:r>
              <a:rPr lang="en-US" altLang="ja-JP" dirty="0"/>
              <a:t>Q</a:t>
            </a:r>
            <a:r>
              <a:rPr lang="ja-JP" altLang="en-US" dirty="0"/>
              <a:t>）を使って、今度は</a:t>
            </a:r>
            <a:r>
              <a:rPr lang="ja-JP" altLang="en-US" b="1" dirty="0"/>
              <a:t>エンコーダから渡された元の特徴情報</a:t>
            </a:r>
            <a:r>
              <a:rPr lang="ja-JP" altLang="en-US" dirty="0"/>
              <a:t>（</a:t>
            </a:r>
            <a:r>
              <a:rPr lang="en-US" altLang="ja-JP" dirty="0"/>
              <a:t>K, V</a:t>
            </a:r>
            <a:r>
              <a:rPr lang="ja-JP" altLang="en-US" dirty="0"/>
              <a:t>）にアクセス。これは、「再構成に必要な元の情報はどれだ？」と、エンコーダ側に問い合わせて答えをもらうステップ。</a:t>
            </a:r>
            <a:endParaRPr lang="en-US" altLang="ja-JP" dirty="0"/>
          </a:p>
          <a:p>
            <a:pPr lvl="1"/>
            <a:endParaRPr lang="en-US" altLang="ja-JP" dirty="0"/>
          </a:p>
          <a:p>
            <a:pPr lvl="1"/>
            <a:r>
              <a:rPr lang="ja-JP" altLang="en-US" dirty="0"/>
              <a:t>残差接続（長い矢印）が運んでいるのは、このステップ</a:t>
            </a:r>
            <a:r>
              <a:rPr lang="en-US" altLang="ja-JP" dirty="0"/>
              <a:t>1</a:t>
            </a:r>
            <a:r>
              <a:rPr lang="ja-JP" altLang="en-US" dirty="0"/>
              <a:t>の</a:t>
            </a:r>
            <a:r>
              <a:rPr lang="en-US" altLang="ja-JP" b="1" dirty="0"/>
              <a:t>Q, K, V</a:t>
            </a:r>
            <a:r>
              <a:rPr lang="ja-JP" altLang="en-US" b="1" dirty="0"/>
              <a:t>が作られる元となった、加工前のベクトル</a:t>
            </a:r>
            <a:r>
              <a:rPr lang="ja-JP" altLang="en-US" dirty="0"/>
              <a:t>そのもの。</a:t>
            </a:r>
          </a:p>
        </p:txBody>
      </p:sp>
      <p:pic>
        <p:nvPicPr>
          <p:cNvPr id="4" name="図 3">
            <a:extLst>
              <a:ext uri="{FF2B5EF4-FFF2-40B4-BE49-F238E27FC236}">
                <a16:creationId xmlns:a16="http://schemas.microsoft.com/office/drawing/2014/main" id="{145F7FEA-7FD3-FAF5-6E91-715D70F96DFB}"/>
              </a:ext>
            </a:extLst>
          </p:cNvPr>
          <p:cNvPicPr>
            <a:picLocks noChangeAspect="1"/>
          </p:cNvPicPr>
          <p:nvPr/>
        </p:nvPicPr>
        <p:blipFill>
          <a:blip r:embed="rId3"/>
          <a:srcRect l="8796"/>
          <a:stretch>
            <a:fillRect/>
          </a:stretch>
        </p:blipFill>
        <p:spPr>
          <a:xfrm>
            <a:off x="10363200" y="4176207"/>
            <a:ext cx="1597152" cy="2571254"/>
          </a:xfrm>
          <a:prstGeom prst="rect">
            <a:avLst/>
          </a:prstGeom>
        </p:spPr>
      </p:pic>
    </p:spTree>
    <p:extLst>
      <p:ext uri="{BB962C8B-B14F-4D97-AF65-F5344CB8AC3E}">
        <p14:creationId xmlns:p14="http://schemas.microsoft.com/office/powerpoint/2010/main" val="102771169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D5791-7F15-47FD-6DFD-8F47E95EE48D}"/>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141B3343-873A-FF3B-B974-94CC3E2F4286}"/>
              </a:ext>
            </a:extLst>
          </p:cNvPr>
          <p:cNvSpPr txBox="1"/>
          <p:nvPr/>
        </p:nvSpPr>
        <p:spPr>
          <a:xfrm>
            <a:off x="449016" y="269481"/>
            <a:ext cx="8799155" cy="707886"/>
          </a:xfrm>
          <a:prstGeom prst="rect">
            <a:avLst/>
          </a:prstGeom>
          <a:noFill/>
        </p:spPr>
        <p:txBody>
          <a:bodyPr wrap="square" rtlCol="0">
            <a:spAutoFit/>
          </a:bodyPr>
          <a:lstStyle/>
          <a:p>
            <a:r>
              <a:rPr lang="ja-JP" altLang="en-US" sz="4000" dirty="0"/>
              <a:t>近傍マスク付きアテンション </a:t>
            </a:r>
            <a:r>
              <a:rPr lang="en-US" altLang="ja-JP" sz="4000" dirty="0"/>
              <a:t>(NMA)</a:t>
            </a:r>
          </a:p>
        </p:txBody>
      </p:sp>
      <p:sp>
        <p:nvSpPr>
          <p:cNvPr id="5" name="テキスト ボックス 4">
            <a:extLst>
              <a:ext uri="{FF2B5EF4-FFF2-40B4-BE49-F238E27FC236}">
                <a16:creationId xmlns:a16="http://schemas.microsoft.com/office/drawing/2014/main" id="{234890C3-5E11-BD34-BD16-6150E81DAC3D}"/>
              </a:ext>
            </a:extLst>
          </p:cNvPr>
          <p:cNvSpPr txBox="1"/>
          <p:nvPr/>
        </p:nvSpPr>
        <p:spPr>
          <a:xfrm>
            <a:off x="339524" y="1582340"/>
            <a:ext cx="10023676" cy="2616101"/>
          </a:xfrm>
          <a:prstGeom prst="rect">
            <a:avLst/>
          </a:prstGeom>
          <a:noFill/>
        </p:spPr>
        <p:txBody>
          <a:bodyPr wrap="square" rtlCol="0">
            <a:spAutoFit/>
          </a:bodyPr>
          <a:lstStyle/>
          <a:p>
            <a:r>
              <a:rPr lang="ja-JP" altLang="en-US" sz="2800" dirty="0"/>
              <a:t>何をするのか</a:t>
            </a:r>
            <a:endParaRPr lang="en-US" altLang="ja-JP" sz="2800" dirty="0"/>
          </a:p>
          <a:p>
            <a:r>
              <a:rPr lang="ja-JP" altLang="en-US" dirty="0"/>
              <a:t>アテンションマップを計算する際に近傍トークンをマスクする。</a:t>
            </a:r>
            <a:endParaRPr lang="en-US" altLang="ja-JP" dirty="0"/>
          </a:p>
          <a:p>
            <a:endParaRPr kumimoji="1" lang="en-US" altLang="ja-JP" dirty="0"/>
          </a:p>
          <a:p>
            <a:endParaRPr lang="en-US" altLang="ja-JP" dirty="0"/>
          </a:p>
          <a:p>
            <a:r>
              <a:rPr lang="ja-JP" altLang="en-US" sz="2800" dirty="0"/>
              <a:t>効果</a:t>
            </a:r>
            <a:endParaRPr lang="en-US" altLang="ja-JP" sz="2800" dirty="0"/>
          </a:p>
          <a:p>
            <a:r>
              <a:rPr kumimoji="1" lang="ja-JP" altLang="en-US" dirty="0"/>
              <a:t>・自身とその周辺</a:t>
            </a:r>
            <a:r>
              <a:rPr lang="ja-JP" altLang="en-US" dirty="0"/>
              <a:t>の値をコピーする学習</a:t>
            </a:r>
            <a:r>
              <a:rPr kumimoji="1" lang="ja-JP" altLang="en-US" dirty="0"/>
              <a:t>を阻止する。</a:t>
            </a:r>
            <a:endParaRPr kumimoji="1" lang="en-US" altLang="ja-JP" dirty="0"/>
          </a:p>
          <a:p>
            <a:r>
              <a:rPr lang="ja-JP" altLang="en-US" dirty="0"/>
              <a:t>➡恒等コピー（</a:t>
            </a:r>
            <a:r>
              <a:rPr lang="ja-JP" altLang="en-US" dirty="0">
                <a:solidFill>
                  <a:srgbClr val="FF0000"/>
                </a:solidFill>
              </a:rPr>
              <a:t>同一性ショートカット）を</a:t>
            </a:r>
            <a:r>
              <a:rPr lang="ja-JP" altLang="en-US" dirty="0"/>
              <a:t>抑制できる。</a:t>
            </a:r>
          </a:p>
          <a:p>
            <a:endParaRPr kumimoji="1" lang="ja-JP" altLang="en-US" dirty="0"/>
          </a:p>
        </p:txBody>
      </p:sp>
      <p:pic>
        <p:nvPicPr>
          <p:cNvPr id="7" name="図 6">
            <a:extLst>
              <a:ext uri="{FF2B5EF4-FFF2-40B4-BE49-F238E27FC236}">
                <a16:creationId xmlns:a16="http://schemas.microsoft.com/office/drawing/2014/main" id="{D8C86F2F-39B1-A184-250F-1F343AF839EB}"/>
              </a:ext>
            </a:extLst>
          </p:cNvPr>
          <p:cNvPicPr>
            <a:picLocks noChangeAspect="1"/>
          </p:cNvPicPr>
          <p:nvPr/>
        </p:nvPicPr>
        <p:blipFill>
          <a:blip r:embed="rId3"/>
          <a:stretch>
            <a:fillRect/>
          </a:stretch>
        </p:blipFill>
        <p:spPr>
          <a:xfrm>
            <a:off x="6771190" y="2700901"/>
            <a:ext cx="3817998" cy="3179766"/>
          </a:xfrm>
          <a:prstGeom prst="rect">
            <a:avLst/>
          </a:prstGeom>
        </p:spPr>
      </p:pic>
    </p:spTree>
    <p:extLst>
      <p:ext uri="{BB962C8B-B14F-4D97-AF65-F5344CB8AC3E}">
        <p14:creationId xmlns:p14="http://schemas.microsoft.com/office/powerpoint/2010/main" val="102386213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96290-4C84-6877-1A4F-82066FA36172}"/>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50C5DC3C-417D-DA74-26A7-75B96084BD6A}"/>
              </a:ext>
            </a:extLst>
          </p:cNvPr>
          <p:cNvSpPr txBox="1"/>
          <p:nvPr/>
        </p:nvSpPr>
        <p:spPr>
          <a:xfrm>
            <a:off x="449017" y="269481"/>
            <a:ext cx="7792158" cy="707886"/>
          </a:xfrm>
          <a:prstGeom prst="rect">
            <a:avLst/>
          </a:prstGeom>
          <a:noFill/>
        </p:spPr>
        <p:txBody>
          <a:bodyPr wrap="square" rtlCol="0">
            <a:spAutoFit/>
          </a:bodyPr>
          <a:lstStyle/>
          <a:p>
            <a:r>
              <a:rPr lang="ja-JP" altLang="en-US" sz="4000" dirty="0"/>
              <a:t>特徴ジッタリング </a:t>
            </a:r>
            <a:r>
              <a:rPr lang="en-US" altLang="ja-JP" sz="4000" dirty="0"/>
              <a:t>(FJ)</a:t>
            </a:r>
          </a:p>
        </p:txBody>
      </p:sp>
      <p:sp>
        <p:nvSpPr>
          <p:cNvPr id="4" name="テキスト ボックス 3">
            <a:extLst>
              <a:ext uri="{FF2B5EF4-FFF2-40B4-BE49-F238E27FC236}">
                <a16:creationId xmlns:a16="http://schemas.microsoft.com/office/drawing/2014/main" id="{9E7964D4-220B-4B5D-3BCF-A9D4C868C6CB}"/>
              </a:ext>
            </a:extLst>
          </p:cNvPr>
          <p:cNvSpPr txBox="1"/>
          <p:nvPr/>
        </p:nvSpPr>
        <p:spPr>
          <a:xfrm>
            <a:off x="339523" y="1582340"/>
            <a:ext cx="11165711" cy="2369880"/>
          </a:xfrm>
          <a:prstGeom prst="rect">
            <a:avLst/>
          </a:prstGeom>
          <a:noFill/>
        </p:spPr>
        <p:txBody>
          <a:bodyPr wrap="square" rtlCol="0">
            <a:spAutoFit/>
          </a:bodyPr>
          <a:lstStyle/>
          <a:p>
            <a:r>
              <a:rPr lang="ja-JP" altLang="en-US" sz="2800" dirty="0"/>
              <a:t>何をするのか</a:t>
            </a:r>
            <a:endParaRPr lang="en-US" altLang="ja-JP" sz="2800" dirty="0"/>
          </a:p>
          <a:p>
            <a:r>
              <a:rPr lang="ja-JP" altLang="en-US" dirty="0"/>
              <a:t>入力特徴量に意図的にノイズを加える。</a:t>
            </a:r>
            <a:endParaRPr lang="en-US" altLang="ja-JP" dirty="0"/>
          </a:p>
          <a:p>
            <a:endParaRPr lang="en-US" altLang="ja-JP" dirty="0"/>
          </a:p>
          <a:p>
            <a:endParaRPr lang="en-US" altLang="ja-JP" dirty="0"/>
          </a:p>
          <a:p>
            <a:r>
              <a:rPr lang="ja-JP" altLang="en-US" sz="2800" dirty="0"/>
              <a:t>効果</a:t>
            </a:r>
            <a:endParaRPr lang="en-US" altLang="ja-JP" sz="2800" dirty="0"/>
          </a:p>
          <a:p>
            <a:r>
              <a:rPr lang="ja-JP" altLang="en-US" dirty="0"/>
              <a:t>・入力をそのままコピーしてきても加えられたノイズによる誤差が発生するようになる。</a:t>
            </a:r>
            <a:endParaRPr lang="en-US" altLang="ja-JP" dirty="0"/>
          </a:p>
          <a:p>
            <a:r>
              <a:rPr lang="ja-JP" altLang="en-US" dirty="0"/>
              <a:t>➡恒等コピー（</a:t>
            </a:r>
            <a:r>
              <a:rPr lang="ja-JP" altLang="en-US" dirty="0">
                <a:solidFill>
                  <a:srgbClr val="FF0000"/>
                </a:solidFill>
              </a:rPr>
              <a:t>同一性ショートカット）を</a:t>
            </a:r>
            <a:r>
              <a:rPr lang="ja-JP" altLang="en-US" dirty="0"/>
              <a:t>抑制できる。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C920792-57F2-AB1D-2CFC-0FE2621911ED}"/>
                  </a:ext>
                </a:extLst>
              </p:cNvPr>
              <p:cNvSpPr txBox="1"/>
              <p:nvPr/>
            </p:nvSpPr>
            <p:spPr>
              <a:xfrm>
                <a:off x="449017" y="5010036"/>
                <a:ext cx="11340647" cy="1787412"/>
              </a:xfrm>
              <a:prstGeom prst="rect">
                <a:avLst/>
              </a:prstGeom>
              <a:noFill/>
            </p:spPr>
            <p:txBody>
              <a:bodyPr wrap="square" rtlCol="0">
                <a:spAutoFit/>
              </a:bodyPr>
              <a:lstStyle/>
              <a:p>
                <a:pPr marL="719138" indent="-719138">
                  <a:tabLst>
                    <a:tab pos="622300" algn="l"/>
                  </a:tabLst>
                </a:pPr>
                <a:r>
                  <a:rPr lang="en-US" altLang="ja-JP" dirty="0"/>
                  <a:t>D	</a:t>
                </a:r>
                <a:r>
                  <a:rPr lang="ja-JP" altLang="en-US" dirty="0"/>
                  <a:t>：ノイズの命名 </a:t>
                </a:r>
                <a:endParaRPr lang="en-US" altLang="ja-JP" dirty="0"/>
              </a:p>
              <a:p>
                <a:pPr marL="719138" indent="-719138">
                  <a:tabLst>
                    <a:tab pos="622300" algn="l"/>
                  </a:tabLst>
                </a:pPr>
                <a:r>
                  <a:rPr lang="en-US" altLang="ja-JP" dirty="0"/>
                  <a:t>σ²	</a:t>
                </a:r>
                <a:r>
                  <a:rPr lang="ja-JP" altLang="en-US" dirty="0"/>
                  <a:t>：ノイズの強さ </a:t>
                </a:r>
                <a:endParaRPr lang="en-US" altLang="ja-JP" dirty="0"/>
              </a:p>
              <a:p>
                <a:pPr marL="719138" indent="-719138">
                  <a:tabLst>
                    <a:tab pos="622300" algn="l"/>
                  </a:tabLst>
                </a:pPr>
                <a14:m>
                  <m:oMath xmlns:m="http://schemas.openxmlformats.org/officeDocument/2006/math">
                    <m:r>
                      <a:rPr lang="ja-JP" altLang="en-US" i="1" dirty="0">
                        <a:latin typeface="Cambria Math" panose="02040503050406030204" pitchFamily="18" charset="0"/>
                      </a:rPr>
                      <m:t> </m:t>
                    </m:r>
                    <m:r>
                      <m:rPr>
                        <m:sty m:val="p"/>
                      </m:rPr>
                      <a:rPr lang="en-US" altLang="ja-JP" i="1" dirty="0" smtClean="0">
                        <a:latin typeface="Cambria Math" panose="02040503050406030204" pitchFamily="18" charset="0"/>
                      </a:rPr>
                      <m:t>α</m:t>
                    </m:r>
                  </m:oMath>
                </a14:m>
                <a:r>
                  <a:rPr lang="en-US" altLang="ja-JP" dirty="0"/>
                  <a:t>	</a:t>
                </a:r>
                <a:r>
                  <a:rPr lang="ja-JP" altLang="en-US" dirty="0"/>
                  <a:t>：ハイパーパラメータ</a:t>
                </a:r>
                <a:endParaRPr lang="en-US" altLang="ja-JP" dirty="0"/>
              </a:p>
              <a:p>
                <a:pPr marL="719138" indent="-719138">
                  <a:tabLst>
                    <a:tab pos="622300" algn="l"/>
                  </a:tabLst>
                </a:pPr>
                <a14:m>
                  <m:oMath xmlns:m="http://schemas.openxmlformats.org/officeDocument/2006/math">
                    <m:r>
                      <m:rPr>
                        <m:sty m:val="p"/>
                      </m:rPr>
                      <a:rPr lang="en-US" altLang="ja-JP" i="1" dirty="0">
                        <a:latin typeface="Cambria Math" panose="02040503050406030204" pitchFamily="18" charset="0"/>
                      </a:rPr>
                      <m:t>C</m:t>
                    </m:r>
                  </m:oMath>
                </a14:m>
                <a:r>
                  <a:rPr lang="en-US" altLang="ja-JP" dirty="0"/>
                  <a:t>	</a:t>
                </a:r>
                <a:r>
                  <a:rPr lang="ja-JP" altLang="en-US" dirty="0"/>
                  <a:t>：特徴ベクトルのチャネル数（次元数）</a:t>
                </a:r>
                <a:endParaRPr lang="en-US" altLang="ja-JP" dirty="0"/>
              </a:p>
              <a:p>
                <a:pPr marL="719138" indent="-719138">
                  <a:tabLst>
                    <a:tab pos="622300" algn="l"/>
                  </a:tabLst>
                </a:pP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𝑓</m:t>
                        </m:r>
                      </m:e>
                      <m:sub>
                        <m:r>
                          <m:rPr>
                            <m:nor/>
                          </m:rPr>
                          <a:rPr lang="en-US" altLang="ja-JP" b="0" i="0" dirty="0" smtClean="0"/>
                          <m:t>tok</m:t>
                        </m:r>
                      </m:sub>
                    </m:sSub>
                  </m:oMath>
                </a14:m>
                <a:r>
                  <a:rPr lang="en-US" altLang="ja-JP" dirty="0"/>
                  <a:t>	</a:t>
                </a:r>
                <a:r>
                  <a:rPr lang="ja-JP" altLang="en-US" dirty="0"/>
                  <a:t>：各特徴トークン </a:t>
                </a:r>
                <a:r>
                  <a:rPr lang="en-US" altLang="ja-JP" dirty="0"/>
                  <a:t>L2</a:t>
                </a:r>
                <a:r>
                  <a:rPr lang="ja-JP" altLang="en-US" dirty="0"/>
                  <a:t>ノルムを計算</a:t>
                </a:r>
                <a:endParaRPr lang="en-US" altLang="ja-JP" dirty="0"/>
              </a:p>
              <a:p>
                <a:pPr marL="719138" indent="-719138">
                  <a:tabLst>
                    <a:tab pos="622300" algn="l"/>
                  </a:tabLst>
                </a:pPr>
                <a:r>
                  <a:rPr lang="en-US" altLang="ja-JP" dirty="0"/>
                  <a:t>			=</a:t>
                </a:r>
                <a:r>
                  <a:rPr lang="ja-JP" altLang="en-US" dirty="0"/>
                  <a:t>そのベクトルの大きさ・強さに応じて付加するノイズの強さを決定。</a:t>
                </a:r>
                <a:endParaRPr kumimoji="1" lang="ja-JP" altLang="en-US" dirty="0"/>
              </a:p>
            </p:txBody>
          </p:sp>
        </mc:Choice>
        <mc:Fallback xmlns="">
          <p:sp>
            <p:nvSpPr>
              <p:cNvPr id="5" name="テキスト ボックス 4">
                <a:extLst>
                  <a:ext uri="{FF2B5EF4-FFF2-40B4-BE49-F238E27FC236}">
                    <a16:creationId xmlns:a16="http://schemas.microsoft.com/office/drawing/2014/main" id="{E4B83C03-1E5B-FEF6-7751-0512307D6A11}"/>
                  </a:ext>
                </a:extLst>
              </p:cNvPr>
              <p:cNvSpPr txBox="1">
                <a:spLocks noRot="1" noChangeAspect="1" noMove="1" noResize="1" noEditPoints="1" noAdjustHandles="1" noChangeArrowheads="1" noChangeShapeType="1" noTextEdit="1"/>
              </p:cNvSpPr>
              <p:nvPr/>
            </p:nvSpPr>
            <p:spPr>
              <a:xfrm>
                <a:off x="449017" y="5010036"/>
                <a:ext cx="11340647" cy="1787412"/>
              </a:xfrm>
              <a:prstGeom prst="rect">
                <a:avLst/>
              </a:prstGeom>
              <a:blipFill>
                <a:blip r:embed="rId3"/>
                <a:stretch>
                  <a:fillRect l="-484" t="-2048" b="-4778"/>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E9862EA2-17C5-9F0B-9A31-863D1C467C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4956" y="3966023"/>
            <a:ext cx="7742087" cy="840841"/>
          </a:xfrm>
          <a:prstGeom prst="rect">
            <a:avLst/>
          </a:prstGeom>
        </p:spPr>
      </p:pic>
    </p:spTree>
    <p:extLst>
      <p:ext uri="{BB962C8B-B14F-4D97-AF65-F5344CB8AC3E}">
        <p14:creationId xmlns:p14="http://schemas.microsoft.com/office/powerpoint/2010/main" val="40463767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D58EB-ADA3-B54D-925E-EA7DECA69C18}"/>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310FE04F-7221-9D98-739E-CA1C0CDFE0D7}"/>
              </a:ext>
            </a:extLst>
          </p:cNvPr>
          <p:cNvSpPr txBox="1"/>
          <p:nvPr/>
        </p:nvSpPr>
        <p:spPr>
          <a:xfrm>
            <a:off x="449017" y="269481"/>
            <a:ext cx="9263394" cy="707886"/>
          </a:xfrm>
          <a:prstGeom prst="rect">
            <a:avLst/>
          </a:prstGeom>
          <a:noFill/>
        </p:spPr>
        <p:txBody>
          <a:bodyPr wrap="square" rtlCol="0">
            <a:spAutoFit/>
          </a:bodyPr>
          <a:lstStyle/>
          <a:p>
            <a:r>
              <a:rPr lang="ja-JP" altLang="en-US" sz="4000" dirty="0"/>
              <a:t>損失関数</a:t>
            </a:r>
            <a:endParaRPr lang="en-JP" sz="4000" i="1" dirty="0"/>
          </a:p>
        </p:txBody>
      </p:sp>
      <p:pic>
        <p:nvPicPr>
          <p:cNvPr id="4" name="図 3">
            <a:extLst>
              <a:ext uri="{FF2B5EF4-FFF2-40B4-BE49-F238E27FC236}">
                <a16:creationId xmlns:a16="http://schemas.microsoft.com/office/drawing/2014/main" id="{D52AA7C9-9E90-C777-E9A4-265D1B3B06EC}"/>
              </a:ext>
            </a:extLst>
          </p:cNvPr>
          <p:cNvPicPr>
            <a:picLocks noChangeAspect="1"/>
          </p:cNvPicPr>
          <p:nvPr/>
        </p:nvPicPr>
        <p:blipFill>
          <a:blip r:embed="rId3"/>
          <a:stretch>
            <a:fillRect/>
          </a:stretch>
        </p:blipFill>
        <p:spPr>
          <a:xfrm>
            <a:off x="3898096" y="2071473"/>
            <a:ext cx="4395807" cy="832890"/>
          </a:xfrm>
          <a:prstGeom prst="rect">
            <a:avLst/>
          </a:prstGeom>
        </p:spPr>
      </p:pic>
      <p:sp>
        <p:nvSpPr>
          <p:cNvPr id="5" name="テキスト ボックス 4">
            <a:extLst>
              <a:ext uri="{FF2B5EF4-FFF2-40B4-BE49-F238E27FC236}">
                <a16:creationId xmlns:a16="http://schemas.microsoft.com/office/drawing/2014/main" id="{23041247-EFFD-F885-02C4-DFCF5ADBC18D}"/>
              </a:ext>
            </a:extLst>
          </p:cNvPr>
          <p:cNvSpPr txBox="1"/>
          <p:nvPr/>
        </p:nvSpPr>
        <p:spPr>
          <a:xfrm>
            <a:off x="804672" y="3291840"/>
            <a:ext cx="8510016" cy="1938992"/>
          </a:xfrm>
          <a:prstGeom prst="rect">
            <a:avLst/>
          </a:prstGeom>
          <a:noFill/>
        </p:spPr>
        <p:txBody>
          <a:bodyPr wrap="square" rtlCol="0">
            <a:spAutoFit/>
          </a:bodyPr>
          <a:lstStyle/>
          <a:p>
            <a:r>
              <a:rPr kumimoji="1" lang="ja-JP" altLang="en-US" sz="2400" dirty="0"/>
              <a:t>・</a:t>
            </a:r>
            <a:r>
              <a:rPr kumimoji="1" lang="en-US" altLang="ja-JP" sz="2400" dirty="0"/>
              <a:t>MSE</a:t>
            </a:r>
            <a:r>
              <a:rPr kumimoji="1" lang="ja-JP" altLang="en-US" sz="2400" dirty="0"/>
              <a:t>。ピクセルあたりの平均誤差。</a:t>
            </a:r>
            <a:endParaRPr kumimoji="1" lang="en-US" altLang="ja-JP" sz="2400" dirty="0"/>
          </a:p>
          <a:p>
            <a:endParaRPr kumimoji="1" lang="en-US" altLang="ja-JP" sz="2400" dirty="0"/>
          </a:p>
          <a:p>
            <a:r>
              <a:rPr lang="ja-JP" altLang="en-US" sz="2400" dirty="0"/>
              <a:t>１．元画像と再構成画像の差分を計算。</a:t>
            </a:r>
            <a:endParaRPr lang="en-US" altLang="ja-JP" sz="2400" dirty="0"/>
          </a:p>
          <a:p>
            <a:r>
              <a:rPr lang="ja-JP" altLang="en-US" sz="2400" dirty="0"/>
              <a:t>２．</a:t>
            </a:r>
            <a:r>
              <a:rPr lang="en-US" altLang="ja-JP" sz="2400" dirty="0"/>
              <a:t>L2</a:t>
            </a:r>
            <a:r>
              <a:rPr lang="ja-JP" altLang="en-US" sz="2400" dirty="0"/>
              <a:t>ノルムの</a:t>
            </a:r>
            <a:r>
              <a:rPr lang="en-US" altLang="ja-JP" sz="2400" dirty="0"/>
              <a:t>2</a:t>
            </a:r>
            <a:r>
              <a:rPr lang="ja-JP" altLang="en-US" sz="2400" dirty="0"/>
              <a:t>乗を計算。</a:t>
            </a:r>
            <a:endParaRPr lang="en-US" altLang="ja-JP" sz="2400" dirty="0"/>
          </a:p>
          <a:p>
            <a:r>
              <a:rPr lang="ja-JP" altLang="en-US" sz="2400" dirty="0"/>
              <a:t>３．平均化。</a:t>
            </a:r>
            <a:endParaRPr lang="en-US" altLang="ja-JP" sz="2400" dirty="0"/>
          </a:p>
        </p:txBody>
      </p:sp>
    </p:spTree>
    <p:extLst>
      <p:ext uri="{BB962C8B-B14F-4D97-AF65-F5344CB8AC3E}">
        <p14:creationId xmlns:p14="http://schemas.microsoft.com/office/powerpoint/2010/main" val="143866267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6937DB0-E0FE-F15C-6250-40D4BB55B6B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0EC93CD-961D-78D0-8E33-DA94AD034E4F}"/>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b="0" i="1">
                        <a:latin typeface="Cambria Math" panose="02040503050406030204" pitchFamily="18" charset="0"/>
                      </a:rPr>
                      <m:t>𝑠</m:t>
                    </m:r>
                  </m:oMath>
                </a14:m>
                <a:endParaRPr lang="en-JP" sz="4000" i="1" dirty="0"/>
              </a:p>
            </p:txBody>
          </p:sp>
        </mc:Choice>
        <mc:Fallback xmlns="">
          <p:sp>
            <p:nvSpPr>
              <p:cNvPr id="4" name="TextBox 3">
                <a:extLst>
                  <a:ext uri="{FF2B5EF4-FFF2-40B4-BE49-F238E27FC236}">
                    <a16:creationId xmlns:a16="http://schemas.microsoft.com/office/drawing/2014/main" id="{D872F65E-0398-7967-E046-F86581C05ED0}"/>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04CFBA89-FB06-655A-6E12-8F86AF186BEC}"/>
              </a:ext>
            </a:extLst>
          </p:cNvPr>
          <p:cNvSpPr txBox="1"/>
          <p:nvPr/>
        </p:nvSpPr>
        <p:spPr>
          <a:xfrm>
            <a:off x="449017" y="2641086"/>
            <a:ext cx="10568354" cy="3785652"/>
          </a:xfrm>
          <a:prstGeom prst="rect">
            <a:avLst/>
          </a:prstGeom>
          <a:solidFill>
            <a:schemeClr val="bg1"/>
          </a:solidFill>
        </p:spPr>
        <p:txBody>
          <a:bodyPr wrap="square" rtlCol="0">
            <a:spAutoFit/>
          </a:bodyPr>
          <a:lstStyle/>
          <a:p>
            <a:r>
              <a:rPr lang="ja-JP" altLang="en-US" sz="2400" dirty="0"/>
              <a:t>計算のプロセス</a:t>
            </a:r>
          </a:p>
          <a:p>
            <a:endParaRPr lang="ja-JP" altLang="en-US" dirty="0"/>
          </a:p>
          <a:p>
            <a:pPr marL="342900" indent="-342900">
              <a:buAutoNum type="arabicPeriod"/>
            </a:pPr>
            <a:r>
              <a:rPr lang="ja-JP" altLang="en-US" dirty="0"/>
              <a:t>元々の特徴量 </a:t>
            </a:r>
            <a:r>
              <a:rPr lang="en-US" altLang="ja-JP" dirty="0"/>
              <a:t>`</a:t>
            </a:r>
            <a:r>
              <a:rPr lang="en-US" altLang="ja-JP" dirty="0" err="1"/>
              <a:t>f_org</a:t>
            </a:r>
            <a:r>
              <a:rPr lang="en-US" altLang="ja-JP" dirty="0"/>
              <a:t>` </a:t>
            </a:r>
            <a:r>
              <a:rPr lang="ja-JP" altLang="en-US" dirty="0"/>
              <a:t>と再構成された特徴量 </a:t>
            </a:r>
            <a:r>
              <a:rPr lang="en-US" altLang="ja-JP" dirty="0"/>
              <a:t>`</a:t>
            </a:r>
            <a:r>
              <a:rPr lang="en-US" altLang="ja-JP" dirty="0" err="1"/>
              <a:t>f_rec</a:t>
            </a:r>
            <a:r>
              <a:rPr lang="en-US" altLang="ja-JP" dirty="0"/>
              <a:t>` </a:t>
            </a:r>
            <a:r>
              <a:rPr lang="ja-JP" altLang="en-US" dirty="0"/>
              <a:t>の差を計算する。</a:t>
            </a:r>
            <a:endParaRPr lang="en-US" altLang="ja-JP" dirty="0"/>
          </a:p>
          <a:p>
            <a:pPr marL="342900" indent="-342900">
              <a:buAutoNum type="arabicPeriod"/>
            </a:pPr>
            <a:endParaRPr lang="ja-JP" altLang="en-US" dirty="0"/>
          </a:p>
          <a:p>
            <a:r>
              <a:rPr lang="en-US" altLang="ja-JP" dirty="0"/>
              <a:t>2. </a:t>
            </a:r>
            <a:r>
              <a:rPr lang="ja-JP" altLang="en-US" dirty="0"/>
              <a:t>ある</a:t>
            </a:r>
            <a:r>
              <a:rPr lang="en-US" altLang="ja-JP" dirty="0"/>
              <a:t>1</a:t>
            </a:r>
            <a:r>
              <a:rPr lang="ja-JP" altLang="en-US" dirty="0"/>
              <a:t>つのピクセル位置に注目すると、その位置には、チャネル数</a:t>
            </a:r>
            <a:r>
              <a:rPr lang="en-US" altLang="ja-JP" dirty="0"/>
              <a:t>C</a:t>
            </a:r>
            <a:r>
              <a:rPr lang="ja-JP" altLang="en-US" dirty="0"/>
              <a:t>個分の誤差の値（</a:t>
            </a:r>
            <a:r>
              <a:rPr lang="en-US" altLang="ja-JP" dirty="0"/>
              <a:t>C</a:t>
            </a:r>
            <a:r>
              <a:rPr lang="ja-JP" altLang="en-US" dirty="0"/>
              <a:t>次元のベクトル）が存在している。</a:t>
            </a:r>
            <a:endParaRPr lang="en-US" altLang="ja-JP" dirty="0"/>
          </a:p>
          <a:p>
            <a:endParaRPr lang="ja-JP" altLang="en-US" dirty="0"/>
          </a:p>
          <a:p>
            <a:r>
              <a:rPr lang="en-US" altLang="ja-JP" dirty="0"/>
              <a:t>3. **</a:t>
            </a:r>
            <a:r>
              <a:rPr lang="ja-JP" altLang="en-US" dirty="0"/>
              <a:t>その</a:t>
            </a:r>
            <a:r>
              <a:rPr lang="en-US" altLang="ja-JP" dirty="0"/>
              <a:t>C</a:t>
            </a:r>
            <a:r>
              <a:rPr lang="ja-JP" altLang="en-US" dirty="0"/>
              <a:t>次元の誤差ベクトルに対して</a:t>
            </a:r>
            <a:r>
              <a:rPr lang="en-US" altLang="ja-JP" dirty="0"/>
              <a:t>L2</a:t>
            </a:r>
            <a:r>
              <a:rPr lang="ja-JP" altLang="en-US" dirty="0"/>
              <a:t>ノルムを計算**し、そのピクセルの異常スコア（</a:t>
            </a:r>
            <a:r>
              <a:rPr lang="en-US" altLang="ja-JP" dirty="0"/>
              <a:t>1</a:t>
            </a:r>
            <a:r>
              <a:rPr lang="ja-JP" altLang="en-US" dirty="0"/>
              <a:t>つの数値）を算出する。</a:t>
            </a:r>
            <a:endParaRPr lang="en-US" altLang="ja-JP" dirty="0"/>
          </a:p>
          <a:p>
            <a:endParaRPr lang="ja-JP" altLang="en-US" dirty="0"/>
          </a:p>
          <a:p>
            <a:r>
              <a:rPr lang="en-US" altLang="ja-JP" b="1" u="sng" dirty="0"/>
              <a:t>4. </a:t>
            </a:r>
            <a:r>
              <a:rPr lang="ja-JP" altLang="en-US" b="1" u="sng" dirty="0"/>
              <a:t>この計算を、特徴マップの**すべてのピクセル（</a:t>
            </a:r>
            <a:r>
              <a:rPr lang="en-US" altLang="ja-JP" b="1" u="sng" dirty="0"/>
              <a:t>H × W</a:t>
            </a:r>
            <a:r>
              <a:rPr lang="ja-JP" altLang="en-US" b="1" u="sng" dirty="0"/>
              <a:t>個）**に対して繰り返す。</a:t>
            </a:r>
          </a:p>
          <a:p>
            <a:endParaRPr lang="ja-JP" altLang="en-US" dirty="0"/>
          </a:p>
          <a:p>
            <a:r>
              <a:rPr lang="ja-JP" altLang="en-US" dirty="0"/>
              <a:t>最終的に得られる</a:t>
            </a:r>
            <a:r>
              <a:rPr lang="en-US" altLang="ja-JP" dirty="0"/>
              <a:t>s</a:t>
            </a:r>
            <a:r>
              <a:rPr lang="ja-JP" altLang="en-US" dirty="0"/>
              <a:t>は、サイズが </a:t>
            </a:r>
            <a:r>
              <a:rPr lang="en-US" altLang="ja-JP" dirty="0"/>
              <a:t>H × W</a:t>
            </a:r>
            <a:r>
              <a:rPr lang="ja-JP" altLang="en-US" dirty="0"/>
              <a:t>の</a:t>
            </a:r>
            <a:r>
              <a:rPr lang="en-US" altLang="ja-JP" dirty="0"/>
              <a:t>2</a:t>
            </a:r>
            <a:r>
              <a:rPr lang="ja-JP" altLang="en-US" dirty="0"/>
              <a:t>次元マップ。</a:t>
            </a:r>
            <a:endParaRPr lang="en-US" altLang="ja-JP" dirty="0"/>
          </a:p>
        </p:txBody>
      </p:sp>
      <p:sp>
        <p:nvSpPr>
          <p:cNvPr id="3" name="Slide Number Placeholder 2">
            <a:extLst>
              <a:ext uri="{FF2B5EF4-FFF2-40B4-BE49-F238E27FC236}">
                <a16:creationId xmlns:a16="http://schemas.microsoft.com/office/drawing/2014/main" id="{1CE4F25E-D735-5A93-659D-DB4F0DC61F8E}"/>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15</a:t>
            </a:fld>
            <a:r>
              <a:rPr kumimoji="1" lang="en-US" altLang="ja-JP" dirty="0"/>
              <a:t>-</a:t>
            </a:r>
            <a:endParaRPr kumimoji="1" lang="ja-JP" altLang="en-US" dirty="0"/>
          </a:p>
        </p:txBody>
      </p:sp>
      <p:pic>
        <p:nvPicPr>
          <p:cNvPr id="8" name="図 7">
            <a:extLst>
              <a:ext uri="{FF2B5EF4-FFF2-40B4-BE49-F238E27FC236}">
                <a16:creationId xmlns:a16="http://schemas.microsoft.com/office/drawing/2014/main" id="{56531197-B059-A5D6-D95F-5647439355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9281" y="1794940"/>
            <a:ext cx="4053437" cy="405343"/>
          </a:xfrm>
          <a:prstGeom prst="rect">
            <a:avLst/>
          </a:prstGeom>
        </p:spPr>
      </p:pic>
    </p:spTree>
    <p:extLst>
      <p:ext uri="{BB962C8B-B14F-4D97-AF65-F5344CB8AC3E}">
        <p14:creationId xmlns:p14="http://schemas.microsoft.com/office/powerpoint/2010/main" val="230294328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3AABF-AD7D-2339-37F6-72E03DA6FB6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0FF7101-0EA5-679A-D270-CBA3AA5E5D35}"/>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16</a:t>
            </a:fld>
            <a:r>
              <a:rPr kumimoji="1" lang="en-US" altLang="ja-JP"/>
              <a:t>-</a:t>
            </a:r>
            <a:endParaRPr kumimoji="1" lang="ja-JP" altLang="en-US" dirty="0"/>
          </a:p>
        </p:txBody>
      </p:sp>
      <p:sp>
        <p:nvSpPr>
          <p:cNvPr id="4" name="TextBox 3">
            <a:extLst>
              <a:ext uri="{FF2B5EF4-FFF2-40B4-BE49-F238E27FC236}">
                <a16:creationId xmlns:a16="http://schemas.microsoft.com/office/drawing/2014/main" id="{CFA1A112-D066-E670-738F-04904F3CCA77}"/>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D18E1AA8-DD9C-ACC0-0891-0A9A61D8C925}"/>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24C6F2D1-309C-6709-DE22-D9ED88E2A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3DE6DF8A-B7F9-775E-0AF8-6BAFC120D4B8}"/>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97B0E073-5FBA-0BC5-5EE5-9168B43D42C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CE3BD8C5-84A6-0197-B291-D920520CA46B}"/>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5788807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7EA87-5319-9017-A0B5-DBAAAE345DB5}"/>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2BB341E-86AA-5F3B-0A6F-B68FB55E4347}"/>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結果１　統一</a:t>
            </a:r>
            <a:r>
              <a:rPr lang="en-US" altLang="ja-JP" sz="4000" dirty="0"/>
              <a:t>/</a:t>
            </a:r>
            <a:r>
              <a:rPr lang="ja-JP" altLang="en-US" sz="4000" dirty="0"/>
              <a:t>個別  性能比較</a:t>
            </a:r>
            <a:endParaRPr lang="en-US" altLang="ja-JP" sz="4000" dirty="0"/>
          </a:p>
        </p:txBody>
      </p:sp>
      <p:sp>
        <p:nvSpPr>
          <p:cNvPr id="4" name="テキスト ボックス 3">
            <a:extLst>
              <a:ext uri="{FF2B5EF4-FFF2-40B4-BE49-F238E27FC236}">
                <a16:creationId xmlns:a16="http://schemas.microsoft.com/office/drawing/2014/main" id="{600E0294-90BB-C787-078A-6D71D8C224FC}"/>
              </a:ext>
            </a:extLst>
          </p:cNvPr>
          <p:cNvSpPr txBox="1"/>
          <p:nvPr/>
        </p:nvSpPr>
        <p:spPr>
          <a:xfrm>
            <a:off x="229096" y="1339706"/>
            <a:ext cx="10568354" cy="1015663"/>
          </a:xfrm>
          <a:prstGeom prst="rect">
            <a:avLst/>
          </a:prstGeom>
          <a:noFill/>
        </p:spPr>
        <p:txBody>
          <a:bodyPr wrap="square" rtlCol="0">
            <a:spAutoFit/>
          </a:bodyPr>
          <a:lstStyle/>
          <a:p>
            <a:r>
              <a:rPr lang="ja-JP" altLang="en-US" sz="2000" dirty="0"/>
              <a:t>・提案手法は平均</a:t>
            </a:r>
            <a:r>
              <a:rPr lang="en-US" altLang="ja-JP" sz="2000" dirty="0"/>
              <a:t>AUROC</a:t>
            </a:r>
            <a:r>
              <a:rPr lang="ja-JP" altLang="en-US" sz="2000" dirty="0"/>
              <a:t>で**</a:t>
            </a:r>
            <a:r>
              <a:rPr lang="en-US" altLang="ja-JP" sz="2000" dirty="0"/>
              <a:t>96.5%**</a:t>
            </a:r>
            <a:r>
              <a:rPr lang="ja-JP" altLang="en-US" sz="2000" dirty="0"/>
              <a:t>を達成した。</a:t>
            </a:r>
            <a:endParaRPr lang="en-US" altLang="ja-JP" sz="2000" dirty="0"/>
          </a:p>
          <a:p>
            <a:r>
              <a:rPr lang="ja-JP" altLang="en-US" sz="2000" dirty="0"/>
              <a:t>・個別モデルから統一モデルに変更しても性能がほとんど低下しなかった。</a:t>
            </a:r>
            <a:endParaRPr lang="en-US" altLang="ja-JP" sz="2000" dirty="0"/>
          </a:p>
          <a:p>
            <a:r>
              <a:rPr lang="ja-JP" altLang="en-US" sz="2000" dirty="0"/>
              <a:t>➡強力な統一モデル。</a:t>
            </a:r>
            <a:endParaRPr lang="en-US" altLang="ja-JP" sz="2000" dirty="0"/>
          </a:p>
        </p:txBody>
      </p:sp>
      <p:sp>
        <p:nvSpPr>
          <p:cNvPr id="6" name="テキスト ボックス 5">
            <a:extLst>
              <a:ext uri="{FF2B5EF4-FFF2-40B4-BE49-F238E27FC236}">
                <a16:creationId xmlns:a16="http://schemas.microsoft.com/office/drawing/2014/main" id="{24D5E2D9-21F7-95BD-30E8-7BBBFA020A4C}"/>
              </a:ext>
            </a:extLst>
          </p:cNvPr>
          <p:cNvSpPr txBox="1"/>
          <p:nvPr/>
        </p:nvSpPr>
        <p:spPr>
          <a:xfrm>
            <a:off x="6964926" y="6469421"/>
            <a:ext cx="3600356" cy="338554"/>
          </a:xfrm>
          <a:prstGeom prst="rect">
            <a:avLst/>
          </a:prstGeom>
          <a:noFill/>
        </p:spPr>
        <p:txBody>
          <a:bodyPr wrap="square" rtlCol="0">
            <a:spAutoFit/>
          </a:bodyPr>
          <a:lstStyle/>
          <a:p>
            <a:pPr algn="ctr"/>
            <a:r>
              <a:rPr lang="en-US" altLang="ja-JP" sz="1600" dirty="0"/>
              <a:t>ROCAUC</a:t>
            </a:r>
            <a:r>
              <a:rPr lang="ja-JP" altLang="en-US" sz="1600" dirty="0"/>
              <a:t>スコアの結果</a:t>
            </a:r>
            <a:endParaRPr lang="en-US" altLang="ja-JP" sz="1600" dirty="0"/>
          </a:p>
        </p:txBody>
      </p:sp>
      <p:pic>
        <p:nvPicPr>
          <p:cNvPr id="11" name="図 10">
            <a:extLst>
              <a:ext uri="{FF2B5EF4-FFF2-40B4-BE49-F238E27FC236}">
                <a16:creationId xmlns:a16="http://schemas.microsoft.com/office/drawing/2014/main" id="{933D7EB7-B6B5-1ADC-985E-CE4ED39FEF72}"/>
              </a:ext>
            </a:extLst>
          </p:cNvPr>
          <p:cNvPicPr>
            <a:picLocks noChangeAspect="1"/>
          </p:cNvPicPr>
          <p:nvPr/>
        </p:nvPicPr>
        <p:blipFill>
          <a:blip r:embed="rId3"/>
          <a:stretch>
            <a:fillRect/>
          </a:stretch>
        </p:blipFill>
        <p:spPr>
          <a:xfrm>
            <a:off x="5513273" y="2735100"/>
            <a:ext cx="6582694" cy="3734321"/>
          </a:xfrm>
          <a:prstGeom prst="rect">
            <a:avLst/>
          </a:prstGeom>
        </p:spPr>
      </p:pic>
      <p:sp>
        <p:nvSpPr>
          <p:cNvPr id="3" name="テキスト ボックス 2">
            <a:extLst>
              <a:ext uri="{FF2B5EF4-FFF2-40B4-BE49-F238E27FC236}">
                <a16:creationId xmlns:a16="http://schemas.microsoft.com/office/drawing/2014/main" id="{D895D976-2188-0259-BE3E-060CF90E653E}"/>
              </a:ext>
            </a:extLst>
          </p:cNvPr>
          <p:cNvSpPr txBox="1"/>
          <p:nvPr/>
        </p:nvSpPr>
        <p:spPr>
          <a:xfrm>
            <a:off x="229096" y="6161644"/>
            <a:ext cx="5284177" cy="307777"/>
          </a:xfrm>
          <a:prstGeom prst="rect">
            <a:avLst/>
          </a:prstGeom>
          <a:noFill/>
        </p:spPr>
        <p:txBody>
          <a:bodyPr wrap="square" rtlCol="0">
            <a:spAutoFit/>
          </a:bodyPr>
          <a:lstStyle/>
          <a:p>
            <a:pPr algn="ctr"/>
            <a:r>
              <a:rPr kumimoji="1" lang="ja-JP" altLang="en-US" sz="1400" b="1" u="sng" dirty="0"/>
              <a:t>表記：統一モデル使用時のスコア</a:t>
            </a:r>
            <a:r>
              <a:rPr kumimoji="1" lang="en-US" altLang="ja-JP" sz="1400" b="1" u="sng" dirty="0"/>
              <a:t> / </a:t>
            </a:r>
            <a:r>
              <a:rPr kumimoji="1" lang="ja-JP" altLang="en-US" sz="1400" b="1" u="sng" dirty="0"/>
              <a:t>個別モデル使用時のスコア</a:t>
            </a:r>
            <a:endParaRPr kumimoji="1" lang="en-US" altLang="ja-JP" sz="1400" b="1" u="sng" dirty="0"/>
          </a:p>
        </p:txBody>
      </p:sp>
    </p:spTree>
    <p:extLst>
      <p:ext uri="{BB962C8B-B14F-4D97-AF65-F5344CB8AC3E}">
        <p14:creationId xmlns:p14="http://schemas.microsoft.com/office/powerpoint/2010/main" val="3382836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82BBF-BFF1-EFF4-93D7-4C05BCF7000B}"/>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FAD432F5-331C-3693-1AD7-29CECB286811}"/>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結果２　異常位置特定の精度比較</a:t>
            </a:r>
            <a:endParaRPr lang="en-US" altLang="ja-JP" sz="4000" dirty="0"/>
          </a:p>
        </p:txBody>
      </p:sp>
      <p:sp>
        <p:nvSpPr>
          <p:cNvPr id="4" name="テキスト ボックス 3">
            <a:extLst>
              <a:ext uri="{FF2B5EF4-FFF2-40B4-BE49-F238E27FC236}">
                <a16:creationId xmlns:a16="http://schemas.microsoft.com/office/drawing/2014/main" id="{CF1D3824-3D68-2045-12FC-B6629C7F60FC}"/>
              </a:ext>
            </a:extLst>
          </p:cNvPr>
          <p:cNvSpPr txBox="1"/>
          <p:nvPr/>
        </p:nvSpPr>
        <p:spPr>
          <a:xfrm>
            <a:off x="6699040" y="6424800"/>
            <a:ext cx="4060863" cy="338554"/>
          </a:xfrm>
          <a:prstGeom prst="rect">
            <a:avLst/>
          </a:prstGeom>
          <a:noFill/>
        </p:spPr>
        <p:txBody>
          <a:bodyPr wrap="square" rtlCol="0">
            <a:spAutoFit/>
          </a:bodyPr>
          <a:lstStyle/>
          <a:p>
            <a:pPr algn="ctr"/>
            <a:r>
              <a:rPr lang="ja-JP" altLang="en-US" sz="1600" dirty="0"/>
              <a:t>異常位置特定 </a:t>
            </a:r>
            <a:r>
              <a:rPr lang="en-US" altLang="ja-JP" sz="1600" dirty="0"/>
              <a:t>(Anomaly Localization)</a:t>
            </a:r>
          </a:p>
        </p:txBody>
      </p:sp>
      <p:sp>
        <p:nvSpPr>
          <p:cNvPr id="11" name="テキスト ボックス 10">
            <a:extLst>
              <a:ext uri="{FF2B5EF4-FFF2-40B4-BE49-F238E27FC236}">
                <a16:creationId xmlns:a16="http://schemas.microsoft.com/office/drawing/2014/main" id="{FFD6E35B-C33F-4BA8-2FC4-0D45F27F5C90}"/>
              </a:ext>
            </a:extLst>
          </p:cNvPr>
          <p:cNvSpPr txBox="1"/>
          <p:nvPr/>
        </p:nvSpPr>
        <p:spPr>
          <a:xfrm>
            <a:off x="449017" y="1565299"/>
            <a:ext cx="7707431" cy="707886"/>
          </a:xfrm>
          <a:prstGeom prst="rect">
            <a:avLst/>
          </a:prstGeom>
          <a:noFill/>
        </p:spPr>
        <p:txBody>
          <a:bodyPr wrap="square" rtlCol="0">
            <a:spAutoFit/>
          </a:bodyPr>
          <a:lstStyle/>
          <a:p>
            <a:r>
              <a:rPr lang="ja-JP" altLang="en-US" sz="2000" dirty="0"/>
              <a:t>・提案手法は平均</a:t>
            </a:r>
            <a:r>
              <a:rPr lang="en-US" altLang="ja-JP" sz="2000" dirty="0"/>
              <a:t>AUROC</a:t>
            </a:r>
            <a:r>
              <a:rPr lang="ja-JP" altLang="en-US" sz="2000" dirty="0"/>
              <a:t>で</a:t>
            </a:r>
            <a:r>
              <a:rPr lang="en-US" altLang="ja-JP" sz="2000" dirty="0"/>
              <a:t>96.8%</a:t>
            </a:r>
            <a:r>
              <a:rPr lang="ja-JP" altLang="en-US" sz="2000" dirty="0"/>
              <a:t>を達成した。 </a:t>
            </a:r>
            <a:endParaRPr lang="en-US" altLang="ja-JP" sz="2000" dirty="0"/>
          </a:p>
          <a:p>
            <a:r>
              <a:rPr lang="ja-JP" altLang="en-US" sz="2000" dirty="0"/>
              <a:t>・</a:t>
            </a:r>
            <a:r>
              <a:rPr lang="en-US" altLang="ja-JP" sz="2000" dirty="0" err="1"/>
              <a:t>PaDiM</a:t>
            </a:r>
            <a:r>
              <a:rPr lang="ja-JP" altLang="en-US" sz="2000" dirty="0"/>
              <a:t>の</a:t>
            </a:r>
            <a:r>
              <a:rPr lang="en-US" altLang="ja-JP" sz="2000" dirty="0"/>
              <a:t>89.5%</a:t>
            </a:r>
            <a:r>
              <a:rPr lang="ja-JP" altLang="en-US" sz="2000" dirty="0"/>
              <a:t>を</a:t>
            </a:r>
            <a:r>
              <a:rPr lang="en-US" altLang="ja-JP" sz="2000" dirty="0"/>
              <a:t>7.3%</a:t>
            </a:r>
            <a:r>
              <a:rPr lang="ja-JP" altLang="en-US" sz="2000" dirty="0"/>
              <a:t>上回った。</a:t>
            </a:r>
            <a:endParaRPr lang="en-US" altLang="ja-JP" sz="2000" dirty="0"/>
          </a:p>
        </p:txBody>
      </p:sp>
      <p:pic>
        <p:nvPicPr>
          <p:cNvPr id="6" name="図 5">
            <a:extLst>
              <a:ext uri="{FF2B5EF4-FFF2-40B4-BE49-F238E27FC236}">
                <a16:creationId xmlns:a16="http://schemas.microsoft.com/office/drawing/2014/main" id="{554667AC-0703-85CC-C7F2-4AB9AF5640EB}"/>
              </a:ext>
            </a:extLst>
          </p:cNvPr>
          <p:cNvPicPr>
            <a:picLocks noChangeAspect="1"/>
          </p:cNvPicPr>
          <p:nvPr/>
        </p:nvPicPr>
        <p:blipFill>
          <a:blip r:embed="rId3"/>
          <a:stretch>
            <a:fillRect/>
          </a:stretch>
        </p:blipFill>
        <p:spPr>
          <a:xfrm>
            <a:off x="5466704" y="2700005"/>
            <a:ext cx="6525536" cy="3724795"/>
          </a:xfrm>
          <a:prstGeom prst="rect">
            <a:avLst/>
          </a:prstGeom>
        </p:spPr>
      </p:pic>
    </p:spTree>
    <p:extLst>
      <p:ext uri="{BB962C8B-B14F-4D97-AF65-F5344CB8AC3E}">
        <p14:creationId xmlns:p14="http://schemas.microsoft.com/office/powerpoint/2010/main" val="391732400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E4124-A520-C7FA-4ED9-A2BA3163A0D4}"/>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AAC8AD25-2922-38CA-B10E-68721F45BE96}"/>
              </a:ext>
            </a:extLst>
          </p:cNvPr>
          <p:cNvSpPr txBox="1"/>
          <p:nvPr/>
        </p:nvSpPr>
        <p:spPr>
          <a:xfrm>
            <a:off x="449016" y="269481"/>
            <a:ext cx="10865159" cy="707886"/>
          </a:xfrm>
          <a:prstGeom prst="rect">
            <a:avLst/>
          </a:prstGeom>
          <a:noFill/>
        </p:spPr>
        <p:txBody>
          <a:bodyPr wrap="square" rtlCol="0">
            <a:spAutoFit/>
          </a:bodyPr>
          <a:lstStyle/>
          <a:p>
            <a:r>
              <a:rPr lang="ja-JP" altLang="en-US" sz="4000" dirty="0"/>
              <a:t>結果３　要因分析（</a:t>
            </a:r>
            <a:r>
              <a:rPr lang="en-US" altLang="ja-JP" sz="4000" dirty="0"/>
              <a:t>Ablation Studies</a:t>
            </a:r>
            <a:r>
              <a:rPr lang="ja-JP" altLang="en-US" sz="4000" dirty="0"/>
              <a:t>）</a:t>
            </a:r>
            <a:endParaRPr lang="en-US" altLang="ja-JP" sz="4000" dirty="0"/>
          </a:p>
        </p:txBody>
      </p:sp>
      <p:sp>
        <p:nvSpPr>
          <p:cNvPr id="11" name="テキスト ボックス 10">
            <a:extLst>
              <a:ext uri="{FF2B5EF4-FFF2-40B4-BE49-F238E27FC236}">
                <a16:creationId xmlns:a16="http://schemas.microsoft.com/office/drawing/2014/main" id="{11E11011-929E-2C57-6041-71691E7E2637}"/>
              </a:ext>
            </a:extLst>
          </p:cNvPr>
          <p:cNvSpPr txBox="1"/>
          <p:nvPr/>
        </p:nvSpPr>
        <p:spPr>
          <a:xfrm>
            <a:off x="449017" y="1565299"/>
            <a:ext cx="8693222" cy="646331"/>
          </a:xfrm>
          <a:prstGeom prst="rect">
            <a:avLst/>
          </a:prstGeom>
          <a:noFill/>
        </p:spPr>
        <p:txBody>
          <a:bodyPr wrap="square" rtlCol="0">
            <a:spAutoFit/>
          </a:bodyPr>
          <a:lstStyle/>
          <a:p>
            <a:r>
              <a:rPr lang="ja-JP" altLang="en-US" dirty="0"/>
              <a:t>・トランスフォーマー（</a:t>
            </a:r>
            <a:r>
              <a:rPr lang="en-US" altLang="ja-JP" dirty="0"/>
              <a:t>1</a:t>
            </a:r>
            <a:r>
              <a:rPr lang="ja-JP" altLang="en-US" dirty="0"/>
              <a:t>クエリ）から</a:t>
            </a:r>
            <a:r>
              <a:rPr lang="en-US" altLang="ja-JP" dirty="0"/>
              <a:t>LQD</a:t>
            </a:r>
            <a:r>
              <a:rPr lang="ja-JP" altLang="en-US" dirty="0"/>
              <a:t>へ変更すると検知性能が</a:t>
            </a:r>
            <a:r>
              <a:rPr lang="en-US" altLang="ja-JP" dirty="0"/>
              <a:t>18.1%</a:t>
            </a:r>
            <a:r>
              <a:rPr lang="ja-JP" altLang="en-US" dirty="0"/>
              <a:t>向上。</a:t>
            </a:r>
            <a:endParaRPr lang="en-US" altLang="ja-JP" dirty="0"/>
          </a:p>
          <a:p>
            <a:r>
              <a:rPr lang="ja-JP" altLang="en-US" dirty="0"/>
              <a:t>・</a:t>
            </a:r>
            <a:r>
              <a:rPr lang="en-US" altLang="ja-JP" dirty="0"/>
              <a:t>NMA, FJ</a:t>
            </a:r>
            <a:r>
              <a:rPr lang="ja-JP" altLang="en-US" dirty="0"/>
              <a:t>もそれぞれベースラインの性能向上に貢献。</a:t>
            </a:r>
            <a:endParaRPr lang="en-US" altLang="ja-JP" dirty="0"/>
          </a:p>
        </p:txBody>
      </p:sp>
      <p:pic>
        <p:nvPicPr>
          <p:cNvPr id="4" name="図 3">
            <a:extLst>
              <a:ext uri="{FF2B5EF4-FFF2-40B4-BE49-F238E27FC236}">
                <a16:creationId xmlns:a16="http://schemas.microsoft.com/office/drawing/2014/main" id="{083C2C01-83BB-D2E0-B593-D867806BBFDA}"/>
              </a:ext>
            </a:extLst>
          </p:cNvPr>
          <p:cNvPicPr>
            <a:picLocks noChangeAspect="1"/>
          </p:cNvPicPr>
          <p:nvPr/>
        </p:nvPicPr>
        <p:blipFill>
          <a:blip r:embed="rId3"/>
          <a:stretch>
            <a:fillRect/>
          </a:stretch>
        </p:blipFill>
        <p:spPr>
          <a:xfrm>
            <a:off x="4985964" y="3398751"/>
            <a:ext cx="7206036" cy="3189768"/>
          </a:xfrm>
          <a:prstGeom prst="rect">
            <a:avLst/>
          </a:prstGeom>
        </p:spPr>
      </p:pic>
    </p:spTree>
    <p:extLst>
      <p:ext uri="{BB962C8B-B14F-4D97-AF65-F5344CB8AC3E}">
        <p14:creationId xmlns:p14="http://schemas.microsoft.com/office/powerpoint/2010/main" val="373181756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複数クラスをまとめて扱える統一モデルの構築。</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400110"/>
          </a:xfrm>
          <a:prstGeom prst="rect">
            <a:avLst/>
          </a:prstGeom>
          <a:noFill/>
        </p:spPr>
        <p:txBody>
          <a:bodyPr wrap="square" rtlCol="0">
            <a:spAutoFit/>
          </a:bodyPr>
          <a:lstStyle/>
          <a:p>
            <a:r>
              <a:rPr lang="ja-JP" altLang="en-US" dirty="0"/>
              <a:t>・</a:t>
            </a:r>
            <a:r>
              <a:rPr lang="en-US" altLang="ja-JP" sz="2000" dirty="0"/>
              <a:t>MV-Tech</a:t>
            </a:r>
            <a:r>
              <a:rPr lang="ja-JP" altLang="en-US" sz="2000" dirty="0"/>
              <a:t>データセットにおいて</a:t>
            </a:r>
            <a:r>
              <a:rPr lang="en-US" altLang="ja-JP" sz="2000" dirty="0"/>
              <a:t>AUROC</a:t>
            </a:r>
            <a:r>
              <a:rPr lang="ja-JP" altLang="en-US" sz="2000" dirty="0"/>
              <a:t>スコア</a:t>
            </a:r>
            <a:r>
              <a:rPr lang="en-US" altLang="ja-JP" sz="2000" dirty="0"/>
              <a:t>96.5%</a:t>
            </a:r>
            <a:r>
              <a:rPr lang="ja-JP" altLang="en-US" sz="2000" dirty="0"/>
              <a:t>を達成。</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r>
              <a:rPr lang="ja-JP" altLang="en-US" sz="2000" dirty="0"/>
              <a:t>・同一性ショートカット</a:t>
            </a:r>
            <a:r>
              <a:rPr lang="en-US" altLang="ja-JP" sz="2000" dirty="0"/>
              <a:t>(</a:t>
            </a:r>
            <a:r>
              <a:rPr lang="ja-JP" altLang="en-US" sz="2000" dirty="0"/>
              <a:t>入力をそのまま出力</a:t>
            </a:r>
            <a:r>
              <a:rPr lang="en-US" altLang="ja-JP" sz="2000" dirty="0"/>
              <a:t>)</a:t>
            </a:r>
            <a:r>
              <a:rPr lang="ja-JP" altLang="en-US" sz="2000" dirty="0"/>
              <a:t>に対する頑健性の獲得。</a:t>
            </a:r>
            <a:endParaRPr lang="en-US" altLang="ja-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層ごとのクエリデコーダ・近傍マスク付きアテンション・特徴ジッタリングの導入。</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400110"/>
          </a:xfrm>
          <a:prstGeom prst="rect">
            <a:avLst/>
          </a:prstGeom>
          <a:noFill/>
        </p:spPr>
        <p:txBody>
          <a:bodyPr wrap="square" rtlCol="0">
            <a:spAutoFit/>
          </a:bodyPr>
          <a:lstStyle/>
          <a:p>
            <a:r>
              <a:rPr lang="ja-JP" altLang="en-US" sz="2000" dirty="0"/>
              <a:t>・提案手法</a:t>
            </a:r>
            <a:r>
              <a:rPr lang="en-US" altLang="ja-JP" sz="2000" dirty="0" err="1"/>
              <a:t>UniAD</a:t>
            </a:r>
            <a:r>
              <a:rPr lang="ja-JP" altLang="en-US" sz="2000" dirty="0" err="1"/>
              <a:t>は統</a:t>
            </a:r>
            <a:r>
              <a:rPr lang="ja-JP" altLang="en-US" sz="2000" dirty="0"/>
              <a:t>一ケースでも性能がほとんど低下しなかった。</a:t>
            </a:r>
            <a:endParaRPr lang="en-JP" altLang="ja-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・異常箇所の特定精度を</a:t>
            </a:r>
            <a:r>
              <a:rPr lang="en-US" altLang="ja-JP" sz="2000" dirty="0"/>
              <a:t>89.5%</a:t>
            </a:r>
            <a:r>
              <a:rPr lang="ja-JP" altLang="en-US" sz="2000" dirty="0"/>
              <a:t>から</a:t>
            </a:r>
            <a:r>
              <a:rPr lang="en-US" altLang="ja-JP" sz="2000" dirty="0"/>
              <a:t>96.8%</a:t>
            </a:r>
            <a:r>
              <a:rPr lang="ja-JP" altLang="en-US" sz="2000" dirty="0"/>
              <a:t>へ向上。</a:t>
            </a:r>
            <a:endParaRPr lang="en-JP" altLang="ja-JP" sz="2000" dirty="0"/>
          </a:p>
        </p:txBody>
      </p:sp>
    </p:spTree>
    <p:extLst>
      <p:ext uri="{BB962C8B-B14F-4D97-AF65-F5344CB8AC3E}">
        <p14:creationId xmlns:p14="http://schemas.microsoft.com/office/powerpoint/2010/main" val="273708305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AF100DA-F6B1-1ABC-4ED1-3C0BB404446A}"/>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31751B51-08A5-D4B6-1022-666AD09D33AA}"/>
              </a:ext>
            </a:extLst>
          </p:cNvPr>
          <p:cNvSpPr txBox="1"/>
          <p:nvPr/>
        </p:nvSpPr>
        <p:spPr>
          <a:xfrm>
            <a:off x="449016" y="269481"/>
            <a:ext cx="10865159" cy="707886"/>
          </a:xfrm>
          <a:prstGeom prst="rect">
            <a:avLst/>
          </a:prstGeom>
          <a:noFill/>
        </p:spPr>
        <p:txBody>
          <a:bodyPr wrap="square" rtlCol="0">
            <a:spAutoFit/>
          </a:bodyPr>
          <a:lstStyle/>
          <a:p>
            <a:r>
              <a:rPr lang="ja-JP" altLang="en-US" sz="4000" dirty="0"/>
              <a:t>結果３　要因分析　メモ</a:t>
            </a:r>
            <a:endParaRPr lang="en-US" altLang="ja-JP" sz="4000" dirty="0"/>
          </a:p>
        </p:txBody>
      </p:sp>
      <p:pic>
        <p:nvPicPr>
          <p:cNvPr id="4" name="図 3">
            <a:extLst>
              <a:ext uri="{FF2B5EF4-FFF2-40B4-BE49-F238E27FC236}">
                <a16:creationId xmlns:a16="http://schemas.microsoft.com/office/drawing/2014/main" id="{7D660CAF-F259-ED94-4964-9BD1FE881485}"/>
              </a:ext>
            </a:extLst>
          </p:cNvPr>
          <p:cNvPicPr>
            <a:picLocks noChangeAspect="1"/>
          </p:cNvPicPr>
          <p:nvPr/>
        </p:nvPicPr>
        <p:blipFill>
          <a:blip r:embed="rId3"/>
          <a:stretch>
            <a:fillRect/>
          </a:stretch>
        </p:blipFill>
        <p:spPr>
          <a:xfrm>
            <a:off x="7790688" y="4101326"/>
            <a:ext cx="4413504" cy="1953647"/>
          </a:xfrm>
          <a:prstGeom prst="rect">
            <a:avLst/>
          </a:prstGeom>
        </p:spPr>
      </p:pic>
      <p:sp>
        <p:nvSpPr>
          <p:cNvPr id="5" name="テキスト ボックス 4">
            <a:extLst>
              <a:ext uri="{FF2B5EF4-FFF2-40B4-BE49-F238E27FC236}">
                <a16:creationId xmlns:a16="http://schemas.microsoft.com/office/drawing/2014/main" id="{D71C0D5E-6DDA-56AB-4433-D3DC599A0A54}"/>
              </a:ext>
            </a:extLst>
          </p:cNvPr>
          <p:cNvSpPr txBox="1"/>
          <p:nvPr/>
        </p:nvSpPr>
        <p:spPr>
          <a:xfrm>
            <a:off x="329184" y="1540982"/>
            <a:ext cx="11326368" cy="5047536"/>
          </a:xfrm>
          <a:prstGeom prst="rect">
            <a:avLst/>
          </a:prstGeom>
          <a:noFill/>
        </p:spPr>
        <p:txBody>
          <a:bodyPr wrap="square">
            <a:spAutoFit/>
          </a:bodyPr>
          <a:lstStyle/>
          <a:p>
            <a:r>
              <a:rPr lang="en-US" altLang="ja-JP" sz="1400" b="1" dirty="0"/>
              <a:t>(a) </a:t>
            </a:r>
            <a:r>
              <a:rPr lang="ja-JP" altLang="en-US" sz="1400" b="1" dirty="0"/>
              <a:t>提案手法の</a:t>
            </a:r>
            <a:r>
              <a:rPr lang="en-US" altLang="ja-JP" sz="1400" b="1" dirty="0"/>
              <a:t>3</a:t>
            </a:r>
            <a:r>
              <a:rPr lang="ja-JP" altLang="en-US" sz="1400" b="1" dirty="0"/>
              <a:t>要素の効果</a:t>
            </a:r>
          </a:p>
          <a:p>
            <a:r>
              <a:rPr lang="ja-JP" altLang="en-US" sz="1400" dirty="0"/>
              <a:t>提案手法の</a:t>
            </a:r>
            <a:r>
              <a:rPr lang="en-US" altLang="ja-JP" sz="1400" dirty="0"/>
              <a:t>3</a:t>
            </a:r>
            <a:r>
              <a:rPr lang="ja-JP" altLang="en-US" sz="1400" dirty="0"/>
              <a:t>つの主要な要素（</a:t>
            </a:r>
            <a:r>
              <a:rPr lang="en-US" altLang="ja-JP" sz="1400" b="1" dirty="0"/>
              <a:t>Layer-wise q., NMA, FJ</a:t>
            </a:r>
            <a:r>
              <a:rPr lang="ja-JP" altLang="en-US" sz="1400" dirty="0"/>
              <a:t>）を、ベースライン（</a:t>
            </a:r>
            <a:r>
              <a:rPr lang="en-US" altLang="ja-JP" sz="1400" dirty="0"/>
              <a:t>1 q. = </a:t>
            </a:r>
            <a:r>
              <a:rPr lang="ja-JP" altLang="en-US" sz="1400" dirty="0"/>
              <a:t>標準的な</a:t>
            </a:r>
            <a:r>
              <a:rPr lang="en-US" altLang="ja-JP" sz="1400" dirty="0"/>
              <a:t>Transformer</a:t>
            </a:r>
            <a:r>
              <a:rPr lang="ja-JP" altLang="en-US" sz="1400" dirty="0"/>
              <a:t>）に</a:t>
            </a:r>
            <a:r>
              <a:rPr lang="en-US" altLang="ja-JP" sz="1400" dirty="0"/>
              <a:t>1</a:t>
            </a:r>
            <a:r>
              <a:rPr lang="ja-JP" altLang="en-US" sz="1400" dirty="0"/>
              <a:t>つずつ追加していった場合の性能変化を示しています。</a:t>
            </a:r>
          </a:p>
          <a:p>
            <a:r>
              <a:rPr lang="ja-JP" altLang="en-US" sz="1400" b="1" dirty="0"/>
              <a:t>見方</a:t>
            </a:r>
            <a:r>
              <a:rPr lang="en-US" altLang="ja-JP" sz="1400" dirty="0"/>
              <a:t>: </a:t>
            </a:r>
            <a:r>
              <a:rPr lang="ja-JP" altLang="en-US" sz="1400" dirty="0"/>
              <a:t>チェック（✓）が付いている要素が有効化されています。一番下の行が全ての要素を有効にした最終的な</a:t>
            </a:r>
            <a:r>
              <a:rPr lang="en-US" altLang="ja-JP" sz="1400" dirty="0" err="1"/>
              <a:t>UniAD</a:t>
            </a:r>
            <a:r>
              <a:rPr lang="ja-JP" altLang="en-US" sz="1400" dirty="0"/>
              <a:t>の性能です。</a:t>
            </a:r>
          </a:p>
          <a:p>
            <a:r>
              <a:rPr lang="ja-JP" altLang="en-US" sz="1400" b="1" dirty="0"/>
              <a:t>結論</a:t>
            </a:r>
            <a:r>
              <a:rPr lang="en-US" altLang="ja-JP" sz="1400" dirty="0"/>
              <a:t>: 3</a:t>
            </a:r>
            <a:r>
              <a:rPr lang="ja-JP" altLang="en-US" sz="1400" dirty="0"/>
              <a:t>つの要素（特に</a:t>
            </a:r>
            <a:r>
              <a:rPr lang="en-US" altLang="ja-JP" sz="1400" dirty="0"/>
              <a:t>Layer-wise q.</a:t>
            </a:r>
            <a:r>
              <a:rPr lang="ja-JP" altLang="en-US" sz="1400" dirty="0"/>
              <a:t>）がそれぞれ性能向上に大きく貢献しており、全てを組み合わせることで最高の性能</a:t>
            </a:r>
            <a:r>
              <a:rPr lang="en-US" altLang="ja-JP" sz="1400" dirty="0"/>
              <a:t>(</a:t>
            </a:r>
            <a:r>
              <a:rPr lang="en-US" altLang="ja-JP" sz="1400" b="1" dirty="0"/>
              <a:t>96.5/96.8</a:t>
            </a:r>
            <a:r>
              <a:rPr lang="en-US" altLang="ja-JP" sz="1400" dirty="0"/>
              <a:t>)</a:t>
            </a:r>
            <a:r>
              <a:rPr lang="ja-JP" altLang="en-US" sz="1400" dirty="0"/>
              <a:t>が得られることが分かります。</a:t>
            </a:r>
          </a:p>
          <a:p>
            <a:r>
              <a:rPr lang="en-US" altLang="ja-JP" sz="1400" b="1" dirty="0"/>
              <a:t>(b) </a:t>
            </a:r>
            <a:r>
              <a:rPr lang="ja-JP" altLang="en-US" sz="1400" b="1" dirty="0"/>
              <a:t>エンコーダとデコーダの層数</a:t>
            </a:r>
          </a:p>
          <a:p>
            <a:r>
              <a:rPr lang="ja-JP" altLang="en-US" sz="1400" dirty="0"/>
              <a:t>エンコーダ（</a:t>
            </a:r>
            <a:r>
              <a:rPr lang="en-US" altLang="ja-JP" sz="1400" dirty="0"/>
              <a:t>#Enc</a:t>
            </a:r>
            <a:r>
              <a:rPr lang="ja-JP" altLang="en-US" sz="1400" dirty="0"/>
              <a:t>）とデコーダ（</a:t>
            </a:r>
            <a:r>
              <a:rPr lang="en-US" altLang="ja-JP" sz="1400" dirty="0"/>
              <a:t>#Dec</a:t>
            </a:r>
            <a:r>
              <a:rPr lang="ja-JP" altLang="en-US" sz="1400" dirty="0"/>
              <a:t>）の層数を変えたときの性能を示しています。</a:t>
            </a:r>
          </a:p>
          <a:p>
            <a:r>
              <a:rPr lang="ja-JP" altLang="en-US" sz="1400" b="1" dirty="0"/>
              <a:t>見方</a:t>
            </a:r>
            <a:r>
              <a:rPr lang="en-US" altLang="ja-JP" sz="1400" dirty="0"/>
              <a:t>: </a:t>
            </a:r>
            <a:r>
              <a:rPr lang="ja-JP" altLang="en-US" sz="1400" dirty="0"/>
              <a:t>左側の「</a:t>
            </a:r>
            <a:r>
              <a:rPr lang="en-US" altLang="ja-JP" sz="1400" dirty="0"/>
              <a:t>Vanilla</a:t>
            </a:r>
            <a:r>
              <a:rPr lang="ja-JP" altLang="en-US" sz="1400" dirty="0"/>
              <a:t>」が改良前の標準的な</a:t>
            </a:r>
            <a:r>
              <a:rPr lang="en-US" altLang="ja-JP" sz="1400" dirty="0"/>
              <a:t>Transformer</a:t>
            </a:r>
            <a:r>
              <a:rPr lang="ja-JP" altLang="en-US" sz="1400" dirty="0"/>
              <a:t>、右側の「</a:t>
            </a:r>
            <a:r>
              <a:rPr lang="en-US" altLang="ja-JP" sz="1400" dirty="0"/>
              <a:t>Ours</a:t>
            </a:r>
            <a:r>
              <a:rPr lang="ja-JP" altLang="en-US" sz="1400" dirty="0"/>
              <a:t>」が提案手法</a:t>
            </a:r>
            <a:r>
              <a:rPr lang="en-US" altLang="ja-JP" sz="1400" dirty="0" err="1"/>
              <a:t>UniAD</a:t>
            </a:r>
            <a:r>
              <a:rPr lang="ja-JP" altLang="en-US" sz="1400" dirty="0"/>
              <a:t>の性能です。</a:t>
            </a:r>
          </a:p>
          <a:p>
            <a:r>
              <a:rPr lang="ja-JP" altLang="en-US" sz="1400" b="1" dirty="0"/>
              <a:t>結論</a:t>
            </a:r>
            <a:r>
              <a:rPr lang="en-US" altLang="ja-JP" sz="1400" dirty="0"/>
              <a:t>: </a:t>
            </a:r>
            <a:r>
              <a:rPr lang="ja-JP" altLang="en-US" sz="1400" dirty="0"/>
              <a:t>どの層数でも</a:t>
            </a:r>
            <a:r>
              <a:rPr lang="en-US" altLang="ja-JP" sz="1400" dirty="0" err="1"/>
              <a:t>UniAD</a:t>
            </a:r>
            <a:r>
              <a:rPr lang="ja-JP" altLang="en-US" sz="1400" dirty="0"/>
              <a:t>が圧勝しており、</a:t>
            </a:r>
            <a:r>
              <a:rPr lang="en-US" altLang="ja-JP" sz="1400" b="1" dirty="0"/>
              <a:t>4</a:t>
            </a:r>
            <a:r>
              <a:rPr lang="ja-JP" altLang="en-US" sz="1400" b="1" dirty="0"/>
              <a:t>層</a:t>
            </a:r>
            <a:r>
              <a:rPr lang="en-US" altLang="ja-JP" sz="1400" b="1" dirty="0"/>
              <a:t>+4</a:t>
            </a:r>
            <a:r>
              <a:rPr lang="ja-JP" altLang="en-US" sz="1400" b="1" dirty="0"/>
              <a:t>層</a:t>
            </a:r>
            <a:r>
              <a:rPr lang="ja-JP" altLang="en-US" sz="1400" dirty="0"/>
              <a:t>の組み合わせが最適であることが分かります。</a:t>
            </a:r>
          </a:p>
          <a:p>
            <a:r>
              <a:rPr lang="en-US" altLang="ja-JP" sz="1400" b="1" dirty="0"/>
              <a:t>(c) NMA</a:t>
            </a:r>
            <a:r>
              <a:rPr lang="ja-JP" altLang="en-US" sz="1400" b="1" dirty="0"/>
              <a:t>の近傍マスクのサイズ</a:t>
            </a:r>
          </a:p>
          <a:p>
            <a:r>
              <a:rPr lang="ja-JP" altLang="en-US" sz="1400" dirty="0"/>
              <a:t>近傍マスク付きアテンション（</a:t>
            </a:r>
            <a:r>
              <a:rPr lang="en-US" altLang="ja-JP" sz="1400" dirty="0"/>
              <a:t>NMA</a:t>
            </a:r>
            <a:r>
              <a:rPr lang="ja-JP" altLang="en-US" sz="1400" dirty="0"/>
              <a:t>）で、マスクする範囲（</a:t>
            </a:r>
            <a:r>
              <a:rPr lang="en-US" altLang="ja-JP" sz="1400" dirty="0"/>
              <a:t>Size</a:t>
            </a:r>
            <a:r>
              <a:rPr lang="ja-JP" altLang="en-US" sz="1400" dirty="0"/>
              <a:t>）を変えたときの性能変化です。</a:t>
            </a:r>
          </a:p>
          <a:p>
            <a:r>
              <a:rPr lang="ja-JP" altLang="en-US" sz="1400" b="1" dirty="0"/>
              <a:t>結論</a:t>
            </a:r>
            <a:r>
              <a:rPr lang="en-US" altLang="ja-JP" sz="1400" dirty="0"/>
              <a:t>: </a:t>
            </a:r>
            <a:r>
              <a:rPr lang="ja-JP" altLang="en-US" sz="1400" dirty="0"/>
              <a:t>マスク範囲が</a:t>
            </a:r>
            <a:r>
              <a:rPr lang="en-US" altLang="ja-JP" sz="1400" b="1" dirty="0"/>
              <a:t>7x7</a:t>
            </a:r>
            <a:r>
              <a:rPr lang="ja-JP" altLang="en-US" sz="1400" dirty="0"/>
              <a:t>のときに性能が最も高くなっています。</a:t>
            </a:r>
          </a:p>
          <a:p>
            <a:r>
              <a:rPr lang="en-US" altLang="ja-JP" sz="1400" b="1" dirty="0"/>
              <a:t>(d) NMA</a:t>
            </a:r>
            <a:r>
              <a:rPr lang="ja-JP" altLang="en-US" sz="1400" b="1" dirty="0"/>
              <a:t>を適用する場所</a:t>
            </a:r>
          </a:p>
          <a:p>
            <a:r>
              <a:rPr lang="en-US" altLang="ja-JP" sz="1400" dirty="0"/>
              <a:t>NMA</a:t>
            </a:r>
            <a:r>
              <a:rPr lang="ja-JP" altLang="en-US" sz="1400" dirty="0"/>
              <a:t>をモデルのどの部分（</a:t>
            </a:r>
            <a:r>
              <a:rPr lang="en-US" altLang="ja-JP" sz="1400" dirty="0"/>
              <a:t>Place</a:t>
            </a:r>
            <a:r>
              <a:rPr lang="ja-JP" altLang="en-US" sz="1400" dirty="0"/>
              <a:t>）に適用するかの検証です。</a:t>
            </a:r>
          </a:p>
          <a:p>
            <a:r>
              <a:rPr lang="ja-JP" altLang="en-US" sz="1400" b="1" dirty="0"/>
              <a:t>結論</a:t>
            </a:r>
            <a:r>
              <a:rPr lang="en-US" altLang="ja-JP" sz="1400" dirty="0"/>
              <a:t>: </a:t>
            </a:r>
            <a:r>
              <a:rPr lang="ja-JP" altLang="en-US" sz="1400" dirty="0"/>
              <a:t>エンコーダとデコーダの両方（</a:t>
            </a:r>
            <a:r>
              <a:rPr lang="en-US" altLang="ja-JP" sz="1400" b="1" dirty="0"/>
              <a:t>All</a:t>
            </a:r>
            <a:r>
              <a:rPr lang="ja-JP" altLang="en-US" sz="1400" dirty="0"/>
              <a:t>）に適用するのが最も効果的でした。</a:t>
            </a:r>
          </a:p>
          <a:p>
            <a:r>
              <a:rPr lang="en-US" altLang="ja-JP" sz="1400" b="1" dirty="0"/>
              <a:t>(e) </a:t>
            </a:r>
            <a:r>
              <a:rPr lang="ja-JP" altLang="en-US" sz="1400" b="1" dirty="0"/>
              <a:t>特徴ジッタリングのノイズ強度</a:t>
            </a:r>
            <a:r>
              <a:rPr lang="en-US" altLang="ja-JP" sz="1400" b="1" dirty="0"/>
              <a:t>(α)</a:t>
            </a:r>
          </a:p>
          <a:p>
            <a:r>
              <a:rPr lang="ja-JP" altLang="en-US" sz="1400" dirty="0"/>
              <a:t>特徴ジッタリング（</a:t>
            </a:r>
            <a:r>
              <a:rPr lang="en-US" altLang="ja-JP" sz="1400" dirty="0"/>
              <a:t>FJ</a:t>
            </a:r>
            <a:r>
              <a:rPr lang="ja-JP" altLang="en-US" sz="1400" dirty="0"/>
              <a:t>）で加えるノイズの強度（</a:t>
            </a:r>
            <a:r>
              <a:rPr lang="en-US" altLang="ja-JP" sz="1400" dirty="0"/>
              <a:t>α</a:t>
            </a:r>
            <a:r>
              <a:rPr lang="ja-JP" altLang="en-US" sz="1400" dirty="0"/>
              <a:t>）の検証です。</a:t>
            </a:r>
          </a:p>
          <a:p>
            <a:r>
              <a:rPr lang="ja-JP" altLang="en-US" sz="1400" b="1" dirty="0"/>
              <a:t>結論</a:t>
            </a:r>
            <a:r>
              <a:rPr lang="en-US" altLang="ja-JP" sz="1400" dirty="0"/>
              <a:t>: </a:t>
            </a:r>
            <a:r>
              <a:rPr lang="ja-JP" altLang="en-US" sz="1400" dirty="0"/>
              <a:t>ノイズ強度が</a:t>
            </a:r>
            <a:r>
              <a:rPr lang="en-US" altLang="ja-JP" sz="1400" b="1" dirty="0"/>
              <a:t>20</a:t>
            </a:r>
            <a:r>
              <a:rPr lang="ja-JP" altLang="en-US" sz="1400" dirty="0"/>
              <a:t>のときに最適でした。</a:t>
            </a:r>
          </a:p>
          <a:p>
            <a:r>
              <a:rPr lang="en-US" altLang="ja-JP" sz="1400" b="1" dirty="0"/>
              <a:t>(f) </a:t>
            </a:r>
            <a:r>
              <a:rPr lang="ja-JP" altLang="en-US" sz="1400" b="1" dirty="0"/>
              <a:t>特徴ジッタリングの適用確率</a:t>
            </a:r>
            <a:r>
              <a:rPr lang="en-US" altLang="ja-JP" sz="1400" b="1" dirty="0"/>
              <a:t>(p)</a:t>
            </a:r>
          </a:p>
          <a:p>
            <a:r>
              <a:rPr lang="ja-JP" altLang="en-US" sz="1400" dirty="0"/>
              <a:t>特徴ジッタリング（</a:t>
            </a:r>
            <a:r>
              <a:rPr lang="en-US" altLang="ja-JP" sz="1400" dirty="0"/>
              <a:t>FJ</a:t>
            </a:r>
            <a:r>
              <a:rPr lang="ja-JP" altLang="en-US" sz="1400" dirty="0"/>
              <a:t>）を適用する確率（</a:t>
            </a:r>
            <a:r>
              <a:rPr lang="en-US" altLang="ja-JP" sz="1400" dirty="0"/>
              <a:t>p</a:t>
            </a:r>
            <a:r>
              <a:rPr lang="ja-JP" altLang="en-US" sz="1400" dirty="0"/>
              <a:t>）の検証です。</a:t>
            </a:r>
          </a:p>
          <a:p>
            <a:r>
              <a:rPr lang="ja-JP" altLang="en-US" sz="1400" b="1" dirty="0"/>
              <a:t>結論</a:t>
            </a:r>
            <a:r>
              <a:rPr lang="en-US" altLang="ja-JP" sz="1400" dirty="0"/>
              <a:t>: </a:t>
            </a:r>
            <a:r>
              <a:rPr lang="ja-JP" altLang="en-US" sz="1400" dirty="0"/>
              <a:t>常に適用する（</a:t>
            </a:r>
            <a:r>
              <a:rPr lang="en-US" altLang="ja-JP" sz="1400" b="1" dirty="0"/>
              <a:t>p=1</a:t>
            </a:r>
            <a:r>
              <a:rPr lang="ja-JP" altLang="en-US" sz="1400" dirty="0"/>
              <a:t>）のが最も性能が良く、タスクが完全なノイズ除去タスクになることが望ましいと分かります。</a:t>
            </a:r>
          </a:p>
          <a:p>
            <a:pPr rtl="0"/>
            <a:endParaRPr lang="ja-JP" altLang="en-US" sz="1400" dirty="0">
              <a:effectLst/>
            </a:endParaRPr>
          </a:p>
        </p:txBody>
      </p:sp>
    </p:spTree>
    <p:extLst>
      <p:ext uri="{BB962C8B-B14F-4D97-AF65-F5344CB8AC3E}">
        <p14:creationId xmlns:p14="http://schemas.microsoft.com/office/powerpoint/2010/main" val="34409747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BA6B1-F8F7-261A-21FF-6DAA0F7DA4A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E19DE4A-35E2-3458-6EB7-1BBA2F16CF21}"/>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2C4FA0F8-F0D1-C5F1-799D-8738E8B5E921}"/>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20FF8C87-F8FC-4F8E-A201-14D0700D2DCD}"/>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2EBACE6-18CC-D41C-B55F-63248887F95E}"/>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21</a:t>
            </a:fld>
            <a:r>
              <a:rPr kumimoji="1" lang="en-US" altLang="ja-JP"/>
              <a:t>-</a:t>
            </a:r>
            <a:endParaRPr kumimoji="1" lang="ja-JP" altLang="en-US" dirty="0"/>
          </a:p>
        </p:txBody>
      </p:sp>
      <p:sp>
        <p:nvSpPr>
          <p:cNvPr id="4" name="TextBox 3">
            <a:extLst>
              <a:ext uri="{FF2B5EF4-FFF2-40B4-BE49-F238E27FC236}">
                <a16:creationId xmlns:a16="http://schemas.microsoft.com/office/drawing/2014/main" id="{208BFD69-E1C4-7D10-224A-634344612C87}"/>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1F6C0956-BD46-28A5-693F-87004D893E09}"/>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782E501-D944-D71B-957F-50D289B7A83B}"/>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CE6B987D-EE15-F6A0-AC9F-75F91461DD63}"/>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F48D1324-9A16-4CAE-7DEC-BCA3AC7A85E9}"/>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複数クラスをまとめて扱える統一モデルの構築。</a:t>
            </a:r>
            <a:endParaRPr lang="en-US" altLang="ja-JP" sz="2400" dirty="0"/>
          </a:p>
          <a:p>
            <a:endParaRPr lang="en-US" altLang="ja-JP" sz="2000" dirty="0"/>
          </a:p>
        </p:txBody>
      </p:sp>
      <p:sp>
        <p:nvSpPr>
          <p:cNvPr id="12" name="TextBox 11">
            <a:extLst>
              <a:ext uri="{FF2B5EF4-FFF2-40B4-BE49-F238E27FC236}">
                <a16:creationId xmlns:a16="http://schemas.microsoft.com/office/drawing/2014/main" id="{D61A5D71-7FAF-9727-F852-D516C1BCD7C3}"/>
              </a:ext>
            </a:extLst>
          </p:cNvPr>
          <p:cNvSpPr txBox="1"/>
          <p:nvPr/>
        </p:nvSpPr>
        <p:spPr>
          <a:xfrm>
            <a:off x="449014" y="6001472"/>
            <a:ext cx="11588086" cy="400110"/>
          </a:xfrm>
          <a:prstGeom prst="rect">
            <a:avLst/>
          </a:prstGeom>
          <a:noFill/>
        </p:spPr>
        <p:txBody>
          <a:bodyPr wrap="square" rtlCol="0">
            <a:spAutoFit/>
          </a:bodyPr>
          <a:lstStyle/>
          <a:p>
            <a:r>
              <a:rPr lang="ja-JP" altLang="en-US" dirty="0"/>
              <a:t>・</a:t>
            </a:r>
            <a:r>
              <a:rPr lang="en-US" altLang="ja-JP" sz="2000" dirty="0"/>
              <a:t>MV-Tech</a:t>
            </a:r>
            <a:r>
              <a:rPr lang="ja-JP" altLang="en-US" sz="2000" dirty="0"/>
              <a:t>データセットにおいて</a:t>
            </a:r>
            <a:r>
              <a:rPr lang="en-US" altLang="ja-JP" sz="2000" dirty="0"/>
              <a:t>AUROC</a:t>
            </a:r>
            <a:r>
              <a:rPr lang="ja-JP" altLang="en-US" sz="2000" dirty="0"/>
              <a:t>スコア</a:t>
            </a:r>
            <a:r>
              <a:rPr lang="en-US" altLang="ja-JP" sz="2000" dirty="0"/>
              <a:t>96.5%</a:t>
            </a:r>
            <a:r>
              <a:rPr lang="ja-JP" altLang="en-US" sz="2000" dirty="0"/>
              <a:t>を達成。</a:t>
            </a:r>
            <a:endParaRPr lang="en-JP" sz="2000" dirty="0"/>
          </a:p>
        </p:txBody>
      </p:sp>
      <p:sp>
        <p:nvSpPr>
          <p:cNvPr id="13" name="TextBox 12">
            <a:extLst>
              <a:ext uri="{FF2B5EF4-FFF2-40B4-BE49-F238E27FC236}">
                <a16:creationId xmlns:a16="http://schemas.microsoft.com/office/drawing/2014/main" id="{2F2FE6B2-CA42-AE00-27FB-4E9AE0D64B75}"/>
              </a:ext>
            </a:extLst>
          </p:cNvPr>
          <p:cNvSpPr txBox="1"/>
          <p:nvPr/>
        </p:nvSpPr>
        <p:spPr>
          <a:xfrm>
            <a:off x="449014" y="2442726"/>
            <a:ext cx="11293967" cy="400110"/>
          </a:xfrm>
          <a:prstGeom prst="rect">
            <a:avLst/>
          </a:prstGeom>
          <a:noFill/>
        </p:spPr>
        <p:txBody>
          <a:bodyPr wrap="square" rtlCol="0">
            <a:spAutoFit/>
          </a:bodyPr>
          <a:lstStyle/>
          <a:p>
            <a:r>
              <a:rPr lang="ja-JP" altLang="en-US" sz="2000" dirty="0"/>
              <a:t>・同一性ショートカット</a:t>
            </a:r>
            <a:r>
              <a:rPr lang="en-US" altLang="ja-JP" sz="2000" dirty="0"/>
              <a:t>(</a:t>
            </a:r>
            <a:r>
              <a:rPr lang="ja-JP" altLang="en-US" sz="2000" dirty="0"/>
              <a:t>入力をそのまま出力</a:t>
            </a:r>
            <a:r>
              <a:rPr lang="en-US" altLang="ja-JP" sz="2000" dirty="0"/>
              <a:t>)</a:t>
            </a:r>
            <a:r>
              <a:rPr lang="ja-JP" altLang="en-US" sz="2000" dirty="0"/>
              <a:t>に対する頑健性の獲得。</a:t>
            </a:r>
            <a:endParaRPr lang="en-US" altLang="ja-JP" sz="2000" dirty="0"/>
          </a:p>
        </p:txBody>
      </p:sp>
      <p:sp>
        <p:nvSpPr>
          <p:cNvPr id="16" name="TextBox 15">
            <a:extLst>
              <a:ext uri="{FF2B5EF4-FFF2-40B4-BE49-F238E27FC236}">
                <a16:creationId xmlns:a16="http://schemas.microsoft.com/office/drawing/2014/main" id="{CDE9597E-2161-5F6D-8FD3-10AF622DA0F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クエリデコーダ・近傍マスク付きアテンション・特徴ジッタリングの導入。</a:t>
            </a:r>
            <a:endParaRPr lang="en-JP" sz="2000" dirty="0"/>
          </a:p>
        </p:txBody>
      </p:sp>
      <p:sp>
        <p:nvSpPr>
          <p:cNvPr id="20" name="TextBox 11">
            <a:extLst>
              <a:ext uri="{FF2B5EF4-FFF2-40B4-BE49-F238E27FC236}">
                <a16:creationId xmlns:a16="http://schemas.microsoft.com/office/drawing/2014/main" id="{DF951D1C-19F4-8D4B-5AA7-8B96661634C9}"/>
              </a:ext>
            </a:extLst>
          </p:cNvPr>
          <p:cNvSpPr txBox="1"/>
          <p:nvPr/>
        </p:nvSpPr>
        <p:spPr>
          <a:xfrm>
            <a:off x="449014" y="5520964"/>
            <a:ext cx="11588086" cy="400110"/>
          </a:xfrm>
          <a:prstGeom prst="rect">
            <a:avLst/>
          </a:prstGeom>
          <a:noFill/>
        </p:spPr>
        <p:txBody>
          <a:bodyPr wrap="square" rtlCol="0">
            <a:spAutoFit/>
          </a:bodyPr>
          <a:lstStyle/>
          <a:p>
            <a:r>
              <a:rPr lang="ja-JP" altLang="en-US" sz="2000" dirty="0"/>
              <a:t>・提案手法</a:t>
            </a:r>
            <a:r>
              <a:rPr lang="en-US" altLang="ja-JP" sz="2000" dirty="0" err="1"/>
              <a:t>UniAD</a:t>
            </a:r>
            <a:r>
              <a:rPr lang="ja-JP" altLang="en-US" sz="2000" dirty="0" err="1"/>
              <a:t>は統</a:t>
            </a:r>
            <a:r>
              <a:rPr lang="ja-JP" altLang="en-US" sz="2000" dirty="0"/>
              <a:t>一ケースでも性能がほとんど低下しなかった。</a:t>
            </a:r>
            <a:endParaRPr lang="en-JP" altLang="ja-JP" sz="2000" dirty="0"/>
          </a:p>
        </p:txBody>
      </p:sp>
      <p:sp>
        <p:nvSpPr>
          <p:cNvPr id="21" name="TextBox 11">
            <a:extLst>
              <a:ext uri="{FF2B5EF4-FFF2-40B4-BE49-F238E27FC236}">
                <a16:creationId xmlns:a16="http://schemas.microsoft.com/office/drawing/2014/main" id="{CECF8858-C942-6333-B9CF-DA88AC99B139}"/>
              </a:ext>
            </a:extLst>
          </p:cNvPr>
          <p:cNvSpPr txBox="1"/>
          <p:nvPr/>
        </p:nvSpPr>
        <p:spPr>
          <a:xfrm>
            <a:off x="449014" y="6457890"/>
            <a:ext cx="11588086" cy="400110"/>
          </a:xfrm>
          <a:prstGeom prst="rect">
            <a:avLst/>
          </a:prstGeom>
          <a:noFill/>
        </p:spPr>
        <p:txBody>
          <a:bodyPr wrap="square" rtlCol="0">
            <a:spAutoFit/>
          </a:bodyPr>
          <a:lstStyle/>
          <a:p>
            <a:r>
              <a:rPr lang="ja-JP" altLang="en-US" sz="2000" dirty="0"/>
              <a:t>・異常箇所の特定精度を</a:t>
            </a:r>
            <a:r>
              <a:rPr lang="en-US" altLang="ja-JP" sz="2000" dirty="0"/>
              <a:t>89.5%</a:t>
            </a:r>
            <a:r>
              <a:rPr lang="ja-JP" altLang="en-US" sz="2000" dirty="0"/>
              <a:t>から</a:t>
            </a:r>
            <a:r>
              <a:rPr lang="en-US" altLang="ja-JP" sz="2000" dirty="0"/>
              <a:t>96.8%</a:t>
            </a:r>
            <a:r>
              <a:rPr lang="ja-JP" altLang="en-US" sz="2000" dirty="0"/>
              <a:t>へ向上。</a:t>
            </a:r>
            <a:endParaRPr lang="en-JP" altLang="ja-JP" sz="2000" dirty="0"/>
          </a:p>
        </p:txBody>
      </p:sp>
    </p:spTree>
    <p:extLst>
      <p:ext uri="{BB962C8B-B14F-4D97-AF65-F5344CB8AC3E}">
        <p14:creationId xmlns:p14="http://schemas.microsoft.com/office/powerpoint/2010/main" val="125766999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22</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2031325"/>
          </a:xfrm>
          <a:prstGeom prst="rect">
            <a:avLst/>
          </a:prstGeom>
          <a:noFill/>
        </p:spPr>
        <p:txBody>
          <a:bodyPr wrap="square" rtlCol="0">
            <a:spAutoFit/>
          </a:bodyPr>
          <a:lstStyle/>
          <a:p>
            <a:r>
              <a:rPr lang="en-JP" altLang="ja-JP" dirty="0"/>
              <a:t>[1]</a:t>
            </a:r>
            <a:r>
              <a:rPr lang="ja-JP" altLang="en-US" dirty="0"/>
              <a:t> </a:t>
            </a:r>
            <a:r>
              <a:rPr lang="en-US" altLang="ja-JP" dirty="0" err="1"/>
              <a:t>Zhiyuan</a:t>
            </a:r>
            <a:r>
              <a:rPr lang="en-US" altLang="ja-JP" dirty="0"/>
              <a:t> you et.al., </a:t>
            </a:r>
            <a:r>
              <a:rPr lang="en-US" altLang="ja-JP" dirty="0">
                <a:hlinkClick r:id="rId3"/>
              </a:rPr>
              <a:t>“A Unified Model for Multi-class Anomaly Detection”</a:t>
            </a:r>
            <a:r>
              <a:rPr lang="en-US" altLang="ja-JP" dirty="0"/>
              <a:t> </a:t>
            </a:r>
            <a:r>
              <a:rPr lang="en-US" altLang="ja-JP" dirty="0">
                <a:solidFill>
                  <a:srgbClr val="000000"/>
                </a:solidFill>
              </a:rPr>
              <a:t>2022, </a:t>
            </a:r>
            <a:r>
              <a:rPr lang="en-US" altLang="ja-JP" dirty="0" err="1"/>
              <a:t>NeurIPS</a:t>
            </a:r>
            <a:r>
              <a:rPr lang="en-US" altLang="ja-JP" dirty="0"/>
              <a:t> 2022</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
        <p:nvSpPr>
          <p:cNvPr id="6" name="正方形/長方形 5">
            <a:extLst>
              <a:ext uri="{FF2B5EF4-FFF2-40B4-BE49-F238E27FC236}">
                <a16:creationId xmlns:a16="http://schemas.microsoft.com/office/drawing/2014/main" id="{78AD3620-1B95-4C07-9DEE-747FD2025B13}"/>
              </a:ext>
            </a:extLst>
          </p:cNvPr>
          <p:cNvSpPr/>
          <p:nvPr/>
        </p:nvSpPr>
        <p:spPr>
          <a:xfrm>
            <a:off x="0" y="6651360"/>
            <a:ext cx="6096000" cy="215444"/>
          </a:xfrm>
          <a:prstGeom prst="rect">
            <a:avLst/>
          </a:prstGeom>
        </p:spPr>
        <p:txBody>
          <a:bodyPr>
            <a:spAutoFit/>
          </a:bodyPr>
          <a:lstStyle/>
          <a:p>
            <a:r>
              <a:rPr lang="en-US" altLang="ja-JP" sz="800" dirty="0">
                <a:hlinkClick r:id="rId4"/>
              </a:rPr>
              <a:t>A Unified Model for Multi-class Anomaly Detection</a:t>
            </a:r>
            <a:r>
              <a:rPr lang="ja-JP" altLang="en-US" sz="800" dirty="0">
                <a:hlinkClick r:id="rId4"/>
              </a:rPr>
              <a:t>　</a:t>
            </a:r>
            <a:r>
              <a:rPr lang="en-US" altLang="ja-JP" sz="800" dirty="0">
                <a:hlinkClick r:id="rId4"/>
              </a:rPr>
              <a:t>Notion</a:t>
            </a:r>
            <a:endParaRPr lang="en-US" altLang="ja-JP" sz="800" dirty="0"/>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5AE15-989E-9FDB-95C3-22F3595F6F4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84E7191-BC7A-EEDB-56B6-6BC34D50F183}"/>
              </a:ext>
            </a:extLst>
          </p:cNvPr>
          <p:cNvSpPr txBox="1"/>
          <p:nvPr/>
        </p:nvSpPr>
        <p:spPr>
          <a:xfrm>
            <a:off x="449017" y="269481"/>
            <a:ext cx="9263394" cy="707886"/>
          </a:xfrm>
          <a:prstGeom prst="rect">
            <a:avLst/>
          </a:prstGeom>
          <a:noFill/>
        </p:spPr>
        <p:txBody>
          <a:bodyPr wrap="square" rtlCol="0">
            <a:spAutoFit/>
          </a:bodyPr>
          <a:lstStyle/>
          <a:p>
            <a:r>
              <a:rPr lang="en-US" altLang="ja-JP" sz="4000" dirty="0"/>
              <a:t>Appendix</a:t>
            </a:r>
            <a:endParaRPr lang="en-JP" altLang="ja-JP" sz="4000" dirty="0"/>
          </a:p>
        </p:txBody>
      </p:sp>
      <p:sp>
        <p:nvSpPr>
          <p:cNvPr id="2" name="テキスト ボックス 1">
            <a:extLst>
              <a:ext uri="{FF2B5EF4-FFF2-40B4-BE49-F238E27FC236}">
                <a16:creationId xmlns:a16="http://schemas.microsoft.com/office/drawing/2014/main" id="{DDB7B159-9D29-A763-925E-801CA0C5F131}"/>
              </a:ext>
            </a:extLst>
          </p:cNvPr>
          <p:cNvSpPr txBox="1"/>
          <p:nvPr/>
        </p:nvSpPr>
        <p:spPr>
          <a:xfrm>
            <a:off x="449016" y="1544886"/>
            <a:ext cx="10706663" cy="1200329"/>
          </a:xfrm>
          <a:prstGeom prst="rect">
            <a:avLst/>
          </a:prstGeom>
          <a:solidFill>
            <a:schemeClr val="bg1"/>
          </a:solidFill>
        </p:spPr>
        <p:txBody>
          <a:bodyPr wrap="square" rtlCol="0">
            <a:spAutoFit/>
          </a:bodyPr>
          <a:lstStyle/>
          <a:p>
            <a:r>
              <a:rPr lang="ja-JP" altLang="en-US" sz="2400" b="1" dirty="0"/>
              <a:t>他の損失関数でも性能は変わらない</a:t>
            </a:r>
            <a:endParaRPr lang="en-US" altLang="ja-JP" sz="2400" dirty="0"/>
          </a:p>
          <a:p>
            <a:r>
              <a:rPr lang="ja-JP" altLang="en-US" sz="2400" dirty="0"/>
              <a:t>・</a:t>
            </a:r>
            <a:r>
              <a:rPr lang="en-US" altLang="ja-JP" sz="2400" dirty="0"/>
              <a:t>MSE</a:t>
            </a:r>
            <a:r>
              <a:rPr lang="ja-JP" altLang="en-US" sz="2400" dirty="0"/>
              <a:t>以外の損失関数（正規化</a:t>
            </a:r>
            <a:r>
              <a:rPr lang="en-US" altLang="ja-JP" sz="2400" dirty="0"/>
              <a:t>MSE</a:t>
            </a:r>
            <a:r>
              <a:rPr lang="ja-JP" altLang="en-US" sz="2400" dirty="0"/>
              <a:t>、コサイン類似度）でも性能はほぼ同等であったと報告されている 。</a:t>
            </a:r>
          </a:p>
        </p:txBody>
      </p:sp>
      <p:sp>
        <p:nvSpPr>
          <p:cNvPr id="3" name="Slide Number Placeholder 2">
            <a:extLst>
              <a:ext uri="{FF2B5EF4-FFF2-40B4-BE49-F238E27FC236}">
                <a16:creationId xmlns:a16="http://schemas.microsoft.com/office/drawing/2014/main" id="{4DCF8E51-E931-0D4F-34FE-876C13F81B32}"/>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23</a:t>
            </a:fld>
            <a:r>
              <a:rPr kumimoji="1" lang="en-US" altLang="ja-JP" dirty="0"/>
              <a:t>-</a:t>
            </a:r>
            <a:endParaRPr kumimoji="1" lang="ja-JP" altLang="en-US" dirty="0"/>
          </a:p>
        </p:txBody>
      </p:sp>
    </p:spTree>
    <p:extLst>
      <p:ext uri="{BB962C8B-B14F-4D97-AF65-F5344CB8AC3E}">
        <p14:creationId xmlns:p14="http://schemas.microsoft.com/office/powerpoint/2010/main" val="152106065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673839C-88FE-4D49-A2D4-031861C1A5F3}"/>
              </a:ext>
            </a:extLst>
          </p:cNvPr>
          <p:cNvSpPr/>
          <p:nvPr/>
        </p:nvSpPr>
        <p:spPr>
          <a:xfrm>
            <a:off x="0" y="6211669"/>
            <a:ext cx="3310522" cy="646331"/>
          </a:xfrm>
          <a:prstGeom prst="rect">
            <a:avLst/>
          </a:prstGeom>
        </p:spPr>
        <p:txBody>
          <a:bodyPr wrap="none">
            <a:spAutoFit/>
          </a:bodyPr>
          <a:lstStyle/>
          <a:p>
            <a:r>
              <a:rPr lang="ja-JP" altLang="en-US" dirty="0"/>
              <a:t>尤志远</a:t>
            </a:r>
            <a:endParaRPr lang="en-US" altLang="ja-JP" dirty="0">
              <a:hlinkClick r:id="rId2"/>
            </a:endParaRPr>
          </a:p>
          <a:p>
            <a:r>
              <a:rPr lang="ja-JP" altLang="en-US" dirty="0">
                <a:hlinkClick r:id="rId2"/>
              </a:rPr>
              <a:t>https://zhiyuanyou.github.io/</a:t>
            </a:r>
            <a:endParaRPr lang="en-US" altLang="ja-JP" dirty="0"/>
          </a:p>
        </p:txBody>
      </p:sp>
    </p:spTree>
    <p:extLst>
      <p:ext uri="{BB962C8B-B14F-4D97-AF65-F5344CB8AC3E}">
        <p14:creationId xmlns:p14="http://schemas.microsoft.com/office/powerpoint/2010/main" val="59795841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正常とは何たるかをモデルに学ばせて異常を弾こう。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再構成ベース</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954107"/>
          </a:xfrm>
          <a:prstGeom prst="rect">
            <a:avLst/>
          </a:prstGeom>
          <a:noFill/>
        </p:spPr>
        <p:txBody>
          <a:bodyPr wrap="square" rtlCol="0">
            <a:spAutoFit/>
          </a:bodyPr>
          <a:lstStyle/>
          <a:p>
            <a:r>
              <a:rPr lang="ja-JP" altLang="en-US" sz="2800" dirty="0"/>
              <a:t>・オートエンコーダ等で画像または特徴マップを復元し、その原本との差から異常を判定する。</a:t>
            </a:r>
            <a:endParaRPr lang="en-US" altLang="ja-JP" sz="2800" dirty="0"/>
          </a:p>
        </p:txBody>
      </p:sp>
      <p:pic>
        <p:nvPicPr>
          <p:cNvPr id="13" name="図 12">
            <a:extLst>
              <a:ext uri="{FF2B5EF4-FFF2-40B4-BE49-F238E27FC236}">
                <a16:creationId xmlns:a16="http://schemas.microsoft.com/office/drawing/2014/main" id="{8798601E-57C5-4559-A690-BABF18C051FC}"/>
              </a:ext>
            </a:extLst>
          </p:cNvPr>
          <p:cNvPicPr>
            <a:picLocks noChangeAspect="1"/>
          </p:cNvPicPr>
          <p:nvPr/>
        </p:nvPicPr>
        <p:blipFill>
          <a:blip r:embed="rId3"/>
          <a:stretch>
            <a:fillRect/>
          </a:stretch>
        </p:blipFill>
        <p:spPr>
          <a:xfrm>
            <a:off x="6096000" y="2426313"/>
            <a:ext cx="5607605" cy="3541645"/>
          </a:xfrm>
          <a:prstGeom prst="rect">
            <a:avLst/>
          </a:prstGeom>
        </p:spPr>
      </p:pic>
      <p:sp>
        <p:nvSpPr>
          <p:cNvPr id="26" name="正方形/長方形 25">
            <a:extLst>
              <a:ext uri="{FF2B5EF4-FFF2-40B4-BE49-F238E27FC236}">
                <a16:creationId xmlns:a16="http://schemas.microsoft.com/office/drawing/2014/main" id="{C1DC601B-0CDB-DD06-E4CE-F95D815E6815}"/>
              </a:ext>
            </a:extLst>
          </p:cNvPr>
          <p:cNvSpPr/>
          <p:nvPr/>
        </p:nvSpPr>
        <p:spPr>
          <a:xfrm>
            <a:off x="9225023" y="6026183"/>
            <a:ext cx="2478582" cy="215444"/>
          </a:xfrm>
          <a:prstGeom prst="rect">
            <a:avLst/>
          </a:prstGeom>
        </p:spPr>
        <p:txBody>
          <a:bodyPr wrap="square">
            <a:spAutoFit/>
          </a:bodyPr>
          <a:lstStyle/>
          <a:p>
            <a:pPr algn="r"/>
            <a:r>
              <a:rPr lang="en-US" altLang="ja-JP" sz="800" dirty="0">
                <a:hlinkClick r:id="rId4"/>
              </a:rPr>
              <a:t>Deep Industrial Image AD Fig6</a:t>
            </a:r>
            <a:endParaRPr lang="en-US" altLang="ja-JP" sz="800" dirty="0"/>
          </a:p>
        </p:txBody>
      </p:sp>
    </p:spTree>
    <p:extLst>
      <p:ext uri="{BB962C8B-B14F-4D97-AF65-F5344CB8AC3E}">
        <p14:creationId xmlns:p14="http://schemas.microsoft.com/office/powerpoint/2010/main" val="99915960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516786" cy="707886"/>
          </a:xfrm>
          <a:prstGeom prst="rect">
            <a:avLst/>
          </a:prstGeom>
          <a:noFill/>
        </p:spPr>
        <p:txBody>
          <a:bodyPr wrap="square" rtlCol="0">
            <a:spAutoFit/>
          </a:bodyPr>
          <a:lstStyle/>
          <a:p>
            <a:r>
              <a:rPr lang="ja-JP" altLang="en-US" sz="4000" dirty="0"/>
              <a:t>事前知識　</a:t>
            </a:r>
            <a:r>
              <a:rPr lang="en-US" altLang="ja-JP" sz="4000" dirty="0"/>
              <a:t>Self-Attention</a:t>
            </a:r>
            <a:endParaRPr lang="en-JP" sz="2800" dirty="0"/>
          </a:p>
        </p:txBody>
      </p:sp>
      <p:pic>
        <p:nvPicPr>
          <p:cNvPr id="1026" name="Picture 2">
            <a:extLst>
              <a:ext uri="{FF2B5EF4-FFF2-40B4-BE49-F238E27FC236}">
                <a16:creationId xmlns:a16="http://schemas.microsoft.com/office/drawing/2014/main" id="{005B378B-A7FD-689C-2B67-E77A8F403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0686" y="2645664"/>
            <a:ext cx="5295148" cy="38575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F4AC3B-245B-FCB5-B131-008741567EEC}"/>
              </a:ext>
            </a:extLst>
          </p:cNvPr>
          <p:cNvSpPr txBox="1"/>
          <p:nvPr/>
        </p:nvSpPr>
        <p:spPr>
          <a:xfrm>
            <a:off x="449016" y="1472206"/>
            <a:ext cx="7256328" cy="2431435"/>
          </a:xfrm>
          <a:prstGeom prst="rect">
            <a:avLst/>
          </a:prstGeom>
          <a:noFill/>
        </p:spPr>
        <p:txBody>
          <a:bodyPr wrap="square" rtlCol="0">
            <a:spAutoFit/>
          </a:bodyPr>
          <a:lstStyle/>
          <a:p>
            <a:r>
              <a:rPr lang="en-US" altLang="ja-JP" sz="3200" dirty="0"/>
              <a:t>Self-Attention</a:t>
            </a:r>
          </a:p>
          <a:p>
            <a:r>
              <a:rPr lang="ja-JP" altLang="en-US" sz="2400" dirty="0"/>
              <a:t>・入力データの要素間の関連性を考慮した</a:t>
            </a:r>
            <a:endParaRPr lang="en-US" altLang="ja-JP" sz="2400" dirty="0"/>
          </a:p>
          <a:p>
            <a:r>
              <a:rPr lang="ja-JP" altLang="en-US" sz="2400" dirty="0"/>
              <a:t>特徴ベクトルを獲得させる。</a:t>
            </a:r>
            <a:endParaRPr lang="en-US" altLang="ja-JP" sz="2400" dirty="0"/>
          </a:p>
          <a:p>
            <a:endParaRPr lang="en-US" altLang="ja-JP" sz="2400" dirty="0"/>
          </a:p>
          <a:p>
            <a:r>
              <a:rPr lang="ja-JP" altLang="en-US" sz="2400" dirty="0"/>
              <a:t>・</a:t>
            </a:r>
            <a:r>
              <a:rPr lang="en-US" altLang="ja-JP" sz="2400" dirty="0"/>
              <a:t>Query (Q), Key (K), Value (V) </a:t>
            </a:r>
            <a:r>
              <a:rPr lang="ja-JP" altLang="en-US" sz="2400" dirty="0"/>
              <a:t>の</a:t>
            </a:r>
            <a:r>
              <a:rPr lang="en-US" altLang="ja-JP" sz="2400" dirty="0"/>
              <a:t>3</a:t>
            </a:r>
            <a:r>
              <a:rPr lang="ja-JP" altLang="en-US" sz="2400" dirty="0"/>
              <a:t>要素を使って、配合率</a:t>
            </a:r>
            <a:r>
              <a:rPr lang="en-US" altLang="ja-JP" sz="2400" dirty="0"/>
              <a:t>(</a:t>
            </a:r>
            <a:r>
              <a:rPr lang="ja-JP" altLang="en-US" sz="2400" dirty="0"/>
              <a:t>重み</a:t>
            </a:r>
            <a:r>
              <a:rPr lang="en-US" altLang="ja-JP" sz="2400" dirty="0"/>
              <a:t>)</a:t>
            </a:r>
            <a:r>
              <a:rPr lang="ja-JP" altLang="en-US" sz="2400" dirty="0"/>
              <a:t>を計算する。</a:t>
            </a:r>
            <a:endParaRPr lang="en-US" altLang="ja-JP" sz="2400" dirty="0"/>
          </a:p>
        </p:txBody>
      </p:sp>
      <p:cxnSp>
        <p:nvCxnSpPr>
          <p:cNvPr id="8" name="コネクタ: 曲線 7">
            <a:extLst>
              <a:ext uri="{FF2B5EF4-FFF2-40B4-BE49-F238E27FC236}">
                <a16:creationId xmlns:a16="http://schemas.microsoft.com/office/drawing/2014/main" id="{4ACA3C66-2F13-D496-AD55-B369DA58EC94}"/>
              </a:ext>
            </a:extLst>
          </p:cNvPr>
          <p:cNvCxnSpPr>
            <a:cxnSpLocks/>
            <a:endCxn id="1026" idx="3"/>
          </p:cNvCxnSpPr>
          <p:nvPr/>
        </p:nvCxnSpPr>
        <p:spPr>
          <a:xfrm rot="16200000" flipH="1">
            <a:off x="10412668" y="3111254"/>
            <a:ext cx="1916564" cy="1009768"/>
          </a:xfrm>
          <a:prstGeom prst="curvedConnector4">
            <a:avLst>
              <a:gd name="adj1" fmla="val 19178"/>
              <a:gd name="adj2" fmla="val 122639"/>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3">
            <a:extLst>
              <a:ext uri="{FF2B5EF4-FFF2-40B4-BE49-F238E27FC236}">
                <a16:creationId xmlns:a16="http://schemas.microsoft.com/office/drawing/2014/main" id="{B4A6CF47-B623-C6AE-88CD-4697DA7657FB}"/>
              </a:ext>
            </a:extLst>
          </p:cNvPr>
          <p:cNvSpPr txBox="1"/>
          <p:nvPr/>
        </p:nvSpPr>
        <p:spPr>
          <a:xfrm>
            <a:off x="9972253" y="2319302"/>
            <a:ext cx="1787625" cy="338554"/>
          </a:xfrm>
          <a:prstGeom prst="rect">
            <a:avLst/>
          </a:prstGeom>
          <a:noFill/>
          <a:ln>
            <a:solidFill>
              <a:schemeClr val="tx1"/>
            </a:solidFill>
          </a:ln>
        </p:spPr>
        <p:txBody>
          <a:bodyPr wrap="square" rtlCol="0">
            <a:spAutoFit/>
          </a:bodyPr>
          <a:lstStyle/>
          <a:p>
            <a:pPr algn="ctr"/>
            <a:r>
              <a:rPr lang="ja-JP" altLang="en-US" sz="1600" dirty="0"/>
              <a:t>配合率</a:t>
            </a:r>
            <a:r>
              <a:rPr lang="en-US" altLang="ja-JP" sz="1600" dirty="0"/>
              <a:t>(</a:t>
            </a:r>
            <a:r>
              <a:rPr lang="ja-JP" altLang="en-US" sz="1600" dirty="0"/>
              <a:t>重み</a:t>
            </a:r>
            <a:r>
              <a:rPr lang="en-US" altLang="ja-JP" sz="1600" dirty="0"/>
              <a:t>)</a:t>
            </a:r>
            <a:r>
              <a:rPr lang="ja-JP" altLang="en-US" sz="1600" dirty="0"/>
              <a:t>行列</a:t>
            </a:r>
            <a:endParaRPr lang="en-US" altLang="ja-JP" sz="1600" dirty="0"/>
          </a:p>
        </p:txBody>
      </p:sp>
      <p:sp>
        <p:nvSpPr>
          <p:cNvPr id="24" name="TextBox 3">
            <a:extLst>
              <a:ext uri="{FF2B5EF4-FFF2-40B4-BE49-F238E27FC236}">
                <a16:creationId xmlns:a16="http://schemas.microsoft.com/office/drawing/2014/main" id="{C1CDA19A-862D-A59F-210C-A72935A241BD}"/>
              </a:ext>
            </a:extLst>
          </p:cNvPr>
          <p:cNvSpPr txBox="1"/>
          <p:nvPr/>
        </p:nvSpPr>
        <p:spPr>
          <a:xfrm>
            <a:off x="9375648" y="6503175"/>
            <a:ext cx="2632388" cy="253916"/>
          </a:xfrm>
          <a:prstGeom prst="rect">
            <a:avLst/>
          </a:prstGeom>
          <a:noFill/>
        </p:spPr>
        <p:txBody>
          <a:bodyPr wrap="square" rtlCol="0">
            <a:spAutoFit/>
          </a:bodyPr>
          <a:lstStyle/>
          <a:p>
            <a:r>
              <a:rPr lang="en-US" altLang="ja-JP" sz="1050" dirty="0">
                <a:hlinkClick r:id="rId4"/>
              </a:rPr>
              <a:t>https://www.genspark-SelfAttention</a:t>
            </a:r>
            <a:endParaRPr lang="en-US" altLang="ja-JP" sz="1050" dirty="0"/>
          </a:p>
        </p:txBody>
      </p:sp>
    </p:spTree>
    <p:extLst>
      <p:ext uri="{BB962C8B-B14F-4D97-AF65-F5344CB8AC3E}">
        <p14:creationId xmlns:p14="http://schemas.microsoft.com/office/powerpoint/2010/main" val="197676397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7D2D04D-E3E2-C90C-753D-B2CCB99D6C36}"/>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324BAB9E-1490-0E3D-E827-E58E568B5EDC}"/>
              </a:ext>
            </a:extLst>
          </p:cNvPr>
          <p:cNvSpPr txBox="1"/>
          <p:nvPr/>
        </p:nvSpPr>
        <p:spPr>
          <a:xfrm>
            <a:off x="449017" y="269481"/>
            <a:ext cx="9516786" cy="707886"/>
          </a:xfrm>
          <a:prstGeom prst="rect">
            <a:avLst/>
          </a:prstGeom>
          <a:noFill/>
        </p:spPr>
        <p:txBody>
          <a:bodyPr wrap="square" rtlCol="0">
            <a:spAutoFit/>
          </a:bodyPr>
          <a:lstStyle/>
          <a:p>
            <a:r>
              <a:rPr lang="ja-JP" altLang="en-US" sz="4000" dirty="0"/>
              <a:t>位置埋め込み　必要性</a:t>
            </a:r>
            <a:endParaRPr lang="en-JP" sz="2800" dirty="0"/>
          </a:p>
        </p:txBody>
      </p:sp>
      <p:sp>
        <p:nvSpPr>
          <p:cNvPr id="4" name="TextBox 3">
            <a:extLst>
              <a:ext uri="{FF2B5EF4-FFF2-40B4-BE49-F238E27FC236}">
                <a16:creationId xmlns:a16="http://schemas.microsoft.com/office/drawing/2014/main" id="{14CDCC93-5397-89FE-FFED-08A0AF0B5EE9}"/>
              </a:ext>
            </a:extLst>
          </p:cNvPr>
          <p:cNvSpPr txBox="1"/>
          <p:nvPr/>
        </p:nvSpPr>
        <p:spPr>
          <a:xfrm>
            <a:off x="449016" y="1472206"/>
            <a:ext cx="7074527" cy="1292662"/>
          </a:xfrm>
          <a:prstGeom prst="rect">
            <a:avLst/>
          </a:prstGeom>
          <a:noFill/>
        </p:spPr>
        <p:txBody>
          <a:bodyPr wrap="square" rtlCol="0">
            <a:spAutoFit/>
          </a:bodyPr>
          <a:lstStyle/>
          <a:p>
            <a:r>
              <a:rPr lang="en-US" altLang="ja-JP" dirty="0"/>
              <a:t>RNN</a:t>
            </a:r>
            <a:r>
              <a:rPr lang="ja-JP" altLang="en-US" dirty="0"/>
              <a:t>では時系列的に学習していく。</a:t>
            </a:r>
            <a:endParaRPr lang="en-US" altLang="ja-JP" dirty="0"/>
          </a:p>
          <a:p>
            <a:r>
              <a:rPr lang="ja-JP" altLang="en-US" dirty="0"/>
              <a:t>➡リカレント層がなくなった構成だと理解できなくなる。</a:t>
            </a:r>
          </a:p>
          <a:p>
            <a:r>
              <a:rPr lang="ja-JP" altLang="en-US" dirty="0"/>
              <a:t>➡「</a:t>
            </a:r>
            <a:r>
              <a:rPr lang="en-US" altLang="ja-JP" dirty="0"/>
              <a:t>Positional Encoding</a:t>
            </a:r>
            <a:r>
              <a:rPr lang="ja-JP" altLang="en-US" dirty="0"/>
              <a:t>」を用いる。</a:t>
            </a:r>
          </a:p>
          <a:p>
            <a:endParaRPr lang="en-US" altLang="ja-JP" sz="2400" dirty="0"/>
          </a:p>
        </p:txBody>
      </p:sp>
      <p:pic>
        <p:nvPicPr>
          <p:cNvPr id="19" name="図 18">
            <a:extLst>
              <a:ext uri="{FF2B5EF4-FFF2-40B4-BE49-F238E27FC236}">
                <a16:creationId xmlns:a16="http://schemas.microsoft.com/office/drawing/2014/main" id="{6DA19EC4-1950-A1D9-2F91-168528A7F2A1}"/>
              </a:ext>
            </a:extLst>
          </p:cNvPr>
          <p:cNvPicPr>
            <a:picLocks noChangeAspect="1"/>
          </p:cNvPicPr>
          <p:nvPr/>
        </p:nvPicPr>
        <p:blipFill>
          <a:blip r:embed="rId3"/>
          <a:stretch>
            <a:fillRect/>
          </a:stretch>
        </p:blipFill>
        <p:spPr>
          <a:xfrm>
            <a:off x="8843058" y="1286018"/>
            <a:ext cx="3020005" cy="4655542"/>
          </a:xfrm>
          <a:prstGeom prst="rect">
            <a:avLst/>
          </a:prstGeom>
        </p:spPr>
      </p:pic>
      <p:sp>
        <p:nvSpPr>
          <p:cNvPr id="20" name="正方形/長方形 19">
            <a:extLst>
              <a:ext uri="{FF2B5EF4-FFF2-40B4-BE49-F238E27FC236}">
                <a16:creationId xmlns:a16="http://schemas.microsoft.com/office/drawing/2014/main" id="{F4578BDF-C5AD-6F5A-2250-25EFA91B7DAE}"/>
              </a:ext>
            </a:extLst>
          </p:cNvPr>
          <p:cNvSpPr/>
          <p:nvPr/>
        </p:nvSpPr>
        <p:spPr>
          <a:xfrm>
            <a:off x="9225023" y="6026183"/>
            <a:ext cx="2478582" cy="215444"/>
          </a:xfrm>
          <a:prstGeom prst="rect">
            <a:avLst/>
          </a:prstGeom>
        </p:spPr>
        <p:txBody>
          <a:bodyPr wrap="square">
            <a:spAutoFit/>
          </a:bodyPr>
          <a:lstStyle/>
          <a:p>
            <a:pPr algn="r"/>
            <a:r>
              <a:rPr lang="en-US" altLang="ja-JP" sz="800" dirty="0">
                <a:hlinkClick r:id="rId4"/>
              </a:rPr>
              <a:t>Attention</a:t>
            </a:r>
            <a:r>
              <a:rPr lang="ja-JP" altLang="en-US" sz="800" dirty="0">
                <a:hlinkClick r:id="rId4"/>
              </a:rPr>
              <a:t>　</a:t>
            </a:r>
            <a:r>
              <a:rPr lang="en-US" altLang="ja-JP" sz="800" dirty="0">
                <a:hlinkClick r:id="rId4"/>
              </a:rPr>
              <a:t>Is All You Need Fig1</a:t>
            </a:r>
            <a:endParaRPr lang="en-US" altLang="ja-JP" sz="800" dirty="0"/>
          </a:p>
        </p:txBody>
      </p:sp>
      <p:sp>
        <p:nvSpPr>
          <p:cNvPr id="21" name="正方形/長方形 20">
            <a:extLst>
              <a:ext uri="{FF2B5EF4-FFF2-40B4-BE49-F238E27FC236}">
                <a16:creationId xmlns:a16="http://schemas.microsoft.com/office/drawing/2014/main" id="{C21C2D67-CBDF-4FC9-FB0F-196D3B6C1ABA}"/>
              </a:ext>
            </a:extLst>
          </p:cNvPr>
          <p:cNvSpPr/>
          <p:nvPr/>
        </p:nvSpPr>
        <p:spPr>
          <a:xfrm>
            <a:off x="8843058" y="2789498"/>
            <a:ext cx="1527858" cy="2893671"/>
          </a:xfrm>
          <a:prstGeom prst="rect">
            <a:avLst/>
          </a:prstGeom>
          <a:noFill/>
          <a:ln w="190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F407DF9-5932-CF2C-954C-9CB23507C604}"/>
              </a:ext>
            </a:extLst>
          </p:cNvPr>
          <p:cNvSpPr/>
          <p:nvPr/>
        </p:nvSpPr>
        <p:spPr>
          <a:xfrm>
            <a:off x="10428791" y="2340014"/>
            <a:ext cx="1527858" cy="334315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8950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7</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26783" cy="707886"/>
          </a:xfrm>
          <a:prstGeom prst="rect">
            <a:avLst/>
          </a:prstGeom>
          <a:noFill/>
        </p:spPr>
        <p:txBody>
          <a:bodyPr wrap="square" rtlCol="0">
            <a:spAutoFit/>
          </a:bodyPr>
          <a:lstStyle/>
          <a:p>
            <a:r>
              <a:rPr lang="ja-JP" altLang="en-US" sz="4000" dirty="0"/>
              <a:t>構造の違い</a:t>
            </a:r>
            <a:endParaRPr lang="en-US" altLang="ja-JP" sz="4000" dirty="0"/>
          </a:p>
        </p:txBody>
      </p:sp>
      <p:sp>
        <p:nvSpPr>
          <p:cNvPr id="7" name="正方形/長方形 6">
            <a:extLst>
              <a:ext uri="{FF2B5EF4-FFF2-40B4-BE49-F238E27FC236}">
                <a16:creationId xmlns:a16="http://schemas.microsoft.com/office/drawing/2014/main" id="{F66388BF-229E-4F8A-AC55-C0B29A9E6FFA}"/>
              </a:ext>
            </a:extLst>
          </p:cNvPr>
          <p:cNvSpPr/>
          <p:nvPr/>
        </p:nvSpPr>
        <p:spPr>
          <a:xfrm>
            <a:off x="367993" y="1452605"/>
            <a:ext cx="11334012" cy="3539430"/>
          </a:xfrm>
          <a:prstGeom prst="rect">
            <a:avLst/>
          </a:prstGeom>
        </p:spPr>
        <p:txBody>
          <a:bodyPr wrap="square">
            <a:spAutoFit/>
          </a:bodyPr>
          <a:lstStyle/>
          <a:p>
            <a:r>
              <a:rPr lang="en-US" altLang="ja-JP" sz="1600" dirty="0"/>
              <a:t>■ </a:t>
            </a:r>
            <a:r>
              <a:rPr lang="ja-JP" altLang="en-US" sz="1600" dirty="0"/>
              <a:t>普通の</a:t>
            </a:r>
            <a:r>
              <a:rPr lang="en-US" altLang="ja-JP" sz="1600" dirty="0"/>
              <a:t>Transformer</a:t>
            </a:r>
            <a:r>
              <a:rPr lang="ja-JP" altLang="en-US" sz="1600" dirty="0"/>
              <a:t>デコーダ</a:t>
            </a:r>
          </a:p>
          <a:p>
            <a:r>
              <a:rPr lang="en-US" altLang="ja-JP" sz="1600" dirty="0"/>
              <a:t>1. 1</a:t>
            </a:r>
            <a:r>
              <a:rPr lang="ja-JP" altLang="en-US" sz="1600" dirty="0"/>
              <a:t>つ目の</a:t>
            </a:r>
            <a:r>
              <a:rPr lang="en-US" altLang="ja-JP" sz="1600" dirty="0"/>
              <a:t>Attention (</a:t>
            </a:r>
            <a:r>
              <a:rPr lang="ja-JP" altLang="en-US" sz="1600" dirty="0"/>
              <a:t>セルフアテンション</a:t>
            </a:r>
            <a:r>
              <a:rPr lang="en-US" altLang="ja-JP" sz="1600" dirty="0"/>
              <a:t>):</a:t>
            </a:r>
          </a:p>
          <a:p>
            <a:r>
              <a:rPr lang="ja-JP" altLang="en-US" sz="1600" dirty="0"/>
              <a:t>まず、デコーダがそれまでに出力したトークン同士で文脈を整理します。**この段階ではエンコーダの出力は使わない。</a:t>
            </a:r>
            <a:endParaRPr lang="en-US" altLang="ja-JP" sz="1600" dirty="0"/>
          </a:p>
          <a:p>
            <a:endParaRPr lang="ja-JP" altLang="en-US" sz="1600" dirty="0"/>
          </a:p>
          <a:p>
            <a:r>
              <a:rPr lang="en-US" altLang="ja-JP" sz="1600" dirty="0"/>
              <a:t>2. 2</a:t>
            </a:r>
            <a:r>
              <a:rPr lang="ja-JP" altLang="en-US" sz="1600" dirty="0"/>
              <a:t>つ目の</a:t>
            </a:r>
            <a:r>
              <a:rPr lang="en-US" altLang="ja-JP" sz="1600" dirty="0"/>
              <a:t>Attention (</a:t>
            </a:r>
            <a:r>
              <a:rPr lang="ja-JP" altLang="en-US" sz="1600" dirty="0"/>
              <a:t>クロスアテンション</a:t>
            </a:r>
            <a:r>
              <a:rPr lang="en-US" altLang="ja-JP" sz="1600" dirty="0"/>
              <a:t>):</a:t>
            </a:r>
          </a:p>
          <a:p>
            <a:r>
              <a:rPr lang="ja-JP" altLang="en-US" sz="1600" dirty="0"/>
              <a:t>次に、</a:t>
            </a:r>
            <a:r>
              <a:rPr lang="en-US" altLang="ja-JP" sz="1600" dirty="0"/>
              <a:t>1</a:t>
            </a:r>
            <a:r>
              <a:rPr lang="ja-JP" altLang="en-US" sz="1600" dirty="0"/>
              <a:t>つ目の結果をクエリ</a:t>
            </a:r>
            <a:r>
              <a:rPr lang="en-US" altLang="ja-JP" sz="1600" dirty="0"/>
              <a:t>(Q)</a:t>
            </a:r>
            <a:r>
              <a:rPr lang="ja-JP" altLang="en-US" sz="1600" dirty="0"/>
              <a:t>として、ここで初めてエンコーダの出力**をキー</a:t>
            </a:r>
            <a:r>
              <a:rPr lang="en-US" altLang="ja-JP" sz="1600" dirty="0"/>
              <a:t>(K)</a:t>
            </a:r>
            <a:r>
              <a:rPr lang="ja-JP" altLang="en-US" sz="1600" dirty="0"/>
              <a:t>とバリュー</a:t>
            </a:r>
            <a:r>
              <a:rPr lang="en-US" altLang="ja-JP" sz="1600" dirty="0"/>
              <a:t>(V)</a:t>
            </a:r>
            <a:r>
              <a:rPr lang="ja-JP" altLang="en-US" sz="1600" dirty="0"/>
              <a:t>として参照。</a:t>
            </a:r>
          </a:p>
          <a:p>
            <a:endParaRPr lang="en-US" altLang="ja-JP" sz="1600" dirty="0"/>
          </a:p>
          <a:p>
            <a:r>
              <a:rPr lang="en-US" altLang="ja-JP" sz="1600" dirty="0"/>
              <a:t>■ </a:t>
            </a:r>
            <a:r>
              <a:rPr lang="ja-JP" altLang="en-US" sz="1600" dirty="0"/>
              <a:t>この論文の</a:t>
            </a:r>
            <a:r>
              <a:rPr lang="en-US" altLang="ja-JP" sz="1600" dirty="0"/>
              <a:t>LQD</a:t>
            </a:r>
            <a:r>
              <a:rPr lang="ja-JP" altLang="en-US" sz="1600" dirty="0"/>
              <a:t>（レイヤーワイズクエリデコーダ）</a:t>
            </a:r>
          </a:p>
          <a:p>
            <a:endParaRPr lang="ja-JP" altLang="en-US" sz="1600" dirty="0"/>
          </a:p>
          <a:p>
            <a:r>
              <a:rPr lang="en-US" altLang="ja-JP" sz="1600" dirty="0"/>
              <a:t>1. 1</a:t>
            </a:r>
            <a:r>
              <a:rPr lang="ja-JP" altLang="en-US" sz="1600" dirty="0"/>
              <a:t>つ目の</a:t>
            </a:r>
            <a:r>
              <a:rPr lang="en-US" altLang="ja-JP" sz="1600" dirty="0"/>
              <a:t>Attention:</a:t>
            </a:r>
          </a:p>
          <a:p>
            <a:r>
              <a:rPr lang="en-US" altLang="ja-JP" sz="1600" dirty="0"/>
              <a:t>    </a:t>
            </a:r>
            <a:r>
              <a:rPr lang="ja-JP" altLang="en-US" sz="1600" dirty="0"/>
              <a:t>ここでエンコーダの出力（</a:t>
            </a:r>
            <a:r>
              <a:rPr lang="en-US" altLang="ja-JP" sz="1600" dirty="0"/>
              <a:t>K,V</a:t>
            </a:r>
            <a:r>
              <a:rPr lang="ja-JP" altLang="en-US" sz="1600" dirty="0"/>
              <a:t>）を使い、「正常のお手本」であるクエリ（</a:t>
            </a:r>
            <a:r>
              <a:rPr lang="en-US" altLang="ja-JP" sz="1600" dirty="0"/>
              <a:t>Q</a:t>
            </a:r>
            <a:r>
              <a:rPr lang="ja-JP" altLang="en-US" sz="1600" dirty="0"/>
              <a:t>）と融合。</a:t>
            </a:r>
          </a:p>
          <a:p>
            <a:r>
              <a:rPr lang="ja-JP" altLang="en-US" sz="1600" dirty="0"/>
              <a:t>    </a:t>
            </a:r>
          </a:p>
          <a:p>
            <a:r>
              <a:rPr lang="en-US" altLang="ja-JP" sz="1600" dirty="0"/>
              <a:t>2. 2</a:t>
            </a:r>
            <a:r>
              <a:rPr lang="ja-JP" altLang="en-US" sz="1600" dirty="0"/>
              <a:t>つ目の</a:t>
            </a:r>
            <a:r>
              <a:rPr lang="en-US" altLang="ja-JP" sz="1600" dirty="0"/>
              <a:t>Attention:</a:t>
            </a:r>
          </a:p>
          <a:p>
            <a:r>
              <a:rPr lang="ja-JP" altLang="en-US" sz="1600" dirty="0"/>
              <a:t>　次に、</a:t>
            </a:r>
            <a:r>
              <a:rPr lang="en-US" altLang="ja-JP" sz="1600" dirty="0"/>
              <a:t>1</a:t>
            </a:r>
            <a:r>
              <a:rPr lang="ja-JP" altLang="en-US" sz="1600" dirty="0"/>
              <a:t>つ目の結果をクエリ</a:t>
            </a:r>
            <a:r>
              <a:rPr lang="en-US" altLang="ja-JP" sz="1600" dirty="0"/>
              <a:t>(Q)</a:t>
            </a:r>
            <a:r>
              <a:rPr lang="ja-JP" altLang="en-US" sz="1600" dirty="0"/>
              <a:t>として、**前の層の出力**をキー</a:t>
            </a:r>
            <a:r>
              <a:rPr lang="en-US" altLang="ja-JP" sz="1600" dirty="0"/>
              <a:t>(K)</a:t>
            </a:r>
            <a:r>
              <a:rPr lang="ja-JP" altLang="en-US" sz="1600" dirty="0"/>
              <a:t>とバリュー</a:t>
            </a:r>
            <a:r>
              <a:rPr lang="en-US" altLang="ja-JP" sz="1600" dirty="0"/>
              <a:t>(V)</a:t>
            </a:r>
            <a:r>
              <a:rPr lang="ja-JP" altLang="en-US" sz="1600" dirty="0"/>
              <a:t>として参照し、統合する。</a:t>
            </a:r>
            <a:endParaRPr lang="en-US" altLang="ja-JP" sz="1600"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308398FA-33AD-C0CC-D84E-4EC48243B519}"/>
              </a:ext>
            </a:extLst>
          </p:cNvPr>
          <p:cNvSpPr txBox="1"/>
          <p:nvPr/>
        </p:nvSpPr>
        <p:spPr>
          <a:xfrm>
            <a:off x="1337607" y="3087936"/>
            <a:ext cx="9516786" cy="923330"/>
          </a:xfrm>
          <a:prstGeom prst="rect">
            <a:avLst/>
          </a:prstGeom>
          <a:noFill/>
        </p:spPr>
        <p:txBody>
          <a:bodyPr wrap="square" rtlCol="0">
            <a:spAutoFit/>
          </a:bodyPr>
          <a:lstStyle/>
          <a:p>
            <a:pPr algn="ctr"/>
            <a:r>
              <a:rPr lang="ja-JP" altLang="en-US" sz="5400" dirty="0"/>
              <a:t>提案手法の説明</a:t>
            </a:r>
            <a:endParaRPr lang="en-JP" sz="5400" dirty="0"/>
          </a:p>
        </p:txBody>
      </p:sp>
    </p:spTree>
    <p:extLst>
      <p:ext uri="{BB962C8B-B14F-4D97-AF65-F5344CB8AC3E}">
        <p14:creationId xmlns:p14="http://schemas.microsoft.com/office/powerpoint/2010/main" val="129398126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B6E3B-1125-B3EF-B0DF-315490DB71F1}"/>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C58934C1-6F88-FFD5-B0E6-54C71B6084EA}"/>
              </a:ext>
            </a:extLst>
          </p:cNvPr>
          <p:cNvSpPr txBox="1"/>
          <p:nvPr/>
        </p:nvSpPr>
        <p:spPr>
          <a:xfrm>
            <a:off x="449017" y="269481"/>
            <a:ext cx="9516786" cy="707886"/>
          </a:xfrm>
          <a:prstGeom prst="rect">
            <a:avLst/>
          </a:prstGeom>
          <a:noFill/>
        </p:spPr>
        <p:txBody>
          <a:bodyPr wrap="square" rtlCol="0">
            <a:spAutoFit/>
          </a:bodyPr>
          <a:lstStyle/>
          <a:p>
            <a:r>
              <a:rPr lang="ja-JP" altLang="en-US" sz="4000" dirty="0"/>
              <a:t>提案手法：</a:t>
            </a:r>
            <a:r>
              <a:rPr lang="en-US" altLang="ja-JP" sz="4000" dirty="0" err="1"/>
              <a:t>UniAD</a:t>
            </a:r>
            <a:endParaRPr lang="en-JP" sz="2800" dirty="0"/>
          </a:p>
        </p:txBody>
      </p:sp>
      <p:sp>
        <p:nvSpPr>
          <p:cNvPr id="4" name="TextBox 3">
            <a:extLst>
              <a:ext uri="{FF2B5EF4-FFF2-40B4-BE49-F238E27FC236}">
                <a16:creationId xmlns:a16="http://schemas.microsoft.com/office/drawing/2014/main" id="{3CD822FC-4A64-CF0F-296C-1369AC288951}"/>
              </a:ext>
            </a:extLst>
          </p:cNvPr>
          <p:cNvSpPr txBox="1"/>
          <p:nvPr/>
        </p:nvSpPr>
        <p:spPr>
          <a:xfrm>
            <a:off x="449016" y="1472206"/>
            <a:ext cx="11287713" cy="1661993"/>
          </a:xfrm>
          <a:prstGeom prst="rect">
            <a:avLst/>
          </a:prstGeom>
          <a:noFill/>
        </p:spPr>
        <p:txBody>
          <a:bodyPr wrap="square" rtlCol="0">
            <a:spAutoFit/>
          </a:bodyPr>
          <a:lstStyle/>
          <a:p>
            <a:r>
              <a:rPr lang="en-US" altLang="ja-JP" sz="2800" dirty="0" err="1"/>
              <a:t>UniAD</a:t>
            </a:r>
            <a:endParaRPr lang="en-US" altLang="ja-JP" sz="2800" dirty="0"/>
          </a:p>
          <a:p>
            <a:r>
              <a:rPr lang="ja-JP" altLang="en-US" sz="2000" dirty="0"/>
              <a:t>・複数クラスの正常データを同時に学習し、すべてのクラスをまとめて扱う、統一モデル。</a:t>
            </a:r>
            <a:endParaRPr lang="en-US" altLang="ja-JP" sz="2000" dirty="0"/>
          </a:p>
          <a:p>
            <a:r>
              <a:rPr lang="ja-JP" altLang="en-US" sz="2000" dirty="0"/>
              <a:t>・</a:t>
            </a:r>
            <a:r>
              <a:rPr lang="ja-JP" altLang="en-US" sz="2000" dirty="0">
                <a:solidFill>
                  <a:srgbClr val="FF0000"/>
                </a:solidFill>
              </a:rPr>
              <a:t>同一性ショートカット</a:t>
            </a:r>
            <a:r>
              <a:rPr lang="ja-JP" altLang="en-US" sz="2000" dirty="0"/>
              <a:t>問題を</a:t>
            </a:r>
            <a:r>
              <a:rPr lang="en-US" altLang="ja-JP" sz="2000" dirty="0"/>
              <a:t>LQD</a:t>
            </a:r>
            <a:r>
              <a:rPr lang="ja-JP" altLang="en-US" sz="2000" dirty="0"/>
              <a:t>・</a:t>
            </a:r>
            <a:r>
              <a:rPr lang="en-US" altLang="ja-JP" sz="2000" dirty="0"/>
              <a:t>NMA</a:t>
            </a:r>
            <a:r>
              <a:rPr lang="ja-JP" altLang="en-US" sz="2000" dirty="0"/>
              <a:t>・</a:t>
            </a:r>
            <a:r>
              <a:rPr lang="en-US" altLang="ja-JP" sz="2000" dirty="0"/>
              <a:t>FJ</a:t>
            </a:r>
            <a:r>
              <a:rPr lang="ja-JP" altLang="en-US" sz="2000" dirty="0"/>
              <a:t>により軽減している。</a:t>
            </a:r>
            <a:endParaRPr lang="en-US" altLang="ja-JP" sz="2000" dirty="0"/>
          </a:p>
          <a:p>
            <a:endParaRPr lang="en-US" altLang="ja-JP" sz="2000" dirty="0"/>
          </a:p>
          <a:p>
            <a:r>
              <a:rPr lang="ja-JP" altLang="en-US" sz="1400" dirty="0">
                <a:solidFill>
                  <a:srgbClr val="FF0000"/>
                </a:solidFill>
              </a:rPr>
              <a:t>同一性ショートカット</a:t>
            </a:r>
            <a:r>
              <a:rPr lang="en-US" altLang="ja-JP" sz="1400" dirty="0"/>
              <a:t>…</a:t>
            </a:r>
            <a:r>
              <a:rPr lang="ja-JP" altLang="en-US" sz="1400" dirty="0"/>
              <a:t>モデルが正常データだけでなく異常データも完璧に再構成してしまい、両者の区別がつかなくなる現象。</a:t>
            </a:r>
            <a:endParaRPr lang="en-US" altLang="ja-JP" sz="1400" dirty="0"/>
          </a:p>
        </p:txBody>
      </p:sp>
      <p:pic>
        <p:nvPicPr>
          <p:cNvPr id="6" name="図 5">
            <a:extLst>
              <a:ext uri="{FF2B5EF4-FFF2-40B4-BE49-F238E27FC236}">
                <a16:creationId xmlns:a16="http://schemas.microsoft.com/office/drawing/2014/main" id="{1875C4B4-FF36-FE72-E134-CE6F0D1E1AEF}"/>
              </a:ext>
            </a:extLst>
          </p:cNvPr>
          <p:cNvPicPr>
            <a:picLocks noChangeAspect="1"/>
          </p:cNvPicPr>
          <p:nvPr/>
        </p:nvPicPr>
        <p:blipFill>
          <a:blip r:embed="rId3"/>
          <a:stretch>
            <a:fillRect/>
          </a:stretch>
        </p:blipFill>
        <p:spPr>
          <a:xfrm>
            <a:off x="2713738" y="3269443"/>
            <a:ext cx="6764523" cy="3235761"/>
          </a:xfrm>
          <a:prstGeom prst="rect">
            <a:avLst/>
          </a:prstGeom>
        </p:spPr>
      </p:pic>
      <p:sp>
        <p:nvSpPr>
          <p:cNvPr id="7" name="TextBox 3">
            <a:extLst>
              <a:ext uri="{FF2B5EF4-FFF2-40B4-BE49-F238E27FC236}">
                <a16:creationId xmlns:a16="http://schemas.microsoft.com/office/drawing/2014/main" id="{06D7753C-E586-AB55-A534-7C8D9CCA4174}"/>
              </a:ext>
            </a:extLst>
          </p:cNvPr>
          <p:cNvSpPr txBox="1"/>
          <p:nvPr/>
        </p:nvSpPr>
        <p:spPr>
          <a:xfrm>
            <a:off x="3152903" y="6519446"/>
            <a:ext cx="5879938" cy="338554"/>
          </a:xfrm>
          <a:prstGeom prst="rect">
            <a:avLst/>
          </a:prstGeom>
          <a:noFill/>
        </p:spPr>
        <p:txBody>
          <a:bodyPr wrap="square" rtlCol="0">
            <a:spAutoFit/>
          </a:bodyPr>
          <a:lstStyle/>
          <a:p>
            <a:pPr algn="ctr"/>
            <a:r>
              <a:rPr lang="ja-JP" altLang="en-US" sz="1600" dirty="0"/>
              <a:t>モデルの全体像</a:t>
            </a:r>
            <a:endParaRPr lang="en-US" altLang="ja-JP" sz="1600" dirty="0"/>
          </a:p>
        </p:txBody>
      </p:sp>
    </p:spTree>
    <p:extLst>
      <p:ext uri="{BB962C8B-B14F-4D97-AF65-F5344CB8AC3E}">
        <p14:creationId xmlns:p14="http://schemas.microsoft.com/office/powerpoint/2010/main" val="19235329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3480</TotalTime>
  <Words>4652</Words>
  <Application>Microsoft Office PowerPoint</Application>
  <PresentationFormat>ワイド画面</PresentationFormat>
  <Paragraphs>389</Paragraphs>
  <Slides>24</Slides>
  <Notes>23</Notes>
  <HiddenSlides>6</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Lucida Grande</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 U</cp:lastModifiedBy>
  <cp:revision>301</cp:revision>
  <dcterms:created xsi:type="dcterms:W3CDTF">2025-06-30T02:25:33Z</dcterms:created>
  <dcterms:modified xsi:type="dcterms:W3CDTF">2025-07-29T16:44:33Z</dcterms:modified>
</cp:coreProperties>
</file>