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282" r:id="rId3"/>
    <p:sldId id="284" r:id="rId4"/>
    <p:sldId id="308" r:id="rId5"/>
    <p:sldId id="307" r:id="rId6"/>
    <p:sldId id="306" r:id="rId7"/>
    <p:sldId id="289" r:id="rId8"/>
    <p:sldId id="296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14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BEEBC3-E73B-4C7A-8A9B-630A45928F96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089636-1275-4B33-B565-A6C15888DB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5788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899D-4B62-5C0F-06AB-CF67A486A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D845DE3-4655-3C12-66E7-029E4F651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72D2353-CC1F-12DA-FA57-99FA7D91A0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u="none"/>
              <a:t>所要時間</a:t>
            </a:r>
            <a:r>
              <a:rPr kumimoji="1" lang="en-US" altLang="ja-JP" u="none" dirty="0"/>
              <a:t>: [s]</a:t>
            </a:r>
          </a:p>
          <a:p>
            <a:endParaRPr kumimoji="1" lang="en-US" altLang="ja-JP" u="sng" dirty="0"/>
          </a:p>
          <a:p>
            <a:r>
              <a:rPr kumimoji="1" lang="ja-JP" altLang="en-US" u="sng"/>
              <a:t>紹介文</a:t>
            </a:r>
            <a:endParaRPr kumimoji="1" lang="en-US" altLang="ja-JP" u="sng" dirty="0"/>
          </a:p>
          <a:p>
            <a:r>
              <a:rPr kumimoji="1" lang="ja-JP" altLang="en-US"/>
              <a:t>本日はお集まりいただきありがとうございます．福井大学長谷川研究室所属，博士前期課程</a:t>
            </a:r>
            <a:r>
              <a:rPr kumimoji="1" lang="en-US" altLang="ja-JP" dirty="0"/>
              <a:t>x</a:t>
            </a:r>
            <a:r>
              <a:rPr kumimoji="1" lang="ja-JP" altLang="en-US"/>
              <a:t>年の</a:t>
            </a:r>
            <a:r>
              <a:rPr kumimoji="1" lang="en-US" altLang="ja-JP" dirty="0"/>
              <a:t>xx</a:t>
            </a:r>
            <a:r>
              <a:rPr kumimoji="1" lang="ja-JP" altLang="en-US"/>
              <a:t>が発表させていただきます．タイトルは，</a:t>
            </a:r>
            <a:r>
              <a:rPr kumimoji="1" lang="en-US" altLang="ja-JP" dirty="0"/>
              <a:t>”</a:t>
            </a:r>
            <a:r>
              <a:rPr kumimoji="1" lang="en-US" altLang="ja-JP" dirty="0" err="1"/>
              <a:t>xxxx</a:t>
            </a:r>
            <a:r>
              <a:rPr kumimoji="1" lang="en-US" altLang="ja-JP" dirty="0"/>
              <a:t>”</a:t>
            </a:r>
            <a:r>
              <a:rPr kumimoji="1" lang="ja-JP" altLang="en-US"/>
              <a:t>で，</a:t>
            </a:r>
            <a:r>
              <a:rPr kumimoji="1" lang="en-US" altLang="ja-JP" dirty="0"/>
              <a:t>xxx</a:t>
            </a:r>
            <a:r>
              <a:rPr kumimoji="1" lang="ja-JP" altLang="en-JP"/>
              <a:t>に</a:t>
            </a:r>
            <a:r>
              <a:rPr kumimoji="1" lang="ja-JP" altLang="en-US"/>
              <a:t>採択されている論文です．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u="sng"/>
              <a:t>軽い論文のイントロ</a:t>
            </a:r>
            <a:endParaRPr kumimoji="1" lang="en-US" altLang="ja-JP" u="sng" dirty="0"/>
          </a:p>
          <a:p>
            <a:r>
              <a:rPr kumimoji="1" lang="en-US" altLang="ja-JP" u="none" dirty="0" err="1"/>
              <a:t>xxxx</a:t>
            </a:r>
            <a:endParaRPr kumimoji="1" lang="en-US" altLang="ja-JP" u="none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6D19EA6-A7AB-D4DB-059B-49C0D7D3FE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9398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所要時間: [s]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1404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所要時間: [s]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714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4A42C-391F-6C2F-5960-C43522941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DA295-8AD3-D7E2-8A4C-B937A12A97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2F63FE-6EF0-EC14-67FE-891E56ED6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所要時間: [s]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88F6-74DF-9E2E-09F1-ADD51E0FE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053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AAE1C-918A-EA79-9762-CB6A9BB8D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E90847-1C54-490B-9B19-39C19DC19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994BE-71BC-7E54-1183-E0EC95B50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所要時間: [s]</a:t>
            </a: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D507CD-8CDE-794D-D62D-A32E21B93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4991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JP" dirty="0"/>
              <a:t>所要時間: [s]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0CF48-14AD-4B24-8659-A353857BCB3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678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selab.fuis.u-fukui.ac.jp/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haselab.fuis.u-fukui.ac.jp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1AA94C-C78B-8B84-0164-D824A976BB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205463E-A5F1-7499-75A6-82E1E149C3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3829E6-41A1-32E0-BBD3-7F1E63B2F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6038A9-17D9-B5DE-061E-F5A84B266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BD0B5A-2623-95D2-934B-A36770B28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478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A62124-9B03-4C55-6036-70C3C76DF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1CDED1-2A7C-2E17-766C-DB5C07DB9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005DD8-D932-A560-8E54-5C4CDA7D4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27621-E898-E828-A852-4F3093FD7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E477AA-B495-B173-8518-B7E1D8A9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132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1A1D12B-731E-4AD7-37DE-8CC2360CF8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AA455D-F010-6C8A-3608-C5CBD3F893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9CE086-FBDF-F03C-757C-8587208E1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5C0FF1-6E6D-54FF-6251-2540E16B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4204D-D02C-27D7-867E-81F3B32E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9301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77C3E57F-6EFE-7459-A4CA-BB6D44C8394E}"/>
              </a:ext>
            </a:extLst>
          </p:cNvPr>
          <p:cNvGrpSpPr>
            <a:grpSpLocks/>
          </p:cNvGrpSpPr>
          <p:nvPr userDrawn="1"/>
        </p:nvGrpSpPr>
        <p:grpSpPr>
          <a:xfrm>
            <a:off x="0" y="2335876"/>
            <a:ext cx="12192000" cy="2186247"/>
            <a:chOff x="0" y="2335876"/>
            <a:chExt cx="12192000" cy="2186247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72296A-8C4C-69C7-7EF2-C390FAFA6C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0" y="2335876"/>
              <a:ext cx="12192000" cy="218624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AA3D7C-57CF-4D37-DFC7-6E3BC42FF28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0" y="3884523"/>
              <a:ext cx="12192000" cy="0"/>
            </a:xfrm>
            <a:prstGeom prst="line">
              <a:avLst/>
            </a:prstGeom>
            <a:ln>
              <a:solidFill>
                <a:srgbClr val="F9B7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図 7">
            <a:hlinkClick r:id="rId2"/>
            <a:extLst>
              <a:ext uri="{FF2B5EF4-FFF2-40B4-BE49-F238E27FC236}">
                <a16:creationId xmlns:a16="http://schemas.microsoft.com/office/drawing/2014/main" id="{71543427-2F0C-3E44-5F7F-98EC994B1F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56" y="275917"/>
            <a:ext cx="2006927" cy="70145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19FCDA0-3BA2-18C2-A79A-BCA3ED6E2EF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 userDrawn="1"/>
        </p:nvCxnSpPr>
        <p:spPr>
          <a:xfrm>
            <a:off x="4107305" y="5413876"/>
            <a:ext cx="397739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07DF935-A92D-AAD2-3441-D44B40E19FAE}"/>
              </a:ext>
            </a:extLst>
          </p:cNvPr>
          <p:cNvSpPr txBox="1"/>
          <p:nvPr userDrawn="1"/>
        </p:nvSpPr>
        <p:spPr>
          <a:xfrm>
            <a:off x="5440180" y="4867573"/>
            <a:ext cx="1311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2400" baseline="0" dirty="0">
                <a:latin typeface="+mn-lt"/>
                <a:ea typeface="+mj-ea"/>
              </a:rPr>
              <a:t>発表者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15E4E1-7EFE-4080-C644-E088DFBCF07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4107305" y="6300401"/>
            <a:ext cx="3584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JP" sz="2000" b="1" baseline="0" dirty="0">
                <a:solidFill>
                  <a:schemeClr val="bg1">
                    <a:lumMod val="75000"/>
                  </a:schemeClr>
                </a:solidFill>
                <a:latin typeface="+mn-lt"/>
                <a:ea typeface="+mj-ea"/>
              </a:rPr>
              <a:t>福井大学 長谷川研究室</a:t>
            </a:r>
          </a:p>
        </p:txBody>
      </p:sp>
    </p:spTree>
    <p:extLst>
      <p:ext uri="{BB962C8B-B14F-4D97-AF65-F5344CB8AC3E}">
        <p14:creationId xmlns:p14="http://schemas.microsoft.com/office/powerpoint/2010/main" val="198387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AAD224-E952-98E0-9A9D-3CFA0B0113B0}"/>
              </a:ext>
            </a:extLst>
          </p:cNvPr>
          <p:cNvSpPr/>
          <p:nvPr userDrawn="1"/>
        </p:nvSpPr>
        <p:spPr>
          <a:xfrm>
            <a:off x="191192" y="169442"/>
            <a:ext cx="11809616" cy="914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94352" y="6311597"/>
            <a:ext cx="1042750" cy="401319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algn="ctr"/>
            <a:r>
              <a:rPr kumimoji="1" lang="en-US" altLang="ja-JP" dirty="0"/>
              <a:t>-</a:t>
            </a:r>
            <a:fld id="{DD4CF77E-606E-4148-BC8B-C5EDFD579810}" type="slidenum">
              <a:rPr kumimoji="1" lang="ja-JP" altLang="en-US" smtClean="0"/>
              <a:pPr algn="ctr"/>
              <a:t>‹#›</a:t>
            </a:fld>
            <a:r>
              <a:rPr kumimoji="1" lang="en-US" altLang="ja-JP" dirty="0"/>
              <a:t>-</a:t>
            </a:r>
            <a:endParaRPr kumimoji="1" lang="ja-JP" altLang="en-US" dirty="0"/>
          </a:p>
        </p:txBody>
      </p:sp>
      <p:pic>
        <p:nvPicPr>
          <p:cNvPr id="11" name="図 7">
            <a:hlinkClick r:id="rId2"/>
            <a:extLst>
              <a:ext uri="{FF2B5EF4-FFF2-40B4-BE49-F238E27FC236}">
                <a16:creationId xmlns:a16="http://schemas.microsoft.com/office/drawing/2014/main" id="{D6F4D23F-A1C9-C4F7-9ABE-02BC8A67F988}"/>
              </a:ext>
            </a:extLst>
          </p:cNvPr>
          <p:cNvPicPr/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056" y="275917"/>
            <a:ext cx="2006927" cy="70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88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BB0168-39F4-CECC-A9C7-645C0768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AAE2B0-805C-9288-259B-BD2594F8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79B28C-E40E-2C79-A180-DBC81740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0E5092-3BDE-CB70-1400-2A27149F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A00DD3-5A9A-D845-08ED-F60953F2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609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8262D-87CD-0828-C8E6-3490C823F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5D6229-8F40-47CE-84B7-AEFB0670C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7CE55F-EC29-8D05-4682-79ADE4E8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B2D3D83-728B-FE43-623F-A5CB8DCA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1F8778-8D38-7E47-C658-0341B4456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2192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488A3-B628-99E0-B02A-E1038904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01AC6-47DA-DA32-FD37-3B21DF686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0408AB3-4B02-AA07-2556-DE3CFE25E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326D0D1-0DBE-838C-F96F-1AD78192C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0B136A0-CB76-0E21-6F80-B7ABD62F1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031BF8-D534-BDA2-D42F-52297841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845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F36C0-A6E1-72AE-DB6E-78DA0601A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4F3713-DCBC-BD69-F2C5-CEE33741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29FEB1-2E92-AA38-93B4-1D105FBCB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426D008-FC45-1689-3E35-67880A4C3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B2ECA6-9A5A-B922-52CE-E92450ED8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504D299-7B42-EC33-0EB3-829A963D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01F93E7-7A5D-E2E7-0AA3-25C3E154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53BA612-DDAB-6A2E-F4BE-408549F2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7273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B8DA64-3558-2CF0-41AE-B7A881908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9ED35D7-2336-CD1E-AB4D-C402EE7A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CA57564-F36F-1462-A126-66E51450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4D36B62-B5AE-C3E8-B99D-B2D0DA08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497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E8B6D62-9B35-9BDE-43D2-4A0ECF74F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B2E34D-F75F-042B-500D-2169CCF3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D06263A-74EB-0AEE-F73F-15EE7B66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314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D9FE4C-6210-97D7-3818-F3D69589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E60078-7C6C-E447-F8C5-7CA56D6A2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4422FE-D1E7-05A8-AFD2-32FB2B9E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B2A26D8-1B3F-6399-05BF-C61E97E50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FF522-9088-EFFD-59D5-F17918F7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5B43703-BF04-ABAE-4CFD-9650121F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971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D06E5-E09B-919E-8EF3-5C1BB78D0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8F73A6D-9452-F6C9-3DCE-526B5B368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D1E86EE-F9D8-95E9-1177-FA194ADE1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69FB69-0A37-3E7B-374E-D6516A28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126295-86FE-4222-AD2F-5C0108946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550FE62-14EF-9164-8970-102BE50B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271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3E5971D-D8FB-76DA-E6AD-AA38F0DAC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333A56-DFD0-170A-130B-333C3C97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CBF7F8-0BE5-B065-F84B-B9CAB3A18F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C0C7-DE05-4833-8785-D21399826AC3}" type="datetimeFigureOut">
              <a:rPr kumimoji="1" lang="ja-JP" altLang="en-US" smtClean="0"/>
              <a:t>2025/7/1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1B8354-A86E-7E6E-20EC-1CD704E860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8EB31E-2B9C-113D-2556-A79C1C4C1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D47FC-2023-4870-9963-4B7DE8BA96D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88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access.thecvf.com/content/ICCV2023/papers/Lu_Removing_Anomalies_as_Noises_for_Industrial_Defect_Localization_ICCV_2023_paper.pdf" TargetMode="External"/><Relationship Id="rId3" Type="http://schemas.openxmlformats.org/officeDocument/2006/relationships/hyperlink" Target="https://arxiv.org/abs/2005.02357" TargetMode="External"/><Relationship Id="rId7" Type="http://schemas.openxmlformats.org/officeDocument/2006/relationships/hyperlink" Target="https://arxiv.org/abs/2209.01816" TargetMode="External"/><Relationship Id="rId2" Type="http://schemas.openxmlformats.org/officeDocument/2006/relationships/hyperlink" Target="https://arxiv.org/abs/2002.10445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arxiv.org/abs/1807.02011" TargetMode="External"/><Relationship Id="rId5" Type="http://schemas.openxmlformats.org/officeDocument/2006/relationships/hyperlink" Target="https://arxiv.org/abs/2011.08785" TargetMode="External"/><Relationship Id="rId4" Type="http://schemas.openxmlformats.org/officeDocument/2006/relationships/hyperlink" Target="https://arxiv.org/abs/2106.0826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E6B8D-78D5-51B2-6515-2ECA15E35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5FED9F60-3224-E2E6-77D1-095E6681F1F2}"/>
              </a:ext>
            </a:extLst>
          </p:cNvPr>
          <p:cNvSpPr txBox="1">
            <a:spLocks/>
          </p:cNvSpPr>
          <p:nvPr/>
        </p:nvSpPr>
        <p:spPr>
          <a:xfrm>
            <a:off x="166467" y="2510035"/>
            <a:ext cx="11859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b="1" i="0" dirty="0">
                <a:solidFill>
                  <a:schemeClr val="bg1"/>
                </a:solidFill>
                <a:effectLst/>
                <a:latin typeface="Lucida Grande" panose="020B0600040502020204" pitchFamily="34" charset="0"/>
              </a:rPr>
              <a:t>サーベイ大会用資料</a:t>
            </a:r>
            <a:endParaRPr lang="en-US" altLang="ja-JP" sz="3600" b="1" i="0" dirty="0">
              <a:solidFill>
                <a:schemeClr val="bg1"/>
              </a:solidFill>
              <a:effectLst/>
              <a:latin typeface="Lucida Grande" panose="020B0600040502020204" pitchFamily="34" charset="0"/>
            </a:endParaRPr>
          </a:p>
          <a:p>
            <a:pPr algn="ctr"/>
            <a:r>
              <a:rPr lang="ja-JP" altLang="en-US" sz="3600" b="1" i="0" dirty="0">
                <a:solidFill>
                  <a:schemeClr val="bg1"/>
                </a:solidFill>
                <a:effectLst/>
                <a:latin typeface="Lucida Grande" panose="020B0600040502020204" pitchFamily="34" charset="0"/>
              </a:rPr>
              <a:t>異常検知手法の紹介</a:t>
            </a:r>
            <a:endParaRPr lang="en-US" sz="3600" b="1" i="0" dirty="0">
              <a:solidFill>
                <a:schemeClr val="bg1"/>
              </a:solidFill>
              <a:effectLst/>
              <a:latin typeface="Lucida Grande" panose="020B06000405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7B6BEF-8749-0527-5F19-E649DA59603A}"/>
              </a:ext>
            </a:extLst>
          </p:cNvPr>
          <p:cNvSpPr txBox="1">
            <a:spLocks/>
          </p:cNvSpPr>
          <p:nvPr/>
        </p:nvSpPr>
        <p:spPr>
          <a:xfrm>
            <a:off x="166467" y="4036435"/>
            <a:ext cx="50586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>
                <a:solidFill>
                  <a:schemeClr val="bg1"/>
                </a:solidFill>
              </a:rPr>
              <a:t>Paper Information</a:t>
            </a:r>
            <a:r>
              <a:rPr lang="ja-JP" altLang="en-US" dirty="0">
                <a:solidFill>
                  <a:schemeClr val="bg1"/>
                </a:solidFill>
              </a:rPr>
              <a:t>：</a:t>
            </a:r>
            <a:r>
              <a:rPr lang="en-JP" altLang="ja-JP" dirty="0">
                <a:solidFill>
                  <a:schemeClr val="bg1"/>
                </a:solidFill>
              </a:rPr>
              <a:t>References</a:t>
            </a:r>
            <a:r>
              <a:rPr lang="ja-JP" altLang="en-US" dirty="0">
                <a:solidFill>
                  <a:schemeClr val="bg1"/>
                </a:solidFill>
              </a:rPr>
              <a:t>に記載</a:t>
            </a:r>
            <a:endParaRPr lang="en-JP" altLang="ja-JP" dirty="0">
              <a:solidFill>
                <a:schemeClr val="bg1"/>
              </a:solidFill>
            </a:endParaRPr>
          </a:p>
          <a:p>
            <a:endParaRPr lang="en-JP" dirty="0">
              <a:solidFill>
                <a:schemeClr val="bg1"/>
              </a:solidFill>
            </a:endParaRPr>
          </a:p>
        </p:txBody>
      </p:sp>
      <p:pic>
        <p:nvPicPr>
          <p:cNvPr id="15" name="Picture 14" descr="A white rectangular sign with red x and black text&#10;&#10;Description automatically generated">
            <a:extLst>
              <a:ext uri="{FF2B5EF4-FFF2-40B4-BE49-F238E27FC236}">
                <a16:creationId xmlns:a16="http://schemas.microsoft.com/office/drawing/2014/main" id="{D53B32E5-253D-DAD7-6B28-85FC5913FE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100" y="3862059"/>
            <a:ext cx="780033" cy="682529"/>
          </a:xfrm>
          <a:prstGeom prst="rect">
            <a:avLst/>
          </a:prstGeom>
        </p:spPr>
      </p:pic>
      <p:pic>
        <p:nvPicPr>
          <p:cNvPr id="16" name="Picture 15" descr="A logo with a cat in the middle&#10;&#10;Description automatically generated">
            <a:extLst>
              <a:ext uri="{FF2B5EF4-FFF2-40B4-BE49-F238E27FC236}">
                <a16:creationId xmlns:a16="http://schemas.microsoft.com/office/drawing/2014/main" id="{68FE3746-D913-8791-EF45-FE816E046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5133" y="3991894"/>
            <a:ext cx="660400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D2285E0-817C-8E09-2BBE-DB9C5E3FD91B}"/>
              </a:ext>
            </a:extLst>
          </p:cNvPr>
          <p:cNvSpPr txBox="1"/>
          <p:nvPr/>
        </p:nvSpPr>
        <p:spPr>
          <a:xfrm>
            <a:off x="3970697" y="5588244"/>
            <a:ext cx="389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ea typeface="+mj-ea"/>
              </a:rPr>
              <a:t>上坂　大樹</a:t>
            </a:r>
            <a:endParaRPr lang="en-JP" sz="3200" baseline="0" dirty="0">
              <a:latin typeface="+mn-lt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2992-FB6E-D116-461D-72441E611A69}"/>
              </a:ext>
            </a:extLst>
          </p:cNvPr>
          <p:cNvSpPr txBox="1"/>
          <p:nvPr/>
        </p:nvSpPr>
        <p:spPr>
          <a:xfrm>
            <a:off x="7285996" y="6305630"/>
            <a:ext cx="5838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000" b="1" dirty="0">
                <a:solidFill>
                  <a:schemeClr val="bg1">
                    <a:lumMod val="75000"/>
                  </a:schemeClr>
                </a:solidFill>
                <a:ea typeface="+mj-ea"/>
              </a:rPr>
              <a:t>B4</a:t>
            </a:r>
            <a:endParaRPr lang="en-JP" sz="2000" b="1" baseline="0" dirty="0">
              <a:solidFill>
                <a:schemeClr val="bg1">
                  <a:lumMod val="75000"/>
                </a:schemeClr>
              </a:solidFill>
              <a:latin typeface="+mn-lt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8545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02CDEA2-943B-6126-1EB6-5AA4E8957ABC}"/>
              </a:ext>
            </a:extLst>
          </p:cNvPr>
          <p:cNvSpPr/>
          <p:nvPr/>
        </p:nvSpPr>
        <p:spPr>
          <a:xfrm>
            <a:off x="322479" y="4752174"/>
            <a:ext cx="11714620" cy="650129"/>
          </a:xfrm>
          <a:prstGeom prst="rect">
            <a:avLst/>
          </a:prstGeom>
          <a:solidFill>
            <a:schemeClr val="tx2">
              <a:lumMod val="20000"/>
              <a:lumOff val="80000"/>
              <a:alpha val="2985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D1D34C0-7847-B07B-3456-23BAE9EE2553}"/>
              </a:ext>
            </a:extLst>
          </p:cNvPr>
          <p:cNvSpPr/>
          <p:nvPr/>
        </p:nvSpPr>
        <p:spPr>
          <a:xfrm>
            <a:off x="195941" y="2877554"/>
            <a:ext cx="11841157" cy="650129"/>
          </a:xfrm>
          <a:prstGeom prst="rect">
            <a:avLst/>
          </a:prstGeom>
          <a:solidFill>
            <a:schemeClr val="accent2">
              <a:lumMod val="20000"/>
              <a:lumOff val="80000"/>
              <a:alpha val="441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48B0137-3108-9547-E997-9AB02D40EC40}"/>
              </a:ext>
            </a:extLst>
          </p:cNvPr>
          <p:cNvSpPr/>
          <p:nvPr/>
        </p:nvSpPr>
        <p:spPr>
          <a:xfrm>
            <a:off x="195942" y="1206709"/>
            <a:ext cx="11841157" cy="650129"/>
          </a:xfrm>
          <a:prstGeom prst="rect">
            <a:avLst/>
          </a:prstGeom>
          <a:solidFill>
            <a:schemeClr val="accent5">
              <a:lumMod val="20000"/>
              <a:lumOff val="80000"/>
              <a:alpha val="548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5E98A3-9612-E214-F701-15AFFB81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2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C7AFB0-B59D-B439-CFF7-D082EED31EF5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TL; DR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2AAE5-3EC4-5DDF-C9F0-27D787E84D07}"/>
              </a:ext>
            </a:extLst>
          </p:cNvPr>
          <p:cNvSpPr txBox="1"/>
          <p:nvPr/>
        </p:nvSpPr>
        <p:spPr>
          <a:xfrm>
            <a:off x="449014" y="1253580"/>
            <a:ext cx="426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何に取り組んだのか？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5ED88-908C-1051-9F0A-AFF1FF9819AF}"/>
              </a:ext>
            </a:extLst>
          </p:cNvPr>
          <p:cNvSpPr txBox="1"/>
          <p:nvPr/>
        </p:nvSpPr>
        <p:spPr>
          <a:xfrm>
            <a:off x="449014" y="2985542"/>
            <a:ext cx="466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どのように工夫したか？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B02750-ED01-8919-5C80-7BE16686F431}"/>
              </a:ext>
            </a:extLst>
          </p:cNvPr>
          <p:cNvSpPr txBox="1"/>
          <p:nvPr/>
        </p:nvSpPr>
        <p:spPr>
          <a:xfrm>
            <a:off x="449014" y="4810960"/>
            <a:ext cx="643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どのような知見が得られたのか？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EE8692-9611-00EB-8004-7DB3F9640A84}"/>
              </a:ext>
            </a:extLst>
          </p:cNvPr>
          <p:cNvSpPr txBox="1"/>
          <p:nvPr/>
        </p:nvSpPr>
        <p:spPr>
          <a:xfrm>
            <a:off x="449016" y="1936876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8E8CEE-E202-67C9-6210-5144AE7252F6}"/>
              </a:ext>
            </a:extLst>
          </p:cNvPr>
          <p:cNvSpPr txBox="1"/>
          <p:nvPr/>
        </p:nvSpPr>
        <p:spPr>
          <a:xfrm>
            <a:off x="449014" y="5571138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BAE4E0-50EA-AECE-5A41-27F0BB2D7F56}"/>
              </a:ext>
            </a:extLst>
          </p:cNvPr>
          <p:cNvSpPr txBox="1"/>
          <p:nvPr/>
        </p:nvSpPr>
        <p:spPr>
          <a:xfrm>
            <a:off x="449014" y="6026879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1176B-3FAD-7093-1290-A30E2C6D4251}"/>
              </a:ext>
            </a:extLst>
          </p:cNvPr>
          <p:cNvSpPr txBox="1"/>
          <p:nvPr/>
        </p:nvSpPr>
        <p:spPr>
          <a:xfrm>
            <a:off x="449014" y="2442726"/>
            <a:ext cx="1129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C140BE-ED5D-6A95-AA38-836BAD3E17E1}"/>
              </a:ext>
            </a:extLst>
          </p:cNvPr>
          <p:cNvSpPr txBox="1"/>
          <p:nvPr/>
        </p:nvSpPr>
        <p:spPr>
          <a:xfrm>
            <a:off x="449016" y="4173892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4008F-9B17-868C-42F9-94CAE90C1B9E}"/>
              </a:ext>
            </a:extLst>
          </p:cNvPr>
          <p:cNvSpPr txBox="1"/>
          <p:nvPr/>
        </p:nvSpPr>
        <p:spPr>
          <a:xfrm>
            <a:off x="449014" y="3718151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</p:spTree>
    <p:extLst>
      <p:ext uri="{BB962C8B-B14F-4D97-AF65-F5344CB8AC3E}">
        <p14:creationId xmlns:p14="http://schemas.microsoft.com/office/powerpoint/2010/main" val="231181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A17A-80FF-DA20-EF66-670AF34F2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CBD73-CE08-BAE7-80DD-E0A99D17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3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796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DD1EA-570B-A57D-8413-25BB92162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E1DEE-6379-3A90-866A-E0ACFCE95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4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409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460FF-B967-822C-7932-DB0F24E3A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27C96A3F-BD83-9B36-95BE-F66BDDBA87A1}"/>
              </a:ext>
            </a:extLst>
          </p:cNvPr>
          <p:cNvSpPr/>
          <p:nvPr/>
        </p:nvSpPr>
        <p:spPr>
          <a:xfrm>
            <a:off x="322479" y="4752174"/>
            <a:ext cx="11714620" cy="650129"/>
          </a:xfrm>
          <a:prstGeom prst="rect">
            <a:avLst/>
          </a:prstGeom>
          <a:solidFill>
            <a:schemeClr val="tx2">
              <a:lumMod val="20000"/>
              <a:lumOff val="80000"/>
              <a:alpha val="2985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539661-EEC9-B68E-F911-F975B1E90ABE}"/>
              </a:ext>
            </a:extLst>
          </p:cNvPr>
          <p:cNvSpPr/>
          <p:nvPr/>
        </p:nvSpPr>
        <p:spPr>
          <a:xfrm>
            <a:off x="195941" y="2877554"/>
            <a:ext cx="11841157" cy="650129"/>
          </a:xfrm>
          <a:prstGeom prst="rect">
            <a:avLst/>
          </a:prstGeom>
          <a:solidFill>
            <a:schemeClr val="accent2">
              <a:lumMod val="20000"/>
              <a:lumOff val="80000"/>
              <a:alpha val="4419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6B292F0-4A5C-308B-F938-5CD65F571BC5}"/>
              </a:ext>
            </a:extLst>
          </p:cNvPr>
          <p:cNvSpPr/>
          <p:nvPr/>
        </p:nvSpPr>
        <p:spPr>
          <a:xfrm>
            <a:off x="195942" y="1206709"/>
            <a:ext cx="11841157" cy="650129"/>
          </a:xfrm>
          <a:prstGeom prst="rect">
            <a:avLst/>
          </a:prstGeom>
          <a:solidFill>
            <a:schemeClr val="accent5">
              <a:lumMod val="20000"/>
              <a:lumOff val="80000"/>
              <a:alpha val="5481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F2ED56-415A-1DE5-9A15-7CF168DD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5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45C1E1-5BD5-DD2D-54D4-CE1393ADE057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TL; DR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476D41-C95E-55FC-38D4-7A282562248F}"/>
              </a:ext>
            </a:extLst>
          </p:cNvPr>
          <p:cNvSpPr txBox="1"/>
          <p:nvPr/>
        </p:nvSpPr>
        <p:spPr>
          <a:xfrm>
            <a:off x="449014" y="1253580"/>
            <a:ext cx="4261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何に取り組んだのか？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B7300-3EA7-EAF7-C28E-F7049ADEEFBC}"/>
              </a:ext>
            </a:extLst>
          </p:cNvPr>
          <p:cNvSpPr txBox="1"/>
          <p:nvPr/>
        </p:nvSpPr>
        <p:spPr>
          <a:xfrm>
            <a:off x="449014" y="2985542"/>
            <a:ext cx="4669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どのように工夫したか？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74D4C-DD15-0745-5019-0226D9BA6005}"/>
              </a:ext>
            </a:extLst>
          </p:cNvPr>
          <p:cNvSpPr txBox="1"/>
          <p:nvPr/>
        </p:nvSpPr>
        <p:spPr>
          <a:xfrm>
            <a:off x="449014" y="4810960"/>
            <a:ext cx="6433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800" u="sng" dirty="0"/>
              <a:t>どのような知見が得られたのか？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772545-5EA6-817F-74C1-A80EF2D7606C}"/>
              </a:ext>
            </a:extLst>
          </p:cNvPr>
          <p:cNvSpPr txBox="1"/>
          <p:nvPr/>
        </p:nvSpPr>
        <p:spPr>
          <a:xfrm>
            <a:off x="449016" y="1936876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・xxx．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3F6401-2DCB-7F05-82B6-DAABBE0F4237}"/>
              </a:ext>
            </a:extLst>
          </p:cNvPr>
          <p:cNvSpPr txBox="1"/>
          <p:nvPr/>
        </p:nvSpPr>
        <p:spPr>
          <a:xfrm>
            <a:off x="449014" y="5571138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EEAE4B-B1D9-D5A2-7F9E-4CC2206E3448}"/>
              </a:ext>
            </a:extLst>
          </p:cNvPr>
          <p:cNvSpPr txBox="1"/>
          <p:nvPr/>
        </p:nvSpPr>
        <p:spPr>
          <a:xfrm>
            <a:off x="449014" y="6026879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17FDCF-1E84-E498-EE0F-998BFBA4D8AB}"/>
              </a:ext>
            </a:extLst>
          </p:cNvPr>
          <p:cNvSpPr txBox="1"/>
          <p:nvPr/>
        </p:nvSpPr>
        <p:spPr>
          <a:xfrm>
            <a:off x="449014" y="2442726"/>
            <a:ext cx="112939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9DAAAC-B25B-0193-62F0-E268C60B3E7D}"/>
              </a:ext>
            </a:extLst>
          </p:cNvPr>
          <p:cNvSpPr txBox="1"/>
          <p:nvPr/>
        </p:nvSpPr>
        <p:spPr>
          <a:xfrm>
            <a:off x="449016" y="4173892"/>
            <a:ext cx="8809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C42953-C138-BB20-E1E6-A0CA44DC53DB}"/>
              </a:ext>
            </a:extLst>
          </p:cNvPr>
          <p:cNvSpPr txBox="1"/>
          <p:nvPr/>
        </p:nvSpPr>
        <p:spPr>
          <a:xfrm>
            <a:off x="449014" y="3718151"/>
            <a:ext cx="11588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JP" sz="2000" dirty="0"/>
              <a:t>・xxx</a:t>
            </a:r>
          </a:p>
        </p:txBody>
      </p:sp>
    </p:spTree>
    <p:extLst>
      <p:ext uri="{BB962C8B-B14F-4D97-AF65-F5344CB8AC3E}">
        <p14:creationId xmlns:p14="http://schemas.microsoft.com/office/powerpoint/2010/main" val="159980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51CFFC-35DF-11CF-319A-7BD996C08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6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5702B-67A0-528F-3DEE-771EFA468E1A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My Opinion</a:t>
            </a:r>
          </a:p>
        </p:txBody>
      </p:sp>
    </p:spTree>
    <p:extLst>
      <p:ext uri="{BB962C8B-B14F-4D97-AF65-F5344CB8AC3E}">
        <p14:creationId xmlns:p14="http://schemas.microsoft.com/office/powerpoint/2010/main" val="342233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214FC-E6F4-7B59-B279-01A956BB4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16C86-23D5-F268-6A8B-5CA7887F9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7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968B57-7C15-67CE-CDB0-8B1BE675CB57}"/>
              </a:ext>
            </a:extLst>
          </p:cNvPr>
          <p:cNvSpPr txBox="1"/>
          <p:nvPr/>
        </p:nvSpPr>
        <p:spPr>
          <a:xfrm>
            <a:off x="449017" y="269481"/>
            <a:ext cx="71353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References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354E10-C5BA-BE87-2451-351ED5C4E0E6}"/>
              </a:ext>
            </a:extLst>
          </p:cNvPr>
          <p:cNvSpPr txBox="1"/>
          <p:nvPr/>
        </p:nvSpPr>
        <p:spPr>
          <a:xfrm>
            <a:off x="149902" y="1244183"/>
            <a:ext cx="118872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altLang="ja-JP" dirty="0"/>
              <a:t>[1]</a:t>
            </a:r>
            <a:r>
              <a:rPr lang="ja-JP" altLang="en-US" dirty="0"/>
              <a:t> </a:t>
            </a:r>
            <a:r>
              <a:rPr lang="en-US" altLang="ja-JP" dirty="0"/>
              <a:t>Bergman</a:t>
            </a:r>
            <a:r>
              <a:rPr lang="en-JP" altLang="ja-JP" dirty="0"/>
              <a:t> </a:t>
            </a:r>
            <a:r>
              <a:rPr lang="en-JP" altLang="ja-JP" i="1" dirty="0"/>
              <a:t>et.al., </a:t>
            </a:r>
            <a:r>
              <a:rPr lang="en-US" dirty="0">
                <a:solidFill>
                  <a:srgbClr val="000000"/>
                </a:solidFill>
                <a:hlinkClick r:id="rId2"/>
              </a:rPr>
              <a:t>“Deep Nearest Neighbor Anomaly Detection</a:t>
            </a:r>
            <a:r>
              <a:rPr lang="en-US" dirty="0">
                <a:solidFill>
                  <a:srgbClr val="000000"/>
                </a:solidFill>
              </a:rPr>
              <a:t>”, 2020, </a:t>
            </a:r>
            <a:r>
              <a:rPr lang="en-US" altLang="ja-JP" dirty="0"/>
              <a:t>ICLR 2020</a:t>
            </a:r>
          </a:p>
          <a:p>
            <a:r>
              <a:rPr lang="en-JP" altLang="ja-JP" dirty="0"/>
              <a:t>[</a:t>
            </a:r>
            <a:r>
              <a:rPr lang="en-US" altLang="ja-JP" dirty="0"/>
              <a:t>2</a:t>
            </a:r>
            <a:r>
              <a:rPr lang="en-JP" altLang="ja-JP" dirty="0"/>
              <a:t>]</a:t>
            </a:r>
            <a:r>
              <a:rPr lang="en-US" altLang="ja-JP" dirty="0">
                <a:solidFill>
                  <a:srgbClr val="000000"/>
                </a:solidFill>
              </a:rPr>
              <a:t> </a:t>
            </a:r>
            <a:r>
              <a:rPr lang="en-US" altLang="ja-JP" dirty="0"/>
              <a:t>Cohen et.al., </a:t>
            </a:r>
            <a:r>
              <a:rPr lang="en-US" altLang="ja-JP" dirty="0">
                <a:solidFill>
                  <a:srgbClr val="000000"/>
                </a:solidFill>
                <a:hlinkClick r:id="rId3"/>
              </a:rPr>
              <a:t>“Sub-Image Anomaly Detection with Deep Pyramid Correspondences</a:t>
            </a:r>
            <a:r>
              <a:rPr lang="en-US" altLang="ja-JP" dirty="0">
                <a:hlinkClick r:id="rId4"/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2020, </a:t>
            </a:r>
            <a:r>
              <a:rPr lang="en-US" altLang="ja-JP" dirty="0"/>
              <a:t>CVPR 2020 </a:t>
            </a:r>
          </a:p>
          <a:p>
            <a:r>
              <a:rPr lang="en-JP" altLang="ja-JP" dirty="0"/>
              <a:t>[</a:t>
            </a:r>
            <a:r>
              <a:rPr lang="en-US" altLang="ja-JP" dirty="0"/>
              <a:t>3</a:t>
            </a:r>
            <a:r>
              <a:rPr lang="en-JP" altLang="ja-JP" dirty="0"/>
              <a:t>]</a:t>
            </a:r>
            <a:r>
              <a:rPr lang="en-US" altLang="ja-JP" dirty="0"/>
              <a:t> </a:t>
            </a:r>
            <a:r>
              <a:rPr lang="en-US" altLang="ja-JP" dirty="0" err="1"/>
              <a:t>Defard</a:t>
            </a:r>
            <a:r>
              <a:rPr lang="en-US" altLang="ja-JP" dirty="0"/>
              <a:t> et.al., </a:t>
            </a:r>
            <a:r>
              <a:rPr lang="en-US" altLang="ja-JP" dirty="0">
                <a:hlinkClick r:id="rId5"/>
              </a:rPr>
              <a:t>“</a:t>
            </a:r>
            <a:r>
              <a:rPr lang="en-US" altLang="ja-JP" dirty="0" err="1">
                <a:hlinkClick r:id="rId5"/>
              </a:rPr>
              <a:t>PaDiM</a:t>
            </a:r>
            <a:r>
              <a:rPr lang="en-US" altLang="ja-JP" dirty="0">
                <a:hlinkClick r:id="rId5"/>
              </a:rPr>
              <a:t>: a Patch Distribution Modeling Framework for Anomaly Detection and Localization</a:t>
            </a:r>
            <a:r>
              <a:rPr lang="en-US" altLang="ja-JP" dirty="0">
                <a:hlinkClick r:id="rId4"/>
              </a:rPr>
              <a:t>”</a:t>
            </a:r>
            <a:r>
              <a:rPr lang="en-US" altLang="ja-JP" dirty="0">
                <a:solidFill>
                  <a:srgbClr val="000000"/>
                </a:solidFill>
              </a:rPr>
              <a:t> 2020, ICIP</a:t>
            </a:r>
            <a:r>
              <a:rPr lang="ja-JP" altLang="en-US" dirty="0">
                <a:solidFill>
                  <a:srgbClr val="000000"/>
                </a:solidFill>
              </a:rPr>
              <a:t> </a:t>
            </a:r>
            <a:r>
              <a:rPr lang="en-US" altLang="ja-JP" dirty="0">
                <a:solidFill>
                  <a:srgbClr val="000000"/>
                </a:solidFill>
              </a:rPr>
              <a:t>2021</a:t>
            </a:r>
            <a:endParaRPr lang="en-US" altLang="ja-JP" dirty="0"/>
          </a:p>
          <a:p>
            <a:r>
              <a:rPr lang="en-JP" altLang="ja-JP" dirty="0"/>
              <a:t>[</a:t>
            </a:r>
            <a:r>
              <a:rPr lang="en-US" altLang="ja-JP" dirty="0"/>
              <a:t>4</a:t>
            </a:r>
            <a:r>
              <a:rPr lang="en-JP" altLang="ja-JP" dirty="0"/>
              <a:t>]</a:t>
            </a:r>
            <a:r>
              <a:rPr lang="en-US" altLang="ja-JP" dirty="0"/>
              <a:t> Roth et.al., </a:t>
            </a:r>
            <a:r>
              <a:rPr lang="en-US" altLang="ja-JP" dirty="0">
                <a:hlinkClick r:id="rId4"/>
              </a:rPr>
              <a:t>“Towards Total Recall in Industrial Anomaly Detection”</a:t>
            </a:r>
            <a:r>
              <a:rPr lang="en-US" altLang="ja-JP" dirty="0">
                <a:solidFill>
                  <a:srgbClr val="000000"/>
                </a:solidFill>
              </a:rPr>
              <a:t> 2021, </a:t>
            </a:r>
            <a:r>
              <a:rPr lang="en-US" altLang="ja-JP" dirty="0"/>
              <a:t>CVPR 2022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JP" altLang="ja-JP" dirty="0"/>
              <a:t>[</a:t>
            </a:r>
            <a:r>
              <a:rPr lang="en-US" altLang="ja-JP" dirty="0"/>
              <a:t>5</a:t>
            </a:r>
            <a:r>
              <a:rPr lang="en-JP" altLang="ja-JP" dirty="0"/>
              <a:t>]</a:t>
            </a:r>
            <a:r>
              <a:rPr lang="en-US" altLang="ja-JP" dirty="0"/>
              <a:t> Bergmann et.al., </a:t>
            </a:r>
            <a:r>
              <a:rPr lang="en-US" altLang="ja-JP" dirty="0">
                <a:hlinkClick r:id="rId6"/>
              </a:rPr>
              <a:t>“Improving Unsupervised Defect Segmentation by Applying Structural Similarity to Autoencoders”</a:t>
            </a:r>
            <a:r>
              <a:rPr lang="en-US" altLang="ja-JP" dirty="0">
                <a:solidFill>
                  <a:srgbClr val="000000"/>
                </a:solidFill>
              </a:rPr>
              <a:t> 2018, </a:t>
            </a:r>
            <a:r>
              <a:rPr lang="en-US" altLang="ja-JP" dirty="0"/>
              <a:t>VISAPP 2019</a:t>
            </a:r>
          </a:p>
          <a:p>
            <a:r>
              <a:rPr lang="en-JP" altLang="ja-JP" dirty="0"/>
              <a:t>[</a:t>
            </a:r>
            <a:r>
              <a:rPr lang="en-US" altLang="ja-JP" dirty="0"/>
              <a:t>6</a:t>
            </a:r>
            <a:r>
              <a:rPr lang="en-JP" altLang="ja-JP" dirty="0"/>
              <a:t>]</a:t>
            </a:r>
            <a:r>
              <a:rPr lang="en-US" altLang="ja-JP" dirty="0"/>
              <a:t> You et.al., </a:t>
            </a:r>
            <a:r>
              <a:rPr lang="en-US" altLang="ja-JP" dirty="0">
                <a:hlinkClick r:id="rId7"/>
              </a:rPr>
              <a:t>“ADTR: Anomaly Detection Transformer with Feature Reconstruction”</a:t>
            </a:r>
            <a:r>
              <a:rPr lang="en-US" altLang="ja-JP" dirty="0">
                <a:solidFill>
                  <a:srgbClr val="000000"/>
                </a:solidFill>
              </a:rPr>
              <a:t> 2022, </a:t>
            </a:r>
            <a:r>
              <a:rPr lang="en-US" altLang="ja-JP" dirty="0"/>
              <a:t>ICME 2022</a:t>
            </a:r>
          </a:p>
          <a:p>
            <a:r>
              <a:rPr lang="en-JP" altLang="ja-JP" dirty="0"/>
              <a:t>[</a:t>
            </a:r>
            <a:r>
              <a:rPr lang="en-US" altLang="ja-JP" dirty="0"/>
              <a:t>7</a:t>
            </a:r>
            <a:r>
              <a:rPr lang="en-JP" altLang="ja-JP" dirty="0"/>
              <a:t>]</a:t>
            </a:r>
            <a:r>
              <a:rPr lang="en-US" altLang="ja-JP" dirty="0"/>
              <a:t> Lu et.al., </a:t>
            </a:r>
            <a:r>
              <a:rPr lang="en-US" dirty="0">
                <a:solidFill>
                  <a:srgbClr val="000000"/>
                </a:solidFill>
                <a:hlinkClick r:id="rId8"/>
              </a:rPr>
              <a:t>“Removing Anomalies as Noises for Industrial Defect Localization”</a:t>
            </a:r>
            <a:r>
              <a:rPr lang="en-US" altLang="ja-JP" dirty="0">
                <a:solidFill>
                  <a:srgbClr val="000000"/>
                </a:solidFill>
              </a:rPr>
              <a:t> 2023, ICCV 2023</a:t>
            </a:r>
          </a:p>
          <a:p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  <a:p>
            <a:endParaRPr lang="en-US" altLang="ja-JP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37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066FF-551E-72B2-14B6-29836F272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0CD9B9-86FF-3857-C3F4-A35F5540D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r>
              <a:rPr kumimoji="1" lang="en-US" altLang="ja-JP"/>
              <a:t>-</a:t>
            </a:r>
            <a:fld id="{DD4CF77E-606E-4148-BC8B-C5EDFD579810}" type="slidenum">
              <a:rPr kumimoji="1" lang="ja-JP" altLang="en-US" smtClean="0"/>
              <a:pPr algn="ctr"/>
              <a:t>8</a:t>
            </a:fld>
            <a:r>
              <a:rPr kumimoji="1" lang="en-US" altLang="ja-JP"/>
              <a:t>-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BCCDD3-E17D-2811-B7FA-A7CB0FA6640F}"/>
              </a:ext>
            </a:extLst>
          </p:cNvPr>
          <p:cNvSpPr txBox="1"/>
          <p:nvPr/>
        </p:nvSpPr>
        <p:spPr>
          <a:xfrm>
            <a:off x="449016" y="269481"/>
            <a:ext cx="829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4000" dirty="0"/>
              <a:t>Appendix. </a:t>
            </a:r>
          </a:p>
        </p:txBody>
      </p:sp>
    </p:spTree>
    <p:extLst>
      <p:ext uri="{BB962C8B-B14F-4D97-AF65-F5344CB8AC3E}">
        <p14:creationId xmlns:p14="http://schemas.microsoft.com/office/powerpoint/2010/main" val="231887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8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</TotalTime>
  <Words>327</Words>
  <Application>Microsoft Office PowerPoint</Application>
  <PresentationFormat>ワイド画面</PresentationFormat>
  <Paragraphs>66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Lucida Grande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daiki U</dc:creator>
  <cp:lastModifiedBy>daiki U</cp:lastModifiedBy>
  <cp:revision>3</cp:revision>
  <dcterms:created xsi:type="dcterms:W3CDTF">2025-06-30T02:25:33Z</dcterms:created>
  <dcterms:modified xsi:type="dcterms:W3CDTF">2025-07-01T05:18:39Z</dcterms:modified>
</cp:coreProperties>
</file>