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9" r:id="rId2"/>
    <p:sldId id="323" r:id="rId3"/>
    <p:sldId id="329" r:id="rId4"/>
    <p:sldId id="284" r:id="rId5"/>
    <p:sldId id="313" r:id="rId6"/>
    <p:sldId id="315" r:id="rId7"/>
    <p:sldId id="324" r:id="rId8"/>
    <p:sldId id="325" r:id="rId9"/>
    <p:sldId id="326" r:id="rId10"/>
    <p:sldId id="327" r:id="rId11"/>
    <p:sldId id="328" r:id="rId12"/>
    <p:sldId id="306" r:id="rId13"/>
    <p:sldId id="289" r:id="rId14"/>
    <p:sldId id="330" r:id="rId15"/>
    <p:sldId id="320" r:id="rId16"/>
    <p:sldId id="321" r:id="rId17"/>
    <p:sldId id="322" r:id="rId18"/>
    <p:sldId id="282" r:id="rId19"/>
    <p:sldId id="31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varScale="1">
        <p:scale>
          <a:sx n="83" d="100"/>
          <a:sy n="83"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ja-JP" altLang="en-US" u="none" dirty="0"/>
              <a:t>所要時間</a:t>
            </a:r>
            <a:r>
              <a:rPr kumimoji="1" lang="en-US" altLang="ja-JP" u="none" dirty="0"/>
              <a:t>: [s]</a:t>
            </a:r>
          </a:p>
          <a:p>
            <a:endParaRPr kumimoji="1" lang="en-US" altLang="ja-JP" u="sng" dirty="0"/>
          </a:p>
          <a:p>
            <a:r>
              <a:rPr kumimoji="1" lang="ja-JP" altLang="en-US" u="sng" dirty="0"/>
              <a:t>紹介文</a:t>
            </a:r>
            <a:endParaRPr kumimoji="1" lang="en-US" altLang="ja-JP" u="sng" dirty="0"/>
          </a:p>
          <a:p>
            <a:r>
              <a:rPr kumimoji="1" lang="en-US" altLang="ja-JP" dirty="0"/>
              <a:t>B4</a:t>
            </a:r>
            <a:r>
              <a:rPr kumimoji="1" lang="ja-JP" altLang="en-US" dirty="0"/>
              <a:t>の上坂です。発表を始めます．</a:t>
            </a:r>
            <a:endParaRPr kumimoji="1" lang="en-US" altLang="ja-JP" dirty="0"/>
          </a:p>
          <a:p>
            <a:r>
              <a:rPr kumimoji="1" lang="ja-JP" altLang="en-US" dirty="0"/>
              <a:t>内容は，</a:t>
            </a:r>
            <a:r>
              <a:rPr kumimoji="1" lang="en-US" altLang="ja-JP" dirty="0"/>
              <a:t>”</a:t>
            </a:r>
            <a:r>
              <a:rPr kumimoji="1" lang="ja-JP" altLang="en-US" dirty="0"/>
              <a:t>異常検知手法の紹介</a:t>
            </a:r>
            <a:r>
              <a:rPr kumimoji="1" lang="en-US" altLang="ja-JP" dirty="0"/>
              <a:t>”</a:t>
            </a:r>
            <a:r>
              <a:rPr kumimoji="1" lang="ja-JP" altLang="en-US" dirty="0"/>
              <a:t>で、参照した論文の詳細は </a:t>
            </a:r>
            <a:r>
              <a:rPr kumimoji="1" lang="en-US" altLang="ja-JP" dirty="0"/>
              <a:t>References </a:t>
            </a:r>
            <a:r>
              <a:rPr kumimoji="1" lang="ja-JP" altLang="en-US" dirty="0"/>
              <a:t>に記載しています．</a:t>
            </a:r>
            <a:endParaRPr kumimoji="1" lang="en-US" altLang="ja-JP" dirty="0"/>
          </a:p>
          <a:p>
            <a:endParaRPr kumimoji="1" lang="en-US" altLang="ja-JP" dirty="0"/>
          </a:p>
          <a:p>
            <a:r>
              <a:rPr kumimoji="1" lang="ja-JP" altLang="en-US" u="sng" dirty="0"/>
              <a:t>イントロ</a:t>
            </a:r>
            <a:endParaRPr kumimoji="1" lang="en-US" altLang="ja-JP" u="sng"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403264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11</a:t>
            </a:fld>
            <a:endParaRPr kumimoji="1" lang="ja-JP" altLang="en-US"/>
          </a:p>
        </p:txBody>
      </p:sp>
    </p:spTree>
    <p:extLst>
      <p:ext uri="{BB962C8B-B14F-4D97-AF65-F5344CB8AC3E}">
        <p14:creationId xmlns:p14="http://schemas.microsoft.com/office/powerpoint/2010/main" val="4084542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a:t>以上で発表を終わります。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14</a:t>
            </a:fld>
            <a:endParaRPr kumimoji="1" lang="ja-JP" altLang="en-US"/>
          </a:p>
        </p:txBody>
      </p:sp>
    </p:spTree>
    <p:extLst>
      <p:ext uri="{BB962C8B-B14F-4D97-AF65-F5344CB8AC3E}">
        <p14:creationId xmlns:p14="http://schemas.microsoft.com/office/powerpoint/2010/main" val="3708307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endParaRPr lang="en-US"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4051404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191591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u="none" dirty="0"/>
              <a:t>異常検知手法は大きく分けて３つに分類できます。　　　　　　　　　　</a:t>
            </a:r>
            <a:r>
              <a:rPr kumimoji="1" lang="ja-JP" altLang="en-US" dirty="0"/>
              <a:t>３つの簡単な説明（自分の理解）</a:t>
            </a:r>
            <a:endParaRPr kumimoji="1" lang="en-US" altLang="ja-JP" dirty="0"/>
          </a:p>
          <a:p>
            <a:r>
              <a:rPr kumimoji="1" lang="ja-JP" altLang="en-US" dirty="0"/>
              <a:t>メモリバンクベースは、</a:t>
            </a:r>
            <a:endParaRPr kumimoji="1" lang="en-US" altLang="ja-JP" dirty="0"/>
          </a:p>
          <a:p>
            <a:r>
              <a:rPr kumimoji="1" lang="ja-JP" altLang="en-US" dirty="0"/>
              <a:t>再構成ベースは、</a:t>
            </a:r>
            <a:endParaRPr kumimoji="1" lang="en-US" altLang="ja-JP" dirty="0"/>
          </a:p>
          <a:p>
            <a:r>
              <a:rPr kumimoji="1" lang="ja-JP" altLang="en-US" dirty="0"/>
              <a:t>確率分布ベースは、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また、すべての手法において、異常か否か判定は、なにかしらの方法で計算された異常スコア と 設定した閾値 を基に行います。</a:t>
            </a:r>
            <a:endParaRPr kumimoji="1" lang="en-US" altLang="ja-JP" dirty="0"/>
          </a:p>
          <a:p>
            <a:endParaRPr kumimoji="1" lang="en-US" altLang="ja-JP" u="none" dirty="0"/>
          </a:p>
          <a:p>
            <a:r>
              <a:rPr kumimoji="1" lang="ja-JP" altLang="en-US" u="none" dirty="0"/>
              <a:t>＠ここでクリック。</a:t>
            </a:r>
            <a:endParaRPr kumimoji="1" lang="en-US" altLang="ja-JP" u="none" dirty="0"/>
          </a:p>
          <a:p>
            <a:r>
              <a:rPr kumimoji="1" lang="ja-JP" altLang="en-US" u="none" dirty="0"/>
              <a:t>今回は、この２つを対象とします。</a:t>
            </a:r>
            <a:endParaRPr kumimoji="1" lang="en-US" altLang="ja-JP"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メモリバンクベースの手法は上記４つを紹介・説明します。</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391549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p>
          <a:p>
            <a:endParaRPr lang="en-US" dirty="0"/>
          </a:p>
          <a:p>
            <a:r>
              <a:rPr lang="en-US" dirty="0" err="1"/>
              <a:t>Knn</a:t>
            </a:r>
            <a:r>
              <a:rPr lang="ja-JP" altLang="en-US" dirty="0"/>
              <a:t>：正常な画像が入力されたのならばベクトル間の合計距離は小さくなるはずだという仮定の下で、異常な画像が入力された場合は合計距離が大きくなるので、しきい値を超えた場合に異常と判断される。　　</a:t>
            </a:r>
            <a:r>
              <a:rPr kumimoji="1" lang="ja-JP" altLang="en-US" sz="1200" dirty="0"/>
              <a:t>内積が大きい</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4</a:t>
            </a:fld>
            <a:endParaRPr kumimoji="1" lang="ja-JP" altLang="en-US"/>
          </a:p>
        </p:txBody>
      </p:sp>
    </p:spTree>
    <p:extLst>
      <p:ext uri="{BB962C8B-B14F-4D97-AF65-F5344CB8AC3E}">
        <p14:creationId xmlns:p14="http://schemas.microsoft.com/office/powerpoint/2010/main" val="26671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US" dirty="0"/>
          </a:p>
          <a:p>
            <a:r>
              <a:rPr lang="ja-JP" altLang="en-US" dirty="0"/>
              <a:t>その複数層を採用した意図を説明</a:t>
            </a:r>
            <a:endParaRPr lang="en-US" altLang="ja-JP" dirty="0"/>
          </a:p>
          <a:p>
            <a:endParaRPr lang="en-US" dirty="0"/>
          </a:p>
          <a:p>
            <a:r>
              <a:rPr lang="ja-JP" altLang="en-US" dirty="0"/>
              <a:t>マジ軽く　時間は短く</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300262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US" dirty="0"/>
          </a:p>
          <a:p>
            <a:r>
              <a:rPr lang="ja-JP" altLang="en-US" dirty="0"/>
              <a:t>分布に沿っているが原点から遠い点⇒異常度を減衰させる</a:t>
            </a:r>
            <a:endParaRPr lang="en-US" altLang="ja-JP" dirty="0"/>
          </a:p>
          <a:p>
            <a:r>
              <a:rPr lang="ja-JP" altLang="en-US" dirty="0"/>
              <a:t>分布から明らかに外れているが原点には近い点⇒異常度を増幅させる　って理解。</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25326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再構築ベースの手法は上記３つを紹介・説明します。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8</a:t>
            </a:fld>
            <a:endParaRPr kumimoji="1" lang="ja-JP" altLang="en-US"/>
          </a:p>
        </p:txBody>
      </p:sp>
    </p:spTree>
    <p:extLst>
      <p:ext uri="{BB962C8B-B14F-4D97-AF65-F5344CB8AC3E}">
        <p14:creationId xmlns:p14="http://schemas.microsoft.com/office/powerpoint/2010/main" val="36598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解説部分</a:t>
            </a:r>
            <a:r>
              <a:rPr lang="en-US" altLang="ja-JP" dirty="0"/>
              <a:t>(</a:t>
            </a:r>
            <a:r>
              <a:rPr lang="ja-JP" altLang="en-US" dirty="0"/>
              <a:t>詳しいことはここに記述して、かいつまんでスライドにも書く。図も欲しい</a:t>
            </a:r>
            <a:r>
              <a:rPr lang="en-US" altLang="ja-JP" dirty="0"/>
              <a:t>)</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95966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2025/7/1</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2025/7/1</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arxiv.org/abs/2209.01816" TargetMode="External"/><Relationship Id="rId3" Type="http://schemas.openxmlformats.org/officeDocument/2006/relationships/hyperlink" Target="https://arxiv.org/abs/2002.10445" TargetMode="External"/><Relationship Id="rId7" Type="http://schemas.openxmlformats.org/officeDocument/2006/relationships/hyperlink" Target="https://arxiv.org/abs/1807.02011"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arxiv.org/abs/2011.08785" TargetMode="External"/><Relationship Id="rId5" Type="http://schemas.openxmlformats.org/officeDocument/2006/relationships/hyperlink" Target="https://arxiv.org/abs/2106.08265" TargetMode="External"/><Relationship Id="rId4" Type="http://schemas.openxmlformats.org/officeDocument/2006/relationships/hyperlink" Target="https://arxiv.org/abs/2005.02357" TargetMode="External"/><Relationship Id="rId9" Type="http://schemas.openxmlformats.org/officeDocument/2006/relationships/hyperlink" Target="https://openaccess.thecvf.com/content/ICCV2023/papers/Lu_Removing_Anomalies_as_Noises_for_Industrial_Defect_Localization_ICCV_2023_paper.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10035"/>
            <a:ext cx="11859066" cy="1200329"/>
          </a:xfrm>
          <a:prstGeom prst="rect">
            <a:avLst/>
          </a:prstGeom>
          <a:noFill/>
        </p:spPr>
        <p:txBody>
          <a:bodyPr wrap="square" rtlCol="0">
            <a:spAutoFit/>
          </a:bodyPr>
          <a:lstStyle/>
          <a:p>
            <a:r>
              <a:rPr lang="ja-JP" altLang="en-US" sz="3600" b="1" i="0" dirty="0">
                <a:solidFill>
                  <a:schemeClr val="bg1"/>
                </a:solidFill>
                <a:effectLst/>
                <a:latin typeface="Lucida Grande" panose="020B0600040502020204" pitchFamily="34" charset="0"/>
              </a:rPr>
              <a:t>サーベイ大会用資料</a:t>
            </a:r>
            <a:endParaRPr lang="en-US" altLang="ja-JP" sz="3600" b="1" i="0" dirty="0">
              <a:solidFill>
                <a:schemeClr val="bg1"/>
              </a:solidFill>
              <a:effectLst/>
              <a:latin typeface="Lucida Grande" panose="020B0600040502020204" pitchFamily="34" charset="0"/>
            </a:endParaRPr>
          </a:p>
          <a:p>
            <a:pPr algn="ctr"/>
            <a:r>
              <a:rPr lang="ja-JP" altLang="en-US" sz="3600" b="1" i="0" dirty="0">
                <a:solidFill>
                  <a:schemeClr val="bg1"/>
                </a:solidFill>
                <a:effectLst/>
                <a:latin typeface="Lucida Grande" panose="020B0600040502020204" pitchFamily="34" charset="0"/>
              </a:rPr>
              <a:t>異常検知手法の紹介</a:t>
            </a:r>
            <a:endParaRPr lang="en-US" sz="3600" b="1" i="0" dirty="0">
              <a:solidFill>
                <a:schemeClr val="bg1"/>
              </a:solidFill>
              <a:effectLst/>
              <a:latin typeface="Lucida Grande" panose="020B0600040502020204" pitchFamily="34" charset="0"/>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646331"/>
          </a:xfrm>
          <a:prstGeom prst="rect">
            <a:avLst/>
          </a:prstGeom>
          <a:noFill/>
        </p:spPr>
        <p:txBody>
          <a:bodyPr wrap="square">
            <a:spAutoFit/>
          </a:bodyPr>
          <a:lstStyle/>
          <a:p>
            <a:r>
              <a:rPr lang="en-JP" dirty="0">
                <a:solidFill>
                  <a:schemeClr val="bg1"/>
                </a:solidFill>
              </a:rPr>
              <a:t>Paper Information</a:t>
            </a:r>
            <a:r>
              <a:rPr lang="ja-JP" altLang="en-US" dirty="0">
                <a:solidFill>
                  <a:schemeClr val="bg1"/>
                </a:solidFill>
              </a:rPr>
              <a:t>：</a:t>
            </a:r>
            <a:r>
              <a:rPr lang="en-JP" altLang="ja-JP" dirty="0">
                <a:solidFill>
                  <a:schemeClr val="bg1"/>
                </a:solidFill>
              </a:rPr>
              <a:t>References</a:t>
            </a:r>
            <a:r>
              <a:rPr lang="ja-JP" altLang="en-US" dirty="0">
                <a:solidFill>
                  <a:schemeClr val="bg1"/>
                </a:solidFill>
              </a:rPr>
              <a:t>に記載</a:t>
            </a:r>
            <a:endParaRPr lang="en-JP" altLang="ja-JP" dirty="0">
              <a:solidFill>
                <a:schemeClr val="bg1"/>
              </a:solidFill>
            </a:endParaRPr>
          </a:p>
          <a:p>
            <a:endParaRPr lang="en-JP" dirty="0">
              <a:solidFill>
                <a:schemeClr val="bg1"/>
              </a:solidFill>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 </a:t>
            </a:r>
            <a:r>
              <a:rPr lang="en-US" altLang="ja-JP" sz="4000" dirty="0"/>
              <a:t>ADTR</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Tree>
    <p:extLst>
      <p:ext uri="{BB962C8B-B14F-4D97-AF65-F5344CB8AC3E}">
        <p14:creationId xmlns:p14="http://schemas.microsoft.com/office/powerpoint/2010/main" val="34118251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11</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732952" cy="707886"/>
          </a:xfrm>
          <a:prstGeom prst="rect">
            <a:avLst/>
          </a:prstGeom>
          <a:noFill/>
        </p:spPr>
        <p:txBody>
          <a:bodyPr wrap="square" rtlCol="0">
            <a:spAutoFit/>
          </a:bodyPr>
          <a:lstStyle/>
          <a:p>
            <a:r>
              <a:rPr lang="ja-JP" altLang="en-US" sz="4000" dirty="0"/>
              <a:t>提案手法： </a:t>
            </a:r>
            <a:r>
              <a:rPr lang="en-US" altLang="ja-JP" sz="4000" dirty="0"/>
              <a:t>Morita et al.(2022)</a:t>
            </a:r>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07996" cy="369332"/>
          </a:xfrm>
          <a:prstGeom prst="rect">
            <a:avLst/>
          </a:prstGeom>
        </p:spPr>
        <p:txBody>
          <a:bodyPr wrap="none">
            <a:spAutoFit/>
          </a:bodyPr>
          <a:lstStyle/>
          <a:p>
            <a:r>
              <a:rPr lang="ja-JP" altLang="en-US" b="1" dirty="0"/>
              <a:t>ああああ</a:t>
            </a:r>
            <a:endParaRPr lang="ja-JP" altLang="en-US" dirty="0"/>
          </a:p>
        </p:txBody>
      </p:sp>
      <p:sp>
        <p:nvSpPr>
          <p:cNvPr id="5" name="テキスト ボックス 4">
            <a:extLst>
              <a:ext uri="{FF2B5EF4-FFF2-40B4-BE49-F238E27FC236}">
                <a16:creationId xmlns:a16="http://schemas.microsoft.com/office/drawing/2014/main" id="{23B5CFF3-EE2A-4F91-86A0-8BFC1984EE8D}"/>
              </a:ext>
            </a:extLst>
          </p:cNvPr>
          <p:cNvSpPr txBox="1"/>
          <p:nvPr/>
        </p:nvSpPr>
        <p:spPr>
          <a:xfrm>
            <a:off x="4497860" y="849412"/>
            <a:ext cx="6178378" cy="276999"/>
          </a:xfrm>
          <a:prstGeom prst="rect">
            <a:avLst/>
          </a:prstGeom>
          <a:noFill/>
        </p:spPr>
        <p:txBody>
          <a:bodyPr wrap="square" rtlCol="0">
            <a:spAutoFit/>
          </a:bodyPr>
          <a:lstStyle/>
          <a:p>
            <a:r>
              <a:rPr lang="en-US" altLang="ja-JP" sz="1200" dirty="0"/>
              <a:t>(</a:t>
            </a:r>
            <a:r>
              <a:rPr lang="en-US" altLang="ja-JP" sz="1200" dirty="0" err="1"/>
              <a:t>Removing_Anomalies_as_Noises_for_Industrial_Defect_Localization</a:t>
            </a:r>
            <a:r>
              <a:rPr lang="en-US" altLang="ja-JP" sz="1200" dirty="0"/>
              <a:t>)</a:t>
            </a:r>
            <a:endParaRPr kumimoji="1" lang="ja-JP" altLang="en-US" sz="1200" dirty="0"/>
          </a:p>
        </p:txBody>
      </p:sp>
    </p:spTree>
    <p:extLst>
      <p:ext uri="{BB962C8B-B14F-4D97-AF65-F5344CB8AC3E}">
        <p14:creationId xmlns:p14="http://schemas.microsoft.com/office/powerpoint/2010/main" val="35963070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369332"/>
          </a:xfrm>
          <a:prstGeom prst="rect">
            <a:avLst/>
          </a:prstGeom>
        </p:spPr>
        <p:txBody>
          <a:bodyPr wrap="square">
            <a:spAutoFit/>
          </a:bodyPr>
          <a:lstStyle/>
          <a:p>
            <a:r>
              <a:rPr lang="en-JP" altLang="ja-JP" dirty="0"/>
              <a:t>・</a:t>
            </a:r>
            <a:r>
              <a:rPr lang="ja-JP" altLang="en-US" dirty="0"/>
              <a:t>新しく提案された手法でも過去の手法と比べると苦手な評価項目が存在すること。</a:t>
            </a:r>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5355312"/>
          </a:xfrm>
          <a:prstGeom prst="rect">
            <a:avLst/>
          </a:prstGeom>
          <a:noFill/>
        </p:spPr>
        <p:txBody>
          <a:bodyPr wrap="square" rtlCol="0">
            <a:spAutoFit/>
          </a:bodyPr>
          <a:lstStyle/>
          <a:p>
            <a:r>
              <a:rPr lang="ja-JP" altLang="en-US" b="1" dirty="0"/>
              <a:t>メモリバンクベースの手法</a:t>
            </a:r>
            <a:endParaRPr lang="en-US" altLang="ja-JP" b="1" dirty="0"/>
          </a:p>
          <a:p>
            <a:r>
              <a:rPr lang="en-JP" altLang="ja-JP" dirty="0"/>
              <a:t>[1]</a:t>
            </a:r>
            <a:r>
              <a:rPr lang="ja-JP" altLang="en-US" dirty="0"/>
              <a:t> </a:t>
            </a:r>
            <a:r>
              <a:rPr lang="en-US" altLang="ja-JP" dirty="0"/>
              <a:t>Bergman</a:t>
            </a:r>
            <a:r>
              <a:rPr lang="en-JP" altLang="ja-JP" dirty="0"/>
              <a:t> </a:t>
            </a:r>
            <a:r>
              <a:rPr lang="en-JP" altLang="ja-JP" i="1" dirty="0"/>
              <a:t>et.al., </a:t>
            </a:r>
            <a:r>
              <a:rPr lang="en-US" dirty="0">
                <a:solidFill>
                  <a:srgbClr val="000000"/>
                </a:solidFill>
                <a:hlinkClick r:id="rId3"/>
              </a:rPr>
              <a:t>“Deep Nearest Neighbor Anomaly Detection</a:t>
            </a:r>
            <a:r>
              <a:rPr lang="en-US" dirty="0">
                <a:solidFill>
                  <a:srgbClr val="000000"/>
                </a:solidFill>
              </a:rPr>
              <a:t>”, 2020, </a:t>
            </a:r>
            <a:r>
              <a:rPr lang="en-US" altLang="ja-JP" dirty="0"/>
              <a:t>ICLR 2020</a:t>
            </a:r>
          </a:p>
          <a:p>
            <a:r>
              <a:rPr lang="en-JP" altLang="ja-JP" dirty="0"/>
              <a:t>[</a:t>
            </a:r>
            <a:r>
              <a:rPr lang="en-US" altLang="ja-JP" dirty="0"/>
              <a:t>2</a:t>
            </a:r>
            <a:r>
              <a:rPr lang="en-JP" altLang="ja-JP" dirty="0"/>
              <a:t>]</a:t>
            </a:r>
            <a:r>
              <a:rPr lang="en-US" altLang="ja-JP" dirty="0">
                <a:solidFill>
                  <a:srgbClr val="000000"/>
                </a:solidFill>
              </a:rPr>
              <a:t> </a:t>
            </a:r>
            <a:r>
              <a:rPr lang="en-US" altLang="ja-JP" dirty="0"/>
              <a:t>Cohen et.al., </a:t>
            </a:r>
            <a:r>
              <a:rPr lang="en-US" altLang="ja-JP" dirty="0">
                <a:solidFill>
                  <a:srgbClr val="000000"/>
                </a:solidFill>
                <a:hlinkClick r:id="rId4"/>
              </a:rPr>
              <a:t>“Sub-Image Anomaly Detection with Deep Pyramid Correspondences</a:t>
            </a:r>
            <a:r>
              <a:rPr lang="en-US" altLang="ja-JP" dirty="0">
                <a:hlinkClick r:id="rId5"/>
              </a:rPr>
              <a:t>”</a:t>
            </a:r>
            <a:r>
              <a:rPr lang="en-US" altLang="ja-JP" dirty="0">
                <a:solidFill>
                  <a:srgbClr val="000000"/>
                </a:solidFill>
              </a:rPr>
              <a:t> 2020, </a:t>
            </a:r>
            <a:r>
              <a:rPr lang="en-US" altLang="ja-JP" dirty="0"/>
              <a:t>CVPR 2020 </a:t>
            </a:r>
          </a:p>
          <a:p>
            <a:r>
              <a:rPr lang="en-JP" altLang="ja-JP" dirty="0"/>
              <a:t>[</a:t>
            </a:r>
            <a:r>
              <a:rPr lang="en-US" altLang="ja-JP" dirty="0"/>
              <a:t>3</a:t>
            </a:r>
            <a:r>
              <a:rPr lang="en-JP" altLang="ja-JP" dirty="0"/>
              <a:t>]</a:t>
            </a:r>
            <a:r>
              <a:rPr lang="en-US" altLang="ja-JP" dirty="0"/>
              <a:t> </a:t>
            </a:r>
            <a:r>
              <a:rPr lang="en-US" altLang="ja-JP" dirty="0" err="1"/>
              <a:t>Defard</a:t>
            </a:r>
            <a:r>
              <a:rPr lang="en-US" altLang="ja-JP" dirty="0"/>
              <a:t> et.al., </a:t>
            </a:r>
            <a:r>
              <a:rPr lang="en-US" altLang="ja-JP" dirty="0">
                <a:hlinkClick r:id="rId6"/>
              </a:rPr>
              <a:t>“</a:t>
            </a:r>
            <a:r>
              <a:rPr lang="en-US" altLang="ja-JP" dirty="0" err="1">
                <a:hlinkClick r:id="rId6"/>
              </a:rPr>
              <a:t>PaDiM</a:t>
            </a:r>
            <a:r>
              <a:rPr lang="en-US" altLang="ja-JP" dirty="0">
                <a:hlinkClick r:id="rId6"/>
              </a:rPr>
              <a:t>: a Patch Distribution Modeling Framework for Anomaly Detection and Localization</a:t>
            </a:r>
            <a:r>
              <a:rPr lang="en-US" altLang="ja-JP" dirty="0">
                <a:hlinkClick r:id="rId5"/>
              </a:rPr>
              <a:t>”</a:t>
            </a:r>
            <a:r>
              <a:rPr lang="en-US" altLang="ja-JP" dirty="0">
                <a:solidFill>
                  <a:srgbClr val="000000"/>
                </a:solidFill>
              </a:rPr>
              <a:t> 2020, ICIP</a:t>
            </a:r>
            <a:r>
              <a:rPr lang="ja-JP" altLang="en-US" dirty="0">
                <a:solidFill>
                  <a:srgbClr val="000000"/>
                </a:solidFill>
              </a:rPr>
              <a:t> </a:t>
            </a:r>
            <a:r>
              <a:rPr lang="en-US" altLang="ja-JP" dirty="0">
                <a:solidFill>
                  <a:srgbClr val="000000"/>
                </a:solidFill>
              </a:rPr>
              <a:t>2021</a:t>
            </a:r>
            <a:endParaRPr lang="en-US" altLang="ja-JP" dirty="0"/>
          </a:p>
          <a:p>
            <a:r>
              <a:rPr lang="en-JP" altLang="ja-JP" dirty="0"/>
              <a:t>[</a:t>
            </a:r>
            <a:r>
              <a:rPr lang="en-US" altLang="ja-JP" dirty="0"/>
              <a:t>4</a:t>
            </a:r>
            <a:r>
              <a:rPr lang="en-JP" altLang="ja-JP" dirty="0"/>
              <a:t>]</a:t>
            </a:r>
            <a:r>
              <a:rPr lang="en-US" altLang="ja-JP" dirty="0"/>
              <a:t> Roth et.al., </a:t>
            </a:r>
            <a:r>
              <a:rPr lang="en-US" altLang="ja-JP" dirty="0">
                <a:hlinkClick r:id="rId5"/>
              </a:rPr>
              <a:t>“Towards Total Recall in Industrial Anomaly Detection”</a:t>
            </a:r>
            <a:r>
              <a:rPr lang="en-US" altLang="ja-JP" dirty="0">
                <a:solidFill>
                  <a:srgbClr val="000000"/>
                </a:solidFill>
              </a:rPr>
              <a:t> 2021, </a:t>
            </a:r>
            <a:r>
              <a:rPr lang="en-US" altLang="ja-JP" dirty="0"/>
              <a:t>CVPR 2022</a:t>
            </a:r>
          </a:p>
          <a:p>
            <a:endParaRPr lang="en-US" altLang="ja-JP" dirty="0"/>
          </a:p>
          <a:p>
            <a:endParaRPr lang="en-US" altLang="ja-JP" dirty="0"/>
          </a:p>
          <a:p>
            <a:r>
              <a:rPr lang="ja-JP" altLang="en-US" b="1" dirty="0"/>
              <a:t>再構成ベースの手法</a:t>
            </a:r>
            <a:endParaRPr lang="en-US" altLang="ja-JP" b="1" dirty="0"/>
          </a:p>
          <a:p>
            <a:r>
              <a:rPr lang="en-JP" altLang="ja-JP" dirty="0"/>
              <a:t>[</a:t>
            </a:r>
            <a:r>
              <a:rPr lang="en-US" altLang="ja-JP" dirty="0"/>
              <a:t>5</a:t>
            </a:r>
            <a:r>
              <a:rPr lang="en-JP" altLang="ja-JP" dirty="0"/>
              <a:t>]</a:t>
            </a:r>
            <a:r>
              <a:rPr lang="en-US" altLang="ja-JP" dirty="0"/>
              <a:t> Bergmann et.al., </a:t>
            </a:r>
            <a:r>
              <a:rPr lang="en-US" altLang="ja-JP" dirty="0">
                <a:hlinkClick r:id="rId7"/>
              </a:rPr>
              <a:t>“Improving Unsupervised Defect Segmentation by Applying Structural Similarity to Autoencoders”</a:t>
            </a:r>
            <a:r>
              <a:rPr lang="en-US" altLang="ja-JP" dirty="0">
                <a:solidFill>
                  <a:srgbClr val="000000"/>
                </a:solidFill>
              </a:rPr>
              <a:t> 2018, </a:t>
            </a:r>
            <a:r>
              <a:rPr lang="en-US" altLang="ja-JP" dirty="0"/>
              <a:t>VISAPP 2019</a:t>
            </a:r>
          </a:p>
          <a:p>
            <a:r>
              <a:rPr lang="en-JP" altLang="ja-JP" dirty="0"/>
              <a:t>[</a:t>
            </a:r>
            <a:r>
              <a:rPr lang="en-US" altLang="ja-JP" dirty="0"/>
              <a:t>6</a:t>
            </a:r>
            <a:r>
              <a:rPr lang="en-JP" altLang="ja-JP" dirty="0"/>
              <a:t>]</a:t>
            </a:r>
            <a:r>
              <a:rPr lang="en-US" altLang="ja-JP" dirty="0"/>
              <a:t> You et.al., </a:t>
            </a:r>
            <a:r>
              <a:rPr lang="en-US" altLang="ja-JP" dirty="0">
                <a:hlinkClick r:id="rId8"/>
              </a:rPr>
              <a:t>“ADTR: Anomaly Detection Transformer with Feature Reconstruction”</a:t>
            </a:r>
            <a:r>
              <a:rPr lang="en-US" altLang="ja-JP" dirty="0">
                <a:solidFill>
                  <a:srgbClr val="000000"/>
                </a:solidFill>
              </a:rPr>
              <a:t> 2022, </a:t>
            </a:r>
            <a:r>
              <a:rPr lang="en-US" altLang="ja-JP" dirty="0"/>
              <a:t>ICME 2022</a:t>
            </a:r>
          </a:p>
          <a:p>
            <a:r>
              <a:rPr lang="en-JP" altLang="ja-JP" dirty="0"/>
              <a:t>[</a:t>
            </a:r>
            <a:r>
              <a:rPr lang="en-US" altLang="ja-JP" dirty="0"/>
              <a:t>7</a:t>
            </a:r>
            <a:r>
              <a:rPr lang="en-JP" altLang="ja-JP" dirty="0"/>
              <a:t>]</a:t>
            </a:r>
            <a:r>
              <a:rPr lang="en-US" altLang="ja-JP" dirty="0"/>
              <a:t> Lu et.al., </a:t>
            </a:r>
            <a:r>
              <a:rPr lang="en-US" dirty="0">
                <a:solidFill>
                  <a:srgbClr val="000000"/>
                </a:solidFill>
                <a:hlinkClick r:id="rId9"/>
              </a:rPr>
              <a:t>“Removing Anomalies as Noises for Industrial Defect Localization”</a:t>
            </a:r>
            <a:r>
              <a:rPr lang="en-US" altLang="ja-JP" dirty="0">
                <a:solidFill>
                  <a:srgbClr val="000000"/>
                </a:solidFill>
              </a:rPr>
              <a:t> 2023, ICCV 2023</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Tree>
    <p:extLst>
      <p:ext uri="{BB962C8B-B14F-4D97-AF65-F5344CB8AC3E}">
        <p14:creationId xmlns:p14="http://schemas.microsoft.com/office/powerpoint/2010/main" val="35271930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ja-JP" altLang="en-US" sz="2000" dirty="0"/>
              <a:t>異常検知手法のイメージを掴む</a:t>
            </a:r>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26879"/>
            <a:ext cx="11588086" cy="400110"/>
          </a:xfrm>
          <a:prstGeom prst="rect">
            <a:avLst/>
          </a:prstGeom>
          <a:noFill/>
        </p:spPr>
        <p:txBody>
          <a:bodyPr wrap="square" rtlCol="0">
            <a:spAutoFit/>
          </a:bodyPr>
          <a:lstStyle/>
          <a:p>
            <a:pPr algn="l"/>
            <a:r>
              <a:rPr lang="en-JP" sz="2000" dirty="0"/>
              <a:t>・</a:t>
            </a:r>
            <a:r>
              <a:rPr lang="ja-JP" altLang="en-US" sz="2000" dirty="0"/>
              <a:t>旧手法から新しめの手法</a:t>
            </a:r>
            <a:r>
              <a:rPr lang="en-US" altLang="ja-JP" sz="2000" dirty="0"/>
              <a:t>(~2022)</a:t>
            </a:r>
            <a:r>
              <a:rPr lang="ja-JP" altLang="en-US" sz="2000" dirty="0"/>
              <a:t>の中身、</a:t>
            </a:r>
            <a:r>
              <a:rPr lang="en-US" altLang="ja-JP" sz="2000" dirty="0"/>
              <a:t>transformer </a:t>
            </a:r>
            <a:r>
              <a:rPr lang="ja-JP" altLang="en-US" sz="2000" dirty="0"/>
              <a:t>拡散モデル</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en-JP" sz="2000" dirty="0"/>
              <a:t>・</a:t>
            </a:r>
            <a:r>
              <a:rPr lang="ja-JP" altLang="en-US" sz="2000" dirty="0"/>
              <a:t>メモリバンクベース・再構築ベースの手法の理解</a:t>
            </a:r>
            <a:endParaRPr lang="en-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・xxx</a:t>
            </a:r>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pPr algn="l"/>
            <a:r>
              <a:rPr lang="en-JP" sz="2000" dirty="0"/>
              <a:t>・</a:t>
            </a:r>
            <a:r>
              <a:rPr lang="ja-JP" altLang="en-US" sz="2000" dirty="0"/>
              <a:t>隅々まで</a:t>
            </a:r>
            <a:endParaRPr lang="en-JP" sz="2000" dirty="0"/>
          </a:p>
        </p:txBody>
      </p:sp>
    </p:spTree>
    <p:extLst>
      <p:ext uri="{BB962C8B-B14F-4D97-AF65-F5344CB8AC3E}">
        <p14:creationId xmlns:p14="http://schemas.microsoft.com/office/powerpoint/2010/main" val="231181219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5" name="テキスト ボックス 4">
            <a:extLst>
              <a:ext uri="{FF2B5EF4-FFF2-40B4-BE49-F238E27FC236}">
                <a16:creationId xmlns:a16="http://schemas.microsoft.com/office/drawing/2014/main" id="{3C91E41B-5EFC-41AD-96AB-8A016199CEB0}"/>
              </a:ext>
            </a:extLst>
          </p:cNvPr>
          <p:cNvSpPr txBox="1"/>
          <p:nvPr/>
        </p:nvSpPr>
        <p:spPr>
          <a:xfrm>
            <a:off x="127977" y="2149790"/>
            <a:ext cx="10568354" cy="3477875"/>
          </a:xfrm>
          <a:prstGeom prst="rect">
            <a:avLst/>
          </a:prstGeom>
          <a:noFill/>
        </p:spPr>
        <p:txBody>
          <a:bodyPr wrap="square" rtlCol="0">
            <a:spAutoFit/>
          </a:bodyPr>
          <a:lstStyle/>
          <a:p>
            <a:r>
              <a:rPr lang="ja-JP" altLang="en-US" sz="4400" dirty="0"/>
              <a:t>★</a:t>
            </a:r>
            <a:r>
              <a:rPr lang="en-US" altLang="ja-JP" sz="4400" dirty="0"/>
              <a:t>3</a:t>
            </a:r>
            <a:r>
              <a:rPr lang="ja-JP" altLang="en-US" sz="4400" dirty="0"/>
              <a:t>大手法のおおまかな紹介</a:t>
            </a:r>
            <a:endParaRPr lang="en-US" altLang="ja-JP" sz="4400" dirty="0"/>
          </a:p>
          <a:p>
            <a:r>
              <a:rPr lang="ja-JP" altLang="en-US" sz="4400" dirty="0"/>
              <a:t>★</a:t>
            </a:r>
            <a:r>
              <a:rPr kumimoji="1" lang="ja-JP" altLang="en-US" sz="4400" dirty="0"/>
              <a:t>評価指標の説明　←いらんかも</a:t>
            </a:r>
            <a:endParaRPr kumimoji="1" lang="en-US" altLang="ja-JP" sz="4400" dirty="0"/>
          </a:p>
          <a:p>
            <a:r>
              <a:rPr lang="ja-JP" altLang="en-US" sz="4400" dirty="0"/>
              <a:t>★自分の理解を書く感じ</a:t>
            </a:r>
            <a:endParaRPr lang="en-US" altLang="ja-JP" sz="4400" dirty="0"/>
          </a:p>
          <a:p>
            <a:r>
              <a:rPr lang="ja-JP" altLang="en-US" sz="4400" dirty="0"/>
              <a:t>　・メモリバンクベース～</a:t>
            </a:r>
            <a:endParaRPr lang="en-US" altLang="ja-JP" sz="4400" dirty="0"/>
          </a:p>
          <a:p>
            <a:r>
              <a:rPr kumimoji="1" lang="ja-JP" altLang="en-US" sz="4400" dirty="0"/>
              <a:t>　・再構成ベース</a:t>
            </a:r>
            <a:r>
              <a:rPr lang="ja-JP" altLang="en-US" sz="4400" dirty="0"/>
              <a:t>～</a:t>
            </a:r>
            <a:endParaRPr kumimoji="1" lang="en-US" altLang="ja-JP" sz="4400" dirty="0"/>
          </a:p>
        </p:txBody>
      </p:sp>
    </p:spTree>
    <p:extLst>
      <p:ext uri="{BB962C8B-B14F-4D97-AF65-F5344CB8AC3E}">
        <p14:creationId xmlns:p14="http://schemas.microsoft.com/office/powerpoint/2010/main" val="307786396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384995"/>
          </a:xfrm>
          <a:prstGeom prst="rect">
            <a:avLst/>
          </a:prstGeom>
          <a:noFill/>
        </p:spPr>
        <p:txBody>
          <a:bodyPr wrap="square" rtlCol="0">
            <a:spAutoFit/>
          </a:bodyPr>
          <a:lstStyle/>
          <a:p>
            <a:r>
              <a:rPr lang="ja-JP" altLang="en-US" sz="2800" dirty="0"/>
              <a:t>１．メモリバンク</a:t>
            </a:r>
            <a:endParaRPr lang="en-US" altLang="ja-JP" sz="2800" dirty="0"/>
          </a:p>
          <a:p>
            <a:r>
              <a:rPr lang="ja-JP" altLang="en-US" sz="2800" dirty="0"/>
              <a:t>２．再構成</a:t>
            </a:r>
            <a:endParaRPr lang="en-US" altLang="ja-JP" sz="2800" dirty="0"/>
          </a:p>
          <a:p>
            <a:r>
              <a:rPr lang="ja-JP" altLang="en-US" sz="2800" dirty="0"/>
              <a:t>３．確率分布</a:t>
            </a:r>
            <a:endParaRPr lang="en-US" altLang="ja-JP" sz="2800" dirty="0"/>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103586" y="1472206"/>
            <a:ext cx="2427890" cy="90838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メモリバンクベースの手法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815882"/>
          </a:xfrm>
          <a:prstGeom prst="rect">
            <a:avLst/>
          </a:prstGeom>
          <a:noFill/>
        </p:spPr>
        <p:txBody>
          <a:bodyPr wrap="square" rtlCol="0">
            <a:spAutoFit/>
          </a:bodyPr>
          <a:lstStyle/>
          <a:p>
            <a:r>
              <a:rPr lang="ja-JP" altLang="en-US" sz="2800" dirty="0"/>
              <a:t>１．</a:t>
            </a:r>
            <a:r>
              <a:rPr lang="en-US" altLang="ja-JP" sz="2800" dirty="0"/>
              <a:t>DNN</a:t>
            </a:r>
          </a:p>
          <a:p>
            <a:r>
              <a:rPr lang="ja-JP" altLang="en-US" sz="2800" dirty="0"/>
              <a:t>２．</a:t>
            </a:r>
            <a:r>
              <a:rPr lang="en-US" altLang="ja-JP" sz="2800" dirty="0"/>
              <a:t>SPADE</a:t>
            </a:r>
          </a:p>
          <a:p>
            <a:r>
              <a:rPr lang="ja-JP" altLang="en-US" sz="2800" dirty="0"/>
              <a:t>３．</a:t>
            </a:r>
            <a:r>
              <a:rPr lang="en-US" altLang="ja-JP" sz="2800" dirty="0" err="1"/>
              <a:t>PaDim</a:t>
            </a:r>
            <a:endParaRPr lang="en-US" altLang="ja-JP" sz="2800" dirty="0"/>
          </a:p>
          <a:p>
            <a:r>
              <a:rPr lang="ja-JP" altLang="en-US" sz="2800" dirty="0"/>
              <a:t>４．</a:t>
            </a:r>
            <a:r>
              <a:rPr lang="en-US" altLang="ja-JP" sz="2800" dirty="0" err="1"/>
              <a:t>PatchCore</a:t>
            </a:r>
            <a:endParaRPr lang="en-US" altLang="ja-JP" sz="2800" dirty="0"/>
          </a:p>
        </p:txBody>
      </p:sp>
    </p:spTree>
    <p:extLst>
      <p:ext uri="{BB962C8B-B14F-4D97-AF65-F5344CB8AC3E}">
        <p14:creationId xmlns:p14="http://schemas.microsoft.com/office/powerpoint/2010/main" val="354327974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4</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479084" cy="707886"/>
          </a:xfrm>
          <a:prstGeom prst="rect">
            <a:avLst/>
          </a:prstGeom>
          <a:noFill/>
        </p:spPr>
        <p:txBody>
          <a:bodyPr wrap="square" rtlCol="0">
            <a:spAutoFit/>
          </a:bodyPr>
          <a:lstStyle/>
          <a:p>
            <a:r>
              <a:rPr lang="ja-JP" altLang="en-US" sz="4000" dirty="0"/>
              <a:t>提案手法：</a:t>
            </a:r>
            <a:r>
              <a:rPr lang="en-US" altLang="ja-JP" sz="4000" dirty="0"/>
              <a:t>DNN  </a:t>
            </a:r>
            <a:r>
              <a:rPr lang="en-US" altLang="ja-JP" sz="2400" dirty="0"/>
              <a:t>(Deep Nearest-Neighbors)</a:t>
            </a:r>
            <a:endParaRPr lang="en-JP" sz="2400" dirty="0"/>
          </a:p>
        </p:txBody>
      </p:sp>
      <p:sp>
        <p:nvSpPr>
          <p:cNvPr id="2" name="テキスト ボックス 1">
            <a:extLst>
              <a:ext uri="{FF2B5EF4-FFF2-40B4-BE49-F238E27FC236}">
                <a16:creationId xmlns:a16="http://schemas.microsoft.com/office/drawing/2014/main" id="{E21702CF-DFF1-403E-B122-F7C9751136B5}"/>
              </a:ext>
            </a:extLst>
          </p:cNvPr>
          <p:cNvSpPr txBox="1"/>
          <p:nvPr/>
        </p:nvSpPr>
        <p:spPr>
          <a:xfrm>
            <a:off x="140677" y="1424354"/>
            <a:ext cx="10568354" cy="2862322"/>
          </a:xfrm>
          <a:prstGeom prst="rect">
            <a:avLst/>
          </a:prstGeom>
          <a:noFill/>
        </p:spPr>
        <p:txBody>
          <a:bodyPr wrap="square" rtlCol="0">
            <a:spAutoFit/>
          </a:bodyPr>
          <a:lstStyle/>
          <a:p>
            <a:r>
              <a:rPr lang="ja-JP" altLang="en-US" sz="2000" dirty="0"/>
              <a:t>・</a:t>
            </a:r>
            <a:r>
              <a:rPr lang="en-US" altLang="ja-JP" sz="2000" dirty="0" err="1"/>
              <a:t>imageNet</a:t>
            </a:r>
            <a:r>
              <a:rPr lang="ja-JP" altLang="en-US" sz="2000" dirty="0"/>
              <a:t>で事前学習された深層ニューラルネットワーク</a:t>
            </a:r>
            <a:r>
              <a:rPr lang="en-US" altLang="ja-JP" sz="2000" dirty="0"/>
              <a:t>(</a:t>
            </a:r>
            <a:r>
              <a:rPr lang="en-US" altLang="ja-JP" sz="2000" dirty="0" err="1"/>
              <a:t>ResNet</a:t>
            </a:r>
            <a:r>
              <a:rPr lang="en-US" altLang="ja-JP" sz="2000" dirty="0"/>
              <a:t>)</a:t>
            </a:r>
            <a:r>
              <a:rPr lang="ja-JP" altLang="en-US" sz="2000" dirty="0"/>
              <a:t>を</a:t>
            </a:r>
            <a:br>
              <a:rPr lang="en-US" altLang="ja-JP" sz="2000" dirty="0"/>
            </a:br>
            <a:r>
              <a:rPr lang="ja-JP" altLang="en-US" sz="2000" dirty="0"/>
              <a:t>　汎用的な画像の特徴抽出器として利用し、</a:t>
            </a:r>
            <a:r>
              <a:rPr lang="en-US" altLang="ja-JP" sz="2000" dirty="0"/>
              <a:t>KNN(k-Nearest Neighbors)</a:t>
            </a:r>
            <a:r>
              <a:rPr lang="ja-JP" altLang="en-US" sz="2000" dirty="0"/>
              <a:t>を適用する手法。</a:t>
            </a:r>
            <a:endParaRPr lang="en-US" altLang="ja-JP" sz="2000" dirty="0"/>
          </a:p>
          <a:p>
            <a:endParaRPr kumimoji="1" lang="en-US" altLang="ja-JP" sz="2000" dirty="0"/>
          </a:p>
          <a:p>
            <a:r>
              <a:rPr lang="ja-JP" altLang="en-US" sz="2000" dirty="0"/>
              <a:t>・異常スコア＝Ｋ個の特徴ベクトルとの距離の合計。</a:t>
            </a:r>
            <a:endParaRPr lang="en-US" altLang="ja-JP" sz="2000" dirty="0"/>
          </a:p>
          <a:p>
            <a:endParaRPr kumimoji="1" lang="en-US" altLang="ja-JP" sz="2000" dirty="0"/>
          </a:p>
          <a:p>
            <a:endParaRPr lang="en-US" altLang="ja-JP" sz="2000" dirty="0"/>
          </a:p>
          <a:p>
            <a:endParaRPr lang="en-US" altLang="ja-JP" sz="2000" dirty="0"/>
          </a:p>
          <a:p>
            <a:r>
              <a:rPr kumimoji="1" lang="en-US" altLang="ja-JP" sz="2000" dirty="0"/>
              <a:t>KNN…</a:t>
            </a:r>
            <a:r>
              <a:rPr kumimoji="1" lang="ja-JP" altLang="en-US" sz="2000" dirty="0"/>
              <a:t>入力画像の特徴ベクトルと似ている</a:t>
            </a:r>
            <a:r>
              <a:rPr kumimoji="1" lang="en-US" altLang="ja-JP" sz="2000" dirty="0"/>
              <a:t>(</a:t>
            </a:r>
            <a:r>
              <a:rPr kumimoji="1" lang="ja-JP" altLang="en-US" sz="2000" dirty="0"/>
              <a:t>距離が近い</a:t>
            </a:r>
            <a:r>
              <a:rPr kumimoji="1" lang="en-US" altLang="ja-JP" sz="2000" dirty="0"/>
              <a:t>)</a:t>
            </a:r>
            <a:r>
              <a:rPr kumimoji="1" lang="ja-JP" altLang="en-US" sz="2000" dirty="0"/>
              <a:t>上位</a:t>
            </a:r>
            <a:r>
              <a:rPr lang="ja-JP" altLang="en-US" sz="2000" dirty="0"/>
              <a:t>Ｋ</a:t>
            </a:r>
            <a:r>
              <a:rPr kumimoji="1" lang="ja-JP" altLang="en-US" sz="2000" dirty="0"/>
              <a:t>個の特徴ベクトルとの合計距離</a:t>
            </a:r>
            <a:r>
              <a:rPr lang="ja-JP" altLang="en-US" sz="2000" dirty="0"/>
              <a:t>によって</a:t>
            </a:r>
            <a:r>
              <a:rPr kumimoji="1" lang="ja-JP" altLang="en-US" sz="2000" dirty="0"/>
              <a:t>異常か判定する手法。</a:t>
            </a:r>
            <a:endParaRPr kumimoji="1" lang="en-US" altLang="ja-JP" sz="2000" dirty="0"/>
          </a:p>
        </p:txBody>
      </p:sp>
    </p:spTree>
    <p:extLst>
      <p:ext uri="{BB962C8B-B14F-4D97-AF65-F5344CB8AC3E}">
        <p14:creationId xmlns:p14="http://schemas.microsoft.com/office/powerpoint/2010/main" val="41679634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52183" cy="707886"/>
          </a:xfrm>
          <a:prstGeom prst="rect">
            <a:avLst/>
          </a:prstGeom>
          <a:noFill/>
        </p:spPr>
        <p:txBody>
          <a:bodyPr wrap="square" rtlCol="0">
            <a:spAutoFit/>
          </a:bodyPr>
          <a:lstStyle/>
          <a:p>
            <a:r>
              <a:rPr lang="ja-JP" altLang="en-US" sz="4000" dirty="0"/>
              <a:t>提案手法： </a:t>
            </a:r>
            <a:r>
              <a:rPr lang="en-US" altLang="ja-JP" sz="4000" dirty="0"/>
              <a:t>SPADE</a:t>
            </a:r>
            <a:endParaRPr lang="en-JP" sz="4000" dirty="0"/>
          </a:p>
        </p:txBody>
      </p:sp>
      <p:sp>
        <p:nvSpPr>
          <p:cNvPr id="5" name="テキスト ボックス 4">
            <a:extLst>
              <a:ext uri="{FF2B5EF4-FFF2-40B4-BE49-F238E27FC236}">
                <a16:creationId xmlns:a16="http://schemas.microsoft.com/office/drawing/2014/main" id="{C487BEB7-018F-4387-B08F-DFAAFFA88390}"/>
              </a:ext>
            </a:extLst>
          </p:cNvPr>
          <p:cNvSpPr txBox="1"/>
          <p:nvPr/>
        </p:nvSpPr>
        <p:spPr>
          <a:xfrm>
            <a:off x="140677" y="1424354"/>
            <a:ext cx="10568354" cy="1631216"/>
          </a:xfrm>
          <a:prstGeom prst="rect">
            <a:avLst/>
          </a:prstGeom>
          <a:noFill/>
        </p:spPr>
        <p:txBody>
          <a:bodyPr wrap="square" rtlCol="0">
            <a:spAutoFit/>
          </a:bodyPr>
          <a:lstStyle/>
          <a:p>
            <a:r>
              <a:rPr lang="ja-JP" altLang="en-US" sz="2000" dirty="0"/>
              <a:t>・</a:t>
            </a:r>
            <a:r>
              <a:rPr lang="en-US" altLang="ja-JP" sz="2000" dirty="0"/>
              <a:t>DNN</a:t>
            </a:r>
            <a:r>
              <a:rPr lang="ja-JP" altLang="en-US" sz="2000" dirty="0"/>
              <a:t>の特徴抽出器を工夫した手法。</a:t>
            </a:r>
            <a:endParaRPr lang="en-US" altLang="ja-JP" sz="2000" dirty="0"/>
          </a:p>
          <a:p>
            <a:endParaRPr lang="en-US" altLang="ja-JP" sz="2000" dirty="0"/>
          </a:p>
          <a:p>
            <a:r>
              <a:rPr lang="ja-JP" altLang="en-US" sz="2000" dirty="0"/>
              <a:t>・浅い層＋深い層の特徴マップを利用するように改善。</a:t>
            </a:r>
            <a:endParaRPr lang="en-US" altLang="ja-JP" sz="2000" dirty="0"/>
          </a:p>
          <a:p>
            <a:endParaRPr kumimoji="1" lang="en-US" altLang="ja-JP" sz="2000" dirty="0"/>
          </a:p>
          <a:p>
            <a:r>
              <a:rPr lang="ja-JP" altLang="en-US" sz="2000" dirty="0"/>
              <a:t>・異常スコア＝Ｋ個の特徴ベクトルとの距離の合計。←ちょっと工夫があったかも</a:t>
            </a:r>
            <a:r>
              <a:rPr lang="ja-JP" altLang="en-US" sz="2000" dirty="0" err="1"/>
              <a:t>、、、、</a:t>
            </a:r>
            <a:endParaRPr lang="en-US" altLang="ja-JP" sz="2000" dirty="0"/>
          </a:p>
        </p:txBody>
      </p:sp>
    </p:spTree>
    <p:extLst>
      <p:ext uri="{BB962C8B-B14F-4D97-AF65-F5344CB8AC3E}">
        <p14:creationId xmlns:p14="http://schemas.microsoft.com/office/powerpoint/2010/main" val="41132283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 </a:t>
            </a:r>
            <a:r>
              <a:rPr lang="en-US" altLang="ja-JP" sz="4000" dirty="0" err="1"/>
              <a:t>PaDim</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341293" cy="2308324"/>
          </a:xfrm>
          <a:prstGeom prst="rect">
            <a:avLst/>
          </a:prstGeom>
        </p:spPr>
        <p:txBody>
          <a:bodyPr wrap="none">
            <a:spAutoFit/>
          </a:bodyPr>
          <a:lstStyle/>
          <a:p>
            <a:r>
              <a:rPr lang="ja-JP" altLang="en-US" dirty="0"/>
              <a:t>マハラノビス距離を評価指標に採用</a:t>
            </a:r>
            <a:endParaRPr lang="en-US" altLang="ja-JP" dirty="0"/>
          </a:p>
          <a:p>
            <a:endParaRPr lang="en-US" altLang="ja-JP" b="1" dirty="0"/>
          </a:p>
          <a:p>
            <a:endParaRPr lang="en-US" altLang="ja-JP" b="1" dirty="0"/>
          </a:p>
          <a:p>
            <a:endParaRPr lang="en-US" altLang="ja-JP" b="1" dirty="0"/>
          </a:p>
          <a:p>
            <a:endParaRPr lang="en-US" altLang="ja-JP" b="1" dirty="0"/>
          </a:p>
          <a:p>
            <a:endParaRPr lang="en-US" altLang="ja-JP" b="1" dirty="0"/>
          </a:p>
          <a:p>
            <a:r>
              <a:rPr lang="ja-JP" altLang="en-US" b="1" dirty="0"/>
              <a:t>マハラノビス距離</a:t>
            </a:r>
            <a:r>
              <a:rPr lang="en-US" altLang="ja-JP" b="1" dirty="0"/>
              <a:t>…</a:t>
            </a:r>
            <a:r>
              <a:rPr lang="ja-JP" altLang="en-US" dirty="0"/>
              <a:t>データ点の偏りに応じてペナルティを与えることで正しく異常度を比較する。</a:t>
            </a:r>
            <a:endParaRPr lang="en-US" altLang="ja-JP" dirty="0"/>
          </a:p>
          <a:p>
            <a:endParaRPr lang="en-US" altLang="ja-JP" dirty="0"/>
          </a:p>
        </p:txBody>
      </p:sp>
    </p:spTree>
    <p:extLst>
      <p:ext uri="{BB962C8B-B14F-4D97-AF65-F5344CB8AC3E}">
        <p14:creationId xmlns:p14="http://schemas.microsoft.com/office/powerpoint/2010/main" val="116945271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 </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3647152" cy="369332"/>
          </a:xfrm>
          <a:prstGeom prst="rect">
            <a:avLst/>
          </a:prstGeom>
        </p:spPr>
        <p:txBody>
          <a:bodyPr wrap="none">
            <a:spAutoFit/>
          </a:bodyPr>
          <a:lstStyle/>
          <a:p>
            <a:r>
              <a:rPr lang="ja-JP" altLang="en-US" b="1" dirty="0"/>
              <a:t>なんか色々評価指標を増やした奴</a:t>
            </a:r>
            <a:endParaRPr lang="ja-JP" altLang="en-US"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再構築ベースの手法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6" y="1472206"/>
            <a:ext cx="11561751" cy="1692771"/>
          </a:xfrm>
          <a:prstGeom prst="rect">
            <a:avLst/>
          </a:prstGeom>
          <a:noFill/>
        </p:spPr>
        <p:txBody>
          <a:bodyPr wrap="square" rtlCol="0">
            <a:spAutoFit/>
          </a:bodyPr>
          <a:lstStyle/>
          <a:p>
            <a:r>
              <a:rPr lang="ja-JP" altLang="en-US" sz="2800" dirty="0"/>
              <a:t>１．</a:t>
            </a:r>
            <a:r>
              <a:rPr lang="en-US" altLang="ja-JP" sz="2800" dirty="0"/>
              <a:t>SSIM</a:t>
            </a:r>
          </a:p>
          <a:p>
            <a:r>
              <a:rPr lang="ja-JP" altLang="en-US" sz="2800" dirty="0"/>
              <a:t>２．</a:t>
            </a:r>
            <a:r>
              <a:rPr lang="en-US" altLang="ja-JP" sz="2800" dirty="0"/>
              <a:t>ADTR</a:t>
            </a:r>
          </a:p>
          <a:p>
            <a:r>
              <a:rPr lang="ja-JP" altLang="en-US" sz="2800" dirty="0"/>
              <a:t>３．</a:t>
            </a:r>
            <a:r>
              <a:rPr lang="en-US" altLang="ja-JP" sz="2800" dirty="0"/>
              <a:t>Morita et al.(2022)</a:t>
            </a:r>
          </a:p>
          <a:p>
            <a:r>
              <a:rPr lang="en-US" altLang="ja-JP" sz="2000" dirty="0"/>
              <a:t>                  -(</a:t>
            </a:r>
            <a:r>
              <a:rPr lang="en-US" altLang="ja-JP" sz="2000" dirty="0" err="1"/>
              <a:t>Removing_Anomalies_as_Noises_for_Industrial_Defect_Localization</a:t>
            </a:r>
            <a:r>
              <a:rPr lang="en-US" altLang="ja-JP" sz="2000" dirty="0"/>
              <a:t>)</a:t>
            </a:r>
          </a:p>
        </p:txBody>
      </p:sp>
    </p:spTree>
    <p:extLst>
      <p:ext uri="{BB962C8B-B14F-4D97-AF65-F5344CB8AC3E}">
        <p14:creationId xmlns:p14="http://schemas.microsoft.com/office/powerpoint/2010/main" val="409485453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9</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 </a:t>
            </a:r>
            <a:r>
              <a:rPr lang="en-US" altLang="ja-JP" sz="4000" dirty="0"/>
              <a:t>SSIM</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569660" cy="369332"/>
          </a:xfrm>
          <a:prstGeom prst="rect">
            <a:avLst/>
          </a:prstGeom>
        </p:spPr>
        <p:txBody>
          <a:bodyPr wrap="none">
            <a:spAutoFit/>
          </a:bodyPr>
          <a:lstStyle/>
          <a:p>
            <a:r>
              <a:rPr lang="ja-JP" altLang="en-US" b="1" dirty="0"/>
              <a:t>ああああああ</a:t>
            </a:r>
            <a:endParaRPr lang="ja-JP" altLang="en-US" dirty="0"/>
          </a:p>
        </p:txBody>
      </p:sp>
    </p:spTree>
    <p:extLst>
      <p:ext uri="{BB962C8B-B14F-4D97-AF65-F5344CB8AC3E}">
        <p14:creationId xmlns:p14="http://schemas.microsoft.com/office/powerpoint/2010/main" val="20972750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1512</Words>
  <Application>Microsoft Office PowerPoint</Application>
  <PresentationFormat>ワイド画面</PresentationFormat>
  <Paragraphs>225</Paragraphs>
  <Slides>19</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46</cp:revision>
  <dcterms:created xsi:type="dcterms:W3CDTF">2025-06-30T02:25:33Z</dcterms:created>
  <dcterms:modified xsi:type="dcterms:W3CDTF">2025-07-01T09:45:00Z</dcterms:modified>
</cp:coreProperties>
</file>