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9" r:id="rId2"/>
    <p:sldId id="335" r:id="rId3"/>
    <p:sldId id="331" r:id="rId4"/>
    <p:sldId id="323" r:id="rId5"/>
    <p:sldId id="346" r:id="rId6"/>
    <p:sldId id="344" r:id="rId7"/>
    <p:sldId id="324" r:id="rId8"/>
    <p:sldId id="339" r:id="rId9"/>
    <p:sldId id="350" r:id="rId10"/>
    <p:sldId id="351" r:id="rId11"/>
    <p:sldId id="347" r:id="rId12"/>
    <p:sldId id="340" r:id="rId13"/>
    <p:sldId id="357" r:id="rId14"/>
    <p:sldId id="352" r:id="rId15"/>
    <p:sldId id="353" r:id="rId16"/>
    <p:sldId id="332" r:id="rId17"/>
    <p:sldId id="320" r:id="rId18"/>
    <p:sldId id="321" r:id="rId19"/>
    <p:sldId id="333" r:id="rId20"/>
    <p:sldId id="341" r:id="rId21"/>
    <p:sldId id="345" r:id="rId22"/>
    <p:sldId id="355" r:id="rId23"/>
    <p:sldId id="289" r:id="rId24"/>
    <p:sldId id="322" r:id="rId25"/>
    <p:sldId id="306" r:id="rId26"/>
    <p:sldId id="35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タイトルは，</a:t>
            </a:r>
            <a:r>
              <a:rPr lang="en-US" altLang="ja-JP" sz="1200" dirty="0">
                <a:solidFill>
                  <a:schemeClr val="bg1"/>
                </a:solidFill>
              </a:rPr>
              <a:t>A Unified Model for Multi-class Anomaly Detection</a:t>
            </a:r>
            <a:r>
              <a:rPr kumimoji="1" lang="en-US" altLang="ja-JP" dirty="0"/>
              <a:t>”</a:t>
            </a:r>
            <a:r>
              <a:rPr kumimoji="1" lang="ja-JP" altLang="en-US" dirty="0"/>
              <a:t>で，</a:t>
            </a:r>
            <a:r>
              <a:rPr kumimoji="1" lang="ja-JP" altLang="en-US" sz="1200" b="1" i="0" kern="1200" dirty="0">
                <a:solidFill>
                  <a:schemeClr val="tx1"/>
                </a:solidFill>
                <a:effectLst/>
                <a:latin typeface="+mn-lt"/>
                <a:ea typeface="+mn-ea"/>
                <a:cs typeface="+mn-cs"/>
              </a:rPr>
              <a:t>ニューリップス</a:t>
            </a:r>
            <a:r>
              <a:rPr kumimoji="1" lang="en-US" altLang="ja-JP"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NeurIPS</a:t>
            </a:r>
            <a:r>
              <a:rPr kumimoji="1" lang="en-US" altLang="ja-JP" sz="1200" b="1" i="0" kern="1200" dirty="0">
                <a:solidFill>
                  <a:schemeClr val="tx1"/>
                </a:solidFill>
                <a:effectLst/>
                <a:latin typeface="+mn-lt"/>
                <a:ea typeface="+mn-ea"/>
                <a:cs typeface="+mn-cs"/>
              </a:rPr>
              <a:t>)</a:t>
            </a:r>
            <a:r>
              <a:rPr lang="en-US" altLang="ja-JP" dirty="0">
                <a:solidFill>
                  <a:schemeClr val="bg1"/>
                </a:solidFill>
              </a:rPr>
              <a:t>2022</a:t>
            </a:r>
            <a:r>
              <a:rPr kumimoji="1" lang="ja-JP" altLang="en-JP" dirty="0"/>
              <a:t>に</a:t>
            </a:r>
            <a:r>
              <a:rPr kumimoji="1" lang="ja-JP" altLang="en-US" dirty="0"/>
              <a:t>採択されている論文です．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今回の核心は、</a:t>
            </a:r>
            <a:r>
              <a:rPr lang="en-US" altLang="ja-JP" dirty="0" err="1"/>
              <a:t>ViT</a:t>
            </a:r>
            <a:r>
              <a:rPr lang="ja-JP" altLang="en-US" dirty="0" err="1"/>
              <a:t>のように</a:t>
            </a:r>
            <a:r>
              <a:rPr lang="ja-JP" altLang="en-US" dirty="0"/>
              <a:t>画像そのものをトランスフォーマーで処理するのではなく、</a:t>
            </a:r>
            <a:r>
              <a:rPr lang="en-US" altLang="ja-JP" b="1" dirty="0"/>
              <a:t>CNN</a:t>
            </a:r>
            <a:r>
              <a:rPr lang="ja-JP" altLang="en-US" b="1" dirty="0"/>
              <a:t>で得た特徴量を、独自に改良したトランスフォーマーで処理する</a:t>
            </a:r>
            <a:r>
              <a:rPr lang="ja-JP" altLang="en-US" dirty="0"/>
              <a:t>点</a:t>
            </a:r>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251515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16</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使用される評価指標を２つ、簡単に説明します。</a:t>
            </a:r>
            <a:endParaRPr lang="en-US" altLang="ja-JP" dirty="0"/>
          </a:p>
          <a:p>
            <a:r>
              <a:rPr lang="en-US" altLang="ja-JP" dirty="0"/>
              <a:t>1</a:t>
            </a:r>
            <a:r>
              <a:rPr lang="ja-JP" altLang="en-US" dirty="0"/>
              <a:t>つ目は</a:t>
            </a:r>
            <a:r>
              <a:rPr lang="en-US" altLang="ja-JP" dirty="0"/>
              <a:t>ROCAUC</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a:t>
            </a:r>
            <a:r>
              <a:rPr lang="en-US" altLang="ja-JP" dirty="0"/>
              <a:t>ROC</a:t>
            </a:r>
            <a:r>
              <a:rPr lang="ja-JP" altLang="en-US" dirty="0"/>
              <a:t>曲線の下側面積のことで、 異常をとらえるしきい値を変化させていった際の</a:t>
            </a:r>
            <a:r>
              <a:rPr lang="en-US" altLang="ja-JP" dirty="0"/>
              <a:t>TPR</a:t>
            </a:r>
            <a:r>
              <a:rPr lang="ja-JP" altLang="en-US" dirty="0"/>
              <a:t>と</a:t>
            </a:r>
            <a:r>
              <a:rPr lang="en-US" altLang="ja-JP" dirty="0"/>
              <a:t>FPR</a:t>
            </a:r>
            <a:r>
              <a:rPr lang="ja-JP" altLang="en-US" dirty="0" err="1"/>
              <a:t>に依</a:t>
            </a:r>
            <a:r>
              <a:rPr lang="ja-JP" altLang="en-US" dirty="0"/>
              <a:t>存します。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r>
              <a:rPr kumimoji="1" lang="en-US" altLang="ja-JP" sz="1200" b="0" i="0" kern="1200" dirty="0">
                <a:solidFill>
                  <a:schemeClr val="tx1"/>
                </a:solidFill>
                <a:effectLst/>
                <a:latin typeface="+mn-lt"/>
                <a:ea typeface="+mn-ea"/>
                <a:cs typeface="+mn-cs"/>
              </a:rPr>
              <a:t>Receiver Operating Characteristic     Area under the curve</a:t>
            </a:r>
            <a:endParaRPr lang="en-US" dirty="0"/>
          </a:p>
          <a:p>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ROC:   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sz="1200" dirty="0"/>
              <a:t>2</a:t>
            </a:r>
            <a:r>
              <a:rPr kumimoji="1" lang="ja-JP" altLang="en-US" sz="1200" dirty="0"/>
              <a:t>つ目は</a:t>
            </a:r>
            <a:r>
              <a:rPr kumimoji="1" lang="en-US" altLang="ja-JP" sz="1200" dirty="0"/>
              <a:t>PRO</a:t>
            </a:r>
            <a:r>
              <a:rPr kumimoji="1" lang="ja-JP" altLang="en-US" sz="1200" dirty="0"/>
              <a:t>スコアです。</a:t>
            </a:r>
            <a:endParaRPr kumimoji="1" lang="en-US" altLang="ja-JP" sz="1200"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なりやすいです</a:t>
            </a:r>
            <a:r>
              <a:rPr kumimoji="1" lang="ja-JP" altLang="en-US" sz="1200" dirty="0"/>
              <a:t>。</a:t>
            </a:r>
            <a:endParaRPr kumimoji="1" lang="en-US" altLang="ja-JP" sz="1200" dirty="0"/>
          </a:p>
          <a:p>
            <a:r>
              <a:rPr kumimoji="1" lang="ja-JP" altLang="en-US" sz="1200" dirty="0"/>
              <a:t>そのため、小さな欠陥の見逃しに対してペナルティが大きい</a:t>
            </a:r>
            <a:r>
              <a:rPr lang="ja-JP" altLang="en-US" sz="1200" dirty="0"/>
              <a:t>、</a:t>
            </a:r>
            <a:r>
              <a:rPr lang="en-US" altLang="ja-JP" sz="1200" dirty="0"/>
              <a:t>PRO</a:t>
            </a:r>
            <a:r>
              <a:rPr lang="ja-JP" altLang="en-US" sz="1200" dirty="0"/>
              <a:t>スコアも採用します。</a:t>
            </a:r>
            <a:endParaRPr lang="en-US" altLang="ja-JP"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以降は結果を確認していきます。</a:t>
            </a:r>
            <a:endParaRPr kumimoji="1" lang="en-US" altLang="ja-JP" dirty="0"/>
          </a:p>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19</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また、統一モデルで顕著な同一性ショートカット問題への軽減策を提案しました。この問題はモデルが正常データだけでなく異常データも完璧に再構成してしまい、両者の区別がつかなくなる現象です。</a:t>
            </a:r>
            <a:endParaRPr lang="en-US" altLang="ja-JP" dirty="0"/>
          </a:p>
          <a:p>
            <a:r>
              <a:rPr lang="ja-JP" altLang="en-US" dirty="0"/>
              <a:t>工夫点は、クエリデコーダ・近傍マスク付きアテンション・特徴ジッタリングによって同一性ショートカット問題の改善を行った点です。</a:t>
            </a:r>
            <a:endParaRPr lang="en-US" altLang="ja-JP" dirty="0"/>
          </a:p>
          <a:p>
            <a:r>
              <a:rPr lang="ja-JP" altLang="en-US" dirty="0"/>
              <a:t>得られた知見としては、既存手法は統一ケースで著しい性能低下がみられたが提案手法では見られなかったこと。</a:t>
            </a:r>
            <a:endParaRPr lang="en-US" altLang="ja-JP" dirty="0"/>
          </a:p>
          <a:p>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err="1"/>
              <a:t>を達</a:t>
            </a:r>
            <a:r>
              <a:rPr lang="ja-JP" altLang="en-US" dirty="0"/>
              <a:t>成したことです。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20</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a:t>
            </a:r>
            <a:endParaRPr lang="en-US" altLang="ja-JP" dirty="0"/>
          </a:p>
          <a:p>
            <a:r>
              <a:rPr lang="en-US" altLang="ja-JP" dirty="0"/>
              <a:t>(1s)</a:t>
            </a:r>
          </a:p>
          <a:p>
            <a:r>
              <a:rPr lang="ja-JP" altLang="en-US" dirty="0"/>
              <a:t>同一性ショートカット問題の改善にあたって、クエリデコーダ・近傍マスク付きアテンション・特徴ジッタリングを採用しました。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(1s)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知見は、提案手法は統一ケースにおいても性能低下が見られず、　</a:t>
            </a:r>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a:t>を達成しました。</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22</a:t>
            </a:fld>
            <a:endParaRPr kumimoji="1" lang="ja-JP" altLang="en-US"/>
          </a:p>
        </p:txBody>
      </p:sp>
    </p:spTree>
    <p:extLst>
      <p:ext uri="{BB962C8B-B14F-4D97-AF65-F5344CB8AC3E}">
        <p14:creationId xmlns:p14="http://schemas.microsoft.com/office/powerpoint/2010/main" val="1288116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23</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両者を採用することで互いの弱点（小さな異常への注目と異常の被覆率）を補完しあえるため、よりよい評価が可能になります。</a:t>
            </a:r>
            <a:endParaRPr lang="en-JP" altLang="ja-JP" dirty="0"/>
          </a:p>
          <a:p>
            <a:endParaRPr lang="en-US" dirty="0"/>
          </a:p>
          <a:p>
            <a:endParaRPr lang="en-US" dirty="0"/>
          </a:p>
          <a:p>
            <a:r>
              <a:rPr lang="ja-JP" altLang="en-US" dirty="0"/>
              <a:t>★</a:t>
            </a:r>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24</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25</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改めて、異常検知の背景を説明します。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en-US" altLang="ja-JP" dirty="0"/>
              <a:t>(0.5s) </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そこで、この大量にある正常データ有効活用できないかと考えたときに、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正常なデータの特徴をモデルに学習させて異常検知に利用しようというアプローチを取ります。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・今回は、トランスフォーマベースの特徴再構成オートエンコーダの紹介になります。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2025/7/25</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2025/7/25</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4.png"/><Relationship Id="rId10" Type="http://schemas.openxmlformats.org/officeDocument/2006/relationships/hyperlink" Target="https://qiita.com/makotoito/items/c58ebf12f5f179950e68" TargetMode="External"/><Relationship Id="rId4" Type="http://schemas.openxmlformats.org/officeDocument/2006/relationships/image" Target="../media/image16.png"/><Relationship Id="rId9" Type="http://schemas.openxmlformats.org/officeDocument/2006/relationships/hyperlink" Target="https://monoist.itmedia.co.jp/mn/articles/1511/30/news016_2.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abs/2206.03687"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hyperlink" Target="https://www.notion.so/transformer-UniAD-22b04fa2324380b59878c0938ce98a3c"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zhiyuanyou.github.io/"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Zhiyuan</a:t>
            </a:r>
            <a:r>
              <a:rPr lang="en-US" altLang="ja-JP" dirty="0">
                <a:solidFill>
                  <a:schemeClr val="bg1"/>
                </a:solidFill>
              </a:rPr>
              <a:t> you et.al., </a:t>
            </a:r>
            <a:r>
              <a:rPr lang="en-US" altLang="ja-JP" dirty="0" err="1">
                <a:solidFill>
                  <a:schemeClr val="bg1"/>
                </a:solidFill>
              </a:rPr>
              <a:t>NeurIPS</a:t>
            </a:r>
            <a:r>
              <a:rPr lang="en-US" altLang="ja-JP" dirty="0">
                <a:solidFill>
                  <a:schemeClr val="bg1"/>
                </a:solidFill>
              </a:rPr>
              <a:t>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9" y="3162959"/>
            <a:ext cx="1387234"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830997"/>
          </a:xfrm>
          <a:prstGeom prst="rect">
            <a:avLst/>
          </a:prstGeom>
          <a:solidFill>
            <a:schemeClr val="bg1"/>
          </a:solidFill>
        </p:spPr>
        <p:txBody>
          <a:bodyPr wrap="square" rtlCol="0">
            <a:spAutoFit/>
          </a:bodyPr>
          <a:lstStyle/>
          <a:p>
            <a:r>
              <a:rPr lang="ja-JP" altLang="en-US" sz="2400" dirty="0"/>
              <a:t>Ｓは○○との再構成誤差ですみたいな感じで言葉で伝えよう。</a:t>
            </a:r>
            <a:endParaRPr lang="en-US" altLang="ja-JP" sz="2400" dirty="0"/>
          </a:p>
          <a:p>
            <a:r>
              <a:rPr lang="ja-JP" altLang="en-US" sz="2400" dirty="0"/>
              <a:t>詳細な式は隠れスライドにとどめよう。</a:t>
            </a:r>
            <a:endParaRPr lang="en-US" altLang="ja-JP" dirty="0"/>
          </a:p>
        </p:txBody>
      </p:sp>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13</a:t>
            </a:fld>
            <a:r>
              <a:rPr kumimoji="1" lang="en-US" altLang="ja-JP" dirty="0"/>
              <a:t>-</a:t>
            </a:r>
            <a:endParaRPr kumimoji="1" lang="ja-JP" altLang="en-US" dirty="0"/>
          </a:p>
        </p:txBody>
      </p:sp>
    </p:spTree>
    <p:extLst>
      <p:ext uri="{BB962C8B-B14F-4D97-AF65-F5344CB8AC3E}">
        <p14:creationId xmlns:p14="http://schemas.microsoft.com/office/powerpoint/2010/main" val="12360666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14</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・評価指標の紹介</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13841455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23</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err="1"/>
              <a:t>Zhiyuan</a:t>
            </a:r>
            <a:r>
              <a:rPr lang="en-US" altLang="ja-JP" dirty="0"/>
              <a:t> you et.al., </a:t>
            </a:r>
            <a:r>
              <a:rPr lang="en-US" altLang="ja-JP" dirty="0">
                <a:hlinkClick r:id="rId3"/>
              </a:rPr>
              <a:t>“A Unified Model for Multi-class Anomaly Detection”</a:t>
            </a:r>
            <a:r>
              <a:rPr lang="en-US" altLang="ja-JP" dirty="0"/>
              <a:t> </a:t>
            </a:r>
            <a:r>
              <a:rPr lang="en-US" altLang="ja-JP" dirty="0">
                <a:solidFill>
                  <a:srgbClr val="000000"/>
                </a:solidFill>
              </a:rPr>
              <a:t>2022, </a:t>
            </a:r>
            <a:r>
              <a:rPr lang="en-US" altLang="ja-JP" dirty="0" err="1"/>
              <a:t>NeurIPS</a:t>
            </a:r>
            <a:r>
              <a:rPr lang="en-US" altLang="ja-JP" dirty="0"/>
              <a:t>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en-US" altLang="ja-JP" sz="800" dirty="0">
                <a:hlinkClick r:id="rId4"/>
              </a:rPr>
              <a:t>A Unified Model for Multi-class Anomaly Detection</a:t>
            </a:r>
            <a:r>
              <a:rPr lang="ja-JP" altLang="en-US" sz="800" dirty="0">
                <a:hlinkClick r:id="rId4"/>
              </a:rPr>
              <a:t>　</a:t>
            </a:r>
            <a:r>
              <a:rPr lang="en-US" altLang="ja-JP" sz="800" dirty="0">
                <a:hlinkClick r:id="rId4"/>
              </a:rPr>
              <a:t>Notion</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923330"/>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73839C-88FE-4D49-A2D4-031861C1A5F3}"/>
              </a:ext>
            </a:extLst>
          </p:cNvPr>
          <p:cNvSpPr/>
          <p:nvPr/>
        </p:nvSpPr>
        <p:spPr>
          <a:xfrm>
            <a:off x="0" y="6211669"/>
            <a:ext cx="3310522" cy="646331"/>
          </a:xfrm>
          <a:prstGeom prst="rect">
            <a:avLst/>
          </a:prstGeom>
        </p:spPr>
        <p:txBody>
          <a:bodyPr wrap="none">
            <a:spAutoFit/>
          </a:bodyPr>
          <a:lstStyle/>
          <a:p>
            <a:r>
              <a:rPr lang="ja-JP" altLang="en-US" dirty="0"/>
              <a:t>尤志远</a:t>
            </a:r>
            <a:endParaRPr lang="en-US" altLang="ja-JP" dirty="0">
              <a:hlinkClick r:id="rId2"/>
            </a:endParaRPr>
          </a:p>
          <a:p>
            <a:r>
              <a:rPr lang="ja-JP" altLang="en-US" dirty="0">
                <a:hlinkClick r:id="rId2"/>
              </a:rPr>
              <a:t>https://zhiyuanyou.github.io/</a:t>
            </a:r>
            <a:endParaRPr lang="en-US" altLang="ja-JP" dirty="0"/>
          </a:p>
        </p:txBody>
      </p:sp>
    </p:spTree>
    <p:extLst>
      <p:ext uri="{BB962C8B-B14F-4D97-AF65-F5344CB8AC3E}">
        <p14:creationId xmlns:p14="http://schemas.microsoft.com/office/powerpoint/2010/main" val="59795841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正常とは何たるかをモデルに学ばせて異常を弾こう。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・トランスフォーマー</a:t>
            </a:r>
            <a:endParaRPr lang="en-US" altLang="ja-JP" sz="2800" dirty="0"/>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834515" y="5266118"/>
            <a:ext cx="3293070"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再構成ベース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954107"/>
          </a:xfrm>
          <a:prstGeom prst="rect">
            <a:avLst/>
          </a:prstGeom>
          <a:noFill/>
        </p:spPr>
        <p:txBody>
          <a:bodyPr wrap="square" rtlCol="0">
            <a:spAutoFit/>
          </a:bodyPr>
          <a:lstStyle/>
          <a:p>
            <a:r>
              <a:rPr lang="ja-JP" altLang="en-US" sz="2800" dirty="0"/>
              <a:t>・オートエンコーダ等で画像または特徴マップを復元し、その原本との差から異常を判定する。</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3422040"/>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2135979"/>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4231084"/>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823159"/>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a:endCxn id="12" idx="5"/>
          </p:cNvCxnSpPr>
          <p:nvPr/>
        </p:nvCxnSpPr>
        <p:spPr>
          <a:xfrm rot="5400000">
            <a:off x="8309590" y="3364269"/>
            <a:ext cx="475237" cy="2947530"/>
          </a:xfrm>
          <a:prstGeom prst="curvedConnector3">
            <a:avLst>
              <a:gd name="adj1" fmla="val 15238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913937"/>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トランスフォーマー</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UniAD</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4705</Words>
  <Application>Microsoft Office PowerPoint</Application>
  <PresentationFormat>ワイド画面</PresentationFormat>
  <Paragraphs>475</Paragraphs>
  <Slides>26</Slides>
  <Notes>25</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233</cp:revision>
  <dcterms:created xsi:type="dcterms:W3CDTF">2025-06-30T02:25:33Z</dcterms:created>
  <dcterms:modified xsi:type="dcterms:W3CDTF">2025-07-25T10:28:50Z</dcterms:modified>
</cp:coreProperties>
</file>