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5" r:id="rId3"/>
    <p:sldId id="331" r:id="rId4"/>
    <p:sldId id="323" r:id="rId5"/>
    <p:sldId id="344" r:id="rId6"/>
    <p:sldId id="342" r:id="rId7"/>
    <p:sldId id="324" r:id="rId8"/>
    <p:sldId id="339" r:id="rId9"/>
    <p:sldId id="337" r:id="rId10"/>
    <p:sldId id="340" r:id="rId11"/>
    <p:sldId id="332" r:id="rId12"/>
    <p:sldId id="320" r:id="rId13"/>
    <p:sldId id="321" r:id="rId14"/>
    <p:sldId id="333" r:id="rId15"/>
    <p:sldId id="341" r:id="rId16"/>
    <p:sldId id="343" r:id="rId17"/>
    <p:sldId id="289" r:id="rId18"/>
    <p:sldId id="322" r:id="rId19"/>
    <p:sldId id="306" r:id="rId20"/>
    <p:sldId id="33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0" autoAdjust="0"/>
    <p:restoredTop sz="73460" autoAdjust="0"/>
  </p:normalViewPr>
  <p:slideViewPr>
    <p:cSldViewPr snapToGrid="0">
      <p:cViewPr varScale="1">
        <p:scale>
          <a:sx n="57" d="100"/>
          <a:sy n="57" d="100"/>
        </p:scale>
        <p:origin x="7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a:p>
            <a:r>
              <a:rPr kumimoji="1" lang="ja-JP" altLang="en-US" dirty="0"/>
              <a:t>矢印は高い方がいいか低い方がいいか表しています。</a:t>
            </a:r>
            <a:endParaRPr kumimoji="1" lang="en-US" altLang="ja-JP" dirty="0"/>
          </a:p>
          <a:p>
            <a:endParaRPr kumimoji="1" lang="en-US" altLang="ja-JP" dirty="0"/>
          </a:p>
          <a:p>
            <a:endParaRPr kumimoji="1" lang="en-US" altLang="ja-JP" dirty="0"/>
          </a:p>
          <a:p>
            <a:r>
              <a:rPr kumimoji="1" lang="ja-JP" altLang="en-US" dirty="0"/>
              <a:t>どちらのスコアにおいても提案手法の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これにより高速化と高精度の両方を達成できていることも示されています。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a:p>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5%</a:t>
            </a:r>
            <a:r>
              <a:rPr kumimoji="1" lang="ja-JP" altLang="en-US" sz="1200" b="0" i="0" kern="1200" dirty="0">
                <a:solidFill>
                  <a:schemeClr val="tx1"/>
                </a:solidFill>
                <a:effectLst/>
                <a:latin typeface="+mn-lt"/>
                <a:ea typeface="+mn-ea"/>
                <a:cs typeface="+mn-cs"/>
              </a:rPr>
              <a:t>程度のデータ（</a:t>
            </a:r>
            <a:r>
              <a:rPr kumimoji="1" lang="en-US" altLang="ja-JP" sz="1200" b="0" i="0" kern="1200" dirty="0">
                <a:solidFill>
                  <a:schemeClr val="tx1"/>
                </a:solidFill>
                <a:effectLst/>
                <a:latin typeface="+mn-lt"/>
                <a:ea typeface="+mn-ea"/>
                <a:cs typeface="+mn-cs"/>
              </a:rPr>
              <a:t>10 shots</a:t>
            </a:r>
            <a:r>
              <a:rPr kumimoji="1" lang="ja-JP" altLang="en-US" sz="1200" b="0" i="0" kern="1200" dirty="0">
                <a:solidFill>
                  <a:schemeClr val="tx1"/>
                </a:solidFill>
                <a:effectLst/>
                <a:latin typeface="+mn-lt"/>
                <a:ea typeface="+mn-ea"/>
                <a:cs typeface="+mn-cs"/>
              </a:rPr>
              <a:t>）**を使っただけで、従来手法の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データ使用時の性能を上回っている。</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15</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US" dirty="0"/>
          </a:p>
          <a:p>
            <a:endParaRPr lang="en-US" dirty="0"/>
          </a:p>
          <a:p>
            <a:endParaRPr lang="en-US" altLang="ja-JP" dirty="0"/>
          </a:p>
          <a:p>
            <a:r>
              <a:rPr lang="ja-JP" altLang="en-US" dirty="0"/>
              <a:t>両者を採用することで互いの弱点を補完しあえるため、いい感じに評価できます。</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工夫点は、中間層を採用と高次元な特徴マップの情報不足への対策、メモリバンクの縮小のためにコアセット・サブサンプリングという貪欲アルゴリズムを利用した点です。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★復習　画像のパッチが要素点なのかピクセル単位なのか画像単位なのか</a:t>
            </a:r>
            <a:endParaRPr kumimoji="1" lang="en-US" altLang="ja-JP" dirty="0"/>
          </a:p>
          <a:p>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a:t>さらにこれを違う画像でも行うことでメモリバンクが充実する。</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入力画像の特徴ベクトルと　それと似ているメモリバンク上の上位Ｋ個の特徴ベクトルとの合計距離によって異常か判定する手法です。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a:p>
            <a:r>
              <a:rPr kumimoji="1" lang="ja-JP" altLang="en-US" dirty="0"/>
              <a:t>・メモリバンクベースは、</a:t>
            </a:r>
            <a:r>
              <a:rPr lang="ja-JP" altLang="en-US" dirty="0"/>
              <a:t>事前学習された</a:t>
            </a:r>
            <a:r>
              <a:rPr lang="en-US" altLang="ja-JP" dirty="0"/>
              <a:t>CNN</a:t>
            </a:r>
            <a:r>
              <a:rPr lang="ja-JP" altLang="en-US" dirty="0"/>
              <a:t>でいろんな正常画像の特徴マップを得て、メモリバンクに保存します。</a:t>
            </a:r>
            <a:endParaRPr lang="en-US" altLang="ja-JP" dirty="0"/>
          </a:p>
          <a:p>
            <a:r>
              <a:rPr lang="ja-JP" altLang="en-US" dirty="0"/>
              <a:t>そのメモリバンクとテスト画像の特徴マップが近いなら正常、遠いなら異常と見なす手法です。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endParaRPr lang="en-US" altLang="ja-JP" dirty="0"/>
          </a:p>
          <a:p>
            <a:r>
              <a:rPr lang="ja-JP" altLang="en-US" dirty="0"/>
              <a:t>この提案手法は工業製品特化の一状検知手法です。</a:t>
            </a:r>
            <a:endParaRPr lang="en-US" altLang="ja-JP" dirty="0"/>
          </a:p>
          <a:p>
            <a:r>
              <a:rPr lang="ja-JP" altLang="en-US" dirty="0"/>
              <a:t>提案手法の大事な特徴を列挙します。</a:t>
            </a:r>
            <a:endParaRPr lang="en-US" altLang="ja-JP" dirty="0"/>
          </a:p>
          <a:p>
            <a:endParaRPr lang="en-US" altLang="ja-JP" dirty="0"/>
          </a:p>
          <a:p>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r>
              <a:rPr lang="en-US" altLang="ja-JP" dirty="0"/>
              <a:t>KNN</a:t>
            </a:r>
            <a:r>
              <a:rPr lang="ja-JP" altLang="en-US" dirty="0"/>
              <a:t>ベースの手法は、本来メモリバンクの肥大に伴って計算量とメモリ使用量が増大する欠点がある。しかし、提案手法ではこれを改善した</a:t>
            </a:r>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2025/7/4</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2025/7/4</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8.png"/><Relationship Id="rId4" Type="http://schemas.openxmlformats.org/officeDocument/2006/relationships/hyperlink" Target="https://x.gd/3XSdz"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1200329"/>
          </a:xfrm>
          <a:prstGeom prst="rect">
            <a:avLst/>
          </a:prstGeom>
          <a:noFill/>
        </p:spPr>
        <p:txBody>
          <a:bodyPr wrap="square" rtlCol="0">
            <a:spAutoFit/>
          </a:bodyPr>
          <a:lstStyle/>
          <a:p>
            <a:r>
              <a:rPr lang="en-US" altLang="ja-JP" sz="3600" b="1" dirty="0">
                <a:solidFill>
                  <a:schemeClr val="bg1"/>
                </a:solidFill>
              </a:rPr>
              <a:t>Towards Total Recall in Industrial</a:t>
            </a:r>
          </a:p>
          <a:p>
            <a:r>
              <a:rPr lang="en-US" altLang="ja-JP" sz="3600" b="1" dirty="0">
                <a:solidFill>
                  <a:schemeClr val="bg1"/>
                </a:solidFill>
              </a:rPr>
              <a:t>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損失関数　ていうか学習過程</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938992"/>
          </a:xfrm>
          <a:prstGeom prst="rect">
            <a:avLst/>
          </a:prstGeom>
          <a:noFill/>
        </p:spPr>
        <p:txBody>
          <a:bodyPr wrap="square" rtlCol="0">
            <a:spAutoFit/>
          </a:bodyPr>
          <a:lstStyle/>
          <a:p>
            <a:r>
              <a:rPr lang="ja-JP" altLang="en-US" sz="2000" dirty="0"/>
              <a:t>Ｘｘｘｘ</a:t>
            </a:r>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1323439"/>
          </a:xfrm>
          <a:prstGeom prst="rect">
            <a:avLst/>
          </a:prstGeom>
          <a:noFill/>
        </p:spPr>
        <p:txBody>
          <a:bodyPr wrap="square" rtlCol="0">
            <a:spAutoFit/>
          </a:bodyPr>
          <a:lstStyle/>
          <a:p>
            <a:r>
              <a:rPr lang="ja-JP" altLang="en-US" sz="4000" dirty="0"/>
              <a:t>検証結果を貼り、解説</a:t>
            </a:r>
            <a:endParaRPr lang="en-US" altLang="ja-JP" sz="4000" dirty="0"/>
          </a:p>
          <a:p>
            <a:endParaRPr lang="en-US"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409948"/>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752136"/>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23508" y="5564056"/>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811823" y="4221869"/>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887597"/>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811823" y="2567498"/>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検証結果を貼り、解説</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566326" y="1923951"/>
            <a:ext cx="5981088" cy="1520616"/>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199449" y="1585397"/>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4"/>
          <a:stretch>
            <a:fillRect/>
          </a:stretch>
        </p:blipFill>
        <p:spPr>
          <a:xfrm>
            <a:off x="4275620" y="4081176"/>
            <a:ext cx="7916380" cy="2429214"/>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5287359" y="6475665"/>
            <a:ext cx="1107996" cy="369332"/>
          </a:xfrm>
          <a:prstGeom prst="rect">
            <a:avLst/>
          </a:prstGeom>
        </p:spPr>
        <p:txBody>
          <a:bodyPr wrap="non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7546351" y="6486870"/>
            <a:ext cx="1569660" cy="369332"/>
          </a:xfrm>
          <a:prstGeom prst="rect">
            <a:avLst/>
          </a:prstGeom>
        </p:spPr>
        <p:txBody>
          <a:bodyPr wrap="non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10076365" y="6488668"/>
            <a:ext cx="1569660" cy="369332"/>
          </a:xfrm>
          <a:prstGeom prst="rect">
            <a:avLst/>
          </a:prstGeom>
        </p:spPr>
        <p:txBody>
          <a:bodyPr wrap="non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6783072" y="3711844"/>
            <a:ext cx="3096218" cy="338554"/>
          </a:xfrm>
          <a:prstGeom prst="rect">
            <a:avLst/>
          </a:prstGeom>
        </p:spPr>
        <p:txBody>
          <a:bodyPr wrap="square">
            <a:spAutoFit/>
          </a:bodyPr>
          <a:lstStyle/>
          <a:p>
            <a:pPr algn="ctr"/>
            <a:r>
              <a:rPr lang="en-US" altLang="ja-JP" sz="1600" dirty="0" err="1"/>
              <a:t>FewShot</a:t>
            </a:r>
            <a:r>
              <a:rPr lang="ja-JP" altLang="en-US" sz="1600" dirty="0"/>
              <a:t>性能の比較</a:t>
            </a:r>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4"/>
          <a:stretch>
            <a:fillRect/>
          </a:stretch>
        </p:blipFill>
        <p:spPr>
          <a:xfrm>
            <a:off x="1886683" y="3420787"/>
            <a:ext cx="1465313" cy="1337895"/>
          </a:xfrm>
          <a:prstGeom prst="rect">
            <a:avLst/>
          </a:prstGeom>
        </p:spPr>
      </p:pic>
      <p:sp>
        <p:nvSpPr>
          <p:cNvPr id="9" name="テキスト ボックス 8">
            <a:extLst>
              <a:ext uri="{FF2B5EF4-FFF2-40B4-BE49-F238E27FC236}">
                <a16:creationId xmlns:a16="http://schemas.microsoft.com/office/drawing/2014/main" id="{8F7DD57B-31DA-468E-B746-D3BFF6953296}"/>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2532529" y="4791921"/>
            <a:ext cx="129657" cy="765137"/>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61FDDD2-9FC6-4062-848D-AAE75F592ACA}"/>
              </a:ext>
            </a:extLst>
          </p:cNvPr>
          <p:cNvSpPr txBox="1"/>
          <p:nvPr/>
        </p:nvSpPr>
        <p:spPr>
          <a:xfrm>
            <a:off x="1886682" y="3036310"/>
            <a:ext cx="1465314" cy="369332"/>
          </a:xfrm>
          <a:prstGeom prst="rect">
            <a:avLst/>
          </a:prstGeom>
          <a:noFill/>
          <a:ln>
            <a:solidFill>
              <a:schemeClr val="tx1"/>
            </a:solidFill>
          </a:ln>
        </p:spPr>
        <p:txBody>
          <a:bodyPr wrap="square" rtlCol="0">
            <a:spAutoFit/>
          </a:bodyPr>
          <a:lstStyle/>
          <a:p>
            <a:pPr algn="ctr"/>
            <a:r>
              <a:rPr kumimoji="1" lang="ja-JP" altLang="en-US" dirty="0"/>
              <a:t>正常画像</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5479264"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6B16188E-91E6-4790-8711-FB58715BD55B}"/>
              </a:ext>
            </a:extLst>
          </p:cNvPr>
          <p:cNvPicPr>
            <a:picLocks noChangeAspect="1"/>
          </p:cNvPicPr>
          <p:nvPr/>
        </p:nvPicPr>
        <p:blipFill>
          <a:blip r:embed="rId4"/>
          <a:stretch>
            <a:fillRect/>
          </a:stretch>
        </p:blipFill>
        <p:spPr>
          <a:xfrm>
            <a:off x="1886683" y="3420787"/>
            <a:ext cx="1465313" cy="1337895"/>
          </a:xfrm>
          <a:prstGeom prst="rect">
            <a:avLst/>
          </a:prstGeom>
        </p:spPr>
      </p:pic>
      <p:sp>
        <p:nvSpPr>
          <p:cNvPr id="20" name="テキスト ボックス 19">
            <a:extLst>
              <a:ext uri="{FF2B5EF4-FFF2-40B4-BE49-F238E27FC236}">
                <a16:creationId xmlns:a16="http://schemas.microsoft.com/office/drawing/2014/main" id="{EDBDB5A4-6985-4BED-B787-5C89C0A145E0}"/>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1" name="矢印: 下 20">
            <a:extLst>
              <a:ext uri="{FF2B5EF4-FFF2-40B4-BE49-F238E27FC236}">
                <a16:creationId xmlns:a16="http://schemas.microsoft.com/office/drawing/2014/main" id="{D05A76BC-36DA-4D41-B44F-1C4CADBCB455}"/>
              </a:ext>
            </a:extLst>
          </p:cNvPr>
          <p:cNvSpPr/>
          <p:nvPr/>
        </p:nvSpPr>
        <p:spPr>
          <a:xfrm>
            <a:off x="2532529" y="4791921"/>
            <a:ext cx="129657" cy="765137"/>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2" name="コネクタ: 曲線 21">
            <a:extLst>
              <a:ext uri="{FF2B5EF4-FFF2-40B4-BE49-F238E27FC236}">
                <a16:creationId xmlns:a16="http://schemas.microsoft.com/office/drawing/2014/main" id="{D63DB853-9E3E-445C-959E-2DBD6BC83C63}"/>
              </a:ext>
            </a:extLst>
          </p:cNvPr>
          <p:cNvCxnSpPr>
            <a:cxnSpLocks/>
            <a:stCxn id="20" idx="3"/>
            <a:endCxn id="18"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69601F2-EC47-475F-9FCF-7D55BB8BF605}"/>
              </a:ext>
            </a:extLst>
          </p:cNvPr>
          <p:cNvSpPr txBox="1"/>
          <p:nvPr/>
        </p:nvSpPr>
        <p:spPr>
          <a:xfrm>
            <a:off x="1886682" y="3036310"/>
            <a:ext cx="1465314" cy="369332"/>
          </a:xfrm>
          <a:prstGeom prst="rect">
            <a:avLst/>
          </a:prstGeom>
          <a:noFill/>
          <a:ln>
            <a:solidFill>
              <a:schemeClr val="tx1"/>
            </a:solidFill>
          </a:ln>
        </p:spPr>
        <p:txBody>
          <a:bodyPr wrap="square" rtlCol="0">
            <a:spAutoFit/>
          </a:bodyPr>
          <a:lstStyle/>
          <a:p>
            <a:pPr algn="ctr"/>
            <a:r>
              <a:rPr kumimoji="1" lang="ja-JP" altLang="en-US" dirty="0"/>
              <a:t>正常画像</a:t>
            </a:r>
          </a:p>
        </p:txBody>
      </p:sp>
      <p:sp>
        <p:nvSpPr>
          <p:cNvPr id="24" name="楕円 23">
            <a:extLst>
              <a:ext uri="{FF2B5EF4-FFF2-40B4-BE49-F238E27FC236}">
                <a16:creationId xmlns:a16="http://schemas.microsoft.com/office/drawing/2014/main" id="{A7841921-0D19-4385-A588-EFD184EA4378}"/>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7073443"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8722903" y="3345775"/>
            <a:ext cx="1789897" cy="646331"/>
          </a:xfrm>
          <a:prstGeom prst="rect">
            <a:avLst/>
          </a:prstGeom>
          <a:noFill/>
          <a:ln>
            <a:solidFill>
              <a:schemeClr val="tx1"/>
            </a:solidFill>
          </a:ln>
        </p:spPr>
        <p:txBody>
          <a:bodyPr wrap="square" rtlCol="0">
            <a:spAutoFit/>
          </a:bodyPr>
          <a:lstStyle/>
          <a:p>
            <a:pPr algn="ctr"/>
            <a:r>
              <a:rPr kumimoji="1" lang="ja-JP" altLang="en-US" dirty="0"/>
              <a:t>与えられる点</a:t>
            </a:r>
            <a:r>
              <a:rPr kumimoji="1" lang="en-US" altLang="ja-JP" dirty="0"/>
              <a:t>(</a:t>
            </a:r>
            <a:r>
              <a:rPr kumimoji="1" lang="ja-JP" altLang="en-US" dirty="0"/>
              <a:t>テスト画像</a:t>
            </a:r>
            <a:r>
              <a:rPr kumimoji="1" lang="en-US" altLang="ja-JP" dirty="0"/>
              <a:t>)</a:t>
            </a:r>
            <a:endParaRPr kumimoji="1" lang="ja-JP" altLang="en-US" dirty="0"/>
          </a:p>
        </p:txBody>
      </p: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07875"/>
            <a:ext cx="10643442" cy="3061812"/>
          </a:xfrm>
          <a:prstGeom prst="rect">
            <a:avLst/>
          </a:prstGeom>
        </p:spPr>
      </p:pic>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中間層の採用</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B3EFFEDA-BCBA-4B07-81F3-20532E5C1C27}"/>
              </a:ext>
            </a:extLst>
          </p:cNvPr>
          <p:cNvPicPr>
            <a:picLocks noChangeAspect="1"/>
          </p:cNvPicPr>
          <p:nvPr/>
        </p:nvPicPr>
        <p:blipFill>
          <a:blip r:embed="rId3"/>
          <a:stretch>
            <a:fillRect/>
          </a:stretch>
        </p:blipFill>
        <p:spPr>
          <a:xfrm>
            <a:off x="7466941" y="1824129"/>
            <a:ext cx="4725059" cy="4096322"/>
          </a:xfrm>
          <a:prstGeom prst="rect">
            <a:avLst/>
          </a:prstGeom>
        </p:spPr>
      </p:pic>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3693319"/>
          </a:xfrm>
          <a:prstGeom prst="rect">
            <a:avLst/>
          </a:prstGeom>
          <a:noFill/>
        </p:spPr>
        <p:txBody>
          <a:bodyPr wrap="square" rtlCol="0">
            <a:spAutoFit/>
          </a:bodyPr>
          <a:lstStyle/>
          <a:p>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lang="en-US" altLang="ja-JP" dirty="0"/>
          </a:p>
          <a:p>
            <a:r>
              <a:rPr lang="ja-JP" altLang="en-US" dirty="0"/>
              <a:t>最初のステップ </a:t>
            </a:r>
            <a:r>
              <a:rPr lang="en-US" altLang="ja-JP" dirty="0"/>
              <a:t>(</a:t>
            </a:r>
            <a:r>
              <a:rPr lang="en-US" altLang="ja-JP" dirty="0" err="1"/>
              <a:t>i</a:t>
            </a:r>
            <a:r>
              <a:rPr lang="en-US" altLang="ja-JP" dirty="0"/>
              <a:t>=0)</a:t>
            </a:r>
          </a:p>
          <a:p>
            <a:endParaRPr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err="1"/>
              <a:t>つの</a:t>
            </a:r>
            <a:r>
              <a:rPr lang="ja-JP" altLang="en-US" dirty="0"/>
              <a:t>点 </a:t>
            </a:r>
            <a:r>
              <a:rPr lang="en-US" altLang="ja-JP" dirty="0"/>
              <a:t>m_0 </a:t>
            </a:r>
            <a:r>
              <a:rPr lang="ja-JP" altLang="en-US" dirty="0"/>
              <a:t>を選び最初の代表点とする。</a:t>
            </a:r>
          </a:p>
          <a:p>
            <a:endParaRPr lang="en-US" altLang="ja-JP" dirty="0"/>
          </a:p>
          <a:p>
            <a:endParaRPr kumimoji="1" lang="ja-JP" altLang="en-US" dirty="0"/>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1858</TotalTime>
  <Words>2444</Words>
  <Application>Microsoft Office PowerPoint</Application>
  <PresentationFormat>ワイド画面</PresentationFormat>
  <Paragraphs>269</Paragraphs>
  <Slides>20</Slides>
  <Notes>18</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 U</cp:lastModifiedBy>
  <cp:revision>136</cp:revision>
  <dcterms:created xsi:type="dcterms:W3CDTF">2025-06-30T02:25:33Z</dcterms:created>
  <dcterms:modified xsi:type="dcterms:W3CDTF">2025-07-03T17:48:22Z</dcterms:modified>
</cp:coreProperties>
</file>