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17_8B635F67.xml" ContentType="application/vnd.ms-powerpoint.comments+xml"/>
  <Override PartName="/ppt/notesSlides/notesSlide2.xml" ContentType="application/vnd.openxmlformats-officedocument.presentationml.notesSlide+xml"/>
  <Override PartName="/ppt/comments/modernComment_122_A5C157D4.xml" ContentType="application/vnd.ms-powerpoint.comments+xml"/>
  <Override PartName="/ppt/notesSlides/notesSlide3.xml" ContentType="application/vnd.openxmlformats-officedocument.presentationml.notesSlide+xml"/>
  <Override PartName="/ppt/comments/modernComment_11A_89CB7460.xml" ContentType="application/vnd.ms-powerpoint.comments+xml"/>
  <Override PartName="/ppt/notesSlides/notesSlide4.xml" ContentType="application/vnd.openxmlformats-officedocument.presentationml.notesSlide+xml"/>
  <Override PartName="/ppt/comments/modernComment_11C_F86E135B.xml" ContentType="application/vnd.ms-powerpoint.comments+xml"/>
  <Override PartName="/ppt/notesSlides/notesSlide5.xml" ContentType="application/vnd.openxmlformats-officedocument.presentationml.notesSlide+xml"/>
  <Override PartName="/ppt/comments/modernComment_11D_B8F2BEB7.xml" ContentType="application/vnd.ms-powerpoint.comments+xml"/>
  <Override PartName="/ppt/notesSlides/notesSlide6.xml" ContentType="application/vnd.openxmlformats-officedocument.presentationml.notesSlide+xml"/>
  <Override PartName="/ppt/comments/modernComment_11E_8E20DFBE.xml" ContentType="application/vnd.ms-powerpoint.comments+xml"/>
  <Override PartName="/ppt/notesSlides/notesSlide7.xml" ContentType="application/vnd.openxmlformats-officedocument.presentationml.notesSlide+xml"/>
  <Override PartName="/ppt/comments/modernComment_11F_A8A54C.xml" ContentType="application/vnd.ms-powerpoint.comments+xml"/>
  <Override PartName="/ppt/notesSlides/notesSlide8.xml" ContentType="application/vnd.openxmlformats-officedocument.presentationml.notesSlide+xml"/>
  <Override PartName="/ppt/comments/modernComment_123_F710ECCF.xml" ContentType="application/vnd.ms-powerpoint.comments+xml"/>
  <Override PartName="/ppt/notesSlides/notesSlide9.xml" ContentType="application/vnd.openxmlformats-officedocument.presentationml.notesSlide+xml"/>
  <Override PartName="/ppt/comments/modernComment_124_54704877.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26_A4A22ACC.xml" ContentType="application/vnd.ms-powerpoint.comments+xml"/>
  <Override PartName="/ppt/notesSlides/notesSlide13.xml" ContentType="application/vnd.openxmlformats-officedocument.presentationml.notesSlide+xml"/>
  <Override PartName="/ppt/comments/modernComment_127_E9D9C982.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modernComment_134_8F9A25E1.xml" ContentType="application/vnd.ms-powerpoint.comments+xml"/>
  <Override PartName="/ppt/notesSlides/notesSlide19.xml" ContentType="application/vnd.openxmlformats-officedocument.presentationml.notesSlide+xml"/>
  <Override PartName="/ppt/comments/modernComment_132_CBFCAAF1.xml" ContentType="application/vnd.ms-powerpoint.comments+xml"/>
  <Override PartName="/ppt/comments/modernComment_121_A8BCAD6A.xml" ContentType="application/vnd.ms-powerpoint.comments+xml"/>
  <Override PartName="/ppt/comments/modernComment_128_8A374A77.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79" r:id="rId2"/>
    <p:sldId id="290" r:id="rId3"/>
    <p:sldId id="282" r:id="rId4"/>
    <p:sldId id="284" r:id="rId5"/>
    <p:sldId id="285" r:id="rId6"/>
    <p:sldId id="286" r:id="rId7"/>
    <p:sldId id="287" r:id="rId8"/>
    <p:sldId id="291" r:id="rId9"/>
    <p:sldId id="292" r:id="rId10"/>
    <p:sldId id="288" r:id="rId11"/>
    <p:sldId id="293" r:id="rId12"/>
    <p:sldId id="294" r:id="rId13"/>
    <p:sldId id="295" r:id="rId14"/>
    <p:sldId id="302" r:id="rId15"/>
    <p:sldId id="303" r:id="rId16"/>
    <p:sldId id="304" r:id="rId17"/>
    <p:sldId id="305" r:id="rId18"/>
    <p:sldId id="308" r:id="rId19"/>
    <p:sldId id="306" r:id="rId20"/>
    <p:sldId id="289" r:id="rId21"/>
    <p:sldId id="29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94C0F9-729E-26A9-D550-2C9F0A0F34BF}" name="俊介 坂井" initials="俊坂" userId="5d527549d7ef96d3"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岡山 充希" initials="岡山" lastIdx="83" clrIdx="0">
    <p:extLst>
      <p:ext uri="{19B8F6BF-5375-455C-9EA6-DF929625EA0E}">
        <p15:presenceInfo xmlns:p15="http://schemas.microsoft.com/office/powerpoint/2012/main" userId="S-1-5-21-2405950190-3242091366-2991572735-1003" providerId="AD"/>
      </p:ext>
    </p:extLst>
  </p:cmAuthor>
  <p:cmAuthor id="2" name="sasaki" initials="s" lastIdx="12" clrIdx="1">
    <p:extLst>
      <p:ext uri="{19B8F6BF-5375-455C-9EA6-DF929625EA0E}">
        <p15:presenceInfo xmlns:p15="http://schemas.microsoft.com/office/powerpoint/2012/main" userId="sasak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A33"/>
    <a:srgbClr val="FFFFFF"/>
    <a:srgbClr val="F9B78F"/>
    <a:srgbClr val="FFD8BB"/>
    <a:srgbClr val="58B6C0"/>
    <a:srgbClr val="9BD3D9"/>
    <a:srgbClr val="E3F2ED"/>
    <a:srgbClr val="C8E5DC"/>
    <a:srgbClr val="9AE3DE"/>
    <a:srgbClr val="AAD6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667CEC-778E-A847-B57F-7C4D326B5B87}" v="34" dt="2025-03-23T14:05:32.03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26" autoAdjust="0"/>
    <p:restoredTop sz="65981" autoAdjust="0"/>
  </p:normalViewPr>
  <p:slideViewPr>
    <p:cSldViewPr snapToGrid="0">
      <p:cViewPr>
        <p:scale>
          <a:sx n="84" d="100"/>
          <a:sy n="84" d="100"/>
        </p:scale>
        <p:origin x="376" y="104"/>
      </p:cViewPr>
      <p:guideLst>
        <p:guide pos="3840"/>
        <p:guide orient="horz" pos="2160"/>
      </p:guideLst>
    </p:cSldViewPr>
  </p:slideViewPr>
  <p:notesTextViewPr>
    <p:cViewPr>
      <p:scale>
        <a:sx n="195" d="100"/>
        <a:sy n="19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8/10/relationships/authors" Target="authors.xml"/></Relationships>
</file>

<file path=ppt/comments/modernComment_117_8B635F67.xml><?xml version="1.0" encoding="utf-8"?>
<p188:cmLst xmlns:a="http://schemas.openxmlformats.org/drawingml/2006/main" xmlns:r="http://schemas.openxmlformats.org/officeDocument/2006/relationships" xmlns:p188="http://schemas.microsoft.com/office/powerpoint/2018/8/main">
  <p188:cm id="{253E344C-4179-DA46-87AA-49EA1A7D84E4}" authorId="{0094C0F9-729E-26A9-D550-2C9F0A0F34BF}" created="2025-03-22T10:06:30.573">
    <ac:txMkLst xmlns:ac="http://schemas.microsoft.com/office/drawing/2013/main/command">
      <pc:docMk xmlns:pc="http://schemas.microsoft.com/office/powerpoint/2013/main/command"/>
      <pc:sldMk xmlns:pc="http://schemas.microsoft.com/office/powerpoint/2013/main/command" cId="2338545511" sldId="279"/>
      <ac:spMk id="13" creationId="{5FED9F60-3224-E2E6-77D1-095E6681F1F2}"/>
      <ac:txMk cp="59">
        <ac:context len="60" hash="3429815083"/>
      </ac:txMk>
    </ac:txMkLst>
    <p188:pos x="9442228" y="577939"/>
    <p188:txBody>
      <a:bodyPr/>
      <a:lstStyle/>
      <a:p>
        <a:r>
          <a:rPr lang="en-JP"/>
          <a:t>タイトルを変更してください．</a:t>
        </a:r>
      </a:p>
    </p188:txBody>
  </p188:cm>
  <p188:cm id="{9E39A66F-0F7F-5B44-893A-48563A734982}" authorId="{0094C0F9-729E-26A9-D550-2C9F0A0F34BF}" created="2025-03-22T10:07:32.768">
    <ac:deMkLst xmlns:ac="http://schemas.microsoft.com/office/drawing/2013/main/command">
      <pc:docMk xmlns:pc="http://schemas.microsoft.com/office/powerpoint/2013/main/command"/>
      <pc:sldMk xmlns:pc="http://schemas.microsoft.com/office/powerpoint/2013/main/command" cId="2338545511" sldId="279"/>
      <ac:spMk id="14" creationId="{027B6BEF-8749-0527-5F19-E649DA59603A}"/>
    </ac:deMkLst>
    <p188:txBody>
      <a:bodyPr/>
      <a:lstStyle/>
      <a:p>
        <a:r>
          <a:rPr lang="en-JP"/>
          <a:t>著者名，投稿会議/ジャーナル名を記載してください．著者が3人以上いる場合は，非表示スライドのようにet.al表記してください．</a:t>
        </a:r>
      </a:p>
    </p188:txBody>
  </p188:cm>
  <p188:cm id="{A139BEAD-D7A6-114F-A3C8-0198F4BCD98F}" authorId="{0094C0F9-729E-26A9-D550-2C9F0A0F34BF}" created="2025-03-22T10:08:35.772">
    <ac:deMkLst xmlns:ac="http://schemas.microsoft.com/office/drawing/2013/main/command">
      <pc:docMk xmlns:pc="http://schemas.microsoft.com/office/powerpoint/2013/main/command"/>
      <pc:sldMk xmlns:pc="http://schemas.microsoft.com/office/powerpoint/2013/main/command" cId="2338545511" sldId="279"/>
      <ac:picMk id="15" creationId="{D53B32E5-253D-DAD7-6B28-85FC5913FE1B}"/>
    </ac:deMkLst>
    <p188:txBody>
      <a:bodyPr/>
      <a:lstStyle/>
      <a:p>
        <a:r>
          <a:rPr lang="en-JP"/>
          <a:t>それぞれ右クリックし，Hyperlinkを設定してください．実装が公開されていない場合は，非表示スライドを参照してください．</a:t>
        </a:r>
      </a:p>
    </p188:txBody>
  </p188:cm>
  <p188:cm id="{C62FDB3B-AEF2-A349-A8CA-A6F060867FA1}" authorId="{0094C0F9-729E-26A9-D550-2C9F0A0F34BF}" created="2025-03-22T10:08:57.551">
    <ac:deMkLst xmlns:ac="http://schemas.microsoft.com/office/drawing/2013/main/command">
      <pc:docMk xmlns:pc="http://schemas.microsoft.com/office/powerpoint/2013/main/command"/>
      <pc:sldMk xmlns:pc="http://schemas.microsoft.com/office/powerpoint/2013/main/command" cId="2338545511" sldId="279"/>
      <ac:spMk id="17" creationId="{BD2285E0-817C-8E09-2BBE-DB9C5E3FD91B}"/>
    </ac:deMkLst>
    <p188:txBody>
      <a:bodyPr/>
      <a:lstStyle/>
      <a:p>
        <a:r>
          <a:rPr lang="en-JP"/>
          <a:t>発表者の名前を記載してください．	</a:t>
        </a:r>
      </a:p>
    </p188:txBody>
  </p188:cm>
  <p188:cm id="{1650E5AD-B114-3A42-B4C3-9C5ACCBC9ADF}" authorId="{0094C0F9-729E-26A9-D550-2C9F0A0F34BF}" created="2025-03-22T10:10:46.012">
    <pc:sldMkLst xmlns:pc="http://schemas.microsoft.com/office/powerpoint/2013/main/command">
      <pc:docMk/>
      <pc:sldMk cId="2338545511" sldId="279"/>
    </pc:sldMkLst>
    <p188:txBody>
      <a:bodyPr/>
      <a:lstStyle/>
      <a:p>
        <a:r>
          <a:rPr lang="en-JP"/>
          <a:t>発表者の所属を「B4,M1,D1」のように記載してください．研究生は，「R1」と記載してください．</a:t>
        </a:r>
      </a:p>
    </p188:txBody>
  </p188:cm>
</p188:cmLst>
</file>

<file path=ppt/comments/modernComment_11A_89CB7460.xml><?xml version="1.0" encoding="utf-8"?>
<p188:cmLst xmlns:a="http://schemas.openxmlformats.org/drawingml/2006/main" xmlns:r="http://schemas.openxmlformats.org/officeDocument/2006/relationships" xmlns:p188="http://schemas.microsoft.com/office/powerpoint/2018/8/main">
  <p188:cm id="{A22FEEA5-2D4F-9E47-84F8-A9CC35DA6004}" authorId="{0094C0F9-729E-26A9-D550-2C9F0A0F34BF}" created="2025-03-22T11:59:07.211">
    <ac:deMkLst xmlns:ac="http://schemas.microsoft.com/office/drawing/2013/main/command">
      <pc:docMk xmlns:pc="http://schemas.microsoft.com/office/powerpoint/2013/main/command"/>
      <pc:sldMk xmlns:pc="http://schemas.microsoft.com/office/powerpoint/2013/main/command" cId="2311812192" sldId="282"/>
      <ac:spMk id="4" creationId="{9EC7AFB0-B59D-B439-CFF7-D082EED31EF5}"/>
    </ac:deMkLst>
    <p188:txBody>
      <a:bodyPr/>
      <a:lstStyle/>
      <a:p>
        <a:r>
          <a:rPr lang="en-JP"/>
          <a:t>このページでは，発表する内容の概要をまとめてください．	</a:t>
        </a:r>
      </a:p>
    </p188:txBody>
  </p188:cm>
  <p188:cm id="{E53281F9-3D2B-BC4D-B625-014F0F5339B0}" authorId="{0094C0F9-729E-26A9-D550-2C9F0A0F34BF}" created="2025-03-22T13:53:23.526">
    <ac:deMkLst xmlns:ac="http://schemas.microsoft.com/office/drawing/2013/main/command">
      <pc:docMk xmlns:pc="http://schemas.microsoft.com/office/powerpoint/2013/main/command"/>
      <pc:sldMk xmlns:pc="http://schemas.microsoft.com/office/powerpoint/2013/main/command" cId="2311812192" sldId="282"/>
      <ac:spMk id="10" creationId="{31EE8692-9611-00EB-8004-7DB3F9640A84}"/>
    </ac:deMkLst>
    <p188:txBody>
      <a:bodyPr/>
      <a:lstStyle/>
      <a:p>
        <a:r>
          <a:rPr lang="en-JP"/>
          <a:t>重要な単語は強調しておきます．その上で，発表終了時にはその単語の意味や周辺知識について聴衆に納得させることが重要です．</a:t>
        </a:r>
      </a:p>
    </p188:txBody>
  </p188:cm>
</p188:cmLst>
</file>

<file path=ppt/comments/modernComment_11C_F86E135B.xml><?xml version="1.0" encoding="utf-8"?>
<p188:cmLst xmlns:a="http://schemas.openxmlformats.org/drawingml/2006/main" xmlns:r="http://schemas.openxmlformats.org/officeDocument/2006/relationships" xmlns:p188="http://schemas.microsoft.com/office/powerpoint/2018/8/main">
  <p188:cm id="{6851E15A-65A5-0D48-A6DB-F30AF948356B}" authorId="{0094C0F9-729E-26A9-D550-2C9F0A0F34BF}" created="2025-03-23T13:52:57.267">
    <ac:txMkLst xmlns:ac="http://schemas.microsoft.com/office/drawing/2013/main/command">
      <pc:docMk xmlns:pc="http://schemas.microsoft.com/office/powerpoint/2013/main/command"/>
      <pc:sldMk xmlns:pc="http://schemas.microsoft.com/office/powerpoint/2013/main/command" cId="4167963483" sldId="284"/>
      <ac:spMk id="4" creationId="{3CFE054D-B282-0E09-D45D-EDB0B930674B}"/>
      <ac:txMk cp="0" len="8">
        <ac:context len="9" hash="782617200"/>
      </ac:txMk>
    </ac:txMkLst>
    <p188:pos x="4366823" y="599199"/>
    <p188:txBody>
      <a:bodyPr/>
      <a:lstStyle/>
      <a:p>
        <a:r>
          <a:rPr lang="en-JP"/>
          <a:t>最初にどのような問題に取り組むか，そしてその問題はどのようなものかということを説明しましょう．	</a:t>
        </a:r>
      </a:p>
    </p188:txBody>
  </p188:cm>
</p188:cmLst>
</file>

<file path=ppt/comments/modernComment_11D_B8F2BEB7.xml><?xml version="1.0" encoding="utf-8"?>
<p188:cmLst xmlns:a="http://schemas.openxmlformats.org/drawingml/2006/main" xmlns:r="http://schemas.openxmlformats.org/officeDocument/2006/relationships" xmlns:p188="http://schemas.microsoft.com/office/powerpoint/2018/8/main">
  <p188:cm id="{977F7B3C-81FE-CA43-91CD-37E80E51E858}" authorId="{0094C0F9-729E-26A9-D550-2C9F0A0F34BF}" created="2025-03-23T13:53:38.342">
    <ac:deMkLst xmlns:ac="http://schemas.microsoft.com/office/drawing/2013/main/command">
      <pc:docMk xmlns:pc="http://schemas.microsoft.com/office/powerpoint/2013/main/command"/>
      <pc:sldMk xmlns:pc="http://schemas.microsoft.com/office/powerpoint/2013/main/command" cId="3102916279" sldId="285"/>
      <ac:spMk id="5" creationId="{CA1921B5-AF63-075A-F4CA-D2B4FE3BB3B2}"/>
    </ac:deMkLst>
    <p188:txBody>
      <a:bodyPr/>
      <a:lstStyle/>
      <a:p>
        <a:r>
          <a:rPr lang="en-JP"/>
          <a:t>その問題の中でさらにどのようなアプローチがあって，そのアプローチのどこの手法として捉えられるのかについて言及します．	</a:t>
        </a:r>
      </a:p>
    </p188:txBody>
  </p188:cm>
</p188:cmLst>
</file>

<file path=ppt/comments/modernComment_11E_8E20DFBE.xml><?xml version="1.0" encoding="utf-8"?>
<p188:cmLst xmlns:a="http://schemas.openxmlformats.org/drawingml/2006/main" xmlns:r="http://schemas.openxmlformats.org/officeDocument/2006/relationships" xmlns:p188="http://schemas.microsoft.com/office/powerpoint/2018/8/main">
  <p188:cm id="{631AD87E-5785-E94B-A799-77B4626AC674}" authorId="{0094C0F9-729E-26A9-D550-2C9F0A0F34BF}" created="2025-03-23T13:54:14.467">
    <ac:deMkLst xmlns:ac="http://schemas.microsoft.com/office/drawing/2013/main/command">
      <pc:docMk xmlns:pc="http://schemas.microsoft.com/office/powerpoint/2013/main/command"/>
      <pc:sldMk xmlns:pc="http://schemas.microsoft.com/office/powerpoint/2013/main/command" cId="2384519102" sldId="286"/>
      <ac:spMk id="56" creationId="{DE71B515-DFE3-A159-E09B-497FCEDB3EDE}"/>
    </ac:deMkLst>
    <p188:txBody>
      <a:bodyPr/>
      <a:lstStyle/>
      <a:p>
        <a:r>
          <a:rPr lang="en-JP"/>
          <a:t>この論文で定義されている用語はしっかりとこちらでも定義します．</a:t>
        </a:r>
      </a:p>
    </p188:txBody>
  </p188:cm>
</p188:cmLst>
</file>

<file path=ppt/comments/modernComment_11F_A8A54C.xml><?xml version="1.0" encoding="utf-8"?>
<p188:cmLst xmlns:a="http://schemas.openxmlformats.org/drawingml/2006/main" xmlns:r="http://schemas.openxmlformats.org/officeDocument/2006/relationships" xmlns:p188="http://schemas.microsoft.com/office/powerpoint/2018/8/main">
  <p188:cm id="{BBB359F7-90AC-A744-85DF-8E7ABE741078}" authorId="{0094C0F9-729E-26A9-D550-2C9F0A0F34BF}" created="2025-03-23T13:55:23.492">
    <ac:deMkLst xmlns:ac="http://schemas.microsoft.com/office/drawing/2013/main/command">
      <pc:docMk xmlns:pc="http://schemas.microsoft.com/office/powerpoint/2013/main/command"/>
      <pc:sldMk xmlns:pc="http://schemas.microsoft.com/office/powerpoint/2013/main/command" cId="11052364" sldId="287"/>
      <ac:spMk id="2" creationId="{B6C6E900-A5CB-9F75-764F-BFF5334C5C82}"/>
    </ac:deMkLst>
    <p188:txBody>
      <a:bodyPr/>
      <a:lstStyle/>
      <a:p>
        <a:r>
          <a:rPr lang="en-JP"/>
          <a:t>論文中でしれっと用いられている技術や手法に対して疑問に思うことが重要です．こうした疑問についての答えを考えることで理解が深まります．</a:t>
        </a:r>
      </a:p>
    </p188:txBody>
  </p188:cm>
  <p188:cm id="{8DC713F8-E09A-6C43-AF8A-B59FFE7C0C5B}" authorId="{0094C0F9-729E-26A9-D550-2C9F0A0F34BF}" created="2025-03-23T13:56:00.496">
    <ac:deMkLst xmlns:ac="http://schemas.microsoft.com/office/drawing/2013/main/command">
      <pc:docMk xmlns:pc="http://schemas.microsoft.com/office/powerpoint/2013/main/command"/>
      <pc:sldMk xmlns:pc="http://schemas.microsoft.com/office/powerpoint/2013/main/command" cId="11052364" sldId="287"/>
      <ac:spMk id="43" creationId="{75A32302-B52F-AB39-19E5-DE2061ABCA4C}"/>
    </ac:deMkLst>
    <p188:txBody>
      <a:bodyPr/>
      <a:lstStyle/>
      <a:p>
        <a:r>
          <a:rPr lang="en-JP"/>
          <a:t>論文中で重要視されている問題について言及しましょう．</a:t>
        </a:r>
      </a:p>
    </p188:txBody>
  </p188:cm>
</p188:cmLst>
</file>

<file path=ppt/comments/modernComment_121_A8BCAD6A.xml><?xml version="1.0" encoding="utf-8"?>
<p188:cmLst xmlns:a="http://schemas.openxmlformats.org/drawingml/2006/main" xmlns:r="http://schemas.openxmlformats.org/officeDocument/2006/relationships" xmlns:p188="http://schemas.microsoft.com/office/powerpoint/2018/8/main">
  <p188:cm id="{EC6688C1-AE16-854C-9A31-CA1448672663}" authorId="{0094C0F9-729E-26A9-D550-2C9F0A0F34BF}" created="2025-03-23T14:02:37.482">
    <ac:deMkLst xmlns:ac="http://schemas.microsoft.com/office/drawing/2013/main/command">
      <pc:docMk xmlns:pc="http://schemas.microsoft.com/office/powerpoint/2013/main/command"/>
      <pc:sldMk xmlns:pc="http://schemas.microsoft.com/office/powerpoint/2013/main/command" cId="2830937450" sldId="289"/>
      <ac:spMk id="4" creationId="{DE968B57-7C15-67CE-CDB0-8B1BE675CB57}"/>
    </ac:deMkLst>
    <p188:txBody>
      <a:bodyPr/>
      <a:lstStyle/>
      <a:p>
        <a:r>
          <a:rPr lang="en-JP"/>
          <a:t>スライド中で引用した文献はこのページに列挙します．</a:t>
        </a:r>
      </a:p>
    </p188:txBody>
  </p188:cm>
</p188:cmLst>
</file>

<file path=ppt/comments/modernComment_122_A5C157D4.xml><?xml version="1.0" encoding="utf-8"?>
<p188:cmLst xmlns:a="http://schemas.openxmlformats.org/drawingml/2006/main" xmlns:r="http://schemas.openxmlformats.org/officeDocument/2006/relationships" xmlns:p188="http://schemas.microsoft.com/office/powerpoint/2018/8/main">
  <p188:cm id="{F6C4C6AB-4EF5-604D-A4F8-D2E3BC60ADCF}" authorId="{0094C0F9-729E-26A9-D550-2C9F0A0F34BF}" created="2025-03-22T10:06:30.573">
    <ac:txMkLst xmlns:ac="http://schemas.microsoft.com/office/drawing/2013/main/command">
      <pc:docMk xmlns:pc="http://schemas.microsoft.com/office/powerpoint/2013/main/command"/>
      <pc:sldMk xmlns:pc="http://schemas.microsoft.com/office/powerpoint/2013/main/command" cId="2780911572" sldId="290"/>
      <ac:spMk id="13" creationId="{747D618D-14B9-642F-7782-D762FD42EE22}"/>
      <ac:txMk cp="59">
        <ac:context len="60" hash="425455179"/>
      </ac:txMk>
    </ac:txMkLst>
    <p188:pos x="9442228" y="577939"/>
    <p188:txBody>
      <a:bodyPr/>
      <a:lstStyle/>
      <a:p>
        <a:r>
          <a:rPr lang="en-JP"/>
          <a:t>タイトルを変更してください．</a:t>
        </a:r>
      </a:p>
    </p188:txBody>
  </p188:cm>
  <p188:cm id="{D5CD14E5-D045-914F-B626-C95E3C2C7C36}" authorId="{0094C0F9-729E-26A9-D550-2C9F0A0F34BF}" created="2025-03-22T10:07:32.768">
    <ac:deMkLst xmlns:ac="http://schemas.microsoft.com/office/drawing/2013/main/command">
      <pc:docMk xmlns:pc="http://schemas.microsoft.com/office/powerpoint/2013/main/command"/>
      <pc:sldMk xmlns:pc="http://schemas.microsoft.com/office/powerpoint/2013/main/command" cId="2780911572" sldId="290"/>
      <ac:spMk id="14" creationId="{982ED5D8-EA66-4988-591B-187C11B7F165}"/>
    </ac:deMkLst>
    <p188:txBody>
      <a:bodyPr/>
      <a:lstStyle/>
      <a:p>
        <a:r>
          <a:rPr lang="en-JP"/>
          <a:t>著者名，投稿会議/ジャーナル名を記載してください．著者が3人以上いる場合は，非表示スライドのようにet.al表記してください．</a:t>
        </a:r>
      </a:p>
    </p188:txBody>
  </p188:cm>
  <p188:cm id="{893DD4B1-F83A-604B-A59B-FEDE7E3A62EE}" authorId="{0094C0F9-729E-26A9-D550-2C9F0A0F34BF}" created="2025-03-22T10:08:35.772">
    <ac:deMkLst xmlns:ac="http://schemas.microsoft.com/office/drawing/2013/main/command">
      <pc:docMk xmlns:pc="http://schemas.microsoft.com/office/powerpoint/2013/main/command"/>
      <pc:sldMk xmlns:pc="http://schemas.microsoft.com/office/powerpoint/2013/main/command" cId="2780911572" sldId="290"/>
      <ac:picMk id="15" creationId="{E8EA75A6-17F6-84F1-C7C8-A51BAAB5E618}"/>
    </ac:deMkLst>
    <p188:txBody>
      <a:bodyPr/>
      <a:lstStyle/>
      <a:p>
        <a:r>
          <a:rPr lang="en-JP"/>
          <a:t>それぞれ右クリックし，Hyperlinkを設定してください．実装が公開されていない場合は，非表示スライドを参照してください．</a:t>
        </a:r>
      </a:p>
    </p188:txBody>
  </p188:cm>
  <p188:cm id="{FB3A0DDD-31AB-9A4A-82C7-65A370E301CF}" authorId="{0094C0F9-729E-26A9-D550-2C9F0A0F34BF}" created="2025-03-22T10:08:57.551">
    <ac:deMkLst xmlns:ac="http://schemas.microsoft.com/office/drawing/2013/main/command">
      <pc:docMk xmlns:pc="http://schemas.microsoft.com/office/powerpoint/2013/main/command"/>
      <pc:sldMk xmlns:pc="http://schemas.microsoft.com/office/powerpoint/2013/main/command" cId="2780911572" sldId="290"/>
      <ac:spMk id="17" creationId="{7196D99F-7EEC-7412-66F0-66C2CEFC3DE9}"/>
    </ac:deMkLst>
    <p188:txBody>
      <a:bodyPr/>
      <a:lstStyle/>
      <a:p>
        <a:r>
          <a:rPr lang="en-JP"/>
          <a:t>発表者の名前を記載してください．	</a:t>
        </a:r>
      </a:p>
    </p188:txBody>
  </p188:cm>
  <p188:cm id="{E4D083B8-E0BD-BD49-B84E-EEAD3FDB72B0}" authorId="{0094C0F9-729E-26A9-D550-2C9F0A0F34BF}" created="2025-03-22T10:10:46.012">
    <pc:sldMkLst xmlns:pc="http://schemas.microsoft.com/office/powerpoint/2013/main/command">
      <pc:docMk/>
      <pc:sldMk cId="2338545511" sldId="279"/>
    </pc:sldMkLst>
    <p188:txBody>
      <a:bodyPr/>
      <a:lstStyle/>
      <a:p>
        <a:r>
          <a:rPr lang="en-JP"/>
          <a:t>発表者の所属を「B4,M1,D1」のように記載してください．研究生は，「R1」と記載してください．</a:t>
        </a:r>
      </a:p>
    </p188:txBody>
  </p188:cm>
</p188:cmLst>
</file>

<file path=ppt/comments/modernComment_123_F710ECCF.xml><?xml version="1.0" encoding="utf-8"?>
<p188:cmLst xmlns:a="http://schemas.openxmlformats.org/drawingml/2006/main" xmlns:r="http://schemas.openxmlformats.org/officeDocument/2006/relationships" xmlns:p188="http://schemas.microsoft.com/office/powerpoint/2018/8/main">
  <p188:cm id="{ADB388BB-F36E-614E-B6DC-CBE71079B524}" authorId="{0094C0F9-729E-26A9-D550-2C9F0A0F34BF}" created="2025-03-23T13:56:41.295">
    <ac:deMkLst xmlns:ac="http://schemas.microsoft.com/office/drawing/2013/main/command">
      <pc:docMk xmlns:pc="http://schemas.microsoft.com/office/powerpoint/2013/main/command"/>
      <pc:sldMk xmlns:pc="http://schemas.microsoft.com/office/powerpoint/2013/main/command" cId="4145081551" sldId="291"/>
      <ac:spMk id="43" creationId="{40DE4C6B-3982-4B75-B3CB-1E7CAE8D6E46}"/>
    </ac:deMkLst>
    <p188:txBody>
      <a:bodyPr/>
      <a:lstStyle/>
      <a:p>
        <a:r>
          <a:rPr lang="en-JP"/>
          <a:t>このように，自分が読んだ論文は実際にはたくさんある手法のうちの一つに過ぎません．適切に引用して，他のアプローチも存在することを明示します．</a:t>
        </a:r>
      </a:p>
    </p188:txBody>
  </p188:cm>
  <p188:cm id="{59C73872-476B-8E43-B2A8-5D8512EDE1D7}" authorId="{0094C0F9-729E-26A9-D550-2C9F0A0F34BF}" created="2025-03-23T13:57:14.894">
    <ac:deMkLst xmlns:ac="http://schemas.microsoft.com/office/drawing/2013/main/command">
      <pc:docMk xmlns:pc="http://schemas.microsoft.com/office/powerpoint/2013/main/command"/>
      <pc:sldMk xmlns:pc="http://schemas.microsoft.com/office/powerpoint/2013/main/command" cId="4145081551" sldId="291"/>
      <ac:spMk id="45" creationId="{4E0B7681-9010-E198-9FAA-F749AF3AEF4F}"/>
    </ac:deMkLst>
    <p188:txBody>
      <a:bodyPr/>
      <a:lstStyle/>
      <a:p>
        <a:r>
          <a:rPr lang="en-JP"/>
          <a:t>この論文はどのようなアプローチを「新しく」提案したのかということをわかりやすく説明します．</a:t>
        </a:r>
      </a:p>
    </p188:txBody>
  </p188:cm>
</p188:cmLst>
</file>

<file path=ppt/comments/modernComment_124_54704877.xml><?xml version="1.0" encoding="utf-8"?>
<p188:cmLst xmlns:a="http://schemas.openxmlformats.org/drawingml/2006/main" xmlns:r="http://schemas.openxmlformats.org/officeDocument/2006/relationships" xmlns:p188="http://schemas.microsoft.com/office/powerpoint/2018/8/main">
  <p188:cm id="{C0F3644E-7DE7-0140-8F3B-83310ECAF037}" authorId="{0094C0F9-729E-26A9-D550-2C9F0A0F34BF}" created="2025-03-23T13:58:04.380">
    <ac:deMkLst xmlns:ac="http://schemas.microsoft.com/office/drawing/2013/main/command">
      <pc:docMk xmlns:pc="http://schemas.microsoft.com/office/powerpoint/2013/main/command"/>
      <pc:sldMk xmlns:pc="http://schemas.microsoft.com/office/powerpoint/2013/main/command" cId="1416644727" sldId="292"/>
      <ac:grpSpMk id="2" creationId="{31F5608C-975E-7056-2BBE-5F8246961E7D}"/>
    </ac:deMkLst>
    <p188:txBody>
      <a:bodyPr/>
      <a:lstStyle/>
      <a:p>
        <a:r>
          <a:rPr lang="en-JP"/>
          <a:t>論文中にも同じような図は用いられています．ですが，僕は手法の図を簡略化して作り直すことで理解が深まる場合があると考えています．</a:t>
        </a:r>
      </a:p>
    </p188:txBody>
  </p188:cm>
  <p188:cm id="{251F22C5-F365-B34B-9E6B-2CC1CD2D6335}" authorId="{0094C0F9-729E-26A9-D550-2C9F0A0F34BF}" created="2025-03-23T13:58:59.433">
    <ac:deMkLst xmlns:ac="http://schemas.microsoft.com/office/drawing/2013/main/command">
      <pc:docMk xmlns:pc="http://schemas.microsoft.com/office/powerpoint/2013/main/command"/>
      <pc:sldMk xmlns:pc="http://schemas.microsoft.com/office/powerpoint/2013/main/command" cId="1416644727" sldId="292"/>
      <ac:spMk id="96" creationId="{7B9CB515-E912-D4F5-635D-7E30F13B7B6C}"/>
    </ac:deMkLst>
    <p188:txBody>
      <a:bodyPr/>
      <a:lstStyle/>
      <a:p>
        <a:r>
          <a:rPr lang="en-JP"/>
          <a:t>ここではzが何かということについては詳細に触れていません．数式を出す場合は，その数式に登場する文字記号の定義を丁寧に説明してください．	</a:t>
        </a:r>
      </a:p>
    </p188:txBody>
  </p188:cm>
</p188:cmLst>
</file>

<file path=ppt/comments/modernComment_126_A4A22ACC.xml><?xml version="1.0" encoding="utf-8"?>
<p188:cmLst xmlns:a="http://schemas.openxmlformats.org/drawingml/2006/main" xmlns:r="http://schemas.openxmlformats.org/officeDocument/2006/relationships" xmlns:p188="http://schemas.microsoft.com/office/powerpoint/2018/8/main">
  <p188:cm id="{124F386A-98D5-9B4B-91EF-BAEE287494C5}" authorId="{0094C0F9-729E-26A9-D550-2C9F0A0F34BF}" created="2025-03-23T14:00:02.408">
    <ac:deMkLst xmlns:ac="http://schemas.microsoft.com/office/drawing/2013/main/command">
      <pc:docMk xmlns:pc="http://schemas.microsoft.com/office/powerpoint/2013/main/command"/>
      <pc:sldMk xmlns:pc="http://schemas.microsoft.com/office/powerpoint/2013/main/command" cId="2762091212" sldId="294"/>
      <ac:picMk id="6" creationId="{CCA4D6F5-79CA-7D6B-4D7B-A463BA2B6851}"/>
    </ac:deMkLst>
    <p188:txBody>
      <a:bodyPr/>
      <a:lstStyle/>
      <a:p>
        <a:r>
          <a:rPr lang="en-JP"/>
          <a:t>実験のセクションでは，「何のために」「何をして」「何がわかったのか」の3つのポイントに注目して説明しましょう．論文中に出てくる図をそのまま貼り付けて説明する形でもいいです．	</a:t>
        </a:r>
      </a:p>
    </p188:txBody>
  </p188:cm>
</p188:cmLst>
</file>

<file path=ppt/comments/modernComment_127_E9D9C982.xml><?xml version="1.0" encoding="utf-8"?>
<p188:cmLst xmlns:a="http://schemas.openxmlformats.org/drawingml/2006/main" xmlns:r="http://schemas.openxmlformats.org/officeDocument/2006/relationships" xmlns:p188="http://schemas.microsoft.com/office/powerpoint/2018/8/main">
  <p188:cm id="{D46F9ACC-7D60-784F-870B-E6A665E4E1C3}" authorId="{0094C0F9-729E-26A9-D550-2C9F0A0F34BF}" created="2025-03-23T14:00:40.535">
    <ac:deMkLst xmlns:ac="http://schemas.microsoft.com/office/drawing/2013/main/command">
      <pc:docMk xmlns:pc="http://schemas.microsoft.com/office/powerpoint/2013/main/command"/>
      <pc:sldMk xmlns:pc="http://schemas.microsoft.com/office/powerpoint/2013/main/command" cId="3923364226" sldId="295"/>
      <ac:picMk id="5" creationId="{F4F6A198-353A-26F3-8543-20AC952F03B6}"/>
    </ac:deMkLst>
    <p188:txBody>
      <a:bodyPr/>
      <a:lstStyle/>
      <a:p>
        <a:r>
          <a:rPr lang="en-JP"/>
          <a:t>図の縦軸や横軸が何を表しているか，スライド中や言葉でしっかり説明しましょう．</a:t>
        </a:r>
      </a:p>
    </p188:txBody>
  </p188:cm>
</p188:cmLst>
</file>

<file path=ppt/comments/modernComment_128_8A374A77.xml><?xml version="1.0" encoding="utf-8"?>
<p188:cmLst xmlns:a="http://schemas.openxmlformats.org/drawingml/2006/main" xmlns:r="http://schemas.openxmlformats.org/officeDocument/2006/relationships" xmlns:p188="http://schemas.microsoft.com/office/powerpoint/2018/8/main">
  <p188:cm id="{A0EFCABA-3FE5-C844-96ED-912FA85435F1}" authorId="{0094C0F9-729E-26A9-D550-2C9F0A0F34BF}" created="2025-03-23T14:02:59.055">
    <ac:deMkLst xmlns:ac="http://schemas.microsoft.com/office/drawing/2013/main/command">
      <pc:docMk xmlns:pc="http://schemas.microsoft.com/office/powerpoint/2013/main/command"/>
      <pc:sldMk xmlns:pc="http://schemas.microsoft.com/office/powerpoint/2013/main/command" cId="2318879351" sldId="296"/>
      <ac:spMk id="4" creationId="{56BCCDD3-E17D-2811-B7FA-A7CB0FA6640F}"/>
    </ac:deMkLst>
    <p188:txBody>
      <a:bodyPr/>
      <a:lstStyle/>
      <a:p>
        <a:r>
          <a:rPr lang="en-JP"/>
          <a:t>スライド中に入りきらなかった部分はこちらに入れておきます．</a:t>
        </a:r>
      </a:p>
    </p188:txBody>
  </p188:cm>
</p188:cmLst>
</file>

<file path=ppt/comments/modernComment_132_CBFCAAF1.xml><?xml version="1.0" encoding="utf-8"?>
<p188:cmLst xmlns:a="http://schemas.openxmlformats.org/drawingml/2006/main" xmlns:r="http://schemas.openxmlformats.org/officeDocument/2006/relationships" xmlns:p188="http://schemas.microsoft.com/office/powerpoint/2018/8/main">
  <p188:cm id="{BADA6BA6-2BB6-7344-AE99-2802B32B44DA}" authorId="{0094C0F9-729E-26A9-D550-2C9F0A0F34BF}" created="2025-03-23T14:02:16.418">
    <ac:deMkLst xmlns:ac="http://schemas.microsoft.com/office/drawing/2013/main/command">
      <pc:docMk xmlns:pc="http://schemas.microsoft.com/office/powerpoint/2013/main/command"/>
      <pc:sldMk xmlns:pc="http://schemas.microsoft.com/office/powerpoint/2013/main/command" cId="3422333681" sldId="306"/>
      <ac:spMk id="3" creationId="{9245702B-67A0-528F-3DEE-771EFA468E1A}"/>
    </ac:deMkLst>
    <p188:txBody>
      <a:bodyPr/>
      <a:lstStyle/>
      <a:p>
        <a:r>
          <a:rPr lang="en-JP"/>
          <a:t>まとめスライドの後にその論文に対して思うことや結局理解できなかったことをちゃんと説明しましょう．ゼミは「知っていること」を共有するだけでなく，「わかんないこと」を共有して議論する場でもあります．</a:t>
        </a:r>
      </a:p>
    </p188:txBody>
  </p188:cm>
</p188:cmLst>
</file>

<file path=ppt/comments/modernComment_134_8F9A25E1.xml><?xml version="1.0" encoding="utf-8"?>
<p188:cmLst xmlns:a="http://schemas.openxmlformats.org/drawingml/2006/main" xmlns:r="http://schemas.openxmlformats.org/officeDocument/2006/relationships" xmlns:p188="http://schemas.microsoft.com/office/powerpoint/2018/8/main">
  <p188:cm id="{584769EC-CDF6-4948-82DC-FC994FE553EE}" authorId="{0094C0F9-729E-26A9-D550-2C9F0A0F34BF}" created="2025-03-22T11:59:07.211">
    <ac:deMkLst xmlns:ac="http://schemas.microsoft.com/office/drawing/2013/main/command">
      <pc:docMk xmlns:pc="http://schemas.microsoft.com/office/powerpoint/2013/main/command"/>
      <pc:sldMk xmlns:pc="http://schemas.microsoft.com/office/powerpoint/2013/main/command" cId="2409244129" sldId="308"/>
      <ac:spMk id="4" creationId="{48803A77-F2AE-5DA8-3684-A6A37D66D4AC}"/>
    </ac:deMkLst>
    <p188:txBody>
      <a:bodyPr/>
      <a:lstStyle/>
      <a:p>
        <a:r>
          <a:rPr lang="en-JP"/>
          <a:t>最後にまとめスライドを再掲して締めます．</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89E51-1345-4032-886D-AE8AF688B30C}" type="datetimeFigureOut">
              <a:rPr kumimoji="1" lang="ja-JP" altLang="en-US" smtClean="0"/>
              <a:t>2025/3/23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0CF48-14AD-4B24-8659-A353857BCB31}" type="slidenum">
              <a:rPr kumimoji="1" lang="ja-JP" altLang="en-US" smtClean="0"/>
              <a:t>‹#›</a:t>
            </a:fld>
            <a:endParaRPr kumimoji="1" lang="ja-JP" altLang="en-US"/>
          </a:p>
        </p:txBody>
      </p:sp>
    </p:spTree>
    <p:extLst>
      <p:ext uri="{BB962C8B-B14F-4D97-AF65-F5344CB8AC3E}">
        <p14:creationId xmlns:p14="http://schemas.microsoft.com/office/powerpoint/2010/main" val="27114000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ja-JP" altLang="en-US" u="none"/>
              <a:t>所要時間</a:t>
            </a:r>
            <a:r>
              <a:rPr kumimoji="1" lang="en-US" altLang="ja-JP" u="none" dirty="0"/>
              <a:t>: 40[s]</a:t>
            </a:r>
          </a:p>
          <a:p>
            <a:endParaRPr kumimoji="1" lang="en-US" altLang="ja-JP" u="sng" dirty="0"/>
          </a:p>
          <a:p>
            <a:r>
              <a:rPr kumimoji="1" lang="ja-JP" altLang="en-US" u="sng"/>
              <a:t>紹介文</a:t>
            </a:r>
            <a:endParaRPr kumimoji="1" lang="en-US" altLang="ja-JP" u="sng" dirty="0"/>
          </a:p>
          <a:p>
            <a:r>
              <a:rPr kumimoji="1" lang="ja-JP" altLang="en-US"/>
              <a:t>本日はお集まりいただきありがとうございます．福井大学長谷川研究室所属，博士前期課程</a:t>
            </a:r>
            <a:r>
              <a:rPr kumimoji="1" lang="en-US" altLang="ja-JP" dirty="0"/>
              <a:t>1</a:t>
            </a:r>
            <a:r>
              <a:rPr kumimoji="1" lang="ja-JP" altLang="en-US"/>
              <a:t>年の坂井が発表させていただきます．タイトルは，</a:t>
            </a:r>
            <a:r>
              <a:rPr kumimoji="1" lang="en-US" altLang="ja-JP" dirty="0"/>
              <a:t>”Emerging Properties in Self-supervised Vision Transformers”</a:t>
            </a:r>
            <a:r>
              <a:rPr kumimoji="1" lang="ja-JP" altLang="en-US"/>
              <a:t>で，</a:t>
            </a:r>
            <a:r>
              <a:rPr kumimoji="1" lang="en-US" altLang="ja-JP" dirty="0"/>
              <a:t>ICCV2021</a:t>
            </a:r>
            <a:r>
              <a:rPr kumimoji="1" lang="ja-JP" altLang="en-JP"/>
              <a:t>に</a:t>
            </a:r>
            <a:r>
              <a:rPr kumimoji="1" lang="ja-JP" altLang="en-US"/>
              <a:t>採択されている論文です．</a:t>
            </a:r>
            <a:endParaRPr kumimoji="1" lang="en-US" altLang="ja-JP" dirty="0"/>
          </a:p>
          <a:p>
            <a:endParaRPr kumimoji="1" lang="en-US" altLang="ja-JP" dirty="0"/>
          </a:p>
          <a:p>
            <a:r>
              <a:rPr kumimoji="1" lang="ja-JP" altLang="en-US" u="sng"/>
              <a:t>軽い論文のイントロ</a:t>
            </a:r>
            <a:endParaRPr kumimoji="1" lang="en-US" altLang="ja-JP" u="sng" dirty="0"/>
          </a:p>
          <a:p>
            <a:r>
              <a:rPr kumimoji="1" lang="ja-JP" altLang="en-US"/>
              <a:t>この研究が発表された当時は教師ラベルを用いずに画像のレイアウトなどの意味的な内容を抽出することは困難とされていました．この論文は</a:t>
            </a:r>
            <a:r>
              <a:rPr kumimoji="1" lang="ja-JP" altLang="en-JP"/>
              <a:t>自己</a:t>
            </a:r>
            <a:r>
              <a:rPr kumimoji="1" lang="ja-JP" altLang="en-US"/>
              <a:t>教師あり学習によって訓練した</a:t>
            </a:r>
            <a:r>
              <a:rPr kumimoji="1" lang="en-US" altLang="ja-JP" dirty="0"/>
              <a:t>Vision Transformer</a:t>
            </a:r>
            <a:r>
              <a:rPr kumimoji="1" lang="ja-JP" altLang="en-US"/>
              <a:t>がそのような意味的な内容を捉えていることを発見し，当時の</a:t>
            </a:r>
            <a:r>
              <a:rPr kumimoji="1" lang="en-US" altLang="ja-JP" dirty="0"/>
              <a:t>Computer Vision</a:t>
            </a:r>
            <a:r>
              <a:rPr kumimoji="1" lang="ja-JP" altLang="en-US"/>
              <a:t>分野を</a:t>
            </a:r>
            <a:r>
              <a:rPr kumimoji="1" lang="ja-JP" altLang="en-JP"/>
              <a:t>驚かせまし</a:t>
            </a:r>
            <a:r>
              <a:rPr kumimoji="1" lang="ja-JP" altLang="en-US"/>
              <a:t>た．</a:t>
            </a:r>
            <a:endParaRPr kumimoji="1" lang="ja-JP" altLang="en-US"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28[s]</a:t>
            </a:r>
          </a:p>
          <a:p>
            <a:endParaRPr lang="en-JP" dirty="0"/>
          </a:p>
          <a:p>
            <a:r>
              <a:rPr lang="en-JP" dirty="0"/>
              <a:t>続いて，中心化について説明します．中心化の役割は教師モデルの出力分布のエントロピーを上げ，一様分布に近づけることでした．単純なアプローチとして，先鋭化と対照的に温度パラメータを大きくする方法が考えられますが，先鋭化と同じハイパーパラメータを調整することになり，トレードオフをとる必要性が生まれます．</a:t>
            </a:r>
          </a:p>
          <a:p>
            <a:endParaRPr lang="en-JP" dirty="0"/>
          </a:p>
          <a:p>
            <a:r>
              <a:rPr lang="en-JP" dirty="0"/>
              <a:t>そこでこの研究では，ミニバッチ内の教師モデルの指数移動平均を計算し，それを特徴から差し引くことで中心化を実現します．これは白色化に近い操作ですが，標準偏差で割る部分を温度パラメータにより手動で調整している点が異なります．</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10</a:t>
            </a:fld>
            <a:endParaRPr kumimoji="1" lang="ja-JP" altLang="en-US"/>
          </a:p>
        </p:txBody>
      </p:sp>
    </p:spTree>
    <p:extLst>
      <p:ext uri="{BB962C8B-B14F-4D97-AF65-F5344CB8AC3E}">
        <p14:creationId xmlns:p14="http://schemas.microsoft.com/office/powerpoint/2010/main" val="3052695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25[s]</a:t>
            </a:r>
          </a:p>
          <a:p>
            <a:endParaRPr lang="en-JP" dirty="0"/>
          </a:p>
          <a:p>
            <a:r>
              <a:rPr lang="en-JP" dirty="0"/>
              <a:t>提案手法における意味を変えない変換は，人間が設計する必要があります．この研究では，大域-局所領域の特徴を一致させるような変換を考えます．</a:t>
            </a:r>
          </a:p>
          <a:p>
            <a:endParaRPr lang="en-JP" dirty="0"/>
          </a:p>
          <a:p>
            <a:r>
              <a:rPr lang="en-JP" dirty="0"/>
              <a:t>具体的には，DistortionやCropを用いて入力画像の大域的な情報と局所的な情報を分割し，それぞれ教師モデル，生徒モデルに別々に入力します．生徒モデルは局所的な情報から，大域的な情報を予測するように訓練されます．</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11</a:t>
            </a:fld>
            <a:endParaRPr kumimoji="1" lang="ja-JP" altLang="en-US"/>
          </a:p>
        </p:txBody>
      </p:sp>
    </p:spTree>
    <p:extLst>
      <p:ext uri="{BB962C8B-B14F-4D97-AF65-F5344CB8AC3E}">
        <p14:creationId xmlns:p14="http://schemas.microsoft.com/office/powerpoint/2010/main" val="3604953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35[s]</a:t>
            </a:r>
          </a:p>
          <a:p>
            <a:endParaRPr lang="en-JP" dirty="0"/>
          </a:p>
          <a:p>
            <a:r>
              <a:rPr lang="en-JP" dirty="0"/>
              <a:t>それでは実験結果について説明していきます．まず，自己蒸留におけるパラメータ共有戦略についてのAblationを紹介します．</a:t>
            </a:r>
          </a:p>
          <a:p>
            <a:endParaRPr lang="en-JP" dirty="0"/>
          </a:p>
          <a:p>
            <a:r>
              <a:rPr lang="en-JP" dirty="0"/>
              <a:t>ここでは，ImageNet-1kにおけるTop-1の検証精度をもとに，自己蒸留におけるパラメータ共有戦略の良し悪しを評価していきます．左の図より，訓練全体を通して，教師モデルの方が生徒モデルよりも分類精度が高い傾向があります．</a:t>
            </a:r>
          </a:p>
          <a:p>
            <a:endParaRPr lang="en-JP" dirty="0"/>
          </a:p>
          <a:p>
            <a:r>
              <a:rPr lang="en-JP" dirty="0"/>
              <a:t>また，右の表より生徒モデルのパラメータのコピーで教師モデルを構成するより，指数移動平均を用いることの重要性がわかります．</a:t>
            </a:r>
          </a:p>
          <a:p>
            <a:endParaRPr lang="en-JP" dirty="0"/>
          </a:p>
          <a:p>
            <a:endParaRPr lang="en-JP" dirty="0"/>
          </a:p>
          <a:p>
            <a:endParaRPr lang="en-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12</a:t>
            </a:fld>
            <a:endParaRPr kumimoji="1" lang="ja-JP" altLang="en-US"/>
          </a:p>
        </p:txBody>
      </p:sp>
    </p:spTree>
    <p:extLst>
      <p:ext uri="{BB962C8B-B14F-4D97-AF65-F5344CB8AC3E}">
        <p14:creationId xmlns:p14="http://schemas.microsoft.com/office/powerpoint/2010/main" val="2688246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41[s]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続いて，教師モデルの出力エントロピーを調整することの重要性について検証していきます．ここでは，訓練時の教師モデルの出力する分布のエントロピー，教師モデルと生徒モデルの分布間のKLダイバージェンスといった2つの指標の変化をプロットしてい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左の図より，中心化だけではエントロピーが高い状態が続き，どんな入力に対しても一様な分布を出力する状態となっています．一方で，先鋭化だけではエントロピーが低く，特定の次元に対して支配的になっていることがわかり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右の図より，双方を用いることで生徒モデルにとって簡単すぎない学習設定を実現できていることがわかります．</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13</a:t>
            </a:fld>
            <a:endParaRPr kumimoji="1" lang="ja-JP" altLang="en-US"/>
          </a:p>
        </p:txBody>
      </p:sp>
    </p:spTree>
    <p:extLst>
      <p:ext uri="{BB962C8B-B14F-4D97-AF65-F5344CB8AC3E}">
        <p14:creationId xmlns:p14="http://schemas.microsoft.com/office/powerpoint/2010/main" val="2065692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5EF47-0415-F379-6BB6-4B43531089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2E3EA5-6612-8D50-E75B-8AA048D3D6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4D5A8A-88A2-4DD6-0931-65A97BB59CB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15[s]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続いて，ImageNetにおける分類精度の評価を行なっていきます．訓練時は提案手法を用いて自己教師あり学習し，検証時には，k近傍法を用います．結果を見るとわかるように，モデル構造を変化させた際にも既存の自己教師あり学習と比べて優れた性能を示しています．</a:t>
            </a:r>
          </a:p>
        </p:txBody>
      </p:sp>
      <p:sp>
        <p:nvSpPr>
          <p:cNvPr id="4" name="Slide Number Placeholder 3">
            <a:extLst>
              <a:ext uri="{FF2B5EF4-FFF2-40B4-BE49-F238E27FC236}">
                <a16:creationId xmlns:a16="http://schemas.microsoft.com/office/drawing/2014/main" id="{B548649F-3C3D-7351-7EDE-F458E8A0D34F}"/>
              </a:ext>
            </a:extLst>
          </p:cNvPr>
          <p:cNvSpPr>
            <a:spLocks noGrp="1"/>
          </p:cNvSpPr>
          <p:nvPr>
            <p:ph type="sldNum" sz="quarter" idx="5"/>
          </p:nvPr>
        </p:nvSpPr>
        <p:spPr/>
        <p:txBody>
          <a:bodyPr/>
          <a:lstStyle/>
          <a:p>
            <a:fld id="{4170CF48-14AD-4B24-8659-A353857BCB31}" type="slidenum">
              <a:rPr kumimoji="1" lang="ja-JP" altLang="en-US" smtClean="0"/>
              <a:t>14</a:t>
            </a:fld>
            <a:endParaRPr kumimoji="1" lang="ja-JP" altLang="en-US"/>
          </a:p>
        </p:txBody>
      </p:sp>
    </p:spTree>
    <p:extLst>
      <p:ext uri="{BB962C8B-B14F-4D97-AF65-F5344CB8AC3E}">
        <p14:creationId xmlns:p14="http://schemas.microsoft.com/office/powerpoint/2010/main" val="4275324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5EAFF-9937-3966-AAE9-1D3ED1FBFD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BE7C7E-A71E-6051-01BE-1054906BF3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2A5BF7-566D-0397-4632-323A2EA0D47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22[s]</a:t>
            </a:r>
          </a:p>
          <a:p>
            <a:endParaRPr lang="en-JP" dirty="0"/>
          </a:p>
          <a:p>
            <a:r>
              <a:rPr lang="en-JP" dirty="0"/>
              <a:t>続いて，提案手法を用いて事前訓練したモデルの埋め込みを用いた画像検索の性能を評価していきます．評価対象のデータセットとしてはOxford, Pairsを用います．驚くべきことに，提案手法を用いて訓練したViTは，教師ありで事前訓練したベースラインと比較して高いmAPを達成しています．</a:t>
            </a:r>
          </a:p>
        </p:txBody>
      </p:sp>
      <p:sp>
        <p:nvSpPr>
          <p:cNvPr id="4" name="Slide Number Placeholder 3">
            <a:extLst>
              <a:ext uri="{FF2B5EF4-FFF2-40B4-BE49-F238E27FC236}">
                <a16:creationId xmlns:a16="http://schemas.microsoft.com/office/drawing/2014/main" id="{04F4736E-2052-9D7B-24AF-B4466A42886F}"/>
              </a:ext>
            </a:extLst>
          </p:cNvPr>
          <p:cNvSpPr>
            <a:spLocks noGrp="1"/>
          </p:cNvSpPr>
          <p:nvPr>
            <p:ph type="sldNum" sz="quarter" idx="5"/>
          </p:nvPr>
        </p:nvSpPr>
        <p:spPr/>
        <p:txBody>
          <a:bodyPr/>
          <a:lstStyle/>
          <a:p>
            <a:fld id="{4170CF48-14AD-4B24-8659-A353857BCB31}" type="slidenum">
              <a:rPr kumimoji="1" lang="ja-JP" altLang="en-US" smtClean="0"/>
              <a:t>15</a:t>
            </a:fld>
            <a:endParaRPr kumimoji="1" lang="ja-JP" altLang="en-US"/>
          </a:p>
        </p:txBody>
      </p:sp>
    </p:spTree>
    <p:extLst>
      <p:ext uri="{BB962C8B-B14F-4D97-AF65-F5344CB8AC3E}">
        <p14:creationId xmlns:p14="http://schemas.microsoft.com/office/powerpoint/2010/main" val="2850382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41E83-B458-B9DA-5C91-1DFA888501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115148-92FC-A192-1CB5-AF15B30EEA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C02D57-AA58-68CD-6E40-1AE009FE72D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22[s]</a:t>
            </a:r>
          </a:p>
          <a:p>
            <a:endParaRPr lang="en-JP" dirty="0"/>
          </a:p>
          <a:p>
            <a:r>
              <a:rPr lang="en-JP" dirty="0"/>
              <a:t>続いて，自己教師あり学習で訓練したViTが画像をどのように捉えているかを可視化していきます．具体的には，ImageNetで事前訓練したViTのある特定の画素についての自己注意を可視化します．図のように，教師ありのセグメンテーションマスクを用いずとも，物体の境界やシーンのレイアウトが抽出できていることがわかります．</a:t>
            </a:r>
          </a:p>
        </p:txBody>
      </p:sp>
      <p:sp>
        <p:nvSpPr>
          <p:cNvPr id="4" name="Slide Number Placeholder 3">
            <a:extLst>
              <a:ext uri="{FF2B5EF4-FFF2-40B4-BE49-F238E27FC236}">
                <a16:creationId xmlns:a16="http://schemas.microsoft.com/office/drawing/2014/main" id="{0BBE3410-F63D-8D0A-4E21-C50B41AD577A}"/>
              </a:ext>
            </a:extLst>
          </p:cNvPr>
          <p:cNvSpPr>
            <a:spLocks noGrp="1"/>
          </p:cNvSpPr>
          <p:nvPr>
            <p:ph type="sldNum" sz="quarter" idx="5"/>
          </p:nvPr>
        </p:nvSpPr>
        <p:spPr/>
        <p:txBody>
          <a:bodyPr/>
          <a:lstStyle/>
          <a:p>
            <a:fld id="{4170CF48-14AD-4B24-8659-A353857BCB31}" type="slidenum">
              <a:rPr kumimoji="1" lang="ja-JP" altLang="en-US" smtClean="0"/>
              <a:t>16</a:t>
            </a:fld>
            <a:endParaRPr kumimoji="1" lang="ja-JP" altLang="en-US"/>
          </a:p>
        </p:txBody>
      </p:sp>
    </p:spTree>
    <p:extLst>
      <p:ext uri="{BB962C8B-B14F-4D97-AF65-F5344CB8AC3E}">
        <p14:creationId xmlns:p14="http://schemas.microsoft.com/office/powerpoint/2010/main" val="3092678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5CFFD-FF4D-33B7-2A83-2D6D6F5DB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17971F-60C9-D5D8-3392-0EFA23C5A5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32257-B393-8368-1D10-F34179B87E5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25[s]</a:t>
            </a:r>
          </a:p>
          <a:p>
            <a:endParaRPr lang="en-JP" dirty="0"/>
          </a:p>
          <a:p>
            <a:r>
              <a:rPr lang="en-JP" dirty="0"/>
              <a:t>続いて，ViTに入力する画像のパッチ分割のサイズを変えた際の影響や自己注意を用いたセグメンテーション性能の比較を紹介します．</a:t>
            </a:r>
          </a:p>
          <a:p>
            <a:endParaRPr lang="en-JP" dirty="0"/>
          </a:p>
          <a:p>
            <a:r>
              <a:rPr lang="en-JP" dirty="0"/>
              <a:t>左の図よりわかる通り，パッチサイズを小さくすることで分類精度が向上しますが，処理速度が低下する傾向があります．また，右図では，教師あり分類学習で訓練したViTと比較して，提案手法で訓練したViTの方がセグメンテーション性能が高いことがわかります．</a:t>
            </a:r>
          </a:p>
        </p:txBody>
      </p:sp>
      <p:sp>
        <p:nvSpPr>
          <p:cNvPr id="4" name="Slide Number Placeholder 3">
            <a:extLst>
              <a:ext uri="{FF2B5EF4-FFF2-40B4-BE49-F238E27FC236}">
                <a16:creationId xmlns:a16="http://schemas.microsoft.com/office/drawing/2014/main" id="{112C0401-32AA-D85C-02A4-874AEF8C4145}"/>
              </a:ext>
            </a:extLst>
          </p:cNvPr>
          <p:cNvSpPr>
            <a:spLocks noGrp="1"/>
          </p:cNvSpPr>
          <p:nvPr>
            <p:ph type="sldNum" sz="quarter" idx="5"/>
          </p:nvPr>
        </p:nvSpPr>
        <p:spPr/>
        <p:txBody>
          <a:bodyPr/>
          <a:lstStyle/>
          <a:p>
            <a:fld id="{4170CF48-14AD-4B24-8659-A353857BCB31}" type="slidenum">
              <a:rPr kumimoji="1" lang="ja-JP" altLang="en-US" smtClean="0"/>
              <a:t>17</a:t>
            </a:fld>
            <a:endParaRPr kumimoji="1" lang="ja-JP" altLang="en-US"/>
          </a:p>
        </p:txBody>
      </p:sp>
    </p:spTree>
    <p:extLst>
      <p:ext uri="{BB962C8B-B14F-4D97-AF65-F5344CB8AC3E}">
        <p14:creationId xmlns:p14="http://schemas.microsoft.com/office/powerpoint/2010/main" val="2561428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33D3B-2D74-022A-4F42-59F1582DBE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ABA0-6817-8BC9-C49F-DD61DBD4BD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608DA8-4BA7-1C2E-0177-4D392B1CDF8C}"/>
              </a:ext>
            </a:extLst>
          </p:cNvPr>
          <p:cNvSpPr>
            <a:spLocks noGrp="1"/>
          </p:cNvSpPr>
          <p:nvPr>
            <p:ph type="body" idx="1"/>
          </p:nvPr>
        </p:nvSpPr>
        <p:spPr/>
        <p:txBody>
          <a:bodyPr/>
          <a:lstStyle/>
          <a:p>
            <a:r>
              <a:rPr lang="en-JP" dirty="0"/>
              <a:t>所要時間: 20[s]</a:t>
            </a:r>
          </a:p>
          <a:p>
            <a:endParaRPr lang="en-JP" dirty="0"/>
          </a:p>
          <a:p>
            <a:r>
              <a:rPr lang="en-JP" dirty="0"/>
              <a:t>再度まとめです．この研究では，自己蒸留を用いた新たな自己教師あり学習のアプローチを提案し，提案手法で訓練したViTが教師なしで物体の境界やシーンレイアウトの知識を獲得していることを示しました．技術的には，教師モデルのパラメータの構成や出力エントロピーの調整によって表現崩壊を防いでいます．</a:t>
            </a:r>
          </a:p>
          <a:p>
            <a:endParaRPr lang="en-JP" dirty="0"/>
          </a:p>
          <a:p>
            <a:endParaRPr lang="en-JP" dirty="0"/>
          </a:p>
        </p:txBody>
      </p:sp>
      <p:sp>
        <p:nvSpPr>
          <p:cNvPr id="4" name="Slide Number Placeholder 3">
            <a:extLst>
              <a:ext uri="{FF2B5EF4-FFF2-40B4-BE49-F238E27FC236}">
                <a16:creationId xmlns:a16="http://schemas.microsoft.com/office/drawing/2014/main" id="{3A289B4F-863C-B59A-6D58-63334A60F38A}"/>
              </a:ext>
            </a:extLst>
          </p:cNvPr>
          <p:cNvSpPr>
            <a:spLocks noGrp="1"/>
          </p:cNvSpPr>
          <p:nvPr>
            <p:ph type="sldNum" sz="quarter" idx="5"/>
          </p:nvPr>
        </p:nvSpPr>
        <p:spPr/>
        <p:txBody>
          <a:bodyPr/>
          <a:lstStyle/>
          <a:p>
            <a:fld id="{4170CF48-14AD-4B24-8659-A353857BCB31}" type="slidenum">
              <a:rPr kumimoji="1" lang="ja-JP" altLang="en-US" smtClean="0"/>
              <a:t>18</a:t>
            </a:fld>
            <a:endParaRPr kumimoji="1" lang="ja-JP" altLang="en-US"/>
          </a:p>
        </p:txBody>
      </p:sp>
    </p:spTree>
    <p:extLst>
      <p:ext uri="{BB962C8B-B14F-4D97-AF65-F5344CB8AC3E}">
        <p14:creationId xmlns:p14="http://schemas.microsoft.com/office/powerpoint/2010/main" val="1390773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19</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4711E-7537-9465-5FFF-7D8037CDB2A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0761BB3-95B4-6881-8490-5592BCE8236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3396B3B-23B0-FDF9-F2DF-A3576A8278B6}"/>
              </a:ext>
            </a:extLst>
          </p:cNvPr>
          <p:cNvSpPr>
            <a:spLocks noGrp="1"/>
          </p:cNvSpPr>
          <p:nvPr>
            <p:ph type="body" idx="1"/>
          </p:nvPr>
        </p:nvSpPr>
        <p:spPr/>
        <p:txBody>
          <a:bodyPr/>
          <a:lstStyle/>
          <a:p>
            <a:r>
              <a:rPr kumimoji="1" lang="ja-JP" altLang="en-US" u="none"/>
              <a:t>所要時間</a:t>
            </a:r>
            <a:r>
              <a:rPr kumimoji="1" lang="en-US" altLang="ja-JP" u="none" dirty="0"/>
              <a:t>: 40[s]</a:t>
            </a:r>
          </a:p>
          <a:p>
            <a:endParaRPr kumimoji="1" lang="en-US" altLang="ja-JP" u="sng" dirty="0"/>
          </a:p>
          <a:p>
            <a:r>
              <a:rPr kumimoji="1" lang="ja-JP" altLang="en-US" u="sng"/>
              <a:t>紹介文</a:t>
            </a:r>
            <a:endParaRPr kumimoji="1" lang="en-US" altLang="ja-JP" u="sng" dirty="0"/>
          </a:p>
          <a:p>
            <a:r>
              <a:rPr kumimoji="1" lang="ja-JP" altLang="en-US"/>
              <a:t>本日はお集まりいただきありがとうございます．福井大学長谷川研究室所属，博士前期課程</a:t>
            </a:r>
            <a:r>
              <a:rPr kumimoji="1" lang="en-US" altLang="ja-JP" dirty="0"/>
              <a:t>1</a:t>
            </a:r>
            <a:r>
              <a:rPr kumimoji="1" lang="ja-JP" altLang="en-US"/>
              <a:t>年の坂井が発表させていただきます．タイトルは，</a:t>
            </a:r>
            <a:r>
              <a:rPr kumimoji="1" lang="en-US" altLang="ja-JP" dirty="0"/>
              <a:t>”Emerging Properties in Self-supervised Vision Transformers”</a:t>
            </a:r>
            <a:r>
              <a:rPr kumimoji="1" lang="ja-JP" altLang="en-US"/>
              <a:t>で，</a:t>
            </a:r>
            <a:r>
              <a:rPr kumimoji="1" lang="en-US" altLang="ja-JP" dirty="0"/>
              <a:t>ICCV2021</a:t>
            </a:r>
            <a:r>
              <a:rPr kumimoji="1" lang="ja-JP" altLang="en-JP"/>
              <a:t>に</a:t>
            </a:r>
            <a:r>
              <a:rPr kumimoji="1" lang="ja-JP" altLang="en-US"/>
              <a:t>採択されている論文です．</a:t>
            </a:r>
            <a:endParaRPr kumimoji="1" lang="en-US" altLang="ja-JP" dirty="0"/>
          </a:p>
          <a:p>
            <a:endParaRPr kumimoji="1" lang="en-US" altLang="ja-JP" dirty="0"/>
          </a:p>
          <a:p>
            <a:r>
              <a:rPr kumimoji="1" lang="ja-JP" altLang="en-US" u="sng"/>
              <a:t>軽い論文のイントロ</a:t>
            </a:r>
            <a:endParaRPr kumimoji="1" lang="en-US" altLang="ja-JP" u="sng" dirty="0"/>
          </a:p>
          <a:p>
            <a:r>
              <a:rPr kumimoji="1" lang="ja-JP" altLang="en-US"/>
              <a:t>この研究が発表された当時は教師ラベルを用いずに画像のレイアウトなどの意味的な内容を抽出することは困難とされていました．この論文は</a:t>
            </a:r>
            <a:r>
              <a:rPr kumimoji="1" lang="ja-JP" altLang="en-JP"/>
              <a:t>自己</a:t>
            </a:r>
            <a:r>
              <a:rPr kumimoji="1" lang="ja-JP" altLang="en-US"/>
              <a:t>教師あり学習によって訓練した</a:t>
            </a:r>
            <a:r>
              <a:rPr kumimoji="1" lang="en-US" altLang="ja-JP" dirty="0"/>
              <a:t>Vision Transformer</a:t>
            </a:r>
            <a:r>
              <a:rPr kumimoji="1" lang="ja-JP" altLang="en-US"/>
              <a:t>がそのような意味的な内容を捉えていることを発見し，当時の</a:t>
            </a:r>
            <a:r>
              <a:rPr kumimoji="1" lang="en-US" altLang="ja-JP" dirty="0"/>
              <a:t>Computer Vision</a:t>
            </a:r>
            <a:r>
              <a:rPr kumimoji="1" lang="ja-JP" altLang="en-US"/>
              <a:t>分野を</a:t>
            </a:r>
            <a:r>
              <a:rPr kumimoji="1" lang="ja-JP" altLang="en-JP"/>
              <a:t>驚かせまし</a:t>
            </a:r>
            <a:r>
              <a:rPr kumimoji="1" lang="ja-JP" altLang="en-US"/>
              <a:t>た．</a:t>
            </a:r>
          </a:p>
          <a:p>
            <a:endParaRPr kumimoji="1" lang="ja-JP" altLang="en-US" dirty="0"/>
          </a:p>
        </p:txBody>
      </p:sp>
      <p:sp>
        <p:nvSpPr>
          <p:cNvPr id="4" name="スライド番号プレースホルダー 3">
            <a:extLst>
              <a:ext uri="{FF2B5EF4-FFF2-40B4-BE49-F238E27FC236}">
                <a16:creationId xmlns:a16="http://schemas.microsoft.com/office/drawing/2014/main" id="{6C5D1E37-3768-545F-95E5-A0A03F166BD2}"/>
              </a:ext>
            </a:extLst>
          </p:cNvPr>
          <p:cNvSpPr>
            <a:spLocks noGrp="1"/>
          </p:cNvSpPr>
          <p:nvPr>
            <p:ph type="sldNum" sz="quarter" idx="10"/>
          </p:nvPr>
        </p:nvSpPr>
        <p:spPr/>
        <p:txBody>
          <a:bodyPr/>
          <a:lstStyle/>
          <a:p>
            <a:fld id="{4170CF48-14AD-4B24-8659-A353857BCB31}" type="slidenum">
              <a:rPr kumimoji="1" lang="ja-JP" altLang="en-US" smtClean="0"/>
              <a:t>2</a:t>
            </a:fld>
            <a:endParaRPr kumimoji="1" lang="ja-JP" altLang="en-US"/>
          </a:p>
        </p:txBody>
      </p:sp>
    </p:spTree>
    <p:extLst>
      <p:ext uri="{BB962C8B-B14F-4D97-AF65-F5344CB8AC3E}">
        <p14:creationId xmlns:p14="http://schemas.microsoft.com/office/powerpoint/2010/main" val="4072757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45[s]</a:t>
            </a:r>
          </a:p>
          <a:p>
            <a:endParaRPr lang="en-JP" dirty="0"/>
          </a:p>
          <a:p>
            <a:r>
              <a:rPr lang="en-JP" dirty="0"/>
              <a:t>論文の概要を紹介します．この研究では，自己蒸留を用いた新たな自己教師あり学習手法を提案しました．その中でも提案手法によって訓練されたViTが画像の意味的な情報をどのように獲得しているかを実験的に検証しました．</a:t>
            </a:r>
          </a:p>
          <a:p>
            <a:endParaRPr lang="en-JP" dirty="0"/>
          </a:p>
          <a:p>
            <a:r>
              <a:rPr lang="en-JP" dirty="0"/>
              <a:t>提案手法は，データ拡張に対して不変な表現を予測する自己蒸留手法です．ここで，表現崩壊と呼ばれる訓練過程で生じる問題を緩和するため，教師モデルの出力エントロピーを調整します．</a:t>
            </a:r>
          </a:p>
          <a:p>
            <a:endParaRPr lang="en-JP" dirty="0"/>
          </a:p>
          <a:p>
            <a:r>
              <a:rPr lang="en-JP" dirty="0"/>
              <a:t>提案手法により訓練したViTが物体の境界やシーン構成を理解していることが自己注意マップの可視化から示唆されました．また，ImageNetにおける教師なし分類において，78.3%を達成しました．</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3</a:t>
            </a:fld>
            <a:endParaRPr kumimoji="1" lang="ja-JP" altLang="en-US"/>
          </a:p>
        </p:txBody>
      </p:sp>
    </p:spTree>
    <p:extLst>
      <p:ext uri="{BB962C8B-B14F-4D97-AF65-F5344CB8AC3E}">
        <p14:creationId xmlns:p14="http://schemas.microsoft.com/office/powerpoint/2010/main" val="405140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23[s]</a:t>
            </a:r>
          </a:p>
          <a:p>
            <a:endParaRPr lang="en-JP" dirty="0"/>
          </a:p>
          <a:p>
            <a:r>
              <a:rPr lang="en-JP" dirty="0"/>
              <a:t>自己教師あり学習とは，データそのものから有用な表現を獲得することを目指す学習パラダイムです．一般的な教師あり学習では，人間によって付与された正解ラベルと一致させるように分類モデルを訓練します．</a:t>
            </a:r>
          </a:p>
          <a:p>
            <a:endParaRPr lang="en-JP" dirty="0"/>
          </a:p>
          <a:p>
            <a:r>
              <a:rPr lang="en-JP" dirty="0"/>
              <a:t>一方で，自己教師あり学習では，データに対して人間による正解ラベルが付与されていなくても，データそのものから意味のある表現を学習することを目指します．</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4</a:t>
            </a:fld>
            <a:endParaRPr kumimoji="1" lang="ja-JP" altLang="en-US"/>
          </a:p>
        </p:txBody>
      </p:sp>
    </p:spTree>
    <p:extLst>
      <p:ext uri="{BB962C8B-B14F-4D97-AF65-F5344CB8AC3E}">
        <p14:creationId xmlns:p14="http://schemas.microsoft.com/office/powerpoint/2010/main" val="26671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36[s]</a:t>
            </a:r>
          </a:p>
          <a:p>
            <a:endParaRPr lang="en-JP" dirty="0"/>
          </a:p>
          <a:p>
            <a:r>
              <a:rPr lang="en-JP" dirty="0"/>
              <a:t>自己教師あり学習のアプローチは大きく不変性ベース，生成ベースに分類できます．不変性ベース手法では，入力画像に対して，画像の意味を変えない変換gを加えたもとで，二つのモデルA, Bの出力が一致するように訓練します．変換gに対して不変な表現を獲得することを目指すため，不変性ベースと呼ばれます．</a:t>
            </a:r>
          </a:p>
          <a:p>
            <a:endParaRPr lang="en-JP" dirty="0"/>
          </a:p>
          <a:p>
            <a:r>
              <a:rPr lang="en-JP" dirty="0"/>
              <a:t>生成ベースでは，入力画像に対して，任意の変換fを加えた画像を入力としてとり，元画像を再構成するようにモデルを学習します．今回紹介する論文は不変性ベース手法の一種としてみなせます．</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5</a:t>
            </a:fld>
            <a:endParaRPr kumimoji="1" lang="ja-JP" altLang="en-US"/>
          </a:p>
        </p:txBody>
      </p:sp>
    </p:spTree>
    <p:extLst>
      <p:ext uri="{BB962C8B-B14F-4D97-AF65-F5344CB8AC3E}">
        <p14:creationId xmlns:p14="http://schemas.microsoft.com/office/powerpoint/2010/main" val="1294871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36[s]</a:t>
            </a:r>
          </a:p>
          <a:p>
            <a:endParaRPr lang="en-JP" dirty="0"/>
          </a:p>
          <a:p>
            <a:r>
              <a:rPr lang="en-JP" dirty="0"/>
              <a:t>この論文の手法は，不変性ベース手法の中でも，自己蒸留を用いたアプローチの一種です．自己蒸留を用いたアプローチでは，モデルAとモデルBを同一のモデルとして扱います．</a:t>
            </a:r>
          </a:p>
          <a:p>
            <a:endParaRPr lang="en-JP" dirty="0"/>
          </a:p>
          <a:p>
            <a:r>
              <a:rPr lang="en-JP" dirty="0"/>
              <a:t>具体的には，モデルAとモデルBの構造を揃え，モデルAのパラメータをモデルBのパラメータの指数移動平均で更新します．モデルAは変換前の元画像を入力として受け取るため，教師モデル，モデルBは変換後の画像から教師モデルの表現を予測するため，生徒モデルと呼びます．ここで，モデルAのパラメータは誤差逆伝播により更新されないことに注意してください．</a:t>
            </a:r>
          </a:p>
          <a:p>
            <a:endParaRPr lang="en-JP" dirty="0"/>
          </a:p>
          <a:p>
            <a:r>
              <a:rPr lang="en-JP" dirty="0"/>
              <a:t>ここで，生徒モデルと教師モデルが部分的にパラメータを共有しているため，教師なしで自己蒸留を行っているとも捉えられます．</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6</a:t>
            </a:fld>
            <a:endParaRPr kumimoji="1" lang="ja-JP" altLang="en-US"/>
          </a:p>
        </p:txBody>
      </p:sp>
    </p:spTree>
    <p:extLst>
      <p:ext uri="{BB962C8B-B14F-4D97-AF65-F5344CB8AC3E}">
        <p14:creationId xmlns:p14="http://schemas.microsoft.com/office/powerpoint/2010/main" val="229727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33[s]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それではなぜモデルAとモデルBのパラメータを指数移動平均で更新するのでしょうか？それは，単純なパラメータ共有では表現崩壊と呼ばれる問題が発生するからです．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表現崩壊とは，教師モデルが任意の入力に対して同一の出力を返すような局所解へと収束する問題です．例えば，どんな入力に対してもゼロベクトルを返すような変換が具体例として挙げられます．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このような表現は後続タスクにおいて意味がありませんが，損失は0になります．先行研究では，先ほど説明した指数移動平均によるパラメータ更新によりこの問題を緩和しています．</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7</a:t>
            </a:fld>
            <a:endParaRPr kumimoji="1" lang="ja-JP" altLang="en-US"/>
          </a:p>
        </p:txBody>
      </p:sp>
    </p:spTree>
    <p:extLst>
      <p:ext uri="{BB962C8B-B14F-4D97-AF65-F5344CB8AC3E}">
        <p14:creationId xmlns:p14="http://schemas.microsoft.com/office/powerpoint/2010/main" val="3440683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20[s]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表現崩壊に対する対処は他にも数多く提案されています．この論文では，新たな対処法として，先鋭化，中心化による教師モデルの出力エントロピーの調整を提案しています．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先鋭化では，教師モデルの出力分布のエントロピーを下げ，One-hot分布に近づけます．中心化では，教師モデルの出力分布のエントロピーを上げ，一様分布に近づけます．</a:t>
            </a:r>
          </a:p>
          <a:p>
            <a:endParaRPr lang="en-JP" dirty="0"/>
          </a:p>
          <a:p>
            <a:endParaRPr lang="en-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8</a:t>
            </a:fld>
            <a:endParaRPr kumimoji="1" lang="ja-JP" altLang="en-US"/>
          </a:p>
        </p:txBody>
      </p:sp>
    </p:spTree>
    <p:extLst>
      <p:ext uri="{BB962C8B-B14F-4D97-AF65-F5344CB8AC3E}">
        <p14:creationId xmlns:p14="http://schemas.microsoft.com/office/powerpoint/2010/main" val="724582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20[s]</a:t>
            </a:r>
          </a:p>
          <a:p>
            <a:endParaRPr lang="en-JP" dirty="0"/>
          </a:p>
          <a:p>
            <a:r>
              <a:rPr lang="en-JP" dirty="0"/>
              <a:t>先鋭化について説明します．まず，教師モデルと生徒モデルの出力はどちらもd次元のベクトルとして表現できます．双方に対してSoftmax関数を適用し，確率分布として解釈します．</a:t>
            </a:r>
          </a:p>
          <a:p>
            <a:endParaRPr lang="en-JP" dirty="0"/>
          </a:p>
          <a:p>
            <a:r>
              <a:rPr lang="en-JP" dirty="0"/>
              <a:t>先鋭化は，Softmax関数の温度パラメータを調整することにより，エントロピーを調整します．ここで，1より小さい温度パラメータを設定することで，分布のエントロピーを下げることができます．</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9</a:t>
            </a:fld>
            <a:endParaRPr kumimoji="1" lang="ja-JP" altLang="en-US"/>
          </a:p>
        </p:txBody>
      </p:sp>
    </p:spTree>
    <p:extLst>
      <p:ext uri="{BB962C8B-B14F-4D97-AF65-F5344CB8AC3E}">
        <p14:creationId xmlns:p14="http://schemas.microsoft.com/office/powerpoint/2010/main" val="1837271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415607733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8" name="Parallelogram 7">
            <a:extLst>
              <a:ext uri="{FF2B5EF4-FFF2-40B4-BE49-F238E27FC236}">
                <a16:creationId xmlns:a16="http://schemas.microsoft.com/office/drawing/2014/main" id="{460DA21C-32AE-BE53-0AF7-F65B22819E1D}"/>
              </a:ext>
            </a:extLst>
          </p:cNvPr>
          <p:cNvSpPr/>
          <p:nvPr userDrawn="1"/>
        </p:nvSpPr>
        <p:spPr>
          <a:xfrm>
            <a:off x="3057993" y="0"/>
            <a:ext cx="6550703" cy="6858000"/>
          </a:xfrm>
          <a:prstGeom prst="parallelogram">
            <a:avLst>
              <a:gd name="adj" fmla="val 75935"/>
            </a:avLst>
          </a:prstGeom>
          <a:solidFill>
            <a:schemeClr val="bg1">
              <a:lumMod val="5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 name="Straight Connector 2">
            <a:extLst>
              <a:ext uri="{FF2B5EF4-FFF2-40B4-BE49-F238E27FC236}">
                <a16:creationId xmlns:a16="http://schemas.microsoft.com/office/drawing/2014/main" id="{06DC5659-3DEF-EBB5-506B-981AB7C35358}"/>
              </a:ext>
            </a:extLst>
          </p:cNvPr>
          <p:cNvCxnSpPr>
            <a:cxnSpLocks/>
            <a:stCxn id="8" idx="1"/>
            <a:endCxn id="8" idx="3"/>
          </p:cNvCxnSpPr>
          <p:nvPr userDrawn="1"/>
        </p:nvCxnSpPr>
        <p:spPr>
          <a:xfrm flipH="1">
            <a:off x="3846206" y="0"/>
            <a:ext cx="4974277"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E9FE8444-B353-C895-448D-ABA39A5E06C0}"/>
              </a:ext>
            </a:extLst>
          </p:cNvPr>
          <p:cNvSpPr txBox="1"/>
          <p:nvPr userDrawn="1"/>
        </p:nvSpPr>
        <p:spPr>
          <a:xfrm>
            <a:off x="3551419" y="2921168"/>
            <a:ext cx="5089161" cy="1015663"/>
          </a:xfrm>
          <a:prstGeom prst="rect">
            <a:avLst/>
          </a:prstGeom>
          <a:solidFill>
            <a:schemeClr val="bg1"/>
          </a:solidFill>
        </p:spPr>
        <p:txBody>
          <a:bodyPr wrap="square" rtlCol="0">
            <a:spAutoFit/>
          </a:bodyPr>
          <a:lstStyle/>
          <a:p>
            <a:pPr algn="ctr"/>
            <a:r>
              <a:rPr lang="en-JP" sz="6000" b="1" dirty="0"/>
              <a:t>Background</a:t>
            </a:r>
          </a:p>
        </p:txBody>
      </p:sp>
    </p:spTree>
    <p:extLst>
      <p:ext uri="{BB962C8B-B14F-4D97-AF65-F5344CB8AC3E}">
        <p14:creationId xmlns:p14="http://schemas.microsoft.com/office/powerpoint/2010/main" val="321901004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8" name="Parallelogram 7">
            <a:extLst>
              <a:ext uri="{FF2B5EF4-FFF2-40B4-BE49-F238E27FC236}">
                <a16:creationId xmlns:a16="http://schemas.microsoft.com/office/drawing/2014/main" id="{460DA21C-32AE-BE53-0AF7-F65B22819E1D}"/>
              </a:ext>
            </a:extLst>
          </p:cNvPr>
          <p:cNvSpPr/>
          <p:nvPr userDrawn="1"/>
        </p:nvSpPr>
        <p:spPr>
          <a:xfrm>
            <a:off x="3057993" y="0"/>
            <a:ext cx="6550703" cy="6858000"/>
          </a:xfrm>
          <a:prstGeom prst="parallelogram">
            <a:avLst>
              <a:gd name="adj" fmla="val 75935"/>
            </a:avLst>
          </a:prstGeom>
          <a:solidFill>
            <a:schemeClr val="bg1">
              <a:lumMod val="5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 name="Straight Connector 2">
            <a:extLst>
              <a:ext uri="{FF2B5EF4-FFF2-40B4-BE49-F238E27FC236}">
                <a16:creationId xmlns:a16="http://schemas.microsoft.com/office/drawing/2014/main" id="{87DFE752-5755-E976-123F-DCEDC116B174}"/>
              </a:ext>
            </a:extLst>
          </p:cNvPr>
          <p:cNvCxnSpPr>
            <a:cxnSpLocks/>
          </p:cNvCxnSpPr>
          <p:nvPr userDrawn="1"/>
        </p:nvCxnSpPr>
        <p:spPr>
          <a:xfrm flipH="1">
            <a:off x="3846206" y="0"/>
            <a:ext cx="4974277"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E9FE8444-B353-C895-448D-ABA39A5E06C0}"/>
              </a:ext>
            </a:extLst>
          </p:cNvPr>
          <p:cNvSpPr txBox="1"/>
          <p:nvPr userDrawn="1"/>
        </p:nvSpPr>
        <p:spPr>
          <a:xfrm>
            <a:off x="3551419" y="2921168"/>
            <a:ext cx="5089161" cy="1015663"/>
          </a:xfrm>
          <a:prstGeom prst="rect">
            <a:avLst/>
          </a:prstGeom>
          <a:solidFill>
            <a:schemeClr val="bg1"/>
          </a:solidFill>
        </p:spPr>
        <p:txBody>
          <a:bodyPr wrap="square" rtlCol="0">
            <a:spAutoFit/>
          </a:bodyPr>
          <a:lstStyle/>
          <a:p>
            <a:pPr algn="ctr"/>
            <a:r>
              <a:rPr lang="en-JP" sz="6000" b="1" dirty="0"/>
              <a:t>Methodology</a:t>
            </a:r>
          </a:p>
        </p:txBody>
      </p:sp>
    </p:spTree>
    <p:extLst>
      <p:ext uri="{BB962C8B-B14F-4D97-AF65-F5344CB8AC3E}">
        <p14:creationId xmlns:p14="http://schemas.microsoft.com/office/powerpoint/2010/main" val="40964954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8" name="Parallelogram 7">
            <a:extLst>
              <a:ext uri="{FF2B5EF4-FFF2-40B4-BE49-F238E27FC236}">
                <a16:creationId xmlns:a16="http://schemas.microsoft.com/office/drawing/2014/main" id="{460DA21C-32AE-BE53-0AF7-F65B22819E1D}"/>
              </a:ext>
            </a:extLst>
          </p:cNvPr>
          <p:cNvSpPr/>
          <p:nvPr userDrawn="1"/>
        </p:nvSpPr>
        <p:spPr>
          <a:xfrm>
            <a:off x="3057993" y="0"/>
            <a:ext cx="6550703" cy="6858000"/>
          </a:xfrm>
          <a:prstGeom prst="parallelogram">
            <a:avLst>
              <a:gd name="adj" fmla="val 75935"/>
            </a:avLst>
          </a:prstGeom>
          <a:solidFill>
            <a:schemeClr val="bg1">
              <a:lumMod val="5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cxnSp>
        <p:nvCxnSpPr>
          <p:cNvPr id="13" name="Straight Connector 12">
            <a:extLst>
              <a:ext uri="{FF2B5EF4-FFF2-40B4-BE49-F238E27FC236}">
                <a16:creationId xmlns:a16="http://schemas.microsoft.com/office/drawing/2014/main" id="{1977D3EF-F332-F209-11EB-9CDBCA08AB24}"/>
              </a:ext>
            </a:extLst>
          </p:cNvPr>
          <p:cNvCxnSpPr>
            <a:cxnSpLocks/>
          </p:cNvCxnSpPr>
          <p:nvPr userDrawn="1"/>
        </p:nvCxnSpPr>
        <p:spPr>
          <a:xfrm flipH="1">
            <a:off x="3846206" y="0"/>
            <a:ext cx="4974277"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9FE8444-B353-C895-448D-ABA39A5E06C0}"/>
              </a:ext>
            </a:extLst>
          </p:cNvPr>
          <p:cNvSpPr txBox="1"/>
          <p:nvPr userDrawn="1"/>
        </p:nvSpPr>
        <p:spPr>
          <a:xfrm>
            <a:off x="3725055" y="2921168"/>
            <a:ext cx="4741889" cy="1015663"/>
          </a:xfrm>
          <a:prstGeom prst="rect">
            <a:avLst/>
          </a:prstGeom>
          <a:solidFill>
            <a:schemeClr val="bg1"/>
          </a:solidFill>
        </p:spPr>
        <p:txBody>
          <a:bodyPr wrap="square" rtlCol="0">
            <a:spAutoFit/>
          </a:bodyPr>
          <a:lstStyle/>
          <a:p>
            <a:pPr algn="ctr"/>
            <a:r>
              <a:rPr lang="en-JP" sz="6000" b="1" dirty="0"/>
              <a:t>Experiments</a:t>
            </a:r>
          </a:p>
        </p:txBody>
      </p:sp>
    </p:spTree>
    <p:extLst>
      <p:ext uri="{BB962C8B-B14F-4D97-AF65-F5344CB8AC3E}">
        <p14:creationId xmlns:p14="http://schemas.microsoft.com/office/powerpoint/2010/main" val="163004119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3443238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F3414700-2346-379C-CA4B-6EB953A33D3F}"/>
              </a:ext>
            </a:extLst>
          </p:cNvPr>
          <p:cNvSpPr>
            <a:spLocks noGrp="1"/>
          </p:cNvSpPr>
          <p:nvPr>
            <p:ph type="ftr" sz="quarter" idx="3"/>
          </p:nvPr>
        </p:nvSpPr>
        <p:spPr>
          <a:xfrm>
            <a:off x="4450205" y="6345735"/>
            <a:ext cx="3291590" cy="485567"/>
          </a:xfrm>
          <a:prstGeom prst="rect">
            <a:avLst/>
          </a:prstGeom>
        </p:spPr>
        <p:txBody>
          <a:bodyPr vert="horz" lIns="91440" tIns="45720" rIns="91440" bIns="45720" rtlCol="0" anchor="ctr"/>
          <a:lstStyle>
            <a:lvl1pPr algn="ctr">
              <a:defRPr sz="2000">
                <a:solidFill>
                  <a:schemeClr val="tx1">
                    <a:tint val="82000"/>
                  </a:schemeClr>
                </a:solidFill>
              </a:defRPr>
            </a:lvl1pPr>
          </a:lstStyle>
          <a:p>
            <a:r>
              <a:rPr lang="en-JP" dirty="0"/>
              <a:t>-</a:t>
            </a:r>
            <a:fld id="{0EF2AFA2-EC49-9F42-9B6E-F10AC460C9C9}" type="slidenum">
              <a:rPr lang="en-JP" smtClean="0"/>
              <a:pPr/>
              <a:t>‹#›</a:t>
            </a:fld>
            <a:r>
              <a:rPr lang="en-JP" dirty="0"/>
              <a:t>-</a:t>
            </a:r>
          </a:p>
        </p:txBody>
      </p:sp>
    </p:spTree>
    <p:extLst>
      <p:ext uri="{BB962C8B-B14F-4D97-AF65-F5344CB8AC3E}">
        <p14:creationId xmlns:p14="http://schemas.microsoft.com/office/powerpoint/2010/main" val="3039781144"/>
      </p:ext>
    </p:extLst>
  </p:cSld>
  <p:clrMap bg1="lt1" tx1="dk1" bg2="lt2" tx2="dk2" accent1="accent1" accent2="accent2" accent3="accent3" accent4="accent4" accent5="accent5" accent6="accent6" hlink="hlink" folHlink="folHlink"/>
  <p:sldLayoutIdLst>
    <p:sldLayoutId id="2147483661" r:id="rId1"/>
    <p:sldLayoutId id="2147483665" r:id="rId2"/>
    <p:sldLayoutId id="2147483664" r:id="rId3"/>
    <p:sldLayoutId id="2147483663" r:id="rId4"/>
    <p:sldLayoutId id="2147483662" r:id="rId5"/>
  </p:sldLayoutIdLst>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hf hdr="0"/>
  <p:txStyles>
    <p:titleStyle>
      <a:lvl1pPr algn="l" defTabSz="914400" rtl="0" eaLnBrk="1" latinLnBrk="0" hangingPunct="1">
        <a:lnSpc>
          <a:spcPct val="85000"/>
        </a:lnSpc>
        <a:spcBef>
          <a:spcPct val="0"/>
        </a:spcBef>
        <a:buNone/>
        <a:defRPr kumimoji="1" sz="4400" kern="1200" spc="-50" baseline="0">
          <a:solidFill>
            <a:schemeClr val="tx1">
              <a:lumMod val="50000"/>
            </a:schemeClr>
          </a:solidFill>
          <a:latin typeface="+mj-lt"/>
          <a:ea typeface="+mj-ea"/>
          <a:cs typeface="+mj-cs"/>
        </a:defRPr>
      </a:lvl1pPr>
    </p:titleStyle>
    <p:bodyStyle>
      <a:lvl1pPr marL="91440" indent="-91440" algn="l" defTabSz="914400" rtl="0" eaLnBrk="1" latinLnBrk="0" hangingPunct="1">
        <a:lnSpc>
          <a:spcPct val="113000"/>
        </a:lnSpc>
        <a:spcBef>
          <a:spcPts val="1200"/>
        </a:spcBef>
        <a:spcAft>
          <a:spcPts val="200"/>
        </a:spcAft>
        <a:buClr>
          <a:schemeClr val="accent1"/>
        </a:buClr>
        <a:buSzPct val="100000"/>
        <a:buFont typeface="Calibri" panose="020F0502020204030204" pitchFamily="34" charset="0"/>
        <a:buChar char=" "/>
        <a:defRPr kumimoji="1" sz="3200" kern="1200">
          <a:solidFill>
            <a:schemeClr val="tx1"/>
          </a:solidFill>
          <a:latin typeface="+mn-lt"/>
          <a:ea typeface="+mn-ea"/>
          <a:cs typeface="+mn-cs"/>
        </a:defRPr>
      </a:lvl1pPr>
      <a:lvl2pPr marL="384048" indent="-182880" algn="l" defTabSz="914400" rtl="0" eaLnBrk="1" latinLnBrk="0" hangingPunct="1">
        <a:lnSpc>
          <a:spcPct val="113000"/>
        </a:lnSpc>
        <a:spcBef>
          <a:spcPts val="200"/>
        </a:spcBef>
        <a:spcAft>
          <a:spcPts val="400"/>
        </a:spcAft>
        <a:buClr>
          <a:schemeClr val="accent1"/>
        </a:buClr>
        <a:buFont typeface="Calibri" pitchFamily="34" charset="0"/>
        <a:buChar char="◦"/>
        <a:defRPr kumimoji="1" sz="2800" kern="1200">
          <a:solidFill>
            <a:schemeClr val="tx1"/>
          </a:solidFill>
          <a:latin typeface="+mn-lt"/>
          <a:ea typeface="+mn-ea"/>
          <a:cs typeface="+mn-cs"/>
        </a:defRPr>
      </a:lvl2pPr>
      <a:lvl3pPr marL="566928" indent="-182880" algn="l" defTabSz="914400" rtl="0" eaLnBrk="1" latinLnBrk="0" hangingPunct="1">
        <a:lnSpc>
          <a:spcPct val="113000"/>
        </a:lnSpc>
        <a:spcBef>
          <a:spcPts val="200"/>
        </a:spcBef>
        <a:spcAft>
          <a:spcPts val="400"/>
        </a:spcAft>
        <a:buClr>
          <a:schemeClr val="accent1"/>
        </a:buClr>
        <a:buFont typeface="Calibri" pitchFamily="34" charset="0"/>
        <a:buChar char="◦"/>
        <a:defRPr kumimoji="1" sz="2000" kern="1200">
          <a:solidFill>
            <a:schemeClr val="tx1"/>
          </a:solidFill>
          <a:latin typeface="+mn-lt"/>
          <a:ea typeface="+mn-ea"/>
          <a:cs typeface="+mn-cs"/>
        </a:defRPr>
      </a:lvl3pPr>
      <a:lvl4pPr marL="749808" indent="-182880" algn="l" defTabSz="914400" rtl="0" eaLnBrk="1" latinLnBrk="0" hangingPunct="1">
        <a:lnSpc>
          <a:spcPct val="113000"/>
        </a:lnSpc>
        <a:spcBef>
          <a:spcPts val="200"/>
        </a:spcBef>
        <a:spcAft>
          <a:spcPts val="400"/>
        </a:spcAft>
        <a:buClr>
          <a:schemeClr val="accent1"/>
        </a:buClr>
        <a:buFont typeface="Calibri" pitchFamily="34" charset="0"/>
        <a:buChar char="◦"/>
        <a:defRPr kumimoji="1" sz="2000" kern="1200">
          <a:solidFill>
            <a:schemeClr val="tx1"/>
          </a:solidFill>
          <a:latin typeface="+mn-lt"/>
          <a:ea typeface="+mn-ea"/>
          <a:cs typeface="+mn-cs"/>
        </a:defRPr>
      </a:lvl4pPr>
      <a:lvl5pPr marL="932688" indent="-182880" algn="l" defTabSz="914400" rtl="0" eaLnBrk="1" latinLnBrk="0" hangingPunct="1">
        <a:lnSpc>
          <a:spcPct val="113000"/>
        </a:lnSpc>
        <a:spcBef>
          <a:spcPts val="200"/>
        </a:spcBef>
        <a:spcAft>
          <a:spcPts val="400"/>
        </a:spcAft>
        <a:buClr>
          <a:schemeClr val="accent1"/>
        </a:buClr>
        <a:buFont typeface="Calibri" pitchFamily="34" charset="0"/>
        <a:buChar char="◦"/>
        <a:defRPr kumimoji="1" sz="20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17_8B635F67.xm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facebookresearch/dino" TargetMode="External"/><Relationship Id="rId5" Type="http://schemas.openxmlformats.org/officeDocument/2006/relationships/image" Target="../media/image2.png"/><Relationship Id="rId4" Type="http://schemas.openxmlformats.org/officeDocument/2006/relationships/hyperlink" Target="https://arxiv.org/abs/2104.14294"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6.png"/><Relationship Id="rId7" Type="http://schemas.openxmlformats.org/officeDocument/2006/relationships/image" Target="../media/image7.sv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25.svg"/><Relationship Id="rId5" Type="http://schemas.openxmlformats.org/officeDocument/2006/relationships/image" Target="../media/image5.svg"/><Relationship Id="rId10"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23.svg"/></Relationships>
</file>

<file path=ppt/slides/_rels/slide12.xml.rels><?xml version="1.0" encoding="UTF-8" standalone="yes"?>
<Relationships xmlns="http://schemas.openxmlformats.org/package/2006/relationships"><Relationship Id="rId3" Type="http://schemas.microsoft.com/office/2018/10/relationships/comments" Target="../comments/modernComment_126_A4A22ACC.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27_E9D9C982.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37.sv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37.sv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44.png"/><Relationship Id="rId5" Type="http://schemas.openxmlformats.org/officeDocument/2006/relationships/image" Target="../media/image37.sv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microsoft.com/office/2018/10/relationships/comments" Target="../comments/modernComment_134_8F9A25E1.xm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32_CBFCAAF1.xm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22_A5C157D4.xm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facebookresearch/dino" TargetMode="External"/><Relationship Id="rId5" Type="http://schemas.openxmlformats.org/officeDocument/2006/relationships/image" Target="../media/image2.png"/><Relationship Id="rId4" Type="http://schemas.openxmlformats.org/officeDocument/2006/relationships/hyperlink" Target="https://arxiv.org/abs/2104.14294"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arxiv.org/abs/2202.03026" TargetMode="External"/><Relationship Id="rId13" Type="http://schemas.openxmlformats.org/officeDocument/2006/relationships/hyperlink" Target="https://ecommons.cornell.edu/items/9a14790e-66a6-4460-9280-e9fb146fd02d" TargetMode="External"/><Relationship Id="rId3" Type="http://schemas.openxmlformats.org/officeDocument/2006/relationships/hyperlink" Target="https://arxiv.org/abs/2304.12210" TargetMode="External"/><Relationship Id="rId7" Type="http://schemas.openxmlformats.org/officeDocument/2006/relationships/hyperlink" Target="https://arxiv.org/abs/2111.06377" TargetMode="External"/><Relationship Id="rId12" Type="http://schemas.openxmlformats.org/officeDocument/2006/relationships/hyperlink" Target="https://arxiv.org/abs/2006.09882" TargetMode="External"/><Relationship Id="rId2" Type="http://schemas.microsoft.com/office/2018/10/relationships/comments" Target="../comments/modernComment_121_A8BCAD6A.xml"/><Relationship Id="rId1" Type="http://schemas.openxmlformats.org/officeDocument/2006/relationships/slideLayout" Target="../slideLayouts/slideLayout5.xml"/><Relationship Id="rId6" Type="http://schemas.openxmlformats.org/officeDocument/2006/relationships/hyperlink" Target="https://arxiv.org/abs/2006.07733" TargetMode="External"/><Relationship Id="rId11" Type="http://schemas.openxmlformats.org/officeDocument/2006/relationships/hyperlink" Target="https://arxiv.org/abs/1807.05520" TargetMode="External"/><Relationship Id="rId5" Type="http://schemas.openxmlformats.org/officeDocument/2006/relationships/hyperlink" Target="https://arxiv.org/abs/2002.05709" TargetMode="External"/><Relationship Id="rId10" Type="http://schemas.openxmlformats.org/officeDocument/2006/relationships/hyperlink" Target="https://arxiv.org/abs/2010.10241" TargetMode="External"/><Relationship Id="rId4" Type="http://schemas.openxmlformats.org/officeDocument/2006/relationships/hyperlink" Target="https://arxiv.org/abs/1805.01978" TargetMode="External"/><Relationship Id="rId9" Type="http://schemas.openxmlformats.org/officeDocument/2006/relationships/hyperlink" Target="https://arxiv.org/abs/2301.08243"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microsoft.com/office/2018/10/relationships/comments" Target="../comments/modernComment_128_8A374A77.xml"/><Relationship Id="rId1" Type="http://schemas.openxmlformats.org/officeDocument/2006/relationships/slideLayout" Target="../slideLayouts/slideLayout5.xml"/><Relationship Id="rId5" Type="http://schemas.openxmlformats.org/officeDocument/2006/relationships/image" Target="../media/image37.sv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microsoft.com/office/2018/10/relationships/comments" Target="../comments/modernComment_11A_89CB7460.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microsoft.com/office/2018/10/relationships/comments" Target="../comments/modernComment_11C_F86E135B.xml"/><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18/10/relationships/comments" Target="../comments/modernComment_11D_B8F2BEB7.xm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18/10/relationships/comments" Target="../comments/modernComment_11E_8E20DFBE.xml"/><Relationship Id="rId7" Type="http://schemas.openxmlformats.org/officeDocument/2006/relationships/image" Target="../media/image7.sv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8.png"/><Relationship Id="rId5" Type="http://schemas.openxmlformats.org/officeDocument/2006/relationships/image" Target="../media/image5.svg"/><Relationship Id="rId10"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24.png"/><Relationship Id="rId3" Type="http://schemas.microsoft.com/office/2018/10/relationships/comments" Target="../comments/modernComment_11F_A8A54C.xml"/><Relationship Id="rId7" Type="http://schemas.openxmlformats.org/officeDocument/2006/relationships/image" Target="../media/image4.png"/><Relationship Id="rId12" Type="http://schemas.openxmlformats.org/officeDocument/2006/relationships/image" Target="../media/image23.sv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22.png"/><Relationship Id="rId5" Type="http://schemas.openxmlformats.org/officeDocument/2006/relationships/image" Target="../media/image20.svg"/><Relationship Id="rId10" Type="http://schemas.openxmlformats.org/officeDocument/2006/relationships/image" Target="../media/image7.svg"/><Relationship Id="rId4" Type="http://schemas.openxmlformats.org/officeDocument/2006/relationships/image" Target="../media/image19.png"/><Relationship Id="rId9" Type="http://schemas.openxmlformats.org/officeDocument/2006/relationships/image" Target="../media/image6.png"/><Relationship Id="rId14" Type="http://schemas.openxmlformats.org/officeDocument/2006/relationships/image" Target="../media/image25.svg"/></Relationships>
</file>

<file path=ppt/slides/_rels/slide8.xml.rels><?xml version="1.0" encoding="UTF-8" standalone="yes"?>
<Relationships xmlns="http://schemas.openxmlformats.org/package/2006/relationships"><Relationship Id="rId3" Type="http://schemas.microsoft.com/office/2018/10/relationships/comments" Target="../comments/modernComment_123_F710ECCF.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27.png"/><Relationship Id="rId3" Type="http://schemas.microsoft.com/office/2018/10/relationships/comments" Target="../comments/modernComment_124_54704877.xml"/><Relationship Id="rId7" Type="http://schemas.openxmlformats.org/officeDocument/2006/relationships/image" Target="../media/image6.png"/><Relationship Id="rId12" Type="http://schemas.openxmlformats.org/officeDocument/2006/relationships/image" Target="../media/image25.svg"/><Relationship Id="rId2" Type="http://schemas.openxmlformats.org/officeDocument/2006/relationships/notesSlide" Target="../notesSlides/notesSlide9.xml"/><Relationship Id="rId16"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5.svg"/><Relationship Id="rId11" Type="http://schemas.openxmlformats.org/officeDocument/2006/relationships/image" Target="../media/image24.png"/><Relationship Id="rId5" Type="http://schemas.openxmlformats.org/officeDocument/2006/relationships/image" Target="../media/image4.png"/><Relationship Id="rId15" Type="http://schemas.openxmlformats.org/officeDocument/2006/relationships/image" Target="../media/image29.png"/><Relationship Id="rId10" Type="http://schemas.openxmlformats.org/officeDocument/2006/relationships/image" Target="../media/image23.svg"/><Relationship Id="rId4" Type="http://schemas.openxmlformats.org/officeDocument/2006/relationships/image" Target="../media/image26.png"/><Relationship Id="rId9" Type="http://schemas.openxmlformats.org/officeDocument/2006/relationships/image" Target="../media/image22.png"/><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10035"/>
            <a:ext cx="11859066" cy="1200329"/>
          </a:xfrm>
          <a:prstGeom prst="rect">
            <a:avLst/>
          </a:prstGeom>
          <a:noFill/>
        </p:spPr>
        <p:txBody>
          <a:bodyPr wrap="square" rtlCol="0">
            <a:spAutoFit/>
          </a:bodyPr>
          <a:lstStyle/>
          <a:p>
            <a:r>
              <a:rPr lang="en-US" sz="3600" b="1" i="0" dirty="0">
                <a:solidFill>
                  <a:schemeClr val="bg1"/>
                </a:solidFill>
                <a:effectLst/>
                <a:latin typeface="Lucida Grande" panose="020B0600040502020204" pitchFamily="34" charset="0"/>
              </a:rPr>
              <a:t>Emerging Properties in Self-Supervised </a:t>
            </a:r>
          </a:p>
          <a:p>
            <a:r>
              <a:rPr lang="en-US" sz="3600" b="1" i="0" dirty="0">
                <a:solidFill>
                  <a:schemeClr val="bg1"/>
                </a:solidFill>
                <a:effectLst/>
                <a:latin typeface="Lucida Grande" panose="020B0600040502020204" pitchFamily="34" charset="0"/>
              </a:rPr>
              <a:t>Vision Transformers</a:t>
            </a: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369332"/>
          </a:xfrm>
          <a:prstGeom prst="rect">
            <a:avLst/>
          </a:prstGeom>
          <a:noFill/>
        </p:spPr>
        <p:txBody>
          <a:bodyPr wrap="square">
            <a:spAutoFit/>
          </a:bodyPr>
          <a:lstStyle/>
          <a:p>
            <a:r>
              <a:rPr lang="en-US" dirty="0">
                <a:solidFill>
                  <a:schemeClr val="bg1"/>
                </a:solidFill>
              </a:rPr>
              <a:t>Mathilde Caron, Hugo Touvron, </a:t>
            </a:r>
            <a:r>
              <a:rPr lang="en-US" i="1" dirty="0">
                <a:solidFill>
                  <a:schemeClr val="bg1"/>
                </a:solidFill>
              </a:rPr>
              <a:t>et.al.</a:t>
            </a:r>
            <a:r>
              <a:rPr lang="en-US" dirty="0">
                <a:solidFill>
                  <a:schemeClr val="bg1"/>
                </a:solidFill>
              </a:rPr>
              <a:t>,  ICCV2021 </a:t>
            </a:r>
            <a:endParaRPr lang="en-JP" dirty="0">
              <a:solidFill>
                <a:schemeClr val="bg1"/>
              </a:solidFill>
            </a:endParaRPr>
          </a:p>
        </p:txBody>
      </p:sp>
      <p:pic>
        <p:nvPicPr>
          <p:cNvPr id="15" name="Picture 14" descr="A white rectangular sign with red x and black text&#10;&#10;Description automatically generated">
            <a:hlinkClick r:id="rId4"/>
            <a:extLst>
              <a:ext uri="{FF2B5EF4-FFF2-40B4-BE49-F238E27FC236}">
                <a16:creationId xmlns:a16="http://schemas.microsoft.com/office/drawing/2014/main" id="{D53B32E5-253D-DAD7-6B28-85FC5913FE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hlinkClick r:id="rId6"/>
            <a:extLst>
              <a:ext uri="{FF2B5EF4-FFF2-40B4-BE49-F238E27FC236}">
                <a16:creationId xmlns:a16="http://schemas.microsoft.com/office/drawing/2014/main" id="{68FE3746-D913-8791-EF45-FE816E046D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5019831" y="5588244"/>
            <a:ext cx="2152338" cy="584775"/>
          </a:xfrm>
          <a:prstGeom prst="rect">
            <a:avLst/>
          </a:prstGeom>
          <a:noFill/>
        </p:spPr>
        <p:txBody>
          <a:bodyPr wrap="square" rtlCol="0">
            <a:spAutoFit/>
          </a:bodyPr>
          <a:lstStyle/>
          <a:p>
            <a:pPr algn="ctr"/>
            <a:r>
              <a:rPr lang="en-JP" sz="3200" baseline="0" dirty="0">
                <a:latin typeface="+mn-lt"/>
                <a:ea typeface="+mj-ea"/>
              </a:rPr>
              <a:t>坂井  俊介</a:t>
            </a: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M1</a:t>
            </a: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5608E-6FCF-8AEF-1617-9388FA3873D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2D6D8AB-0583-5138-F8CA-2AD5121924F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10</a:t>
            </a:fld>
            <a:r>
              <a:rPr kumimoji="1" lang="en-US" altLang="ja-JP"/>
              <a:t>-</a:t>
            </a:r>
            <a:endParaRPr kumimoji="1" lang="ja-JP" altLang="en-US" dirty="0"/>
          </a:p>
        </p:txBody>
      </p:sp>
      <p:sp>
        <p:nvSpPr>
          <p:cNvPr id="4" name="TextBox 3">
            <a:extLst>
              <a:ext uri="{FF2B5EF4-FFF2-40B4-BE49-F238E27FC236}">
                <a16:creationId xmlns:a16="http://schemas.microsoft.com/office/drawing/2014/main" id="{62202FB0-81FB-DD19-7B5D-D13909D977E1}"/>
              </a:ext>
            </a:extLst>
          </p:cNvPr>
          <p:cNvSpPr txBox="1"/>
          <p:nvPr/>
        </p:nvSpPr>
        <p:spPr>
          <a:xfrm>
            <a:off x="449017" y="269481"/>
            <a:ext cx="7135318" cy="707886"/>
          </a:xfrm>
          <a:prstGeom prst="rect">
            <a:avLst/>
          </a:prstGeom>
          <a:noFill/>
        </p:spPr>
        <p:txBody>
          <a:bodyPr wrap="square" rtlCol="0">
            <a:spAutoFit/>
          </a:bodyPr>
          <a:lstStyle/>
          <a:p>
            <a:r>
              <a:rPr lang="en-JP" sz="4000" dirty="0"/>
              <a:t>中心化について</a:t>
            </a:r>
          </a:p>
        </p:txBody>
      </p:sp>
      <p:sp>
        <p:nvSpPr>
          <p:cNvPr id="2" name="TextBox 1">
            <a:extLst>
              <a:ext uri="{FF2B5EF4-FFF2-40B4-BE49-F238E27FC236}">
                <a16:creationId xmlns:a16="http://schemas.microsoft.com/office/drawing/2014/main" id="{B3ED8CC8-C7DB-5B8C-7F6D-8ED170A379C2}"/>
              </a:ext>
            </a:extLst>
          </p:cNvPr>
          <p:cNvSpPr txBox="1"/>
          <p:nvPr/>
        </p:nvSpPr>
        <p:spPr>
          <a:xfrm>
            <a:off x="253920" y="1776639"/>
            <a:ext cx="12068707" cy="400110"/>
          </a:xfrm>
          <a:prstGeom prst="rect">
            <a:avLst/>
          </a:prstGeom>
          <a:noFill/>
        </p:spPr>
        <p:txBody>
          <a:bodyPr wrap="square" rtlCol="0">
            <a:spAutoFit/>
          </a:bodyPr>
          <a:lstStyle/>
          <a:p>
            <a:pPr algn="l"/>
            <a:r>
              <a:rPr lang="en-JP" sz="2000" u="sng" dirty="0">
                <a:solidFill>
                  <a:schemeClr val="accent4">
                    <a:lumMod val="40000"/>
                    <a:lumOff val="60000"/>
                  </a:schemeClr>
                </a:solidFill>
              </a:rPr>
              <a:t>先鋭化（</a:t>
            </a:r>
            <a:r>
              <a:rPr lang="en-US" sz="2000" u="sng" dirty="0">
                <a:solidFill>
                  <a:schemeClr val="accent4">
                    <a:lumMod val="40000"/>
                    <a:lumOff val="60000"/>
                  </a:schemeClr>
                </a:solidFill>
              </a:rPr>
              <a:t>Sharpening</a:t>
            </a:r>
            <a:r>
              <a:rPr lang="en-JP" sz="2000" dirty="0">
                <a:solidFill>
                  <a:schemeClr val="accent4">
                    <a:lumMod val="40000"/>
                    <a:lumOff val="60000"/>
                  </a:schemeClr>
                </a:solidFill>
              </a:rPr>
              <a:t>）・・・ </a:t>
            </a:r>
            <a:r>
              <a:rPr lang="en-JP" sz="2000" dirty="0">
                <a:solidFill>
                  <a:schemeClr val="accent2">
                    <a:lumMod val="40000"/>
                    <a:lumOff val="60000"/>
                  </a:schemeClr>
                </a:solidFill>
              </a:rPr>
              <a:t>教師モデル</a:t>
            </a:r>
            <a:r>
              <a:rPr lang="en-JP" sz="2000" dirty="0">
                <a:solidFill>
                  <a:schemeClr val="accent4">
                    <a:lumMod val="40000"/>
                    <a:lumOff val="60000"/>
                  </a:schemeClr>
                </a:solidFill>
              </a:rPr>
              <a:t>の出力分布のエントロピーを</a:t>
            </a:r>
            <a:r>
              <a:rPr lang="en-JP" sz="2000" u="sng" dirty="0">
                <a:solidFill>
                  <a:schemeClr val="accent4">
                    <a:lumMod val="40000"/>
                    <a:lumOff val="60000"/>
                  </a:schemeClr>
                </a:solidFill>
              </a:rPr>
              <a:t>下げ</a:t>
            </a:r>
            <a:r>
              <a:rPr lang="en-JP" sz="2000" dirty="0">
                <a:solidFill>
                  <a:schemeClr val="accent4">
                    <a:lumMod val="40000"/>
                    <a:lumOff val="60000"/>
                  </a:schemeClr>
                </a:solidFill>
              </a:rPr>
              <a:t>，</a:t>
            </a:r>
            <a:r>
              <a:rPr lang="en-JP" sz="2000" b="1" dirty="0">
                <a:solidFill>
                  <a:schemeClr val="accent4">
                    <a:lumMod val="40000"/>
                    <a:lumOff val="60000"/>
                  </a:schemeClr>
                </a:solidFill>
              </a:rPr>
              <a:t>One-hot分布</a:t>
            </a:r>
            <a:r>
              <a:rPr lang="en-JP" sz="2000" dirty="0">
                <a:solidFill>
                  <a:schemeClr val="accent4">
                    <a:lumMod val="40000"/>
                    <a:lumOff val="60000"/>
                  </a:schemeClr>
                </a:solidFill>
              </a:rPr>
              <a:t>に近づける</a:t>
            </a:r>
            <a:r>
              <a:rPr lang="en-JP" sz="2000" b="1" dirty="0">
                <a:solidFill>
                  <a:schemeClr val="accent4">
                    <a:lumMod val="40000"/>
                    <a:lumOff val="60000"/>
                  </a:schemeClr>
                </a:solidFill>
              </a:rPr>
              <a:t>．</a:t>
            </a:r>
            <a:endParaRPr lang="en-JP" sz="2000" dirty="0">
              <a:solidFill>
                <a:schemeClr val="accent4">
                  <a:lumMod val="40000"/>
                  <a:lumOff val="60000"/>
                </a:schemeClr>
              </a:solidFill>
            </a:endParaRPr>
          </a:p>
        </p:txBody>
      </p:sp>
      <p:sp>
        <p:nvSpPr>
          <p:cNvPr id="5" name="TextBox 4">
            <a:extLst>
              <a:ext uri="{FF2B5EF4-FFF2-40B4-BE49-F238E27FC236}">
                <a16:creationId xmlns:a16="http://schemas.microsoft.com/office/drawing/2014/main" id="{EE7623DE-D2A9-4407-F086-FAD4581CCD3A}"/>
              </a:ext>
            </a:extLst>
          </p:cNvPr>
          <p:cNvSpPr txBox="1"/>
          <p:nvPr/>
        </p:nvSpPr>
        <p:spPr>
          <a:xfrm>
            <a:off x="253921" y="2317805"/>
            <a:ext cx="12068707" cy="400110"/>
          </a:xfrm>
          <a:prstGeom prst="rect">
            <a:avLst/>
          </a:prstGeom>
          <a:noFill/>
        </p:spPr>
        <p:txBody>
          <a:bodyPr wrap="square" rtlCol="0">
            <a:spAutoFit/>
          </a:bodyPr>
          <a:lstStyle/>
          <a:p>
            <a:pPr algn="l"/>
            <a:r>
              <a:rPr lang="en-JP" sz="2000" u="sng" dirty="0"/>
              <a:t>中心化（</a:t>
            </a:r>
            <a:r>
              <a:rPr lang="en-US" sz="2000" u="sng" dirty="0"/>
              <a:t>Centering</a:t>
            </a:r>
            <a:r>
              <a:rPr lang="en-JP" sz="2000" dirty="0"/>
              <a:t>）・・・</a:t>
            </a:r>
            <a:r>
              <a:rPr lang="en-JP" sz="2000" b="1" dirty="0"/>
              <a:t> </a:t>
            </a:r>
            <a:r>
              <a:rPr lang="en-JP" sz="2000" dirty="0">
                <a:solidFill>
                  <a:schemeClr val="accent2"/>
                </a:solidFill>
              </a:rPr>
              <a:t>教師モデル</a:t>
            </a:r>
            <a:r>
              <a:rPr lang="en-JP" sz="2000" dirty="0"/>
              <a:t>の出力分布のエントロピーを</a:t>
            </a:r>
            <a:r>
              <a:rPr lang="en-JP" sz="2000" u="sng" dirty="0"/>
              <a:t>上げ</a:t>
            </a:r>
            <a:r>
              <a:rPr lang="en-JP" sz="2000" dirty="0"/>
              <a:t>，</a:t>
            </a:r>
            <a:r>
              <a:rPr lang="en-JP" sz="2000" b="1" dirty="0"/>
              <a:t>一様分布</a:t>
            </a:r>
            <a:r>
              <a:rPr lang="en-JP" sz="2000" dirty="0"/>
              <a:t>に近づける．</a:t>
            </a:r>
            <a:endParaRPr lang="en-JP" sz="2000" b="1" dirty="0"/>
          </a:p>
        </p:txBody>
      </p:sp>
      <p:grpSp>
        <p:nvGrpSpPr>
          <p:cNvPr id="8" name="Group 7">
            <a:extLst>
              <a:ext uri="{FF2B5EF4-FFF2-40B4-BE49-F238E27FC236}">
                <a16:creationId xmlns:a16="http://schemas.microsoft.com/office/drawing/2014/main" id="{7177D465-A8B9-9EDB-691A-5F1A0656048F}"/>
              </a:ext>
            </a:extLst>
          </p:cNvPr>
          <p:cNvGrpSpPr/>
          <p:nvPr/>
        </p:nvGrpSpPr>
        <p:grpSpPr>
          <a:xfrm>
            <a:off x="253920" y="1173919"/>
            <a:ext cx="1052367" cy="461665"/>
            <a:chOff x="253920" y="1173919"/>
            <a:chExt cx="1052367" cy="461665"/>
          </a:xfrm>
        </p:grpSpPr>
        <p:sp>
          <p:nvSpPr>
            <p:cNvPr id="7" name="Rectangle 6">
              <a:extLst>
                <a:ext uri="{FF2B5EF4-FFF2-40B4-BE49-F238E27FC236}">
                  <a16:creationId xmlns:a16="http://schemas.microsoft.com/office/drawing/2014/main" id="{D77DFF9C-3AF4-E9C6-3337-CFEB23A4B735}"/>
                </a:ext>
              </a:extLst>
            </p:cNvPr>
            <p:cNvSpPr/>
            <p:nvPr/>
          </p:nvSpPr>
          <p:spPr>
            <a:xfrm>
              <a:off x="253920" y="1173919"/>
              <a:ext cx="1052366" cy="461665"/>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TextBox 5">
              <a:extLst>
                <a:ext uri="{FF2B5EF4-FFF2-40B4-BE49-F238E27FC236}">
                  <a16:creationId xmlns:a16="http://schemas.microsoft.com/office/drawing/2014/main" id="{0531D388-FCAE-D5AA-0602-D306754BC616}"/>
                </a:ext>
              </a:extLst>
            </p:cNvPr>
            <p:cNvSpPr txBox="1"/>
            <p:nvPr/>
          </p:nvSpPr>
          <p:spPr>
            <a:xfrm>
              <a:off x="253923" y="1173919"/>
              <a:ext cx="1052364" cy="461665"/>
            </a:xfrm>
            <a:prstGeom prst="rect">
              <a:avLst/>
            </a:prstGeom>
            <a:noFill/>
          </p:spPr>
          <p:txBody>
            <a:bodyPr wrap="square" rtlCol="0">
              <a:spAutoFit/>
            </a:bodyPr>
            <a:lstStyle/>
            <a:p>
              <a:pPr algn="l"/>
              <a:r>
                <a:rPr lang="en-JP" sz="2400" b="1" i="1" dirty="0"/>
                <a:t>Recap</a:t>
              </a:r>
            </a:p>
          </p:txBody>
        </p:sp>
      </p:grpSp>
      <p:grpSp>
        <p:nvGrpSpPr>
          <p:cNvPr id="13" name="Group 12">
            <a:extLst>
              <a:ext uri="{FF2B5EF4-FFF2-40B4-BE49-F238E27FC236}">
                <a16:creationId xmlns:a16="http://schemas.microsoft.com/office/drawing/2014/main" id="{09B9373A-B873-D041-C421-8D76E3199B66}"/>
              </a:ext>
            </a:extLst>
          </p:cNvPr>
          <p:cNvGrpSpPr/>
          <p:nvPr/>
        </p:nvGrpSpPr>
        <p:grpSpPr>
          <a:xfrm>
            <a:off x="1009650" y="2907739"/>
            <a:ext cx="10172700" cy="634367"/>
            <a:chOff x="1009650" y="3038397"/>
            <a:chExt cx="10172700" cy="634367"/>
          </a:xfrm>
        </p:grpSpPr>
        <p:sp>
          <p:nvSpPr>
            <p:cNvPr id="12" name="Rectangle 11">
              <a:extLst>
                <a:ext uri="{FF2B5EF4-FFF2-40B4-BE49-F238E27FC236}">
                  <a16:creationId xmlns:a16="http://schemas.microsoft.com/office/drawing/2014/main" id="{BC1939ED-C904-86BC-CBDE-F9066451A26B}"/>
                </a:ext>
              </a:extLst>
            </p:cNvPr>
            <p:cNvSpPr/>
            <p:nvPr/>
          </p:nvSpPr>
          <p:spPr>
            <a:xfrm>
              <a:off x="1009650" y="3038397"/>
              <a:ext cx="9984702" cy="634367"/>
            </a:xfrm>
            <a:prstGeom prst="rect">
              <a:avLst/>
            </a:prstGeom>
            <a:solidFill>
              <a:schemeClr val="bg1">
                <a:lumMod val="95000"/>
                <a:alpha val="50283"/>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A7C07B7-DD58-DE9D-16B2-7C112D1B033A}"/>
                    </a:ext>
                  </a:extLst>
                </p:cNvPr>
                <p:cNvSpPr txBox="1"/>
                <p:nvPr/>
              </p:nvSpPr>
              <p:spPr>
                <a:xfrm>
                  <a:off x="1009650" y="3128173"/>
                  <a:ext cx="10172700" cy="461665"/>
                </a:xfrm>
                <a:prstGeom prst="rect">
                  <a:avLst/>
                </a:prstGeom>
                <a:noFill/>
              </p:spPr>
              <p:txBody>
                <a:bodyPr wrap="square" rtlCol="0">
                  <a:spAutoFit/>
                </a:bodyPr>
                <a:lstStyle/>
                <a:p>
                  <a:pPr algn="l"/>
                  <a:r>
                    <a:rPr lang="en-JP" sz="2400" dirty="0"/>
                    <a:t>単純に考えれば，先鋭化と反対に温度パラメータ</a:t>
                  </a:r>
                  <a14:m>
                    <m:oMath xmlns:m="http://schemas.openxmlformats.org/officeDocument/2006/math">
                      <m:r>
                        <a:rPr lang="en-JP" sz="2400" i="1" smtClean="0">
                          <a:solidFill>
                            <a:schemeClr val="accent2"/>
                          </a:solidFill>
                          <a:latin typeface="Cambria Math" panose="02040503050406030204" pitchFamily="18" charset="0"/>
                          <a:ea typeface="Cambria Math" panose="02040503050406030204" pitchFamily="18" charset="0"/>
                        </a:rPr>
                        <m:t>𝜏</m:t>
                      </m:r>
                    </m:oMath>
                  </a14:m>
                  <a:r>
                    <a:rPr lang="en-JP" sz="2400" dirty="0"/>
                    <a:t>を大きくすれば良い．</a:t>
                  </a:r>
                </a:p>
              </p:txBody>
            </p:sp>
          </mc:Choice>
          <mc:Fallback xmlns="">
            <p:sp>
              <p:nvSpPr>
                <p:cNvPr id="10" name="TextBox 9">
                  <a:extLst>
                    <a:ext uri="{FF2B5EF4-FFF2-40B4-BE49-F238E27FC236}">
                      <a16:creationId xmlns:a16="http://schemas.microsoft.com/office/drawing/2014/main" id="{3A7C07B7-DD58-DE9D-16B2-7C112D1B033A}"/>
                    </a:ext>
                  </a:extLst>
                </p:cNvPr>
                <p:cNvSpPr txBox="1">
                  <a:spLocks noRot="1" noChangeAspect="1" noMove="1" noResize="1" noEditPoints="1" noAdjustHandles="1" noChangeArrowheads="1" noChangeShapeType="1" noTextEdit="1"/>
                </p:cNvSpPr>
                <p:nvPr/>
              </p:nvSpPr>
              <p:spPr>
                <a:xfrm>
                  <a:off x="1009650" y="3128173"/>
                  <a:ext cx="10172700" cy="461665"/>
                </a:xfrm>
                <a:prstGeom prst="rect">
                  <a:avLst/>
                </a:prstGeom>
                <a:blipFill>
                  <a:blip r:embed="rId3"/>
                  <a:stretch>
                    <a:fillRect l="-873" t="-10811" b="-29730"/>
                  </a:stretch>
                </a:blipFill>
              </p:spPr>
              <p:txBody>
                <a:bodyPr/>
                <a:lstStyle/>
                <a:p>
                  <a:r>
                    <a:rPr lang="en-JP">
                      <a:noFill/>
                    </a:rPr>
                    <a:t> </a:t>
                  </a:r>
                </a:p>
              </p:txBody>
            </p:sp>
          </mc:Fallback>
        </mc:AlternateContent>
      </p:grpSp>
      <p:sp>
        <p:nvSpPr>
          <p:cNvPr id="16" name="TextBox 15">
            <a:extLst>
              <a:ext uri="{FF2B5EF4-FFF2-40B4-BE49-F238E27FC236}">
                <a16:creationId xmlns:a16="http://schemas.microsoft.com/office/drawing/2014/main" id="{E993910D-4C57-4F4F-B24B-668BF109B839}"/>
              </a:ext>
            </a:extLst>
          </p:cNvPr>
          <p:cNvSpPr txBox="1"/>
          <p:nvPr/>
        </p:nvSpPr>
        <p:spPr>
          <a:xfrm>
            <a:off x="1009649" y="3682458"/>
            <a:ext cx="8722179" cy="461665"/>
          </a:xfrm>
          <a:prstGeom prst="rect">
            <a:avLst/>
          </a:prstGeom>
          <a:noFill/>
        </p:spPr>
        <p:txBody>
          <a:bodyPr wrap="square" rtlCol="0">
            <a:spAutoFit/>
          </a:bodyPr>
          <a:lstStyle/>
          <a:p>
            <a:pPr algn="l"/>
            <a:r>
              <a:rPr lang="en-JP" sz="2400" dirty="0"/>
              <a:t>🙅‍♂️この場合，先鋭化とのトレードオフをとる必要が生じる．</a:t>
            </a:r>
          </a:p>
        </p:txBody>
      </p:sp>
      <p:grpSp>
        <p:nvGrpSpPr>
          <p:cNvPr id="20" name="Group 19">
            <a:extLst>
              <a:ext uri="{FF2B5EF4-FFF2-40B4-BE49-F238E27FC236}">
                <a16:creationId xmlns:a16="http://schemas.microsoft.com/office/drawing/2014/main" id="{6CA7518F-377A-100C-9A26-7B9E72CCB340}"/>
              </a:ext>
            </a:extLst>
          </p:cNvPr>
          <p:cNvGrpSpPr/>
          <p:nvPr/>
        </p:nvGrpSpPr>
        <p:grpSpPr>
          <a:xfrm>
            <a:off x="253920" y="4423723"/>
            <a:ext cx="9755494" cy="634367"/>
            <a:chOff x="253920" y="4250380"/>
            <a:chExt cx="9755494" cy="634367"/>
          </a:xfrm>
        </p:grpSpPr>
        <p:sp>
          <p:nvSpPr>
            <p:cNvPr id="19" name="Rectangle 18">
              <a:extLst>
                <a:ext uri="{FF2B5EF4-FFF2-40B4-BE49-F238E27FC236}">
                  <a16:creationId xmlns:a16="http://schemas.microsoft.com/office/drawing/2014/main" id="{F97BE007-679A-2C0C-339B-FEB12E5D6138}"/>
                </a:ext>
              </a:extLst>
            </p:cNvPr>
            <p:cNvSpPr/>
            <p:nvPr/>
          </p:nvSpPr>
          <p:spPr>
            <a:xfrm>
              <a:off x="253920" y="4250380"/>
              <a:ext cx="8722179" cy="634367"/>
            </a:xfrm>
            <a:prstGeom prst="rect">
              <a:avLst/>
            </a:prstGeom>
            <a:solidFill>
              <a:schemeClr val="accent2">
                <a:lumMod val="20000"/>
                <a:lumOff val="80000"/>
                <a:alpha val="50283"/>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66877F6-5EF6-8857-934E-BEDF2F9DFCEA}"/>
                    </a:ext>
                  </a:extLst>
                </p:cNvPr>
                <p:cNvSpPr txBox="1"/>
                <p:nvPr/>
              </p:nvSpPr>
              <p:spPr>
                <a:xfrm>
                  <a:off x="253920" y="4367401"/>
                  <a:ext cx="9755494" cy="461665"/>
                </a:xfrm>
                <a:prstGeom prst="rect">
                  <a:avLst/>
                </a:prstGeom>
                <a:noFill/>
              </p:spPr>
              <p:txBody>
                <a:bodyPr wrap="square" rtlCol="0">
                  <a:spAutoFit/>
                </a:bodyPr>
                <a:lstStyle/>
                <a:p>
                  <a:pPr algn="l"/>
                  <a:r>
                    <a:rPr lang="en-JP" sz="2400" dirty="0"/>
                    <a:t>🙆‍♂️ ミニバッチ内の</a:t>
                  </a:r>
                  <a:r>
                    <a:rPr lang="en-JP" sz="2400" dirty="0">
                      <a:solidFill>
                        <a:schemeClr val="accent2"/>
                      </a:solidFill>
                    </a:rPr>
                    <a:t>教師モデル</a:t>
                  </a:r>
                  <a:r>
                    <a:rPr lang="en-JP" sz="2400" dirty="0"/>
                    <a:t>の出力の指数移動平均</a:t>
                  </a:r>
                  <a14:m>
                    <m:oMath xmlns:m="http://schemas.openxmlformats.org/officeDocument/2006/math">
                      <m:r>
                        <a:rPr lang="en-US" sz="2400" b="0" i="1" smtClean="0">
                          <a:solidFill>
                            <a:schemeClr val="accent6"/>
                          </a:solidFill>
                          <a:latin typeface="Cambria Math" panose="02040503050406030204" pitchFamily="18" charset="0"/>
                        </a:rPr>
                        <m:t>𝐶</m:t>
                      </m:r>
                    </m:oMath>
                  </a14:m>
                  <a:r>
                    <a:rPr lang="en-JP" sz="2400" dirty="0"/>
                    <a:t>を引く．</a:t>
                  </a:r>
                </a:p>
              </p:txBody>
            </p:sp>
          </mc:Choice>
          <mc:Fallback xmlns="">
            <p:sp>
              <p:nvSpPr>
                <p:cNvPr id="18" name="TextBox 17">
                  <a:extLst>
                    <a:ext uri="{FF2B5EF4-FFF2-40B4-BE49-F238E27FC236}">
                      <a16:creationId xmlns:a16="http://schemas.microsoft.com/office/drawing/2014/main" id="{F66877F6-5EF6-8857-934E-BEDF2F9DFCEA}"/>
                    </a:ext>
                  </a:extLst>
                </p:cNvPr>
                <p:cNvSpPr txBox="1">
                  <a:spLocks noRot="1" noChangeAspect="1" noMove="1" noResize="1" noEditPoints="1" noAdjustHandles="1" noChangeArrowheads="1" noChangeShapeType="1" noTextEdit="1"/>
                </p:cNvSpPr>
                <p:nvPr/>
              </p:nvSpPr>
              <p:spPr>
                <a:xfrm>
                  <a:off x="253920" y="4367401"/>
                  <a:ext cx="9755494" cy="461665"/>
                </a:xfrm>
                <a:prstGeom prst="rect">
                  <a:avLst/>
                </a:prstGeom>
                <a:blipFill>
                  <a:blip r:embed="rId4"/>
                  <a:stretch>
                    <a:fillRect l="-1040" t="-13158" b="-26316"/>
                  </a:stretch>
                </a:blipFill>
              </p:spPr>
              <p:txBody>
                <a:bodyPr/>
                <a:lstStyle/>
                <a:p>
                  <a:r>
                    <a:rPr lang="en-JP">
                      <a:noFill/>
                    </a:rPr>
                    <a:t> </a:t>
                  </a:r>
                </a:p>
              </p:txBody>
            </p:sp>
          </mc:Fallback>
        </mc:AlternateContent>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8814F42-2314-6801-7253-1DDAB88FDE89}"/>
                  </a:ext>
                </a:extLst>
              </p:cNvPr>
              <p:cNvSpPr txBox="1"/>
              <p:nvPr/>
            </p:nvSpPr>
            <p:spPr>
              <a:xfrm>
                <a:off x="253920" y="5337690"/>
                <a:ext cx="3595259" cy="10711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r>
                            <a:rPr lang="en-US" sz="2800" b="1" i="1" smtClean="0">
                              <a:latin typeface="Cambria Math" panose="02040503050406030204" pitchFamily="18" charset="0"/>
                            </a:rPr>
                            <m:t>𝒛</m:t>
                          </m:r>
                        </m:e>
                        <m:sub>
                          <m:r>
                            <a:rPr lang="en-US" sz="2800" b="0" i="1" smtClean="0">
                              <a:latin typeface="Cambria Math" panose="02040503050406030204" pitchFamily="18" charset="0"/>
                            </a:rPr>
                            <m:t>𝑖</m:t>
                          </m:r>
                        </m:sub>
                        <m:sup>
                          <m:r>
                            <m:rPr>
                              <m:nor/>
                            </m:rPr>
                            <a:rPr lang="en-US" sz="2800" b="0" i="0" smtClean="0">
                              <a:latin typeface="Cambria Math" panose="02040503050406030204" pitchFamily="18" charset="0"/>
                            </a:rPr>
                            <m:t>normed</m:t>
                          </m:r>
                        </m:sup>
                      </m:sSub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sSub>
                                <m:sSubPr>
                                  <m:ctrlPr>
                                    <a:rPr lang="en-US" sz="2800" i="1">
                                      <a:latin typeface="Cambria Math" panose="02040503050406030204" pitchFamily="18" charset="0"/>
                                    </a:rPr>
                                  </m:ctrlPr>
                                </m:sSubPr>
                                <m:e>
                                  <m:r>
                                    <a:rPr lang="en-US" sz="2800" i="1">
                                      <a:latin typeface="Cambria Math" panose="02040503050406030204" pitchFamily="18" charset="0"/>
                                    </a:rPr>
                                    <m:t>𝑧</m:t>
                                  </m:r>
                                </m:e>
                                <m:sub>
                                  <m:r>
                                    <a:rPr lang="en-US" sz="2800" b="0" i="1" smtClean="0">
                                      <a:latin typeface="Cambria Math" panose="02040503050406030204" pitchFamily="18" charset="0"/>
                                    </a:rPr>
                                    <m:t>𝑖</m:t>
                                  </m:r>
                                </m:sub>
                              </m:sSub>
                              <m:r>
                                <a:rPr lang="en-US" sz="2800" i="1">
                                  <a:latin typeface="Cambria Math" panose="02040503050406030204" pitchFamily="18" charset="0"/>
                                </a:rPr>
                                <m:t>/</m:t>
                              </m:r>
                              <m:r>
                                <a:rPr lang="en-US" sz="2800" i="1" smtClean="0">
                                  <a:solidFill>
                                    <a:schemeClr val="accent2"/>
                                  </a:solidFill>
                                  <a:latin typeface="Cambria Math" panose="02040503050406030204" pitchFamily="18" charset="0"/>
                                  <a:ea typeface="Cambria Math" panose="02040503050406030204" pitchFamily="18" charset="0"/>
                                </a:rPr>
                                <m:t>𝜏</m:t>
                              </m:r>
                            </m:sup>
                          </m:sSup>
                        </m:num>
                        <m:den>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𝑗</m:t>
                              </m:r>
                            </m:sub>
                            <m:sup/>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r>
                                    <a:rPr lang="en-US" sz="2800" i="1" smtClean="0">
                                      <a:solidFill>
                                        <a:schemeClr val="accent2"/>
                                      </a:solidFill>
                                      <a:latin typeface="Cambria Math" panose="02040503050406030204" pitchFamily="18" charset="0"/>
                                      <a:ea typeface="Cambria Math" panose="02040503050406030204" pitchFamily="18" charset="0"/>
                                    </a:rPr>
                                    <m:t>𝜏</m:t>
                                  </m:r>
                                </m:sup>
                              </m:sSup>
                            </m:e>
                          </m:nary>
                        </m:den>
                      </m:f>
                      <m:r>
                        <a:rPr lang="en-US" sz="2800" b="0" i="1" smtClean="0">
                          <a:latin typeface="Cambria Math" panose="02040503050406030204" pitchFamily="18" charset="0"/>
                        </a:rPr>
                        <m:t> </m:t>
                      </m:r>
                    </m:oMath>
                  </m:oMathPara>
                </a14:m>
                <a:endParaRPr lang="en-JP" sz="2800" dirty="0"/>
              </a:p>
            </p:txBody>
          </p:sp>
        </mc:Choice>
        <mc:Fallback xmlns="">
          <p:sp>
            <p:nvSpPr>
              <p:cNvPr id="21" name="TextBox 20">
                <a:extLst>
                  <a:ext uri="{FF2B5EF4-FFF2-40B4-BE49-F238E27FC236}">
                    <a16:creationId xmlns:a16="http://schemas.microsoft.com/office/drawing/2014/main" id="{B8814F42-2314-6801-7253-1DDAB88FDE89}"/>
                  </a:ext>
                </a:extLst>
              </p:cNvPr>
              <p:cNvSpPr txBox="1">
                <a:spLocks noRot="1" noChangeAspect="1" noMove="1" noResize="1" noEditPoints="1" noAdjustHandles="1" noChangeArrowheads="1" noChangeShapeType="1" noTextEdit="1"/>
              </p:cNvSpPr>
              <p:nvPr/>
            </p:nvSpPr>
            <p:spPr>
              <a:xfrm>
                <a:off x="253920" y="5337690"/>
                <a:ext cx="3595259" cy="1071127"/>
              </a:xfrm>
              <a:prstGeom prst="rect">
                <a:avLst/>
              </a:prstGeom>
              <a:blipFill>
                <a:blip r:embed="rId5"/>
                <a:stretch>
                  <a:fillRect t="-14118" b="-94118"/>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37BAF3-380C-8690-8605-B65717F8F91A}"/>
                  </a:ext>
                </a:extLst>
              </p:cNvPr>
              <p:cNvSpPr txBox="1"/>
              <p:nvPr/>
            </p:nvSpPr>
            <p:spPr>
              <a:xfrm>
                <a:off x="4666267" y="5318175"/>
                <a:ext cx="4632919" cy="10729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r>
                            <a:rPr lang="en-US" sz="2800" b="1" i="1" smtClean="0">
                              <a:latin typeface="Cambria Math" panose="02040503050406030204" pitchFamily="18" charset="0"/>
                            </a:rPr>
                            <m:t>𝒛</m:t>
                          </m:r>
                        </m:e>
                        <m:sub>
                          <m:r>
                            <a:rPr lang="en-US" sz="2800" b="0" i="1" smtClean="0">
                              <a:latin typeface="Cambria Math" panose="02040503050406030204" pitchFamily="18" charset="0"/>
                            </a:rPr>
                            <m:t>𝑖</m:t>
                          </m:r>
                        </m:sub>
                        <m:sup>
                          <m:r>
                            <m:rPr>
                              <m:nor/>
                            </m:rPr>
                            <a:rPr lang="en-US" sz="2800" b="0" i="0" smtClean="0">
                              <a:latin typeface="Cambria Math" panose="02040503050406030204" pitchFamily="18" charset="0"/>
                            </a:rPr>
                            <m:t>normed</m:t>
                          </m:r>
                        </m:sup>
                      </m:sSub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sSub>
                                <m:sSubPr>
                                  <m:ctrlPr>
                                    <a:rPr lang="en-US" sz="2800" i="1">
                                      <a:latin typeface="Cambria Math" panose="02040503050406030204" pitchFamily="18" charset="0"/>
                                    </a:rPr>
                                  </m:ctrlPr>
                                </m:sSubPr>
                                <m:e>
                                  <m:r>
                                    <a:rPr lang="en-US" sz="2800" b="0" i="1" smtClean="0">
                                      <a:solidFill>
                                        <a:schemeClr val="accent4">
                                          <a:lumMod val="50000"/>
                                        </a:schemeClr>
                                      </a:solidFill>
                                      <a:latin typeface="Cambria Math" panose="02040503050406030204" pitchFamily="18" charset="0"/>
                                    </a:rPr>
                                    <m:t>(</m:t>
                                  </m:r>
                                  <m:r>
                                    <a:rPr lang="en-US" sz="2800" i="1">
                                      <a:latin typeface="Cambria Math" panose="02040503050406030204" pitchFamily="18" charset="0"/>
                                    </a:rPr>
                                    <m:t>𝑧</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solidFill>
                                    <a:schemeClr val="accent6"/>
                                  </a:solidFill>
                                  <a:latin typeface="Cambria Math" panose="02040503050406030204" pitchFamily="18" charset="0"/>
                                </a:rPr>
                                <m:t>𝐶</m:t>
                              </m:r>
                              <m:r>
                                <a:rPr lang="en-US" sz="2800" b="0" i="1" smtClean="0">
                                  <a:solidFill>
                                    <a:schemeClr val="accent4">
                                      <a:lumMod val="50000"/>
                                    </a:schemeClr>
                                  </a:solidFill>
                                  <a:latin typeface="Cambria Math" panose="02040503050406030204" pitchFamily="18" charset="0"/>
                                </a:rPr>
                                <m:t>)</m:t>
                              </m:r>
                              <m:r>
                                <a:rPr lang="en-US" sz="2800" i="1">
                                  <a:latin typeface="Cambria Math" panose="02040503050406030204" pitchFamily="18" charset="0"/>
                                </a:rPr>
                                <m:t>/</m:t>
                              </m:r>
                              <m:r>
                                <a:rPr lang="en-US" sz="2800" i="1" smtClean="0">
                                  <a:solidFill>
                                    <a:schemeClr val="accent2"/>
                                  </a:solidFill>
                                  <a:latin typeface="Cambria Math" panose="02040503050406030204" pitchFamily="18" charset="0"/>
                                  <a:ea typeface="Cambria Math" panose="02040503050406030204" pitchFamily="18" charset="0"/>
                                </a:rPr>
                                <m:t>𝜏</m:t>
                              </m:r>
                            </m:sup>
                          </m:sSup>
                        </m:num>
                        <m:den>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𝑗</m:t>
                              </m:r>
                            </m:sub>
                            <m:sup/>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r>
                                    <a:rPr lang="en-US" sz="2800" b="0" i="1" smtClean="0">
                                      <a:solidFill>
                                        <a:schemeClr val="accent6"/>
                                      </a:solidFill>
                                      <a:latin typeface="Cambria Math" panose="02040503050406030204" pitchFamily="18" charset="0"/>
                                    </a:rPr>
                                    <m:t>𝐶</m:t>
                                  </m:r>
                                  <m:r>
                                    <a:rPr lang="en-US" sz="2800" b="0" i="1" smtClean="0">
                                      <a:solidFill>
                                        <a:schemeClr val="accent4">
                                          <a:lumMod val="50000"/>
                                        </a:schemeClr>
                                      </a:solidFill>
                                      <a:latin typeface="Cambria Math" panose="02040503050406030204" pitchFamily="18" charset="0"/>
                                    </a:rPr>
                                    <m:t>)</m:t>
                                  </m:r>
                                  <m:r>
                                    <a:rPr lang="en-US" sz="2800" b="0" i="1" smtClean="0">
                                      <a:latin typeface="Cambria Math" panose="02040503050406030204" pitchFamily="18" charset="0"/>
                                    </a:rPr>
                                    <m:t>/</m:t>
                                  </m:r>
                                  <m:r>
                                    <a:rPr lang="en-US" sz="2800" i="1" smtClean="0">
                                      <a:solidFill>
                                        <a:schemeClr val="accent2"/>
                                      </a:solidFill>
                                      <a:latin typeface="Cambria Math" panose="02040503050406030204" pitchFamily="18" charset="0"/>
                                      <a:ea typeface="Cambria Math" panose="02040503050406030204" pitchFamily="18" charset="0"/>
                                    </a:rPr>
                                    <m:t>𝜏</m:t>
                                  </m:r>
                                </m:sup>
                              </m:sSup>
                            </m:e>
                          </m:nary>
                        </m:den>
                      </m:f>
                      <m:r>
                        <a:rPr lang="en-US" sz="2800" b="0" i="1" smtClean="0">
                          <a:latin typeface="Cambria Math" panose="02040503050406030204" pitchFamily="18" charset="0"/>
                        </a:rPr>
                        <m:t> </m:t>
                      </m:r>
                    </m:oMath>
                  </m:oMathPara>
                </a14:m>
                <a:endParaRPr lang="en-JP" sz="2800" dirty="0"/>
              </a:p>
            </p:txBody>
          </p:sp>
        </mc:Choice>
        <mc:Fallback xmlns="">
          <p:sp>
            <p:nvSpPr>
              <p:cNvPr id="22" name="TextBox 21">
                <a:extLst>
                  <a:ext uri="{FF2B5EF4-FFF2-40B4-BE49-F238E27FC236}">
                    <a16:creationId xmlns:a16="http://schemas.microsoft.com/office/drawing/2014/main" id="{3B37BAF3-380C-8690-8605-B65717F8F91A}"/>
                  </a:ext>
                </a:extLst>
              </p:cNvPr>
              <p:cNvSpPr txBox="1">
                <a:spLocks noRot="1" noChangeAspect="1" noMove="1" noResize="1" noEditPoints="1" noAdjustHandles="1" noChangeArrowheads="1" noChangeShapeType="1" noTextEdit="1"/>
              </p:cNvSpPr>
              <p:nvPr/>
            </p:nvSpPr>
            <p:spPr>
              <a:xfrm>
                <a:off x="4666267" y="5318175"/>
                <a:ext cx="4632919" cy="1072922"/>
              </a:xfrm>
              <a:prstGeom prst="rect">
                <a:avLst/>
              </a:prstGeom>
              <a:blipFill>
                <a:blip r:embed="rId6"/>
                <a:stretch>
                  <a:fillRect t="-12791" b="-91860"/>
                </a:stretch>
              </a:blipFill>
            </p:spPr>
            <p:txBody>
              <a:bodyPr/>
              <a:lstStyle/>
              <a:p>
                <a:r>
                  <a:rPr lang="en-JP">
                    <a:noFill/>
                  </a:rPr>
                  <a:t> </a:t>
                </a:r>
              </a:p>
            </p:txBody>
          </p:sp>
        </mc:Fallback>
      </mc:AlternateContent>
      <p:sp>
        <p:nvSpPr>
          <p:cNvPr id="23" name="Right Arrow 22">
            <a:extLst>
              <a:ext uri="{FF2B5EF4-FFF2-40B4-BE49-F238E27FC236}">
                <a16:creationId xmlns:a16="http://schemas.microsoft.com/office/drawing/2014/main" id="{BE0EF3A6-351C-053E-516F-B7AE308BCFD7}"/>
              </a:ext>
            </a:extLst>
          </p:cNvPr>
          <p:cNvSpPr/>
          <p:nvPr/>
        </p:nvSpPr>
        <p:spPr>
          <a:xfrm>
            <a:off x="3849178" y="5706154"/>
            <a:ext cx="817089" cy="29870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204925651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646B1-A594-E83A-72B7-AF6A3D5DBD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99B3AE-46CE-596A-E1DD-FAC218FD7E05}"/>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11</a:t>
            </a:fld>
            <a:r>
              <a:rPr kumimoji="1" lang="en-US" altLang="ja-JP"/>
              <a:t>-</a:t>
            </a:r>
            <a:endParaRPr kumimoji="1" lang="ja-JP" altLang="en-US" dirty="0"/>
          </a:p>
        </p:txBody>
      </p:sp>
      <p:sp>
        <p:nvSpPr>
          <p:cNvPr id="4" name="TextBox 3">
            <a:extLst>
              <a:ext uri="{FF2B5EF4-FFF2-40B4-BE49-F238E27FC236}">
                <a16:creationId xmlns:a16="http://schemas.microsoft.com/office/drawing/2014/main" id="{00B8D848-DF9B-C2B3-A31E-CF23056D2519}"/>
              </a:ext>
            </a:extLst>
          </p:cNvPr>
          <p:cNvSpPr txBox="1"/>
          <p:nvPr/>
        </p:nvSpPr>
        <p:spPr>
          <a:xfrm>
            <a:off x="449017" y="269481"/>
            <a:ext cx="7135318" cy="707886"/>
          </a:xfrm>
          <a:prstGeom prst="rect">
            <a:avLst/>
          </a:prstGeom>
          <a:noFill/>
        </p:spPr>
        <p:txBody>
          <a:bodyPr wrap="square" rtlCol="0">
            <a:spAutoFit/>
          </a:bodyPr>
          <a:lstStyle/>
          <a:p>
            <a:r>
              <a:rPr lang="en-JP" sz="4000" dirty="0"/>
              <a:t>意味を変えない変換について</a:t>
            </a:r>
          </a:p>
        </p:txBody>
      </p:sp>
      <p:grpSp>
        <p:nvGrpSpPr>
          <p:cNvPr id="2" name="Group 1">
            <a:extLst>
              <a:ext uri="{FF2B5EF4-FFF2-40B4-BE49-F238E27FC236}">
                <a16:creationId xmlns:a16="http://schemas.microsoft.com/office/drawing/2014/main" id="{3A342CAC-A86B-EAF0-D62E-AA2C9F38C847}"/>
              </a:ext>
            </a:extLst>
          </p:cNvPr>
          <p:cNvGrpSpPr/>
          <p:nvPr/>
        </p:nvGrpSpPr>
        <p:grpSpPr>
          <a:xfrm>
            <a:off x="366126" y="1299107"/>
            <a:ext cx="5729874" cy="5413809"/>
            <a:chOff x="366126" y="1444180"/>
            <a:chExt cx="5729874" cy="5413809"/>
          </a:xfrm>
        </p:grpSpPr>
        <p:sp>
          <p:nvSpPr>
            <p:cNvPr id="5" name="Rectangle 4">
              <a:extLst>
                <a:ext uri="{FF2B5EF4-FFF2-40B4-BE49-F238E27FC236}">
                  <a16:creationId xmlns:a16="http://schemas.microsoft.com/office/drawing/2014/main" id="{1909B3BD-AD96-BCAE-98C5-DAEECC92F4B0}"/>
                </a:ext>
              </a:extLst>
            </p:cNvPr>
            <p:cNvSpPr/>
            <p:nvPr/>
          </p:nvSpPr>
          <p:spPr>
            <a:xfrm>
              <a:off x="366126" y="1444180"/>
              <a:ext cx="5729874" cy="5413809"/>
            </a:xfrm>
            <a:prstGeom prst="rect">
              <a:avLst/>
            </a:prstGeom>
            <a:solidFill>
              <a:schemeClr val="accent2">
                <a:lumMod val="20000"/>
                <a:lumOff val="80000"/>
                <a:alpha val="4306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DB961CA-D5EA-6E9B-D49E-E9177E5596F6}"/>
                    </a:ext>
                  </a:extLst>
                </p:cNvPr>
                <p:cNvSpPr txBox="1"/>
                <p:nvPr/>
              </p:nvSpPr>
              <p:spPr>
                <a:xfrm>
                  <a:off x="2162510" y="5066712"/>
                  <a:ext cx="2262497" cy="338554"/>
                </a:xfrm>
                <a:prstGeom prst="rect">
                  <a:avLst/>
                </a:prstGeom>
                <a:noFill/>
              </p:spPr>
              <p:txBody>
                <a:bodyPr wrap="square" rtlCol="0">
                  <a:spAutoFit/>
                </a:bodyPr>
                <a:lstStyle/>
                <a:p>
                  <a:pPr algn="l"/>
                  <a:r>
                    <a:rPr lang="en-JP" sz="1600" dirty="0"/>
                    <a:t>意味を変えない変換 </a:t>
                  </a:r>
                  <a14:m>
                    <m:oMath xmlns:m="http://schemas.openxmlformats.org/officeDocument/2006/math">
                      <m:r>
                        <a:rPr lang="en-US" sz="1600" b="0" i="1" smtClean="0">
                          <a:latin typeface="Cambria Math" panose="02040503050406030204" pitchFamily="18" charset="0"/>
                        </a:rPr>
                        <m:t>𝑔</m:t>
                      </m:r>
                    </m:oMath>
                  </a14:m>
                  <a:endParaRPr lang="en-JP" sz="1600" dirty="0"/>
                </a:p>
              </p:txBody>
            </p:sp>
          </mc:Choice>
          <mc:Fallback xmlns="">
            <p:sp>
              <p:nvSpPr>
                <p:cNvPr id="6" name="TextBox 5">
                  <a:extLst>
                    <a:ext uri="{FF2B5EF4-FFF2-40B4-BE49-F238E27FC236}">
                      <a16:creationId xmlns:a16="http://schemas.microsoft.com/office/drawing/2014/main" id="{5DB961CA-D5EA-6E9B-D49E-E9177E5596F6}"/>
                    </a:ext>
                  </a:extLst>
                </p:cNvPr>
                <p:cNvSpPr txBox="1">
                  <a:spLocks noRot="1" noChangeAspect="1" noMove="1" noResize="1" noEditPoints="1" noAdjustHandles="1" noChangeArrowheads="1" noChangeShapeType="1" noTextEdit="1"/>
                </p:cNvSpPr>
                <p:nvPr/>
              </p:nvSpPr>
              <p:spPr>
                <a:xfrm>
                  <a:off x="2162510" y="5066712"/>
                  <a:ext cx="2262497" cy="338554"/>
                </a:xfrm>
                <a:prstGeom prst="rect">
                  <a:avLst/>
                </a:prstGeom>
                <a:blipFill>
                  <a:blip r:embed="rId3"/>
                  <a:stretch>
                    <a:fillRect l="-1676" t="-7143" b="-21429"/>
                  </a:stretch>
                </a:blipFill>
              </p:spPr>
              <p:txBody>
                <a:bodyPr/>
                <a:lstStyle/>
                <a:p>
                  <a:r>
                    <a:rPr lang="en-JP">
                      <a:noFill/>
                    </a:rPr>
                    <a:t> </a:t>
                  </a:r>
                </a:p>
              </p:txBody>
            </p:sp>
          </mc:Fallback>
        </mc:AlternateContent>
        <p:sp>
          <p:nvSpPr>
            <p:cNvPr id="7" name="Right Arrow 6">
              <a:extLst>
                <a:ext uri="{FF2B5EF4-FFF2-40B4-BE49-F238E27FC236}">
                  <a16:creationId xmlns:a16="http://schemas.microsoft.com/office/drawing/2014/main" id="{37548A66-F6C6-99C8-50F0-4F5D119BCF50}"/>
                </a:ext>
              </a:extLst>
            </p:cNvPr>
            <p:cNvSpPr/>
            <p:nvPr/>
          </p:nvSpPr>
          <p:spPr>
            <a:xfrm rot="16200000">
              <a:off x="4729081" y="4413451"/>
              <a:ext cx="523222" cy="218529"/>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Right Arrow 7">
              <a:extLst>
                <a:ext uri="{FF2B5EF4-FFF2-40B4-BE49-F238E27FC236}">
                  <a16:creationId xmlns:a16="http://schemas.microsoft.com/office/drawing/2014/main" id="{85EEDFD2-415F-0CDA-EE61-ABD80348F0BB}"/>
                </a:ext>
              </a:extLst>
            </p:cNvPr>
            <p:cNvSpPr/>
            <p:nvPr/>
          </p:nvSpPr>
          <p:spPr>
            <a:xfrm rot="16200000">
              <a:off x="1207432" y="4413452"/>
              <a:ext cx="523221" cy="218529"/>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9" name="Group 8">
              <a:extLst>
                <a:ext uri="{FF2B5EF4-FFF2-40B4-BE49-F238E27FC236}">
                  <a16:creationId xmlns:a16="http://schemas.microsoft.com/office/drawing/2014/main" id="{E0011C8C-EDF6-1482-C931-88E660303742}"/>
                </a:ext>
              </a:extLst>
            </p:cNvPr>
            <p:cNvGrpSpPr/>
            <p:nvPr/>
          </p:nvGrpSpPr>
          <p:grpSpPr>
            <a:xfrm>
              <a:off x="795919" y="3597681"/>
              <a:ext cx="1573089" cy="538329"/>
              <a:chOff x="5578976" y="5060697"/>
              <a:chExt cx="1573089" cy="538329"/>
            </a:xfrm>
          </p:grpSpPr>
          <p:sp>
            <p:nvSpPr>
              <p:cNvPr id="42" name="Rounded Rectangle 41">
                <a:extLst>
                  <a:ext uri="{FF2B5EF4-FFF2-40B4-BE49-F238E27FC236}">
                    <a16:creationId xmlns:a16="http://schemas.microsoft.com/office/drawing/2014/main" id="{567803BC-148B-C890-5737-88BEEA92A42D}"/>
                  </a:ext>
                </a:extLst>
              </p:cNvPr>
              <p:cNvSpPr/>
              <p:nvPr/>
            </p:nvSpPr>
            <p:spPr>
              <a:xfrm>
                <a:off x="5587291" y="5060697"/>
                <a:ext cx="1564774" cy="538329"/>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43" name="TextBox 42">
                <a:extLst>
                  <a:ext uri="{FF2B5EF4-FFF2-40B4-BE49-F238E27FC236}">
                    <a16:creationId xmlns:a16="http://schemas.microsoft.com/office/drawing/2014/main" id="{AD7ADCC8-4D5F-5948-1C82-709B7425301E}"/>
                  </a:ext>
                </a:extLst>
              </p:cNvPr>
              <p:cNvSpPr txBox="1"/>
              <p:nvPr/>
            </p:nvSpPr>
            <p:spPr>
              <a:xfrm>
                <a:off x="5578976" y="5147512"/>
                <a:ext cx="1564774" cy="369332"/>
              </a:xfrm>
              <a:prstGeom prst="rect">
                <a:avLst/>
              </a:prstGeom>
              <a:noFill/>
            </p:spPr>
            <p:txBody>
              <a:bodyPr wrap="square" rtlCol="0">
                <a:spAutoFit/>
              </a:bodyPr>
              <a:lstStyle/>
              <a:p>
                <a:pPr algn="ctr"/>
                <a:r>
                  <a:rPr lang="en-JP" dirty="0">
                    <a:solidFill>
                      <a:schemeClr val="accent2"/>
                    </a:solidFill>
                  </a:rPr>
                  <a:t>教師モデル</a:t>
                </a:r>
              </a:p>
            </p:txBody>
          </p:sp>
        </p:grpSp>
        <p:grpSp>
          <p:nvGrpSpPr>
            <p:cNvPr id="10" name="Group 9">
              <a:extLst>
                <a:ext uri="{FF2B5EF4-FFF2-40B4-BE49-F238E27FC236}">
                  <a16:creationId xmlns:a16="http://schemas.microsoft.com/office/drawing/2014/main" id="{E1A4A713-BB37-1ACB-A2B9-A2E8297FA037}"/>
                </a:ext>
              </a:extLst>
            </p:cNvPr>
            <p:cNvGrpSpPr/>
            <p:nvPr/>
          </p:nvGrpSpPr>
          <p:grpSpPr>
            <a:xfrm>
              <a:off x="4207172" y="3568110"/>
              <a:ext cx="1575817" cy="542884"/>
              <a:chOff x="5468579" y="5031126"/>
              <a:chExt cx="1575817" cy="542884"/>
            </a:xfrm>
          </p:grpSpPr>
          <p:sp>
            <p:nvSpPr>
              <p:cNvPr id="40" name="Rounded Rectangle 39">
                <a:extLst>
                  <a:ext uri="{FF2B5EF4-FFF2-40B4-BE49-F238E27FC236}">
                    <a16:creationId xmlns:a16="http://schemas.microsoft.com/office/drawing/2014/main" id="{F390EF97-EA45-697F-59EB-F1D44612B0EA}"/>
                  </a:ext>
                </a:extLst>
              </p:cNvPr>
              <p:cNvSpPr/>
              <p:nvPr/>
            </p:nvSpPr>
            <p:spPr>
              <a:xfrm>
                <a:off x="5468579" y="5031126"/>
                <a:ext cx="1564774" cy="542884"/>
              </a:xfrm>
              <a:prstGeom prst="round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41" name="TextBox 40">
                <a:extLst>
                  <a:ext uri="{FF2B5EF4-FFF2-40B4-BE49-F238E27FC236}">
                    <a16:creationId xmlns:a16="http://schemas.microsoft.com/office/drawing/2014/main" id="{2970D87E-C472-8382-8E4A-9D5196F66046}"/>
                  </a:ext>
                </a:extLst>
              </p:cNvPr>
              <p:cNvSpPr txBox="1"/>
              <p:nvPr/>
            </p:nvSpPr>
            <p:spPr>
              <a:xfrm>
                <a:off x="5479622" y="5135952"/>
                <a:ext cx="1564774" cy="369332"/>
              </a:xfrm>
              <a:prstGeom prst="rect">
                <a:avLst/>
              </a:prstGeom>
              <a:noFill/>
            </p:spPr>
            <p:txBody>
              <a:bodyPr wrap="square" rtlCol="0">
                <a:spAutoFit/>
              </a:bodyPr>
              <a:lstStyle/>
              <a:p>
                <a:pPr algn="ctr"/>
                <a:r>
                  <a:rPr lang="en-JP" dirty="0">
                    <a:solidFill>
                      <a:schemeClr val="accent6"/>
                    </a:solidFill>
                  </a:rPr>
                  <a:t>生徒モデル</a:t>
                </a:r>
              </a:p>
            </p:txBody>
          </p:sp>
        </p:grpSp>
        <p:sp>
          <p:nvSpPr>
            <p:cNvPr id="11" name="Right Arrow 10">
              <a:extLst>
                <a:ext uri="{FF2B5EF4-FFF2-40B4-BE49-F238E27FC236}">
                  <a16:creationId xmlns:a16="http://schemas.microsoft.com/office/drawing/2014/main" id="{84FC1BC5-4DC4-90D1-B946-7BD3D5EBE25F}"/>
                </a:ext>
              </a:extLst>
            </p:cNvPr>
            <p:cNvSpPr/>
            <p:nvPr/>
          </p:nvSpPr>
          <p:spPr>
            <a:xfrm rot="16200000">
              <a:off x="4797018" y="3137544"/>
              <a:ext cx="407172" cy="21853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Right Arrow 11">
              <a:extLst>
                <a:ext uri="{FF2B5EF4-FFF2-40B4-BE49-F238E27FC236}">
                  <a16:creationId xmlns:a16="http://schemas.microsoft.com/office/drawing/2014/main" id="{9C643E3E-A17C-B7D0-258C-DC0664F239DC}"/>
                </a:ext>
              </a:extLst>
            </p:cNvPr>
            <p:cNvSpPr/>
            <p:nvPr/>
          </p:nvSpPr>
          <p:spPr>
            <a:xfrm rot="16200000">
              <a:off x="1265455" y="3145535"/>
              <a:ext cx="407174" cy="218530"/>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Rounded Rectangle 12">
              <a:extLst>
                <a:ext uri="{FF2B5EF4-FFF2-40B4-BE49-F238E27FC236}">
                  <a16:creationId xmlns:a16="http://schemas.microsoft.com/office/drawing/2014/main" id="{ADCEA7FA-3699-D9C5-0505-66FA7E6BEA58}"/>
                </a:ext>
              </a:extLst>
            </p:cNvPr>
            <p:cNvSpPr/>
            <p:nvPr/>
          </p:nvSpPr>
          <p:spPr>
            <a:xfrm>
              <a:off x="1006122" y="2729007"/>
              <a:ext cx="1092541" cy="220717"/>
            </a:xfrm>
            <a:prstGeom prst="roundRect">
              <a:avLst/>
            </a:prstGeom>
            <a:gradFill flip="none" rotWithShape="1">
              <a:gsLst>
                <a:gs pos="15000">
                  <a:schemeClr val="accent2">
                    <a:lumMod val="40000"/>
                    <a:lumOff val="60000"/>
                  </a:schemeClr>
                </a:gs>
                <a:gs pos="38000">
                  <a:srgbClr val="FF8A33"/>
                </a:gs>
                <a:gs pos="61000">
                  <a:schemeClr val="accent2">
                    <a:lumMod val="40000"/>
                    <a:lumOff val="60000"/>
                  </a:schemeClr>
                </a:gs>
                <a:gs pos="87000">
                  <a:schemeClr val="accent2">
                    <a:lumMod val="75000"/>
                  </a:schemeClr>
                </a:gs>
              </a:gsLst>
              <a:lin ang="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4" name="Right Arrow 13">
              <a:extLst>
                <a:ext uri="{FF2B5EF4-FFF2-40B4-BE49-F238E27FC236}">
                  <a16:creationId xmlns:a16="http://schemas.microsoft.com/office/drawing/2014/main" id="{CCCBA542-491E-6D52-6B1C-1BD337A5C84F}"/>
                </a:ext>
              </a:extLst>
            </p:cNvPr>
            <p:cNvSpPr/>
            <p:nvPr/>
          </p:nvSpPr>
          <p:spPr>
            <a:xfrm>
              <a:off x="2369008" y="5405265"/>
              <a:ext cx="1793153" cy="29870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15" name="Group 14">
              <a:extLst>
                <a:ext uri="{FF2B5EF4-FFF2-40B4-BE49-F238E27FC236}">
                  <a16:creationId xmlns:a16="http://schemas.microsoft.com/office/drawing/2014/main" id="{2E940B53-C30B-E2F4-5DEB-D9EAD40BF003}"/>
                </a:ext>
              </a:extLst>
            </p:cNvPr>
            <p:cNvGrpSpPr/>
            <p:nvPr/>
          </p:nvGrpSpPr>
          <p:grpSpPr>
            <a:xfrm>
              <a:off x="442904" y="4783967"/>
              <a:ext cx="1591327" cy="1603717"/>
              <a:chOff x="638151" y="2425946"/>
              <a:chExt cx="1591327" cy="1603717"/>
            </a:xfrm>
          </p:grpSpPr>
          <p:grpSp>
            <p:nvGrpSpPr>
              <p:cNvPr id="30" name="Group 29">
                <a:extLst>
                  <a:ext uri="{FF2B5EF4-FFF2-40B4-BE49-F238E27FC236}">
                    <a16:creationId xmlns:a16="http://schemas.microsoft.com/office/drawing/2014/main" id="{55CC6E3D-B55A-43C7-0EE7-D50E38E9238B}"/>
                  </a:ext>
                </a:extLst>
              </p:cNvPr>
              <p:cNvGrpSpPr/>
              <p:nvPr/>
            </p:nvGrpSpPr>
            <p:grpSpPr>
              <a:xfrm>
                <a:off x="1059298" y="2976784"/>
                <a:ext cx="1170180" cy="1052879"/>
                <a:chOff x="3263461" y="4918841"/>
                <a:chExt cx="1340070" cy="1340071"/>
              </a:xfrm>
            </p:grpSpPr>
            <p:sp>
              <p:nvSpPr>
                <p:cNvPr id="37" name="Rectangle 36">
                  <a:extLst>
                    <a:ext uri="{FF2B5EF4-FFF2-40B4-BE49-F238E27FC236}">
                      <a16:creationId xmlns:a16="http://schemas.microsoft.com/office/drawing/2014/main" id="{3ABAB7CD-9198-0A82-4041-112489AD1003}"/>
                    </a:ext>
                  </a:extLst>
                </p:cNvPr>
                <p:cNvSpPr/>
                <p:nvPr/>
              </p:nvSpPr>
              <p:spPr>
                <a:xfrm>
                  <a:off x="3263461" y="4918841"/>
                  <a:ext cx="1340070" cy="13400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8" name="Graphic 37" descr="Asian Temple with solid fill">
                  <a:extLst>
                    <a:ext uri="{FF2B5EF4-FFF2-40B4-BE49-F238E27FC236}">
                      <a16:creationId xmlns:a16="http://schemas.microsoft.com/office/drawing/2014/main" id="{1442F345-D5AD-C10B-CE99-F74684D96C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63461" y="4918841"/>
                  <a:ext cx="788277" cy="788277"/>
                </a:xfrm>
                <a:prstGeom prst="rect">
                  <a:avLst/>
                </a:prstGeom>
              </p:spPr>
            </p:pic>
            <p:pic>
              <p:nvPicPr>
                <p:cNvPr id="39" name="Graphic 38" descr="Dance with solid fill">
                  <a:extLst>
                    <a:ext uri="{FF2B5EF4-FFF2-40B4-BE49-F238E27FC236}">
                      <a16:creationId xmlns:a16="http://schemas.microsoft.com/office/drawing/2014/main" id="{39C19B5A-5346-0B3A-9AF2-3EFAEE08FB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15254" y="5470635"/>
                  <a:ext cx="788277" cy="788277"/>
                </a:xfrm>
                <a:prstGeom prst="rect">
                  <a:avLst/>
                </a:prstGeom>
              </p:spPr>
            </p:pic>
          </p:grpSp>
          <p:grpSp>
            <p:nvGrpSpPr>
              <p:cNvPr id="31" name="Group 30">
                <a:extLst>
                  <a:ext uri="{FF2B5EF4-FFF2-40B4-BE49-F238E27FC236}">
                    <a16:creationId xmlns:a16="http://schemas.microsoft.com/office/drawing/2014/main" id="{D1ECBB89-621F-17A4-3385-864CBEA6D46B}"/>
                  </a:ext>
                </a:extLst>
              </p:cNvPr>
              <p:cNvGrpSpPr/>
              <p:nvPr/>
            </p:nvGrpSpPr>
            <p:grpSpPr>
              <a:xfrm>
                <a:off x="848725" y="2701364"/>
                <a:ext cx="1187115" cy="1170179"/>
                <a:chOff x="4226213" y="2918132"/>
                <a:chExt cx="1187115" cy="1170179"/>
              </a:xfrm>
            </p:grpSpPr>
            <p:sp>
              <p:nvSpPr>
                <p:cNvPr id="35" name="Rectangle 34">
                  <a:extLst>
                    <a:ext uri="{FF2B5EF4-FFF2-40B4-BE49-F238E27FC236}">
                      <a16:creationId xmlns:a16="http://schemas.microsoft.com/office/drawing/2014/main" id="{E5F897B7-40D5-5C7B-E9CE-85B9A4F37BAA}"/>
                    </a:ext>
                  </a:extLst>
                </p:cNvPr>
                <p:cNvSpPr/>
                <p:nvPr/>
              </p:nvSpPr>
              <p:spPr>
                <a:xfrm>
                  <a:off x="4243148" y="2976909"/>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6" name="Graphic 35" descr="Bank with solid fill">
                  <a:extLst>
                    <a:ext uri="{FF2B5EF4-FFF2-40B4-BE49-F238E27FC236}">
                      <a16:creationId xmlns:a16="http://schemas.microsoft.com/office/drawing/2014/main" id="{C7253D3F-240C-CC80-804F-58AF121922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26213" y="2918132"/>
                  <a:ext cx="1170179" cy="1170179"/>
                </a:xfrm>
                <a:prstGeom prst="rect">
                  <a:avLst/>
                </a:prstGeom>
              </p:spPr>
            </p:pic>
          </p:grpSp>
          <p:grpSp>
            <p:nvGrpSpPr>
              <p:cNvPr id="32" name="Group 31">
                <a:extLst>
                  <a:ext uri="{FF2B5EF4-FFF2-40B4-BE49-F238E27FC236}">
                    <a16:creationId xmlns:a16="http://schemas.microsoft.com/office/drawing/2014/main" id="{EA8CF1FF-E935-CB26-369A-A980E47D1617}"/>
                  </a:ext>
                </a:extLst>
              </p:cNvPr>
              <p:cNvGrpSpPr/>
              <p:nvPr/>
            </p:nvGrpSpPr>
            <p:grpSpPr>
              <a:xfrm>
                <a:off x="638151" y="2425946"/>
                <a:ext cx="1187114" cy="1170179"/>
                <a:chOff x="2694382" y="2907545"/>
                <a:chExt cx="1187114" cy="1170179"/>
              </a:xfrm>
            </p:grpSpPr>
            <p:sp>
              <p:nvSpPr>
                <p:cNvPr id="33" name="Rectangle 32">
                  <a:extLst>
                    <a:ext uri="{FF2B5EF4-FFF2-40B4-BE49-F238E27FC236}">
                      <a16:creationId xmlns:a16="http://schemas.microsoft.com/office/drawing/2014/main" id="{EC521058-8BDF-8659-40D3-76446E7203A9}"/>
                    </a:ext>
                  </a:extLst>
                </p:cNvPr>
                <p:cNvSpPr/>
                <p:nvPr/>
              </p:nvSpPr>
              <p:spPr>
                <a:xfrm>
                  <a:off x="2711316" y="2976783"/>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4" name="Graphic 33" descr="Agriculture with solid fill">
                  <a:extLst>
                    <a:ext uri="{FF2B5EF4-FFF2-40B4-BE49-F238E27FC236}">
                      <a16:creationId xmlns:a16="http://schemas.microsoft.com/office/drawing/2014/main" id="{1AB28690-2F28-2CC7-36E9-F1179AD648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94382" y="2907545"/>
                  <a:ext cx="1170179" cy="1170179"/>
                </a:xfrm>
                <a:prstGeom prst="rect">
                  <a:avLst/>
                </a:prstGeom>
              </p:spPr>
            </p:pic>
          </p:grpSp>
        </p:grpSp>
        <p:sp>
          <p:nvSpPr>
            <p:cNvPr id="16" name="TextBox 15">
              <a:extLst>
                <a:ext uri="{FF2B5EF4-FFF2-40B4-BE49-F238E27FC236}">
                  <a16:creationId xmlns:a16="http://schemas.microsoft.com/office/drawing/2014/main" id="{B28E87B5-005C-7C3D-D1D7-E206616EBD11}"/>
                </a:ext>
              </a:extLst>
            </p:cNvPr>
            <p:cNvSpPr txBox="1"/>
            <p:nvPr/>
          </p:nvSpPr>
          <p:spPr>
            <a:xfrm>
              <a:off x="912363" y="6443942"/>
              <a:ext cx="1024759" cy="338554"/>
            </a:xfrm>
            <a:prstGeom prst="rect">
              <a:avLst/>
            </a:prstGeom>
            <a:noFill/>
          </p:spPr>
          <p:txBody>
            <a:bodyPr wrap="square" rtlCol="0">
              <a:spAutoFit/>
            </a:bodyPr>
            <a:lstStyle/>
            <a:p>
              <a:pPr algn="l"/>
              <a:r>
                <a:rPr lang="en-JP" sz="1600" dirty="0"/>
                <a:t>入力画像</a:t>
              </a:r>
            </a:p>
          </p:txBody>
        </p:sp>
        <p:grpSp>
          <p:nvGrpSpPr>
            <p:cNvPr id="17" name="Group 16">
              <a:extLst>
                <a:ext uri="{FF2B5EF4-FFF2-40B4-BE49-F238E27FC236}">
                  <a16:creationId xmlns:a16="http://schemas.microsoft.com/office/drawing/2014/main" id="{BABA48BF-0FD2-6F34-6AC3-C2237617103A}"/>
                </a:ext>
              </a:extLst>
            </p:cNvPr>
            <p:cNvGrpSpPr/>
            <p:nvPr/>
          </p:nvGrpSpPr>
          <p:grpSpPr>
            <a:xfrm>
              <a:off x="4368051" y="4847787"/>
              <a:ext cx="1553162" cy="1526861"/>
              <a:chOff x="2328334" y="2460565"/>
              <a:chExt cx="1553162" cy="1526861"/>
            </a:xfrm>
          </p:grpSpPr>
          <p:grpSp>
            <p:nvGrpSpPr>
              <p:cNvPr id="20" name="Group 19">
                <a:extLst>
                  <a:ext uri="{FF2B5EF4-FFF2-40B4-BE49-F238E27FC236}">
                    <a16:creationId xmlns:a16="http://schemas.microsoft.com/office/drawing/2014/main" id="{6A815461-CAE3-FA63-A9DB-78AF541063A5}"/>
                  </a:ext>
                </a:extLst>
              </p:cNvPr>
              <p:cNvGrpSpPr/>
              <p:nvPr/>
            </p:nvGrpSpPr>
            <p:grpSpPr>
              <a:xfrm>
                <a:off x="2711316" y="2934547"/>
                <a:ext cx="1170180" cy="1052879"/>
                <a:chOff x="2987588" y="4460217"/>
                <a:chExt cx="1340070" cy="1340071"/>
              </a:xfrm>
            </p:grpSpPr>
            <p:sp>
              <p:nvSpPr>
                <p:cNvPr id="27" name="Rectangle 26">
                  <a:extLst>
                    <a:ext uri="{FF2B5EF4-FFF2-40B4-BE49-F238E27FC236}">
                      <a16:creationId xmlns:a16="http://schemas.microsoft.com/office/drawing/2014/main" id="{B9872549-E12D-40BD-0F4E-9B6F9EFEC348}"/>
                    </a:ext>
                  </a:extLst>
                </p:cNvPr>
                <p:cNvSpPr/>
                <p:nvPr/>
              </p:nvSpPr>
              <p:spPr>
                <a:xfrm>
                  <a:off x="2987588" y="4460217"/>
                  <a:ext cx="1340070" cy="13400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28" name="Graphic 27" descr="Asian Temple with solid fill">
                  <a:extLst>
                    <a:ext uri="{FF2B5EF4-FFF2-40B4-BE49-F238E27FC236}">
                      <a16:creationId xmlns:a16="http://schemas.microsoft.com/office/drawing/2014/main" id="{75EEFB17-B6B3-4157-84E8-DB5E8E73EB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95860" y="4651241"/>
                  <a:ext cx="1055878" cy="1055877"/>
                </a:xfrm>
                <a:prstGeom prst="rect">
                  <a:avLst/>
                </a:prstGeom>
              </p:spPr>
            </p:pic>
            <p:pic>
              <p:nvPicPr>
                <p:cNvPr id="29" name="Graphic 28" descr="Dance with solid fill">
                  <a:extLst>
                    <a:ext uri="{FF2B5EF4-FFF2-40B4-BE49-F238E27FC236}">
                      <a16:creationId xmlns:a16="http://schemas.microsoft.com/office/drawing/2014/main" id="{435C8A14-1F4F-002F-4C1F-7087BBB664E2}"/>
                    </a:ext>
                  </a:extLst>
                </p:cNvPr>
                <p:cNvPicPr>
                  <a:picLocks noChangeAspect="1"/>
                </p:cNvPicPr>
                <p:nvPr/>
              </p:nvPicPr>
              <p:blipFill>
                <a:blip r:embed="rId6">
                  <a:extLst>
                    <a:ext uri="{96DAC541-7B7A-43D3-8B79-37D633B846F1}">
                      <asvg:svgBlip xmlns:asvg="http://schemas.microsoft.com/office/drawing/2016/SVG/main" r:embed="rId7"/>
                    </a:ext>
                  </a:extLst>
                </a:blip>
                <a:srcRect r="34997" b="58180"/>
                <a:stretch/>
              </p:blipFill>
              <p:spPr>
                <a:xfrm>
                  <a:off x="3815254" y="5470636"/>
                  <a:ext cx="512404" cy="329652"/>
                </a:xfrm>
                <a:prstGeom prst="rect">
                  <a:avLst/>
                </a:prstGeom>
              </p:spPr>
            </p:pic>
          </p:grpSp>
          <p:grpSp>
            <p:nvGrpSpPr>
              <p:cNvPr id="21" name="Group 20">
                <a:extLst>
                  <a:ext uri="{FF2B5EF4-FFF2-40B4-BE49-F238E27FC236}">
                    <a16:creationId xmlns:a16="http://schemas.microsoft.com/office/drawing/2014/main" id="{57F59D60-AA29-939C-E67A-7E6254656F14}"/>
                  </a:ext>
                </a:extLst>
              </p:cNvPr>
              <p:cNvGrpSpPr/>
              <p:nvPr/>
            </p:nvGrpSpPr>
            <p:grpSpPr>
              <a:xfrm>
                <a:off x="2517678" y="2604371"/>
                <a:ext cx="1189123" cy="1208648"/>
                <a:chOff x="4226213" y="2918133"/>
                <a:chExt cx="1189123" cy="1208648"/>
              </a:xfrm>
            </p:grpSpPr>
            <p:sp>
              <p:nvSpPr>
                <p:cNvPr id="25" name="Rectangle 24">
                  <a:extLst>
                    <a:ext uri="{FF2B5EF4-FFF2-40B4-BE49-F238E27FC236}">
                      <a16:creationId xmlns:a16="http://schemas.microsoft.com/office/drawing/2014/main" id="{DD8DB820-7DA8-AB0C-C95B-1FF82D0B9C2E}"/>
                    </a:ext>
                  </a:extLst>
                </p:cNvPr>
                <p:cNvSpPr/>
                <p:nvPr/>
              </p:nvSpPr>
              <p:spPr>
                <a:xfrm>
                  <a:off x="4245156" y="3073903"/>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26" name="Graphic 25" descr="Bank with solid fill">
                  <a:extLst>
                    <a:ext uri="{FF2B5EF4-FFF2-40B4-BE49-F238E27FC236}">
                      <a16:creationId xmlns:a16="http://schemas.microsoft.com/office/drawing/2014/main" id="{DB3BB624-4EBE-544D-6D48-4A10150F9250}"/>
                    </a:ext>
                  </a:extLst>
                </p:cNvPr>
                <p:cNvPicPr>
                  <a:picLocks noChangeAspect="1"/>
                </p:cNvPicPr>
                <p:nvPr/>
              </p:nvPicPr>
              <p:blipFill>
                <a:blip r:embed="rId8">
                  <a:extLst>
                    <a:ext uri="{96DAC541-7B7A-43D3-8B79-37D633B846F1}">
                      <asvg:svgBlip xmlns:asvg="http://schemas.microsoft.com/office/drawing/2016/SVG/main" r:embed="rId9"/>
                    </a:ext>
                  </a:extLst>
                </a:blip>
                <a:srcRect r="41176" b="39506"/>
                <a:stretch/>
              </p:blipFill>
              <p:spPr>
                <a:xfrm>
                  <a:off x="4226213" y="2918133"/>
                  <a:ext cx="1023809" cy="1052878"/>
                </a:xfrm>
                <a:prstGeom prst="rect">
                  <a:avLst/>
                </a:prstGeom>
              </p:spPr>
            </p:pic>
          </p:grpSp>
          <p:grpSp>
            <p:nvGrpSpPr>
              <p:cNvPr id="22" name="Group 21">
                <a:extLst>
                  <a:ext uri="{FF2B5EF4-FFF2-40B4-BE49-F238E27FC236}">
                    <a16:creationId xmlns:a16="http://schemas.microsoft.com/office/drawing/2014/main" id="{412DAFED-A8DF-9872-144C-BF3426157CFB}"/>
                  </a:ext>
                </a:extLst>
              </p:cNvPr>
              <p:cNvGrpSpPr/>
              <p:nvPr/>
            </p:nvGrpSpPr>
            <p:grpSpPr>
              <a:xfrm>
                <a:off x="2328334" y="2460565"/>
                <a:ext cx="1187114" cy="1122115"/>
                <a:chOff x="2694382" y="2907546"/>
                <a:chExt cx="1187114" cy="1122115"/>
              </a:xfrm>
            </p:grpSpPr>
            <p:sp>
              <p:nvSpPr>
                <p:cNvPr id="23" name="Rectangle 22">
                  <a:extLst>
                    <a:ext uri="{FF2B5EF4-FFF2-40B4-BE49-F238E27FC236}">
                      <a16:creationId xmlns:a16="http://schemas.microsoft.com/office/drawing/2014/main" id="{03471F33-4C16-02CD-BE2D-0AA291F51FF8}"/>
                    </a:ext>
                  </a:extLst>
                </p:cNvPr>
                <p:cNvSpPr/>
                <p:nvPr/>
              </p:nvSpPr>
              <p:spPr>
                <a:xfrm>
                  <a:off x="2711316" y="2976783"/>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pic>
              <p:nvPicPr>
                <p:cNvPr id="24" name="Graphic 23" descr="Agriculture with solid fill">
                  <a:extLst>
                    <a:ext uri="{FF2B5EF4-FFF2-40B4-BE49-F238E27FC236}">
                      <a16:creationId xmlns:a16="http://schemas.microsoft.com/office/drawing/2014/main" id="{53FFECD9-6F52-1F79-DB81-0E65D35F6DEB}"/>
                    </a:ext>
                  </a:extLst>
                </p:cNvPr>
                <p:cNvPicPr>
                  <a:picLocks noChangeAspect="1"/>
                </p:cNvPicPr>
                <p:nvPr/>
              </p:nvPicPr>
              <p:blipFill>
                <a:blip r:embed="rId10">
                  <a:extLst>
                    <a:ext uri="{96DAC541-7B7A-43D3-8B79-37D633B846F1}">
                      <asvg:svgBlip xmlns:asvg="http://schemas.microsoft.com/office/drawing/2016/SVG/main" r:embed="rId11"/>
                    </a:ext>
                  </a:extLst>
                </a:blip>
                <a:srcRect r="41176" b="47073"/>
                <a:stretch/>
              </p:blipFill>
              <p:spPr>
                <a:xfrm>
                  <a:off x="2694382" y="2907546"/>
                  <a:ext cx="1170179" cy="1052878"/>
                </a:xfrm>
                <a:prstGeom prst="rect">
                  <a:avLst/>
                </a:prstGeom>
              </p:spPr>
            </p:pic>
          </p:grpSp>
        </p:grpSp>
        <p:sp>
          <p:nvSpPr>
            <p:cNvPr id="18" name="TextBox 17">
              <a:extLst>
                <a:ext uri="{FF2B5EF4-FFF2-40B4-BE49-F238E27FC236}">
                  <a16:creationId xmlns:a16="http://schemas.microsoft.com/office/drawing/2014/main" id="{178B184F-7ABD-168B-EF7E-85B574A2A927}"/>
                </a:ext>
              </a:extLst>
            </p:cNvPr>
            <p:cNvSpPr txBox="1"/>
            <p:nvPr/>
          </p:nvSpPr>
          <p:spPr>
            <a:xfrm>
              <a:off x="4327483" y="6412361"/>
              <a:ext cx="1564774" cy="338554"/>
            </a:xfrm>
            <a:prstGeom prst="rect">
              <a:avLst/>
            </a:prstGeom>
            <a:noFill/>
          </p:spPr>
          <p:txBody>
            <a:bodyPr wrap="square" rtlCol="0">
              <a:spAutoFit/>
            </a:bodyPr>
            <a:lstStyle/>
            <a:p>
              <a:pPr algn="ctr"/>
              <a:r>
                <a:rPr lang="en-JP" sz="1600" dirty="0"/>
                <a:t>変換後の画像</a:t>
              </a:r>
            </a:p>
          </p:txBody>
        </p:sp>
        <p:sp>
          <p:nvSpPr>
            <p:cNvPr id="19" name="Rounded Rectangle 18">
              <a:extLst>
                <a:ext uri="{FF2B5EF4-FFF2-40B4-BE49-F238E27FC236}">
                  <a16:creationId xmlns:a16="http://schemas.microsoft.com/office/drawing/2014/main" id="{8E8A684B-CABE-43CE-5E51-1D5CC4E488A9}"/>
                </a:ext>
              </a:extLst>
            </p:cNvPr>
            <p:cNvSpPr/>
            <p:nvPr/>
          </p:nvSpPr>
          <p:spPr>
            <a:xfrm>
              <a:off x="4454331" y="2729007"/>
              <a:ext cx="1092541" cy="220717"/>
            </a:xfrm>
            <a:prstGeom prst="roundRect">
              <a:avLst/>
            </a:prstGeom>
            <a:gradFill flip="none" rotWithShape="1">
              <a:gsLst>
                <a:gs pos="17000">
                  <a:schemeClr val="accent6">
                    <a:lumMod val="20000"/>
                    <a:lumOff val="80000"/>
                  </a:schemeClr>
                </a:gs>
                <a:gs pos="38000">
                  <a:schemeClr val="accent6"/>
                </a:gs>
                <a:gs pos="78000">
                  <a:schemeClr val="bg1"/>
                </a:gs>
                <a:gs pos="96000">
                  <a:schemeClr val="accent6">
                    <a:lumMod val="60000"/>
                    <a:lumOff val="40000"/>
                  </a:schemeClr>
                </a:gs>
              </a:gsLst>
              <a:lin ang="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sp>
        <p:nvSpPr>
          <p:cNvPr id="44" name="Rounded Rectangle 43">
            <a:extLst>
              <a:ext uri="{FF2B5EF4-FFF2-40B4-BE49-F238E27FC236}">
                <a16:creationId xmlns:a16="http://schemas.microsoft.com/office/drawing/2014/main" id="{FA10C9D6-F5E2-1921-904A-735FFD1157D2}"/>
              </a:ext>
            </a:extLst>
          </p:cNvPr>
          <p:cNvSpPr/>
          <p:nvPr/>
        </p:nvSpPr>
        <p:spPr>
          <a:xfrm>
            <a:off x="856259" y="2101215"/>
            <a:ext cx="1376442" cy="3713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dirty="0"/>
              <a:t>Softmax</a:t>
            </a:r>
          </a:p>
        </p:txBody>
      </p:sp>
      <p:sp>
        <p:nvSpPr>
          <p:cNvPr id="45" name="Rounded Rectangle 44">
            <a:extLst>
              <a:ext uri="{FF2B5EF4-FFF2-40B4-BE49-F238E27FC236}">
                <a16:creationId xmlns:a16="http://schemas.microsoft.com/office/drawing/2014/main" id="{F712F849-2CFC-E63C-E985-3681C4FEEBE2}"/>
              </a:ext>
            </a:extLst>
          </p:cNvPr>
          <p:cNvSpPr/>
          <p:nvPr/>
        </p:nvSpPr>
        <p:spPr>
          <a:xfrm>
            <a:off x="4281854" y="2094875"/>
            <a:ext cx="1376442" cy="3713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dirty="0"/>
              <a:t>Softmax</a:t>
            </a:r>
          </a:p>
        </p:txBody>
      </p:sp>
      <p:grpSp>
        <p:nvGrpSpPr>
          <p:cNvPr id="46" name="Group 45">
            <a:extLst>
              <a:ext uri="{FF2B5EF4-FFF2-40B4-BE49-F238E27FC236}">
                <a16:creationId xmlns:a16="http://schemas.microsoft.com/office/drawing/2014/main" id="{C7CC5D8F-33E8-0883-041E-D6E54BC831B5}"/>
              </a:ext>
            </a:extLst>
          </p:cNvPr>
          <p:cNvGrpSpPr/>
          <p:nvPr/>
        </p:nvGrpSpPr>
        <p:grpSpPr>
          <a:xfrm>
            <a:off x="808230" y="1452681"/>
            <a:ext cx="1573089" cy="563671"/>
            <a:chOff x="808230" y="1452681"/>
            <a:chExt cx="1573089" cy="563671"/>
          </a:xfrm>
        </p:grpSpPr>
        <p:sp>
          <p:nvSpPr>
            <p:cNvPr id="47" name="Rectangle 46">
              <a:extLst>
                <a:ext uri="{FF2B5EF4-FFF2-40B4-BE49-F238E27FC236}">
                  <a16:creationId xmlns:a16="http://schemas.microsoft.com/office/drawing/2014/main" id="{31F3DFD2-99C5-E502-4FFC-F5D688092006}"/>
                </a:ext>
              </a:extLst>
            </p:cNvPr>
            <p:cNvSpPr/>
            <p:nvPr/>
          </p:nvSpPr>
          <p:spPr>
            <a:xfrm>
              <a:off x="967666" y="1730945"/>
              <a:ext cx="209165" cy="280972"/>
            </a:xfrm>
            <a:prstGeom prst="rect">
              <a:avLst/>
            </a:prstGeom>
            <a:solidFill>
              <a:schemeClr val="accent2">
                <a:lumMod val="20000"/>
                <a:lumOff val="8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48" name="Straight Connector 47">
              <a:extLst>
                <a:ext uri="{FF2B5EF4-FFF2-40B4-BE49-F238E27FC236}">
                  <a16:creationId xmlns:a16="http://schemas.microsoft.com/office/drawing/2014/main" id="{7773BA89-5991-4F95-30A5-CF83AF418546}"/>
                </a:ext>
              </a:extLst>
            </p:cNvPr>
            <p:cNvCxnSpPr>
              <a:cxnSpLocks/>
            </p:cNvCxnSpPr>
            <p:nvPr/>
          </p:nvCxnSpPr>
          <p:spPr>
            <a:xfrm>
              <a:off x="808230" y="2016352"/>
              <a:ext cx="1573089"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4FE00BE3-0997-2680-ED55-4106C7DF9C8C}"/>
                </a:ext>
              </a:extLst>
            </p:cNvPr>
            <p:cNvSpPr/>
            <p:nvPr/>
          </p:nvSpPr>
          <p:spPr>
            <a:xfrm>
              <a:off x="1206607" y="1452681"/>
              <a:ext cx="197822" cy="559235"/>
            </a:xfrm>
            <a:prstGeom prst="rect">
              <a:avLst/>
            </a:prstGeom>
            <a:solidFill>
              <a:schemeClr val="accent2">
                <a:lumMod val="60000"/>
                <a:lumOff val="4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0" name="Rectangle 49">
              <a:extLst>
                <a:ext uri="{FF2B5EF4-FFF2-40B4-BE49-F238E27FC236}">
                  <a16:creationId xmlns:a16="http://schemas.microsoft.com/office/drawing/2014/main" id="{3D794480-5B70-B8FB-E543-6037D7D1F0CA}"/>
                </a:ext>
              </a:extLst>
            </p:cNvPr>
            <p:cNvSpPr/>
            <p:nvPr/>
          </p:nvSpPr>
          <p:spPr>
            <a:xfrm>
              <a:off x="1450439" y="1730945"/>
              <a:ext cx="209165" cy="280972"/>
            </a:xfrm>
            <a:prstGeom prst="rect">
              <a:avLst/>
            </a:prstGeom>
            <a:solidFill>
              <a:schemeClr val="accent2">
                <a:lumMod val="20000"/>
                <a:lumOff val="8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1" name="Rectangle 50">
              <a:extLst>
                <a:ext uri="{FF2B5EF4-FFF2-40B4-BE49-F238E27FC236}">
                  <a16:creationId xmlns:a16="http://schemas.microsoft.com/office/drawing/2014/main" id="{4A8EE04E-83DE-4218-EB14-45E68541C940}"/>
                </a:ext>
              </a:extLst>
            </p:cNvPr>
            <p:cNvSpPr/>
            <p:nvPr/>
          </p:nvSpPr>
          <p:spPr>
            <a:xfrm>
              <a:off x="1962964" y="1589551"/>
              <a:ext cx="209166" cy="422365"/>
            </a:xfrm>
            <a:prstGeom prst="rect">
              <a:avLst/>
            </a:prstGeom>
            <a:solidFill>
              <a:schemeClr val="accent2">
                <a:lumMod val="60000"/>
                <a:lumOff val="4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2" name="Rectangle 51">
              <a:extLst>
                <a:ext uri="{FF2B5EF4-FFF2-40B4-BE49-F238E27FC236}">
                  <a16:creationId xmlns:a16="http://schemas.microsoft.com/office/drawing/2014/main" id="{73E02F1C-D9BA-E1A2-0421-0D7D2671C71D}"/>
                </a:ext>
              </a:extLst>
            </p:cNvPr>
            <p:cNvSpPr/>
            <p:nvPr/>
          </p:nvSpPr>
          <p:spPr>
            <a:xfrm>
              <a:off x="1707789" y="1731976"/>
              <a:ext cx="209165" cy="280972"/>
            </a:xfrm>
            <a:prstGeom prst="rect">
              <a:avLst/>
            </a:prstGeom>
            <a:solidFill>
              <a:schemeClr val="accent2">
                <a:lumMod val="20000"/>
                <a:lumOff val="8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53" name="Group 52">
            <a:extLst>
              <a:ext uri="{FF2B5EF4-FFF2-40B4-BE49-F238E27FC236}">
                <a16:creationId xmlns:a16="http://schemas.microsoft.com/office/drawing/2014/main" id="{1F939BD5-F9C1-39C5-D82E-DA55051C7C7F}"/>
              </a:ext>
            </a:extLst>
          </p:cNvPr>
          <p:cNvGrpSpPr/>
          <p:nvPr/>
        </p:nvGrpSpPr>
        <p:grpSpPr>
          <a:xfrm>
            <a:off x="4207172" y="1462241"/>
            <a:ext cx="1573089" cy="563671"/>
            <a:chOff x="9496935" y="5509719"/>
            <a:chExt cx="1573089" cy="563671"/>
          </a:xfrm>
        </p:grpSpPr>
        <p:sp>
          <p:nvSpPr>
            <p:cNvPr id="54" name="Rectangle 53">
              <a:extLst>
                <a:ext uri="{FF2B5EF4-FFF2-40B4-BE49-F238E27FC236}">
                  <a16:creationId xmlns:a16="http://schemas.microsoft.com/office/drawing/2014/main" id="{4EEFD232-6B29-C00B-0D2F-4C2C84E55362}"/>
                </a:ext>
              </a:extLst>
            </p:cNvPr>
            <p:cNvSpPr/>
            <p:nvPr/>
          </p:nvSpPr>
          <p:spPr>
            <a:xfrm>
              <a:off x="9656371" y="5787983"/>
              <a:ext cx="209165" cy="280972"/>
            </a:xfrm>
            <a:prstGeom prst="rect">
              <a:avLst/>
            </a:prstGeom>
            <a:solidFill>
              <a:schemeClr val="accent6">
                <a:lumMod val="20000"/>
                <a:lumOff val="8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55" name="Straight Connector 54">
              <a:extLst>
                <a:ext uri="{FF2B5EF4-FFF2-40B4-BE49-F238E27FC236}">
                  <a16:creationId xmlns:a16="http://schemas.microsoft.com/office/drawing/2014/main" id="{715714C9-82A1-54C5-1D92-248DF197527E}"/>
                </a:ext>
              </a:extLst>
            </p:cNvPr>
            <p:cNvCxnSpPr>
              <a:cxnSpLocks/>
            </p:cNvCxnSpPr>
            <p:nvPr/>
          </p:nvCxnSpPr>
          <p:spPr>
            <a:xfrm>
              <a:off x="9496935" y="6073390"/>
              <a:ext cx="1573089"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643E129E-0281-68B0-B9F9-9C2AA37CCD70}"/>
                </a:ext>
              </a:extLst>
            </p:cNvPr>
            <p:cNvSpPr/>
            <p:nvPr/>
          </p:nvSpPr>
          <p:spPr>
            <a:xfrm>
              <a:off x="9895312" y="5509719"/>
              <a:ext cx="197822" cy="559235"/>
            </a:xfrm>
            <a:prstGeom prst="rect">
              <a:avLst/>
            </a:prstGeom>
            <a:solidFill>
              <a:schemeClr val="accent6">
                <a:lumMod val="60000"/>
                <a:lumOff val="4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7" name="Rectangle 56">
              <a:extLst>
                <a:ext uri="{FF2B5EF4-FFF2-40B4-BE49-F238E27FC236}">
                  <a16:creationId xmlns:a16="http://schemas.microsoft.com/office/drawing/2014/main" id="{E418D44D-7529-7124-6523-F580392738F3}"/>
                </a:ext>
              </a:extLst>
            </p:cNvPr>
            <p:cNvSpPr/>
            <p:nvPr/>
          </p:nvSpPr>
          <p:spPr>
            <a:xfrm>
              <a:off x="10391786" y="5788687"/>
              <a:ext cx="209165" cy="280972"/>
            </a:xfrm>
            <a:prstGeom prst="rect">
              <a:avLst/>
            </a:prstGeom>
            <a:solidFill>
              <a:schemeClr val="accent6">
                <a:lumMod val="20000"/>
                <a:lumOff val="8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58" name="Rectangle 57">
              <a:extLst>
                <a:ext uri="{FF2B5EF4-FFF2-40B4-BE49-F238E27FC236}">
                  <a16:creationId xmlns:a16="http://schemas.microsoft.com/office/drawing/2014/main" id="{E7404E7C-A9AB-63A7-364D-94E715FE21C9}"/>
                </a:ext>
              </a:extLst>
            </p:cNvPr>
            <p:cNvSpPr/>
            <p:nvPr/>
          </p:nvSpPr>
          <p:spPr>
            <a:xfrm>
              <a:off x="10143930" y="5647294"/>
              <a:ext cx="209166" cy="422365"/>
            </a:xfrm>
            <a:prstGeom prst="rect">
              <a:avLst/>
            </a:prstGeom>
            <a:solidFill>
              <a:schemeClr val="accent6">
                <a:lumMod val="60000"/>
                <a:lumOff val="4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 name="Rectangle 58">
              <a:extLst>
                <a:ext uri="{FF2B5EF4-FFF2-40B4-BE49-F238E27FC236}">
                  <a16:creationId xmlns:a16="http://schemas.microsoft.com/office/drawing/2014/main" id="{9FC1AE63-3AAC-30F3-0171-1E735C3EADAC}"/>
                </a:ext>
              </a:extLst>
            </p:cNvPr>
            <p:cNvSpPr/>
            <p:nvPr/>
          </p:nvSpPr>
          <p:spPr>
            <a:xfrm>
              <a:off x="10642050" y="5787983"/>
              <a:ext cx="209165" cy="280972"/>
            </a:xfrm>
            <a:prstGeom prst="rect">
              <a:avLst/>
            </a:prstGeom>
            <a:solidFill>
              <a:schemeClr val="accent6">
                <a:lumMod val="20000"/>
                <a:lumOff val="8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cxnSp>
        <p:nvCxnSpPr>
          <p:cNvPr id="61" name="Straight Connector 60">
            <a:extLst>
              <a:ext uri="{FF2B5EF4-FFF2-40B4-BE49-F238E27FC236}">
                <a16:creationId xmlns:a16="http://schemas.microsoft.com/office/drawing/2014/main" id="{36F5DB6E-B537-2FCB-3BC4-CE6DC703ADC2}"/>
              </a:ext>
            </a:extLst>
          </p:cNvPr>
          <p:cNvCxnSpPr/>
          <p:nvPr/>
        </p:nvCxnSpPr>
        <p:spPr>
          <a:xfrm>
            <a:off x="1219453" y="2959696"/>
            <a:ext cx="490654" cy="18145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ADB5303-62C7-0C36-ACA1-CD03FA48F6EA}"/>
              </a:ext>
            </a:extLst>
          </p:cNvPr>
          <p:cNvCxnSpPr/>
          <p:nvPr/>
        </p:nvCxnSpPr>
        <p:spPr>
          <a:xfrm>
            <a:off x="1188780" y="3089684"/>
            <a:ext cx="490654" cy="18145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9D0103D-FF67-752A-8100-3033A2A6C74C}"/>
              </a:ext>
            </a:extLst>
          </p:cNvPr>
          <p:cNvSpPr txBox="1"/>
          <p:nvPr/>
        </p:nvSpPr>
        <p:spPr>
          <a:xfrm>
            <a:off x="1709053" y="2937017"/>
            <a:ext cx="1580443" cy="338554"/>
          </a:xfrm>
          <a:prstGeom prst="rect">
            <a:avLst/>
          </a:prstGeom>
          <a:noFill/>
        </p:spPr>
        <p:txBody>
          <a:bodyPr wrap="square" rtlCol="0">
            <a:spAutoFit/>
          </a:bodyPr>
          <a:lstStyle/>
          <a:p>
            <a:pPr algn="l"/>
            <a:r>
              <a:rPr lang="en-JP" sz="1600" i="1" dirty="0">
                <a:solidFill>
                  <a:schemeClr val="accent2"/>
                </a:solidFill>
              </a:rPr>
              <a:t>Stop Gradients</a:t>
            </a:r>
          </a:p>
        </p:txBody>
      </p:sp>
      <p:sp>
        <p:nvSpPr>
          <p:cNvPr id="64" name="Rectangle 63">
            <a:extLst>
              <a:ext uri="{FF2B5EF4-FFF2-40B4-BE49-F238E27FC236}">
                <a16:creationId xmlns:a16="http://schemas.microsoft.com/office/drawing/2014/main" id="{6A6285DB-B3F4-52D9-CE86-50778644D112}"/>
              </a:ext>
            </a:extLst>
          </p:cNvPr>
          <p:cNvSpPr/>
          <p:nvPr/>
        </p:nvSpPr>
        <p:spPr>
          <a:xfrm>
            <a:off x="2098663" y="4702714"/>
            <a:ext cx="2326344" cy="1052878"/>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66" name="Straight Connector 65">
            <a:extLst>
              <a:ext uri="{FF2B5EF4-FFF2-40B4-BE49-F238E27FC236}">
                <a16:creationId xmlns:a16="http://schemas.microsoft.com/office/drawing/2014/main" id="{3B452E9A-16D6-D62A-C6F1-03BD6408B762}"/>
              </a:ext>
            </a:extLst>
          </p:cNvPr>
          <p:cNvCxnSpPr>
            <a:cxnSpLocks/>
          </p:cNvCxnSpPr>
          <p:nvPr/>
        </p:nvCxnSpPr>
        <p:spPr>
          <a:xfrm flipV="1">
            <a:off x="4432506" y="2126302"/>
            <a:ext cx="2015977" cy="317208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C9635841-FD5E-C7F4-BA22-BC69CE4139A5}"/>
              </a:ext>
            </a:extLst>
          </p:cNvPr>
          <p:cNvSpPr txBox="1"/>
          <p:nvPr/>
        </p:nvSpPr>
        <p:spPr>
          <a:xfrm>
            <a:off x="6490858" y="1811861"/>
            <a:ext cx="5612524" cy="400110"/>
          </a:xfrm>
          <a:prstGeom prst="rect">
            <a:avLst/>
          </a:prstGeom>
          <a:noFill/>
        </p:spPr>
        <p:txBody>
          <a:bodyPr wrap="square" rtlCol="0">
            <a:spAutoFit/>
          </a:bodyPr>
          <a:lstStyle/>
          <a:p>
            <a:pPr algn="l"/>
            <a:r>
              <a:rPr lang="en-JP" sz="2000" b="1" u="sng" dirty="0"/>
              <a:t>この変換は人間が設計する必要がある．</a:t>
            </a:r>
          </a:p>
        </p:txBody>
      </p:sp>
      <p:sp>
        <p:nvSpPr>
          <p:cNvPr id="77" name="TextBox 76">
            <a:extLst>
              <a:ext uri="{FF2B5EF4-FFF2-40B4-BE49-F238E27FC236}">
                <a16:creationId xmlns:a16="http://schemas.microsoft.com/office/drawing/2014/main" id="{F8A2127E-53CA-5513-1B41-29976855ED6C}"/>
              </a:ext>
            </a:extLst>
          </p:cNvPr>
          <p:cNvSpPr txBox="1"/>
          <p:nvPr/>
        </p:nvSpPr>
        <p:spPr>
          <a:xfrm>
            <a:off x="6334823" y="2438634"/>
            <a:ext cx="5488400" cy="400110"/>
          </a:xfrm>
          <a:prstGeom prst="rect">
            <a:avLst/>
          </a:prstGeom>
          <a:noFill/>
        </p:spPr>
        <p:txBody>
          <a:bodyPr wrap="square" rtlCol="0">
            <a:spAutoFit/>
          </a:bodyPr>
          <a:lstStyle/>
          <a:p>
            <a:pPr algn="l"/>
            <a:r>
              <a:rPr lang="en-JP" sz="2000" dirty="0"/>
              <a:t>ここでは，大域-局所領域の一致を促進する．</a:t>
            </a:r>
          </a:p>
        </p:txBody>
      </p:sp>
      <p:grpSp>
        <p:nvGrpSpPr>
          <p:cNvPr id="83" name="Group 82">
            <a:extLst>
              <a:ext uri="{FF2B5EF4-FFF2-40B4-BE49-F238E27FC236}">
                <a16:creationId xmlns:a16="http://schemas.microsoft.com/office/drawing/2014/main" id="{525972E4-8D01-6E28-7458-3591C69B6DAE}"/>
              </a:ext>
            </a:extLst>
          </p:cNvPr>
          <p:cNvGrpSpPr/>
          <p:nvPr/>
        </p:nvGrpSpPr>
        <p:grpSpPr>
          <a:xfrm>
            <a:off x="6472311" y="3201898"/>
            <a:ext cx="1187114" cy="1517666"/>
            <a:chOff x="6472311" y="3201898"/>
            <a:chExt cx="1187114" cy="1517666"/>
          </a:xfrm>
        </p:grpSpPr>
        <p:sp>
          <p:nvSpPr>
            <p:cNvPr id="80" name="Rectangle 79">
              <a:extLst>
                <a:ext uri="{FF2B5EF4-FFF2-40B4-BE49-F238E27FC236}">
                  <a16:creationId xmlns:a16="http://schemas.microsoft.com/office/drawing/2014/main" id="{FD745390-5437-B0FB-DE94-204EE1B5DC46}"/>
                </a:ext>
              </a:extLst>
            </p:cNvPr>
            <p:cNvSpPr/>
            <p:nvPr/>
          </p:nvSpPr>
          <p:spPr>
            <a:xfrm>
              <a:off x="6489245" y="3271136"/>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81" name="Graphic 80" descr="Agriculture with solid fill">
              <a:extLst>
                <a:ext uri="{FF2B5EF4-FFF2-40B4-BE49-F238E27FC236}">
                  <a16:creationId xmlns:a16="http://schemas.microsoft.com/office/drawing/2014/main" id="{87F2BC21-CDC6-E686-EE9A-AAF5CE44D27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72311" y="3201898"/>
              <a:ext cx="1170179" cy="1170179"/>
            </a:xfrm>
            <a:prstGeom prst="rect">
              <a:avLst/>
            </a:prstGeom>
          </p:spPr>
        </p:pic>
        <p:sp>
          <p:nvSpPr>
            <p:cNvPr id="82" name="TextBox 81">
              <a:extLst>
                <a:ext uri="{FF2B5EF4-FFF2-40B4-BE49-F238E27FC236}">
                  <a16:creationId xmlns:a16="http://schemas.microsoft.com/office/drawing/2014/main" id="{450F5B2E-D379-362A-0E7A-6BF05EEAFDB0}"/>
                </a:ext>
              </a:extLst>
            </p:cNvPr>
            <p:cNvSpPr txBox="1"/>
            <p:nvPr/>
          </p:nvSpPr>
          <p:spPr>
            <a:xfrm>
              <a:off x="6549435" y="4381010"/>
              <a:ext cx="1024759" cy="338554"/>
            </a:xfrm>
            <a:prstGeom prst="rect">
              <a:avLst/>
            </a:prstGeom>
            <a:noFill/>
          </p:spPr>
          <p:txBody>
            <a:bodyPr wrap="square" rtlCol="0">
              <a:spAutoFit/>
            </a:bodyPr>
            <a:lstStyle/>
            <a:p>
              <a:pPr algn="l"/>
              <a:r>
                <a:rPr lang="en-JP" sz="1600" dirty="0"/>
                <a:t>入力画像</a:t>
              </a:r>
            </a:p>
          </p:txBody>
        </p:sp>
      </p:grpSp>
      <p:grpSp>
        <p:nvGrpSpPr>
          <p:cNvPr id="84" name="Group 83">
            <a:extLst>
              <a:ext uri="{FF2B5EF4-FFF2-40B4-BE49-F238E27FC236}">
                <a16:creationId xmlns:a16="http://schemas.microsoft.com/office/drawing/2014/main" id="{43C80718-EFAC-66D3-E0D7-A4EF2AC3AEE1}"/>
              </a:ext>
            </a:extLst>
          </p:cNvPr>
          <p:cNvGrpSpPr/>
          <p:nvPr/>
        </p:nvGrpSpPr>
        <p:grpSpPr>
          <a:xfrm>
            <a:off x="8558488" y="3247178"/>
            <a:ext cx="1377932" cy="1481889"/>
            <a:chOff x="6456365" y="3201898"/>
            <a:chExt cx="1377932" cy="1481889"/>
          </a:xfrm>
        </p:grpSpPr>
        <p:sp>
          <p:nvSpPr>
            <p:cNvPr id="85" name="Rectangle 84">
              <a:extLst>
                <a:ext uri="{FF2B5EF4-FFF2-40B4-BE49-F238E27FC236}">
                  <a16:creationId xmlns:a16="http://schemas.microsoft.com/office/drawing/2014/main" id="{343CCCEB-CCCE-0BB9-E7E4-076F2F4DD05F}"/>
                </a:ext>
              </a:extLst>
            </p:cNvPr>
            <p:cNvSpPr/>
            <p:nvPr/>
          </p:nvSpPr>
          <p:spPr>
            <a:xfrm>
              <a:off x="6489245" y="3271136"/>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86" name="Graphic 85" descr="Agriculture with solid fill">
              <a:extLst>
                <a:ext uri="{FF2B5EF4-FFF2-40B4-BE49-F238E27FC236}">
                  <a16:creationId xmlns:a16="http://schemas.microsoft.com/office/drawing/2014/main" id="{30D8FC00-D21E-C167-1959-7516336C32F8}"/>
                </a:ext>
              </a:extLst>
            </p:cNvPr>
            <p:cNvPicPr>
              <a:picLocks noChangeAspect="1"/>
            </p:cNvPicPr>
            <p:nvPr/>
          </p:nvPicPr>
          <p:blipFill>
            <a:blip r:embed="rId10">
              <a:extLst>
                <a:ext uri="{96DAC541-7B7A-43D3-8B79-37D633B846F1}">
                  <asvg:svgBlip xmlns:asvg="http://schemas.microsoft.com/office/drawing/2016/SVG/main" r:embed="rId11"/>
                </a:ext>
              </a:extLst>
            </a:blip>
            <a:srcRect r="21687" b="25750"/>
            <a:stretch/>
          </p:blipFill>
          <p:spPr>
            <a:xfrm>
              <a:off x="6472311" y="3201898"/>
              <a:ext cx="1110504" cy="1052878"/>
            </a:xfrm>
            <a:prstGeom prst="rect">
              <a:avLst/>
            </a:prstGeom>
          </p:spPr>
        </p:pic>
        <p:sp>
          <p:nvSpPr>
            <p:cNvPr id="87" name="TextBox 86">
              <a:extLst>
                <a:ext uri="{FF2B5EF4-FFF2-40B4-BE49-F238E27FC236}">
                  <a16:creationId xmlns:a16="http://schemas.microsoft.com/office/drawing/2014/main" id="{106782A9-5B32-13BA-1BA9-C4180BF1C204}"/>
                </a:ext>
              </a:extLst>
            </p:cNvPr>
            <p:cNvSpPr txBox="1"/>
            <p:nvPr/>
          </p:nvSpPr>
          <p:spPr>
            <a:xfrm>
              <a:off x="6456365" y="4345233"/>
              <a:ext cx="1377932" cy="338554"/>
            </a:xfrm>
            <a:prstGeom prst="rect">
              <a:avLst/>
            </a:prstGeom>
            <a:noFill/>
          </p:spPr>
          <p:txBody>
            <a:bodyPr wrap="square" rtlCol="0">
              <a:spAutoFit/>
            </a:bodyPr>
            <a:lstStyle/>
            <a:p>
              <a:pPr algn="l"/>
              <a:r>
                <a:rPr lang="en-JP" sz="1600" dirty="0"/>
                <a:t>Global-View</a:t>
              </a:r>
            </a:p>
          </p:txBody>
        </p:sp>
      </p:grpSp>
      <p:grpSp>
        <p:nvGrpSpPr>
          <p:cNvPr id="88" name="Group 87">
            <a:extLst>
              <a:ext uri="{FF2B5EF4-FFF2-40B4-BE49-F238E27FC236}">
                <a16:creationId xmlns:a16="http://schemas.microsoft.com/office/drawing/2014/main" id="{91ED570B-6A2D-0E21-DEA0-41ECA7CD46AA}"/>
              </a:ext>
            </a:extLst>
          </p:cNvPr>
          <p:cNvGrpSpPr/>
          <p:nvPr/>
        </p:nvGrpSpPr>
        <p:grpSpPr>
          <a:xfrm>
            <a:off x="10297646" y="3323301"/>
            <a:ext cx="1257587" cy="1402036"/>
            <a:chOff x="6489245" y="3271136"/>
            <a:chExt cx="1257587" cy="1402036"/>
          </a:xfrm>
        </p:grpSpPr>
        <p:sp>
          <p:nvSpPr>
            <p:cNvPr id="89" name="Rectangle 88">
              <a:extLst>
                <a:ext uri="{FF2B5EF4-FFF2-40B4-BE49-F238E27FC236}">
                  <a16:creationId xmlns:a16="http://schemas.microsoft.com/office/drawing/2014/main" id="{84FABD81-84C3-2D86-FE69-EEF880D479A0}"/>
                </a:ext>
              </a:extLst>
            </p:cNvPr>
            <p:cNvSpPr/>
            <p:nvPr/>
          </p:nvSpPr>
          <p:spPr>
            <a:xfrm>
              <a:off x="6489245" y="3271136"/>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pic>
          <p:nvPicPr>
            <p:cNvPr id="90" name="Graphic 89" descr="Agriculture with solid fill">
              <a:extLst>
                <a:ext uri="{FF2B5EF4-FFF2-40B4-BE49-F238E27FC236}">
                  <a16:creationId xmlns:a16="http://schemas.microsoft.com/office/drawing/2014/main" id="{32D5F9D8-4A56-92FB-1984-C8B6021EC61C}"/>
                </a:ext>
              </a:extLst>
            </p:cNvPr>
            <p:cNvPicPr>
              <a:picLocks noChangeAspect="1"/>
            </p:cNvPicPr>
            <p:nvPr/>
          </p:nvPicPr>
          <p:blipFill>
            <a:blip r:embed="rId10">
              <a:extLst>
                <a:ext uri="{96DAC541-7B7A-43D3-8B79-37D633B846F1}">
                  <asvg:svgBlip xmlns:asvg="http://schemas.microsoft.com/office/drawing/2016/SVG/main" r:embed="rId11"/>
                </a:ext>
              </a:extLst>
            </a:blip>
            <a:srcRect l="31569" t="5917" r="30744" b="64388"/>
            <a:stretch/>
          </p:blipFill>
          <p:spPr>
            <a:xfrm>
              <a:off x="6495629" y="3304628"/>
              <a:ext cx="1251203" cy="985893"/>
            </a:xfrm>
            <a:prstGeom prst="rect">
              <a:avLst/>
            </a:prstGeom>
          </p:spPr>
        </p:pic>
        <p:sp>
          <p:nvSpPr>
            <p:cNvPr id="91" name="TextBox 90">
              <a:extLst>
                <a:ext uri="{FF2B5EF4-FFF2-40B4-BE49-F238E27FC236}">
                  <a16:creationId xmlns:a16="http://schemas.microsoft.com/office/drawing/2014/main" id="{6EDC8447-4C1E-3F67-2732-C2935E62F895}"/>
                </a:ext>
              </a:extLst>
            </p:cNvPr>
            <p:cNvSpPr txBox="1"/>
            <p:nvPr/>
          </p:nvSpPr>
          <p:spPr>
            <a:xfrm>
              <a:off x="6537147" y="4334618"/>
              <a:ext cx="1170179" cy="338554"/>
            </a:xfrm>
            <a:prstGeom prst="rect">
              <a:avLst/>
            </a:prstGeom>
            <a:noFill/>
          </p:spPr>
          <p:txBody>
            <a:bodyPr wrap="square" rtlCol="0">
              <a:spAutoFit/>
            </a:bodyPr>
            <a:lstStyle/>
            <a:p>
              <a:pPr algn="l"/>
              <a:r>
                <a:rPr lang="en-JP" sz="1600" dirty="0"/>
                <a:t>Local-View</a:t>
              </a:r>
            </a:p>
          </p:txBody>
        </p:sp>
      </p:grpSp>
      <p:grpSp>
        <p:nvGrpSpPr>
          <p:cNvPr id="92" name="Group 91">
            <a:extLst>
              <a:ext uri="{FF2B5EF4-FFF2-40B4-BE49-F238E27FC236}">
                <a16:creationId xmlns:a16="http://schemas.microsoft.com/office/drawing/2014/main" id="{E870F489-A97D-2AAC-A76E-2B768509E7FB}"/>
              </a:ext>
            </a:extLst>
          </p:cNvPr>
          <p:cNvGrpSpPr/>
          <p:nvPr/>
        </p:nvGrpSpPr>
        <p:grpSpPr>
          <a:xfrm>
            <a:off x="8740269" y="3210597"/>
            <a:ext cx="1189285" cy="1089459"/>
            <a:chOff x="6472311" y="3282619"/>
            <a:chExt cx="1189285" cy="1089459"/>
          </a:xfrm>
        </p:grpSpPr>
        <p:sp>
          <p:nvSpPr>
            <p:cNvPr id="93" name="Rectangle 92">
              <a:extLst>
                <a:ext uri="{FF2B5EF4-FFF2-40B4-BE49-F238E27FC236}">
                  <a16:creationId xmlns:a16="http://schemas.microsoft.com/office/drawing/2014/main" id="{163C248A-E76F-77BF-9193-A6A960BC4310}"/>
                </a:ext>
              </a:extLst>
            </p:cNvPr>
            <p:cNvSpPr/>
            <p:nvPr/>
          </p:nvSpPr>
          <p:spPr>
            <a:xfrm>
              <a:off x="6491416" y="3282619"/>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94" name="Graphic 93" descr="Agriculture with solid fill">
              <a:extLst>
                <a:ext uri="{FF2B5EF4-FFF2-40B4-BE49-F238E27FC236}">
                  <a16:creationId xmlns:a16="http://schemas.microsoft.com/office/drawing/2014/main" id="{EEDF1C48-2800-5992-4441-688FC0827DBA}"/>
                </a:ext>
              </a:extLst>
            </p:cNvPr>
            <p:cNvPicPr>
              <a:picLocks noChangeAspect="1"/>
            </p:cNvPicPr>
            <p:nvPr/>
          </p:nvPicPr>
          <p:blipFill>
            <a:blip r:embed="rId10">
              <a:extLst>
                <a:ext uri="{96DAC541-7B7A-43D3-8B79-37D633B846F1}">
                  <asvg:svgBlip xmlns:asvg="http://schemas.microsoft.com/office/drawing/2016/SVG/main" r:embed="rId11"/>
                </a:ext>
              </a:extLst>
            </a:blip>
            <a:srcRect t="17691" r="17086"/>
            <a:stretch/>
          </p:blipFill>
          <p:spPr>
            <a:xfrm>
              <a:off x="6472311" y="3307052"/>
              <a:ext cx="1072864" cy="1065026"/>
            </a:xfrm>
            <a:prstGeom prst="rect">
              <a:avLst/>
            </a:prstGeom>
          </p:spPr>
        </p:pic>
      </p:grpSp>
      <p:grpSp>
        <p:nvGrpSpPr>
          <p:cNvPr id="96" name="Group 95">
            <a:extLst>
              <a:ext uri="{FF2B5EF4-FFF2-40B4-BE49-F238E27FC236}">
                <a16:creationId xmlns:a16="http://schemas.microsoft.com/office/drawing/2014/main" id="{D2787A0C-1BF1-D5EC-AB28-F5C9A123CBE0}"/>
              </a:ext>
            </a:extLst>
          </p:cNvPr>
          <p:cNvGrpSpPr/>
          <p:nvPr/>
        </p:nvGrpSpPr>
        <p:grpSpPr>
          <a:xfrm>
            <a:off x="10434046" y="3134124"/>
            <a:ext cx="1170180" cy="1095666"/>
            <a:chOff x="6489245" y="3228348"/>
            <a:chExt cx="1170180" cy="1095666"/>
          </a:xfrm>
        </p:grpSpPr>
        <p:sp>
          <p:nvSpPr>
            <p:cNvPr id="97" name="Rectangle 96">
              <a:extLst>
                <a:ext uri="{FF2B5EF4-FFF2-40B4-BE49-F238E27FC236}">
                  <a16:creationId xmlns:a16="http://schemas.microsoft.com/office/drawing/2014/main" id="{F55CFC9B-B0B8-B704-9844-A8F678E48781}"/>
                </a:ext>
              </a:extLst>
            </p:cNvPr>
            <p:cNvSpPr/>
            <p:nvPr/>
          </p:nvSpPr>
          <p:spPr>
            <a:xfrm>
              <a:off x="6489245" y="3271136"/>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98" name="Graphic 97" descr="Agriculture with solid fill">
              <a:extLst>
                <a:ext uri="{FF2B5EF4-FFF2-40B4-BE49-F238E27FC236}">
                  <a16:creationId xmlns:a16="http://schemas.microsoft.com/office/drawing/2014/main" id="{A83D9F08-1401-A993-B2F4-6A0230D102D2}"/>
                </a:ext>
              </a:extLst>
            </p:cNvPr>
            <p:cNvPicPr>
              <a:picLocks noChangeAspect="1"/>
            </p:cNvPicPr>
            <p:nvPr/>
          </p:nvPicPr>
          <p:blipFill>
            <a:blip r:embed="rId10">
              <a:extLst>
                <a:ext uri="{96DAC541-7B7A-43D3-8B79-37D633B846F1}">
                  <asvg:svgBlip xmlns:asvg="http://schemas.microsoft.com/office/drawing/2016/SVG/main" r:embed="rId11"/>
                </a:ext>
              </a:extLst>
            </a:blip>
            <a:srcRect l="8916" t="25389" r="62671" b="38234"/>
            <a:stretch/>
          </p:blipFill>
          <p:spPr>
            <a:xfrm>
              <a:off x="6699222" y="3228348"/>
              <a:ext cx="757137" cy="969332"/>
            </a:xfrm>
            <a:prstGeom prst="rect">
              <a:avLst/>
            </a:prstGeom>
          </p:spPr>
        </p:pic>
      </p:grpSp>
      <p:grpSp>
        <p:nvGrpSpPr>
          <p:cNvPr id="109" name="Group 108">
            <a:extLst>
              <a:ext uri="{FF2B5EF4-FFF2-40B4-BE49-F238E27FC236}">
                <a16:creationId xmlns:a16="http://schemas.microsoft.com/office/drawing/2014/main" id="{7BD5DE4D-49C0-7D8E-3955-A2D3443B33F7}"/>
              </a:ext>
            </a:extLst>
          </p:cNvPr>
          <p:cNvGrpSpPr/>
          <p:nvPr/>
        </p:nvGrpSpPr>
        <p:grpSpPr>
          <a:xfrm>
            <a:off x="10578586" y="2999461"/>
            <a:ext cx="1244637" cy="1118047"/>
            <a:chOff x="9918953" y="4732831"/>
            <a:chExt cx="1244637" cy="1118047"/>
          </a:xfrm>
        </p:grpSpPr>
        <p:sp>
          <p:nvSpPr>
            <p:cNvPr id="102" name="Rectangle 101">
              <a:extLst>
                <a:ext uri="{FF2B5EF4-FFF2-40B4-BE49-F238E27FC236}">
                  <a16:creationId xmlns:a16="http://schemas.microsoft.com/office/drawing/2014/main" id="{1AC8113E-6D41-D265-9576-A785D5720186}"/>
                </a:ext>
              </a:extLst>
            </p:cNvPr>
            <p:cNvSpPr/>
            <p:nvPr/>
          </p:nvSpPr>
          <p:spPr>
            <a:xfrm>
              <a:off x="9993410" y="4732831"/>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07" name="Graphic 106" descr="Agriculture with solid fill">
              <a:extLst>
                <a:ext uri="{FF2B5EF4-FFF2-40B4-BE49-F238E27FC236}">
                  <a16:creationId xmlns:a16="http://schemas.microsoft.com/office/drawing/2014/main" id="{EFF82E6C-9484-AE14-BC2B-2BBA85D4D035}"/>
                </a:ext>
              </a:extLst>
            </p:cNvPr>
            <p:cNvPicPr>
              <a:picLocks noChangeAspect="1"/>
            </p:cNvPicPr>
            <p:nvPr/>
          </p:nvPicPr>
          <p:blipFill>
            <a:blip r:embed="rId10">
              <a:extLst>
                <a:ext uri="{96DAC541-7B7A-43D3-8B79-37D633B846F1}">
                  <asvg:svgBlip xmlns:asvg="http://schemas.microsoft.com/office/drawing/2016/SVG/main" r:embed="rId11"/>
                </a:ext>
              </a:extLst>
            </a:blip>
            <a:srcRect t="65808" r="59698"/>
            <a:stretch/>
          </p:blipFill>
          <p:spPr>
            <a:xfrm>
              <a:off x="9918953" y="4867237"/>
              <a:ext cx="1159406" cy="983641"/>
            </a:xfrm>
            <a:prstGeom prst="rect">
              <a:avLst/>
            </a:prstGeom>
          </p:spPr>
        </p:pic>
      </p:grpSp>
      <p:sp>
        <p:nvSpPr>
          <p:cNvPr id="110" name="Right Arrow 109">
            <a:extLst>
              <a:ext uri="{FF2B5EF4-FFF2-40B4-BE49-F238E27FC236}">
                <a16:creationId xmlns:a16="http://schemas.microsoft.com/office/drawing/2014/main" id="{BB066C41-51C5-ABC8-6AE6-345BFB0FA1A0}"/>
              </a:ext>
            </a:extLst>
          </p:cNvPr>
          <p:cNvSpPr/>
          <p:nvPr/>
        </p:nvSpPr>
        <p:spPr>
          <a:xfrm>
            <a:off x="7856159" y="3699972"/>
            <a:ext cx="573684" cy="215653"/>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1" name="Right Arrow 110">
            <a:extLst>
              <a:ext uri="{FF2B5EF4-FFF2-40B4-BE49-F238E27FC236}">
                <a16:creationId xmlns:a16="http://schemas.microsoft.com/office/drawing/2014/main" id="{1F2050C9-D3B1-D5D6-8918-EA891F89FEC2}"/>
              </a:ext>
            </a:extLst>
          </p:cNvPr>
          <p:cNvSpPr/>
          <p:nvPr/>
        </p:nvSpPr>
        <p:spPr>
          <a:xfrm rot="5400000">
            <a:off x="9021887" y="4854121"/>
            <a:ext cx="429500" cy="215653"/>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2" name="Right Arrow 111">
            <a:extLst>
              <a:ext uri="{FF2B5EF4-FFF2-40B4-BE49-F238E27FC236}">
                <a16:creationId xmlns:a16="http://schemas.microsoft.com/office/drawing/2014/main" id="{D08D0D77-7E9F-E20D-BCE7-761C2AAC700F}"/>
              </a:ext>
            </a:extLst>
          </p:cNvPr>
          <p:cNvSpPr/>
          <p:nvPr/>
        </p:nvSpPr>
        <p:spPr>
          <a:xfrm rot="5400000">
            <a:off x="10779600" y="4835992"/>
            <a:ext cx="429502" cy="215653"/>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3" name="TextBox 112">
            <a:extLst>
              <a:ext uri="{FF2B5EF4-FFF2-40B4-BE49-F238E27FC236}">
                <a16:creationId xmlns:a16="http://schemas.microsoft.com/office/drawing/2014/main" id="{D5BB275D-D1A8-F912-8A8B-6F5526740A6A}"/>
              </a:ext>
            </a:extLst>
          </p:cNvPr>
          <p:cNvSpPr txBox="1"/>
          <p:nvPr/>
        </p:nvSpPr>
        <p:spPr>
          <a:xfrm>
            <a:off x="10247529" y="5234571"/>
            <a:ext cx="1543213" cy="400110"/>
          </a:xfrm>
          <a:prstGeom prst="rect">
            <a:avLst/>
          </a:prstGeom>
          <a:noFill/>
        </p:spPr>
        <p:txBody>
          <a:bodyPr wrap="square" rtlCol="0">
            <a:spAutoFit/>
          </a:bodyPr>
          <a:lstStyle/>
          <a:p>
            <a:pPr algn="l"/>
            <a:r>
              <a:rPr lang="en-JP" sz="2000" dirty="0">
                <a:solidFill>
                  <a:schemeClr val="accent6"/>
                </a:solidFill>
              </a:rPr>
              <a:t>生徒モデル</a:t>
            </a:r>
          </a:p>
        </p:txBody>
      </p:sp>
      <p:sp>
        <p:nvSpPr>
          <p:cNvPr id="114" name="TextBox 113">
            <a:extLst>
              <a:ext uri="{FF2B5EF4-FFF2-40B4-BE49-F238E27FC236}">
                <a16:creationId xmlns:a16="http://schemas.microsoft.com/office/drawing/2014/main" id="{60C409E3-117E-8AD6-DCB3-25E4F0CC79FD}"/>
              </a:ext>
            </a:extLst>
          </p:cNvPr>
          <p:cNvSpPr txBox="1"/>
          <p:nvPr/>
        </p:nvSpPr>
        <p:spPr>
          <a:xfrm>
            <a:off x="8573045" y="5249172"/>
            <a:ext cx="1520292" cy="400110"/>
          </a:xfrm>
          <a:prstGeom prst="rect">
            <a:avLst/>
          </a:prstGeom>
          <a:noFill/>
        </p:spPr>
        <p:txBody>
          <a:bodyPr wrap="square" rtlCol="0">
            <a:spAutoFit/>
          </a:bodyPr>
          <a:lstStyle/>
          <a:p>
            <a:pPr algn="l"/>
            <a:r>
              <a:rPr lang="en-JP" sz="2000" dirty="0">
                <a:solidFill>
                  <a:schemeClr val="accent2"/>
                </a:solidFill>
              </a:rPr>
              <a:t>教師モデル</a:t>
            </a:r>
          </a:p>
        </p:txBody>
      </p:sp>
      <p:sp>
        <p:nvSpPr>
          <p:cNvPr id="116" name="TextBox 115">
            <a:extLst>
              <a:ext uri="{FF2B5EF4-FFF2-40B4-BE49-F238E27FC236}">
                <a16:creationId xmlns:a16="http://schemas.microsoft.com/office/drawing/2014/main" id="{B4355E15-4A24-C31C-9C20-6D9659EA74C0}"/>
              </a:ext>
            </a:extLst>
          </p:cNvPr>
          <p:cNvSpPr txBox="1"/>
          <p:nvPr/>
        </p:nvSpPr>
        <p:spPr>
          <a:xfrm>
            <a:off x="6448483" y="5829038"/>
            <a:ext cx="5488400" cy="707886"/>
          </a:xfrm>
          <a:prstGeom prst="rect">
            <a:avLst/>
          </a:prstGeom>
          <a:noFill/>
        </p:spPr>
        <p:txBody>
          <a:bodyPr wrap="square" rtlCol="0">
            <a:spAutoFit/>
          </a:bodyPr>
          <a:lstStyle/>
          <a:p>
            <a:pPr algn="l"/>
            <a:r>
              <a:rPr lang="en-JP" sz="2000" dirty="0"/>
              <a:t>具体的な変換として，</a:t>
            </a:r>
          </a:p>
          <a:p>
            <a:pPr algn="l"/>
            <a:r>
              <a:rPr lang="en-JP" sz="2000" dirty="0"/>
              <a:t>Distortion, Crop, Multi-cropを用いる．</a:t>
            </a:r>
          </a:p>
        </p:txBody>
      </p:sp>
    </p:spTree>
    <p:extLst>
      <p:ext uri="{BB962C8B-B14F-4D97-AF65-F5344CB8AC3E}">
        <p14:creationId xmlns:p14="http://schemas.microsoft.com/office/powerpoint/2010/main" val="17314610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9F57A-A0A2-3B25-B938-04B1D66257C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22A536-3862-B05B-4B97-EFDCEBB4C53B}"/>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12</a:t>
            </a:fld>
            <a:r>
              <a:rPr kumimoji="1" lang="en-US" altLang="ja-JP"/>
              <a:t>-</a:t>
            </a:r>
            <a:endParaRPr kumimoji="1" lang="ja-JP" altLang="en-US" dirty="0"/>
          </a:p>
        </p:txBody>
      </p:sp>
      <p:sp>
        <p:nvSpPr>
          <p:cNvPr id="2" name="TextBox 1">
            <a:extLst>
              <a:ext uri="{FF2B5EF4-FFF2-40B4-BE49-F238E27FC236}">
                <a16:creationId xmlns:a16="http://schemas.microsoft.com/office/drawing/2014/main" id="{66F4D334-F6E2-7C28-BB69-1575A779DB0B}"/>
              </a:ext>
            </a:extLst>
          </p:cNvPr>
          <p:cNvSpPr txBox="1"/>
          <p:nvPr/>
        </p:nvSpPr>
        <p:spPr>
          <a:xfrm>
            <a:off x="449016" y="269481"/>
            <a:ext cx="9024767" cy="707886"/>
          </a:xfrm>
          <a:prstGeom prst="rect">
            <a:avLst/>
          </a:prstGeom>
          <a:noFill/>
        </p:spPr>
        <p:txBody>
          <a:bodyPr wrap="square" rtlCol="0">
            <a:spAutoFit/>
          </a:bodyPr>
          <a:lstStyle/>
          <a:p>
            <a:r>
              <a:rPr lang="en-JP" sz="4000" dirty="0"/>
              <a:t>自己蒸留におけるパラメータ共有戦略</a:t>
            </a:r>
          </a:p>
        </p:txBody>
      </p:sp>
      <p:pic>
        <p:nvPicPr>
          <p:cNvPr id="6" name="Picture 5" descr="A graph with blue and orange lines&#10;&#10;Description automatically generated">
            <a:extLst>
              <a:ext uri="{FF2B5EF4-FFF2-40B4-BE49-F238E27FC236}">
                <a16:creationId xmlns:a16="http://schemas.microsoft.com/office/drawing/2014/main" id="{CCA4D6F5-79CA-7D6B-4D7B-A463BA2B68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04" y="2261060"/>
            <a:ext cx="6763895" cy="2721411"/>
          </a:xfrm>
          <a:prstGeom prst="rect">
            <a:avLst/>
          </a:prstGeom>
          <a:ln>
            <a:solidFill>
              <a:schemeClr val="accent2">
                <a:lumMod val="75000"/>
              </a:schemeClr>
            </a:solidFill>
          </a:ln>
        </p:spPr>
      </p:pic>
      <p:grpSp>
        <p:nvGrpSpPr>
          <p:cNvPr id="16" name="Group 15">
            <a:extLst>
              <a:ext uri="{FF2B5EF4-FFF2-40B4-BE49-F238E27FC236}">
                <a16:creationId xmlns:a16="http://schemas.microsoft.com/office/drawing/2014/main" id="{51963594-4E56-686E-49C2-034C0FE3EF90}"/>
              </a:ext>
            </a:extLst>
          </p:cNvPr>
          <p:cNvGrpSpPr/>
          <p:nvPr/>
        </p:nvGrpSpPr>
        <p:grpSpPr>
          <a:xfrm>
            <a:off x="261193" y="1221707"/>
            <a:ext cx="11254534" cy="961953"/>
            <a:chOff x="261193" y="1221707"/>
            <a:chExt cx="11254534" cy="961953"/>
          </a:xfrm>
        </p:grpSpPr>
        <p:sp>
          <p:nvSpPr>
            <p:cNvPr id="15" name="Rectangle 14">
              <a:extLst>
                <a:ext uri="{FF2B5EF4-FFF2-40B4-BE49-F238E27FC236}">
                  <a16:creationId xmlns:a16="http://schemas.microsoft.com/office/drawing/2014/main" id="{04991010-AA16-B098-F29C-65B303418688}"/>
                </a:ext>
              </a:extLst>
            </p:cNvPr>
            <p:cNvSpPr/>
            <p:nvPr/>
          </p:nvSpPr>
          <p:spPr>
            <a:xfrm>
              <a:off x="261193" y="1221707"/>
              <a:ext cx="8118309" cy="961953"/>
            </a:xfrm>
            <a:prstGeom prst="rect">
              <a:avLst/>
            </a:prstGeom>
            <a:solidFill>
              <a:schemeClr val="accent2">
                <a:lumMod val="20000"/>
                <a:lumOff val="80000"/>
                <a:alpha val="4306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TextBox 6">
              <a:extLst>
                <a:ext uri="{FF2B5EF4-FFF2-40B4-BE49-F238E27FC236}">
                  <a16:creationId xmlns:a16="http://schemas.microsoft.com/office/drawing/2014/main" id="{BB43298A-F7C3-8E27-4036-7DECB6F62E88}"/>
                </a:ext>
              </a:extLst>
            </p:cNvPr>
            <p:cNvSpPr txBox="1"/>
            <p:nvPr/>
          </p:nvSpPr>
          <p:spPr>
            <a:xfrm>
              <a:off x="273104" y="1310142"/>
              <a:ext cx="11242623" cy="830997"/>
            </a:xfrm>
            <a:prstGeom prst="rect">
              <a:avLst/>
            </a:prstGeom>
            <a:noFill/>
          </p:spPr>
          <p:txBody>
            <a:bodyPr wrap="square" rtlCol="0">
              <a:spAutoFit/>
            </a:bodyPr>
            <a:lstStyle/>
            <a:p>
              <a:pPr algn="l"/>
              <a:r>
                <a:rPr lang="en-JP" sz="2400" dirty="0"/>
                <a:t>ImageNet-1kにおけるTop-1検証精度をもとに，</a:t>
              </a:r>
            </a:p>
            <a:p>
              <a:pPr algn="l"/>
              <a:r>
                <a:rPr lang="en-JP" sz="2400" dirty="0"/>
                <a:t>自己蒸留におけるパラメータ共有戦略の良し悪しを評価．</a:t>
              </a:r>
            </a:p>
          </p:txBody>
        </p:sp>
      </p:grpSp>
      <p:sp>
        <p:nvSpPr>
          <p:cNvPr id="8" name="TextBox 7">
            <a:extLst>
              <a:ext uri="{FF2B5EF4-FFF2-40B4-BE49-F238E27FC236}">
                <a16:creationId xmlns:a16="http://schemas.microsoft.com/office/drawing/2014/main" id="{FB32D15F-2B92-DF01-F5DE-9B4FFEC3F577}"/>
              </a:ext>
            </a:extLst>
          </p:cNvPr>
          <p:cNvSpPr txBox="1"/>
          <p:nvPr/>
        </p:nvSpPr>
        <p:spPr>
          <a:xfrm>
            <a:off x="677837" y="5228295"/>
            <a:ext cx="10702977" cy="400110"/>
          </a:xfrm>
          <a:prstGeom prst="rect">
            <a:avLst/>
          </a:prstGeom>
          <a:noFill/>
        </p:spPr>
        <p:txBody>
          <a:bodyPr wrap="square" rtlCol="0">
            <a:spAutoFit/>
          </a:bodyPr>
          <a:lstStyle/>
          <a:p>
            <a:pPr algn="l"/>
            <a:r>
              <a:rPr lang="en-JP" sz="2000" dirty="0"/>
              <a:t>訓練を通して，生徒モデルよりも教師モデルの方が精度が高い傾向がある．（左図）</a:t>
            </a:r>
          </a:p>
        </p:txBody>
      </p:sp>
      <p:sp>
        <p:nvSpPr>
          <p:cNvPr id="9" name="TextBox 8">
            <a:extLst>
              <a:ext uri="{FF2B5EF4-FFF2-40B4-BE49-F238E27FC236}">
                <a16:creationId xmlns:a16="http://schemas.microsoft.com/office/drawing/2014/main" id="{028E5DEC-F439-ACDF-FE6B-D390FEE0EF2A}"/>
              </a:ext>
            </a:extLst>
          </p:cNvPr>
          <p:cNvSpPr txBox="1"/>
          <p:nvPr/>
        </p:nvSpPr>
        <p:spPr>
          <a:xfrm>
            <a:off x="7036999" y="4694926"/>
            <a:ext cx="1672286" cy="369332"/>
          </a:xfrm>
          <a:prstGeom prst="rect">
            <a:avLst/>
          </a:prstGeom>
          <a:noFill/>
        </p:spPr>
        <p:txBody>
          <a:bodyPr wrap="square" rtlCol="0">
            <a:spAutoFit/>
          </a:bodyPr>
          <a:lstStyle/>
          <a:p>
            <a:pPr algn="l"/>
            <a:r>
              <a:rPr lang="en-US" dirty="0">
                <a:solidFill>
                  <a:schemeClr val="bg1">
                    <a:lumMod val="50000"/>
                  </a:schemeClr>
                </a:solidFill>
              </a:rPr>
              <a:t>From p.9, Fig.6</a:t>
            </a:r>
            <a:endParaRPr lang="en-JP" dirty="0">
              <a:solidFill>
                <a:schemeClr val="bg1">
                  <a:lumMod val="50000"/>
                </a:schemeClr>
              </a:solidFill>
            </a:endParaRPr>
          </a:p>
        </p:txBody>
      </p:sp>
      <p:sp>
        <p:nvSpPr>
          <p:cNvPr id="10" name="TextBox 9">
            <a:extLst>
              <a:ext uri="{FF2B5EF4-FFF2-40B4-BE49-F238E27FC236}">
                <a16:creationId xmlns:a16="http://schemas.microsoft.com/office/drawing/2014/main" id="{72E1F38E-A74F-045B-8E4F-1E110C037184}"/>
              </a:ext>
            </a:extLst>
          </p:cNvPr>
          <p:cNvSpPr txBox="1"/>
          <p:nvPr/>
        </p:nvSpPr>
        <p:spPr>
          <a:xfrm>
            <a:off x="677837" y="6077029"/>
            <a:ext cx="10972801" cy="400110"/>
          </a:xfrm>
          <a:prstGeom prst="rect">
            <a:avLst/>
          </a:prstGeom>
          <a:noFill/>
        </p:spPr>
        <p:txBody>
          <a:bodyPr wrap="square" rtlCol="0">
            <a:spAutoFit/>
          </a:bodyPr>
          <a:lstStyle/>
          <a:p>
            <a:pPr algn="l"/>
            <a:r>
              <a:rPr lang="en-JP" sz="2000" dirty="0"/>
              <a:t>単純なコピーや過去のパラメータを用いるよりも，指数移動平均を用いる方が良い．（右図）</a:t>
            </a:r>
          </a:p>
        </p:txBody>
      </p:sp>
      <p:sp>
        <p:nvSpPr>
          <p:cNvPr id="11" name="TextBox 10">
            <a:extLst>
              <a:ext uri="{FF2B5EF4-FFF2-40B4-BE49-F238E27FC236}">
                <a16:creationId xmlns:a16="http://schemas.microsoft.com/office/drawing/2014/main" id="{B216A4B1-4D84-260A-71E7-E3BC4E637F91}"/>
              </a:ext>
            </a:extLst>
          </p:cNvPr>
          <p:cNvSpPr txBox="1"/>
          <p:nvPr/>
        </p:nvSpPr>
        <p:spPr>
          <a:xfrm>
            <a:off x="812750" y="5661929"/>
            <a:ext cx="10702977" cy="400110"/>
          </a:xfrm>
          <a:prstGeom prst="rect">
            <a:avLst/>
          </a:prstGeom>
          <a:noFill/>
        </p:spPr>
        <p:txBody>
          <a:bodyPr wrap="square" rtlCol="0">
            <a:spAutoFit/>
          </a:bodyPr>
          <a:lstStyle/>
          <a:p>
            <a:pPr algn="l"/>
            <a:r>
              <a:rPr lang="en-JP" sz="2000" dirty="0"/>
              <a:t>… Polyak Rupertの平均化から説明できる．</a:t>
            </a:r>
            <a:r>
              <a:rPr lang="en-JP" sz="2000" dirty="0">
                <a:solidFill>
                  <a:schemeClr val="bg1">
                    <a:lumMod val="50000"/>
                  </a:schemeClr>
                </a:solidFill>
              </a:rPr>
              <a:t>[16]</a:t>
            </a:r>
          </a:p>
        </p:txBody>
      </p:sp>
      <p:pic>
        <p:nvPicPr>
          <p:cNvPr id="13" name="Graphic 12" descr="Caret Right with solid fill">
            <a:extLst>
              <a:ext uri="{FF2B5EF4-FFF2-40B4-BE49-F238E27FC236}">
                <a16:creationId xmlns:a16="http://schemas.microsoft.com/office/drawing/2014/main" id="{B8290FD4-2521-3142-2D81-0E644DFC48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388" y="5111016"/>
            <a:ext cx="625864" cy="625864"/>
          </a:xfrm>
          <a:prstGeom prst="rect">
            <a:avLst/>
          </a:prstGeom>
        </p:spPr>
      </p:pic>
      <p:pic>
        <p:nvPicPr>
          <p:cNvPr id="14" name="Graphic 13" descr="Caret Right with solid fill">
            <a:extLst>
              <a:ext uri="{FF2B5EF4-FFF2-40B4-BE49-F238E27FC236}">
                <a16:creationId xmlns:a16="http://schemas.microsoft.com/office/drawing/2014/main" id="{333974BC-4C1A-B8FD-2713-7521F5C2AC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388" y="5998665"/>
            <a:ext cx="625864" cy="625864"/>
          </a:xfrm>
          <a:prstGeom prst="rect">
            <a:avLst/>
          </a:prstGeom>
        </p:spPr>
      </p:pic>
    </p:spTree>
    <p:extLst>
      <p:ext uri="{BB962C8B-B14F-4D97-AF65-F5344CB8AC3E}">
        <p14:creationId xmlns:p14="http://schemas.microsoft.com/office/powerpoint/2010/main" val="276209121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4570C-BBDE-BC95-6918-3CA7EB023C8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B75D81-C345-DB8D-3B3E-84F54C48F568}"/>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13</a:t>
            </a:fld>
            <a:r>
              <a:rPr kumimoji="1" lang="en-US" altLang="ja-JP"/>
              <a:t>-</a:t>
            </a:r>
            <a:endParaRPr kumimoji="1" lang="ja-JP" altLang="en-US" dirty="0"/>
          </a:p>
        </p:txBody>
      </p:sp>
      <p:sp>
        <p:nvSpPr>
          <p:cNvPr id="4" name="TextBox 3">
            <a:extLst>
              <a:ext uri="{FF2B5EF4-FFF2-40B4-BE49-F238E27FC236}">
                <a16:creationId xmlns:a16="http://schemas.microsoft.com/office/drawing/2014/main" id="{4ECB4E35-6B0F-D112-C70C-82B72C0055E8}"/>
              </a:ext>
            </a:extLst>
          </p:cNvPr>
          <p:cNvSpPr txBox="1"/>
          <p:nvPr/>
        </p:nvSpPr>
        <p:spPr>
          <a:xfrm>
            <a:off x="449017" y="269481"/>
            <a:ext cx="9129698" cy="707886"/>
          </a:xfrm>
          <a:prstGeom prst="rect">
            <a:avLst/>
          </a:prstGeom>
          <a:noFill/>
        </p:spPr>
        <p:txBody>
          <a:bodyPr wrap="square" rtlCol="0">
            <a:spAutoFit/>
          </a:bodyPr>
          <a:lstStyle/>
          <a:p>
            <a:r>
              <a:rPr lang="en-JP" sz="4000" dirty="0"/>
              <a:t>教師モデルの出力エントロピーの調整</a:t>
            </a:r>
          </a:p>
        </p:txBody>
      </p:sp>
      <p:pic>
        <p:nvPicPr>
          <p:cNvPr id="5" name="Picture 4" descr="A graph of a number of different colored lines&#10;&#10;Description automatically generated with medium confidence">
            <a:extLst>
              <a:ext uri="{FF2B5EF4-FFF2-40B4-BE49-F238E27FC236}">
                <a16:creationId xmlns:a16="http://schemas.microsoft.com/office/drawing/2014/main" id="{F4F6A198-353A-26F3-8543-20AC952F03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192" y="2457007"/>
            <a:ext cx="7687055" cy="3538721"/>
          </a:xfrm>
          <a:prstGeom prst="rect">
            <a:avLst/>
          </a:prstGeom>
          <a:ln>
            <a:solidFill>
              <a:schemeClr val="accent2"/>
            </a:solidFill>
          </a:ln>
        </p:spPr>
      </p:pic>
      <p:sp>
        <p:nvSpPr>
          <p:cNvPr id="7" name="Rectangle 6">
            <a:extLst>
              <a:ext uri="{FF2B5EF4-FFF2-40B4-BE49-F238E27FC236}">
                <a16:creationId xmlns:a16="http://schemas.microsoft.com/office/drawing/2014/main" id="{696E2316-DC45-5148-BBD5-5038CDDCE3D9}"/>
              </a:ext>
            </a:extLst>
          </p:cNvPr>
          <p:cNvSpPr/>
          <p:nvPr/>
        </p:nvSpPr>
        <p:spPr>
          <a:xfrm>
            <a:off x="261192" y="1221707"/>
            <a:ext cx="11775909" cy="1101768"/>
          </a:xfrm>
          <a:prstGeom prst="rect">
            <a:avLst/>
          </a:prstGeom>
          <a:solidFill>
            <a:schemeClr val="accent2">
              <a:lumMod val="20000"/>
              <a:lumOff val="80000"/>
              <a:alpha val="4306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TextBox 7">
            <a:extLst>
              <a:ext uri="{FF2B5EF4-FFF2-40B4-BE49-F238E27FC236}">
                <a16:creationId xmlns:a16="http://schemas.microsoft.com/office/drawing/2014/main" id="{9A3DE6F7-1354-D907-8024-2807E629BE6F}"/>
              </a:ext>
            </a:extLst>
          </p:cNvPr>
          <p:cNvSpPr txBox="1"/>
          <p:nvPr/>
        </p:nvSpPr>
        <p:spPr>
          <a:xfrm>
            <a:off x="273103" y="1357092"/>
            <a:ext cx="11763998" cy="830997"/>
          </a:xfrm>
          <a:prstGeom prst="rect">
            <a:avLst/>
          </a:prstGeom>
          <a:noFill/>
        </p:spPr>
        <p:txBody>
          <a:bodyPr wrap="square" rtlCol="0">
            <a:spAutoFit/>
          </a:bodyPr>
          <a:lstStyle/>
          <a:p>
            <a:pPr algn="l"/>
            <a:r>
              <a:rPr lang="en-JP" sz="2400" dirty="0"/>
              <a:t>訓練時の (i) 教師モデルの出力分布のエントロピー，(ii) 教師モデルと生徒モデルの</a:t>
            </a:r>
          </a:p>
          <a:p>
            <a:pPr algn="l"/>
            <a:r>
              <a:rPr lang="en-JP" sz="2400" dirty="0"/>
              <a:t>出力分布のKLダイバージェンスの2つの指標の変化を観測．</a:t>
            </a:r>
          </a:p>
        </p:txBody>
      </p:sp>
      <p:sp>
        <p:nvSpPr>
          <p:cNvPr id="9" name="TextBox 8">
            <a:extLst>
              <a:ext uri="{FF2B5EF4-FFF2-40B4-BE49-F238E27FC236}">
                <a16:creationId xmlns:a16="http://schemas.microsoft.com/office/drawing/2014/main" id="{EA1F1754-8351-7A92-407C-F62565D9131B}"/>
              </a:ext>
            </a:extLst>
          </p:cNvPr>
          <p:cNvSpPr txBox="1"/>
          <p:nvPr/>
        </p:nvSpPr>
        <p:spPr>
          <a:xfrm>
            <a:off x="7948247" y="5626396"/>
            <a:ext cx="1672286" cy="369332"/>
          </a:xfrm>
          <a:prstGeom prst="rect">
            <a:avLst/>
          </a:prstGeom>
          <a:noFill/>
        </p:spPr>
        <p:txBody>
          <a:bodyPr wrap="square" rtlCol="0">
            <a:spAutoFit/>
          </a:bodyPr>
          <a:lstStyle/>
          <a:p>
            <a:pPr algn="l"/>
            <a:r>
              <a:rPr lang="en-US" dirty="0">
                <a:solidFill>
                  <a:schemeClr val="bg1">
                    <a:lumMod val="50000"/>
                  </a:schemeClr>
                </a:solidFill>
              </a:rPr>
              <a:t>From p.9, Fig.7</a:t>
            </a:r>
            <a:endParaRPr lang="en-JP" dirty="0">
              <a:solidFill>
                <a:schemeClr val="bg1">
                  <a:lumMod val="50000"/>
                </a:schemeClr>
              </a:solidFill>
            </a:endParaRPr>
          </a:p>
        </p:txBody>
      </p:sp>
      <p:pic>
        <p:nvPicPr>
          <p:cNvPr id="10" name="Graphic 9" descr="Caret Right with solid fill">
            <a:extLst>
              <a:ext uri="{FF2B5EF4-FFF2-40B4-BE49-F238E27FC236}">
                <a16:creationId xmlns:a16="http://schemas.microsoft.com/office/drawing/2014/main" id="{5CFADC8B-AFBC-0CFD-F765-EAA1302EF2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388" y="5998665"/>
            <a:ext cx="625864" cy="625864"/>
          </a:xfrm>
          <a:prstGeom prst="rect">
            <a:avLst/>
          </a:prstGeom>
        </p:spPr>
      </p:pic>
      <p:sp>
        <p:nvSpPr>
          <p:cNvPr id="11" name="TextBox 10">
            <a:extLst>
              <a:ext uri="{FF2B5EF4-FFF2-40B4-BE49-F238E27FC236}">
                <a16:creationId xmlns:a16="http://schemas.microsoft.com/office/drawing/2014/main" id="{6EF74255-41E6-436C-8BA3-2B7865ABF14E}"/>
              </a:ext>
            </a:extLst>
          </p:cNvPr>
          <p:cNvSpPr txBox="1"/>
          <p:nvPr/>
        </p:nvSpPr>
        <p:spPr>
          <a:xfrm>
            <a:off x="662745" y="6111542"/>
            <a:ext cx="10972801" cy="400110"/>
          </a:xfrm>
          <a:prstGeom prst="rect">
            <a:avLst/>
          </a:prstGeom>
          <a:noFill/>
        </p:spPr>
        <p:txBody>
          <a:bodyPr wrap="square" rtlCol="0">
            <a:spAutoFit/>
          </a:bodyPr>
          <a:lstStyle/>
          <a:p>
            <a:pPr algn="l"/>
            <a:r>
              <a:rPr lang="en-JP" sz="2000" dirty="0"/>
              <a:t>中心化と先鋭化の片方だけでは，表現崩壊が生じていることがわかる．</a:t>
            </a:r>
          </a:p>
        </p:txBody>
      </p:sp>
    </p:spTree>
    <p:extLst>
      <p:ext uri="{BB962C8B-B14F-4D97-AF65-F5344CB8AC3E}">
        <p14:creationId xmlns:p14="http://schemas.microsoft.com/office/powerpoint/2010/main" val="392336422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B1046-13A8-B498-8588-3BF518CA631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F77765-2AD0-01DE-6BB0-84F7191B8DA1}"/>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14</a:t>
            </a:fld>
            <a:r>
              <a:rPr kumimoji="1" lang="en-US" altLang="ja-JP"/>
              <a:t>-</a:t>
            </a:r>
            <a:endParaRPr kumimoji="1" lang="ja-JP" altLang="en-US" dirty="0"/>
          </a:p>
        </p:txBody>
      </p:sp>
      <p:sp>
        <p:nvSpPr>
          <p:cNvPr id="4" name="TextBox 3">
            <a:extLst>
              <a:ext uri="{FF2B5EF4-FFF2-40B4-BE49-F238E27FC236}">
                <a16:creationId xmlns:a16="http://schemas.microsoft.com/office/drawing/2014/main" id="{2CA789E9-2569-F395-DA39-A0A0D83A49CD}"/>
              </a:ext>
            </a:extLst>
          </p:cNvPr>
          <p:cNvSpPr txBox="1"/>
          <p:nvPr/>
        </p:nvSpPr>
        <p:spPr>
          <a:xfrm>
            <a:off x="449016" y="269481"/>
            <a:ext cx="8739954" cy="707886"/>
          </a:xfrm>
          <a:prstGeom prst="rect">
            <a:avLst/>
          </a:prstGeom>
          <a:noFill/>
        </p:spPr>
        <p:txBody>
          <a:bodyPr wrap="square" rtlCol="0">
            <a:spAutoFit/>
          </a:bodyPr>
          <a:lstStyle/>
          <a:p>
            <a:r>
              <a:rPr lang="en-JP" sz="4000" dirty="0"/>
              <a:t>ImageNetにおけるk-NNでの分類精度</a:t>
            </a:r>
          </a:p>
        </p:txBody>
      </p:sp>
      <p:sp>
        <p:nvSpPr>
          <p:cNvPr id="2" name="Rectangle 1">
            <a:extLst>
              <a:ext uri="{FF2B5EF4-FFF2-40B4-BE49-F238E27FC236}">
                <a16:creationId xmlns:a16="http://schemas.microsoft.com/office/drawing/2014/main" id="{258363A3-6A64-0FFA-F24A-9D060EB15929}"/>
              </a:ext>
            </a:extLst>
          </p:cNvPr>
          <p:cNvSpPr/>
          <p:nvPr/>
        </p:nvSpPr>
        <p:spPr>
          <a:xfrm>
            <a:off x="261192" y="1221707"/>
            <a:ext cx="11775909" cy="1101768"/>
          </a:xfrm>
          <a:prstGeom prst="rect">
            <a:avLst/>
          </a:prstGeom>
          <a:solidFill>
            <a:schemeClr val="accent2">
              <a:lumMod val="20000"/>
              <a:lumOff val="80000"/>
              <a:alpha val="4306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TextBox 7">
            <a:extLst>
              <a:ext uri="{FF2B5EF4-FFF2-40B4-BE49-F238E27FC236}">
                <a16:creationId xmlns:a16="http://schemas.microsoft.com/office/drawing/2014/main" id="{88189216-AA3D-8026-7513-E6529728697C}"/>
              </a:ext>
            </a:extLst>
          </p:cNvPr>
          <p:cNvSpPr txBox="1"/>
          <p:nvPr/>
        </p:nvSpPr>
        <p:spPr>
          <a:xfrm>
            <a:off x="261192" y="1357092"/>
            <a:ext cx="11242623" cy="461665"/>
          </a:xfrm>
          <a:prstGeom prst="rect">
            <a:avLst/>
          </a:prstGeom>
          <a:noFill/>
        </p:spPr>
        <p:txBody>
          <a:bodyPr wrap="square" rtlCol="0">
            <a:spAutoFit/>
          </a:bodyPr>
          <a:lstStyle/>
          <a:p>
            <a:pPr algn="l"/>
            <a:r>
              <a:rPr lang="en-JP" sz="2400" dirty="0"/>
              <a:t>提案手法で訓練したViT/ResNetのImageNet-1kにおけるTop-1検証精度を評価．</a:t>
            </a:r>
          </a:p>
        </p:txBody>
      </p:sp>
      <p:sp>
        <p:nvSpPr>
          <p:cNvPr id="9" name="TextBox 8">
            <a:extLst>
              <a:ext uri="{FF2B5EF4-FFF2-40B4-BE49-F238E27FC236}">
                <a16:creationId xmlns:a16="http://schemas.microsoft.com/office/drawing/2014/main" id="{B71DFBF8-FF2F-ACF5-1BD9-75E3F714616A}"/>
              </a:ext>
            </a:extLst>
          </p:cNvPr>
          <p:cNvSpPr txBox="1"/>
          <p:nvPr/>
        </p:nvSpPr>
        <p:spPr>
          <a:xfrm>
            <a:off x="273104" y="1772591"/>
            <a:ext cx="11242623" cy="461665"/>
          </a:xfrm>
          <a:prstGeom prst="rect">
            <a:avLst/>
          </a:prstGeom>
          <a:noFill/>
        </p:spPr>
        <p:txBody>
          <a:bodyPr wrap="square" rtlCol="0">
            <a:spAutoFit/>
          </a:bodyPr>
          <a:lstStyle/>
          <a:p>
            <a:pPr algn="l"/>
            <a:r>
              <a:rPr lang="en-JP" sz="2400" dirty="0"/>
              <a:t>分類時には，k-近傍法を用いる．</a:t>
            </a:r>
          </a:p>
        </p:txBody>
      </p:sp>
      <p:pic>
        <p:nvPicPr>
          <p:cNvPr id="11" name="Picture 10" descr="A table with numbers and letters&#10;&#10;Description automatically generated">
            <a:extLst>
              <a:ext uri="{FF2B5EF4-FFF2-40B4-BE49-F238E27FC236}">
                <a16:creationId xmlns:a16="http://schemas.microsoft.com/office/drawing/2014/main" id="{0BC2449E-F1EC-4573-BAA8-2DEB37F7D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92" y="2458860"/>
            <a:ext cx="4442242" cy="3526457"/>
          </a:xfrm>
          <a:prstGeom prst="rect">
            <a:avLst/>
          </a:prstGeom>
        </p:spPr>
      </p:pic>
      <p:pic>
        <p:nvPicPr>
          <p:cNvPr id="13" name="Picture 12" descr="A table with numbers and letters&#10;&#10;Description automatically generated">
            <a:extLst>
              <a:ext uri="{FF2B5EF4-FFF2-40B4-BE49-F238E27FC236}">
                <a16:creationId xmlns:a16="http://schemas.microsoft.com/office/drawing/2014/main" id="{535E82DC-7BCE-4A71-002E-DE1FE195D3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8993" y="2513337"/>
            <a:ext cx="6586458" cy="3417502"/>
          </a:xfrm>
          <a:prstGeom prst="rect">
            <a:avLst/>
          </a:prstGeom>
        </p:spPr>
      </p:pic>
      <p:sp>
        <p:nvSpPr>
          <p:cNvPr id="14" name="Rectangle 13">
            <a:extLst>
              <a:ext uri="{FF2B5EF4-FFF2-40B4-BE49-F238E27FC236}">
                <a16:creationId xmlns:a16="http://schemas.microsoft.com/office/drawing/2014/main" id="{0588A4C2-6FD6-0ECE-0373-8F52706CF1E2}"/>
              </a:ext>
            </a:extLst>
          </p:cNvPr>
          <p:cNvSpPr/>
          <p:nvPr/>
        </p:nvSpPr>
        <p:spPr>
          <a:xfrm>
            <a:off x="273104" y="2458860"/>
            <a:ext cx="11132347" cy="3526457"/>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TextBox 14">
            <a:extLst>
              <a:ext uri="{FF2B5EF4-FFF2-40B4-BE49-F238E27FC236}">
                <a16:creationId xmlns:a16="http://schemas.microsoft.com/office/drawing/2014/main" id="{605CC44B-82A5-25F7-49A3-82BA72C41093}"/>
              </a:ext>
            </a:extLst>
          </p:cNvPr>
          <p:cNvSpPr txBox="1"/>
          <p:nvPr/>
        </p:nvSpPr>
        <p:spPr>
          <a:xfrm>
            <a:off x="9684908" y="6037712"/>
            <a:ext cx="1818907" cy="369332"/>
          </a:xfrm>
          <a:prstGeom prst="rect">
            <a:avLst/>
          </a:prstGeom>
          <a:noFill/>
        </p:spPr>
        <p:txBody>
          <a:bodyPr wrap="square" rtlCol="0">
            <a:spAutoFit/>
          </a:bodyPr>
          <a:lstStyle/>
          <a:p>
            <a:pPr algn="l"/>
            <a:r>
              <a:rPr lang="en-US" dirty="0">
                <a:solidFill>
                  <a:schemeClr val="bg1">
                    <a:lumMod val="50000"/>
                  </a:schemeClr>
                </a:solidFill>
              </a:rPr>
              <a:t>From p.5, Tab.2</a:t>
            </a:r>
            <a:endParaRPr lang="en-JP" dirty="0">
              <a:solidFill>
                <a:schemeClr val="bg1">
                  <a:lumMod val="50000"/>
                </a:schemeClr>
              </a:solidFill>
            </a:endParaRPr>
          </a:p>
        </p:txBody>
      </p:sp>
      <p:pic>
        <p:nvPicPr>
          <p:cNvPr id="16" name="Graphic 15" descr="Caret Right with solid fill">
            <a:extLst>
              <a:ext uri="{FF2B5EF4-FFF2-40B4-BE49-F238E27FC236}">
                <a16:creationId xmlns:a16="http://schemas.microsoft.com/office/drawing/2014/main" id="{5B0F48A0-0D15-C428-DEEF-59C77EE68D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6084" y="6037712"/>
            <a:ext cx="625864" cy="625864"/>
          </a:xfrm>
          <a:prstGeom prst="rect">
            <a:avLst/>
          </a:prstGeom>
        </p:spPr>
      </p:pic>
      <p:sp>
        <p:nvSpPr>
          <p:cNvPr id="17" name="TextBox 16">
            <a:extLst>
              <a:ext uri="{FF2B5EF4-FFF2-40B4-BE49-F238E27FC236}">
                <a16:creationId xmlns:a16="http://schemas.microsoft.com/office/drawing/2014/main" id="{14BDC491-1E85-34A5-4E01-44A0D4DEEA9A}"/>
              </a:ext>
            </a:extLst>
          </p:cNvPr>
          <p:cNvSpPr txBox="1"/>
          <p:nvPr/>
        </p:nvSpPr>
        <p:spPr>
          <a:xfrm>
            <a:off x="662745" y="6142320"/>
            <a:ext cx="10972801" cy="400110"/>
          </a:xfrm>
          <a:prstGeom prst="rect">
            <a:avLst/>
          </a:prstGeom>
          <a:noFill/>
        </p:spPr>
        <p:txBody>
          <a:bodyPr wrap="square" rtlCol="0">
            <a:spAutoFit/>
          </a:bodyPr>
          <a:lstStyle/>
          <a:p>
            <a:pPr algn="l"/>
            <a:r>
              <a:rPr lang="en-JP" sz="2000" dirty="0"/>
              <a:t>既存の自己教師あり学習と比較して，優れた性能を示す．</a:t>
            </a:r>
          </a:p>
        </p:txBody>
      </p:sp>
    </p:spTree>
    <p:extLst>
      <p:ext uri="{BB962C8B-B14F-4D97-AF65-F5344CB8AC3E}">
        <p14:creationId xmlns:p14="http://schemas.microsoft.com/office/powerpoint/2010/main" val="277619093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9E3FF-0325-325A-0BE2-55BD18BB664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244E1B-A0C9-4426-B43D-F110F84017E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15</a:t>
            </a:fld>
            <a:r>
              <a:rPr kumimoji="1" lang="en-US" altLang="ja-JP"/>
              <a:t>-</a:t>
            </a:r>
            <a:endParaRPr kumimoji="1" lang="ja-JP" altLang="en-US" dirty="0"/>
          </a:p>
        </p:txBody>
      </p:sp>
      <p:sp>
        <p:nvSpPr>
          <p:cNvPr id="4" name="TextBox 3">
            <a:extLst>
              <a:ext uri="{FF2B5EF4-FFF2-40B4-BE49-F238E27FC236}">
                <a16:creationId xmlns:a16="http://schemas.microsoft.com/office/drawing/2014/main" id="{89E80D9A-1E15-7D25-7A2F-CED8ABF7814C}"/>
              </a:ext>
            </a:extLst>
          </p:cNvPr>
          <p:cNvSpPr txBox="1"/>
          <p:nvPr/>
        </p:nvSpPr>
        <p:spPr>
          <a:xfrm>
            <a:off x="449017" y="269481"/>
            <a:ext cx="7135318" cy="707886"/>
          </a:xfrm>
          <a:prstGeom prst="rect">
            <a:avLst/>
          </a:prstGeom>
          <a:noFill/>
        </p:spPr>
        <p:txBody>
          <a:bodyPr wrap="square" rtlCol="0">
            <a:spAutoFit/>
          </a:bodyPr>
          <a:lstStyle/>
          <a:p>
            <a:r>
              <a:rPr lang="en-JP" sz="4000" dirty="0"/>
              <a:t>画像検索性能の評価</a:t>
            </a:r>
          </a:p>
        </p:txBody>
      </p:sp>
      <p:grpSp>
        <p:nvGrpSpPr>
          <p:cNvPr id="2" name="Group 1">
            <a:extLst>
              <a:ext uri="{FF2B5EF4-FFF2-40B4-BE49-F238E27FC236}">
                <a16:creationId xmlns:a16="http://schemas.microsoft.com/office/drawing/2014/main" id="{3FA44938-5C10-C82B-80A5-FFA3D32E7137}"/>
              </a:ext>
            </a:extLst>
          </p:cNvPr>
          <p:cNvGrpSpPr/>
          <p:nvPr/>
        </p:nvGrpSpPr>
        <p:grpSpPr>
          <a:xfrm>
            <a:off x="261193" y="1221707"/>
            <a:ext cx="11657703" cy="961953"/>
            <a:chOff x="261193" y="1221707"/>
            <a:chExt cx="11657703" cy="961953"/>
          </a:xfrm>
        </p:grpSpPr>
        <p:sp>
          <p:nvSpPr>
            <p:cNvPr id="5" name="Rectangle 4">
              <a:extLst>
                <a:ext uri="{FF2B5EF4-FFF2-40B4-BE49-F238E27FC236}">
                  <a16:creationId xmlns:a16="http://schemas.microsoft.com/office/drawing/2014/main" id="{D2ABA13E-8937-E614-7184-117BF326A4EF}"/>
                </a:ext>
              </a:extLst>
            </p:cNvPr>
            <p:cNvSpPr/>
            <p:nvPr/>
          </p:nvSpPr>
          <p:spPr>
            <a:xfrm>
              <a:off x="261193" y="1221707"/>
              <a:ext cx="11657703" cy="961953"/>
            </a:xfrm>
            <a:prstGeom prst="rect">
              <a:avLst/>
            </a:prstGeom>
            <a:solidFill>
              <a:schemeClr val="accent2">
                <a:lumMod val="20000"/>
                <a:lumOff val="80000"/>
                <a:alpha val="4306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TextBox 5">
              <a:extLst>
                <a:ext uri="{FF2B5EF4-FFF2-40B4-BE49-F238E27FC236}">
                  <a16:creationId xmlns:a16="http://schemas.microsoft.com/office/drawing/2014/main" id="{3C9CCF93-6946-FC16-9AAF-1E711ED8572C}"/>
                </a:ext>
              </a:extLst>
            </p:cNvPr>
            <p:cNvSpPr txBox="1"/>
            <p:nvPr/>
          </p:nvSpPr>
          <p:spPr>
            <a:xfrm>
              <a:off x="273104" y="1310142"/>
              <a:ext cx="11242623" cy="830997"/>
            </a:xfrm>
            <a:prstGeom prst="rect">
              <a:avLst/>
            </a:prstGeom>
            <a:noFill/>
          </p:spPr>
          <p:txBody>
            <a:bodyPr wrap="square" rtlCol="0">
              <a:spAutoFit/>
            </a:bodyPr>
            <a:lstStyle/>
            <a:p>
              <a:pPr algn="l"/>
              <a:r>
                <a:rPr lang="en-JP" sz="2400" dirty="0"/>
                <a:t>ImageNet-1kおよびGoogle Landmark v2で提案手法を用いて事前訓練したモデルを用いて，Oxford, Pairsでの画像検索性能（mAP）を評価．</a:t>
              </a:r>
            </a:p>
          </p:txBody>
        </p:sp>
      </p:grpSp>
      <p:pic>
        <p:nvPicPr>
          <p:cNvPr id="8" name="Picture 7" descr="A table with numbers and symbols&#10;&#10;Description automatically generated">
            <a:extLst>
              <a:ext uri="{FF2B5EF4-FFF2-40B4-BE49-F238E27FC236}">
                <a16:creationId xmlns:a16="http://schemas.microsoft.com/office/drawing/2014/main" id="{04F99822-0457-BDCF-B4D0-564362698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93" y="2272095"/>
            <a:ext cx="7816813" cy="3364198"/>
          </a:xfrm>
          <a:prstGeom prst="rect">
            <a:avLst/>
          </a:prstGeom>
          <a:ln>
            <a:solidFill>
              <a:schemeClr val="accent2"/>
            </a:solidFill>
          </a:ln>
        </p:spPr>
      </p:pic>
      <p:sp>
        <p:nvSpPr>
          <p:cNvPr id="9" name="TextBox 8">
            <a:extLst>
              <a:ext uri="{FF2B5EF4-FFF2-40B4-BE49-F238E27FC236}">
                <a16:creationId xmlns:a16="http://schemas.microsoft.com/office/drawing/2014/main" id="{DF66809B-2438-09CE-A3F5-17E373ABE3B8}"/>
              </a:ext>
            </a:extLst>
          </p:cNvPr>
          <p:cNvSpPr txBox="1"/>
          <p:nvPr/>
        </p:nvSpPr>
        <p:spPr>
          <a:xfrm>
            <a:off x="8078006" y="5266961"/>
            <a:ext cx="1818907" cy="369332"/>
          </a:xfrm>
          <a:prstGeom prst="rect">
            <a:avLst/>
          </a:prstGeom>
          <a:noFill/>
        </p:spPr>
        <p:txBody>
          <a:bodyPr wrap="square" rtlCol="0">
            <a:spAutoFit/>
          </a:bodyPr>
          <a:lstStyle/>
          <a:p>
            <a:pPr algn="l"/>
            <a:r>
              <a:rPr lang="en-US" dirty="0">
                <a:solidFill>
                  <a:schemeClr val="bg1">
                    <a:lumMod val="50000"/>
                  </a:schemeClr>
                </a:solidFill>
              </a:rPr>
              <a:t>From p.6, Tab.3</a:t>
            </a:r>
            <a:endParaRPr lang="en-JP" dirty="0">
              <a:solidFill>
                <a:schemeClr val="bg1">
                  <a:lumMod val="50000"/>
                </a:schemeClr>
              </a:solidFill>
            </a:endParaRPr>
          </a:p>
        </p:txBody>
      </p:sp>
      <p:pic>
        <p:nvPicPr>
          <p:cNvPr id="10" name="Graphic 9" descr="Caret Right with solid fill">
            <a:extLst>
              <a:ext uri="{FF2B5EF4-FFF2-40B4-BE49-F238E27FC236}">
                <a16:creationId xmlns:a16="http://schemas.microsoft.com/office/drawing/2014/main" id="{1148F5BB-211A-9CAF-4919-E67F291575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085" y="5886392"/>
            <a:ext cx="625864" cy="625864"/>
          </a:xfrm>
          <a:prstGeom prst="rect">
            <a:avLst/>
          </a:prstGeom>
        </p:spPr>
      </p:pic>
      <p:sp>
        <p:nvSpPr>
          <p:cNvPr id="11" name="TextBox 10">
            <a:extLst>
              <a:ext uri="{FF2B5EF4-FFF2-40B4-BE49-F238E27FC236}">
                <a16:creationId xmlns:a16="http://schemas.microsoft.com/office/drawing/2014/main" id="{FC111711-ED30-FE7A-3793-0144EE1B1B48}"/>
              </a:ext>
            </a:extLst>
          </p:cNvPr>
          <p:cNvSpPr txBox="1"/>
          <p:nvPr/>
        </p:nvSpPr>
        <p:spPr>
          <a:xfrm>
            <a:off x="603643" y="5999269"/>
            <a:ext cx="10972801" cy="400110"/>
          </a:xfrm>
          <a:prstGeom prst="rect">
            <a:avLst/>
          </a:prstGeom>
          <a:noFill/>
        </p:spPr>
        <p:txBody>
          <a:bodyPr wrap="square" rtlCol="0">
            <a:spAutoFit/>
          </a:bodyPr>
          <a:lstStyle/>
          <a:p>
            <a:pPr algn="l"/>
            <a:r>
              <a:rPr lang="en-JP" sz="2000" dirty="0"/>
              <a:t>教師ありで事前訓練したモデル（Sup.）と比較して，高いmAPを達成．</a:t>
            </a:r>
          </a:p>
        </p:txBody>
      </p:sp>
    </p:spTree>
    <p:extLst>
      <p:ext uri="{BB962C8B-B14F-4D97-AF65-F5344CB8AC3E}">
        <p14:creationId xmlns:p14="http://schemas.microsoft.com/office/powerpoint/2010/main" val="17337686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16DF3-9822-FBE8-C89F-665DB5041EE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8AE053-A125-1D73-432C-A1E5F89100DB}"/>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16</a:t>
            </a:fld>
            <a:r>
              <a:rPr kumimoji="1" lang="en-US" altLang="ja-JP"/>
              <a:t>-</a:t>
            </a:r>
            <a:endParaRPr kumimoji="1" lang="ja-JP" altLang="en-US" dirty="0"/>
          </a:p>
        </p:txBody>
      </p:sp>
      <p:sp>
        <p:nvSpPr>
          <p:cNvPr id="4" name="TextBox 3">
            <a:extLst>
              <a:ext uri="{FF2B5EF4-FFF2-40B4-BE49-F238E27FC236}">
                <a16:creationId xmlns:a16="http://schemas.microsoft.com/office/drawing/2014/main" id="{881FBDED-1443-F05E-0EC1-DA72F454FB7F}"/>
              </a:ext>
            </a:extLst>
          </p:cNvPr>
          <p:cNvSpPr txBox="1"/>
          <p:nvPr/>
        </p:nvSpPr>
        <p:spPr>
          <a:xfrm>
            <a:off x="377346" y="329442"/>
            <a:ext cx="11138381" cy="584775"/>
          </a:xfrm>
          <a:prstGeom prst="rect">
            <a:avLst/>
          </a:prstGeom>
          <a:noFill/>
        </p:spPr>
        <p:txBody>
          <a:bodyPr wrap="square" rtlCol="0">
            <a:spAutoFit/>
          </a:bodyPr>
          <a:lstStyle/>
          <a:p>
            <a:r>
              <a:rPr lang="en-JP" sz="3200" dirty="0"/>
              <a:t>自己教師ありで訓練したViTは何を見ているか？</a:t>
            </a:r>
          </a:p>
        </p:txBody>
      </p:sp>
      <p:grpSp>
        <p:nvGrpSpPr>
          <p:cNvPr id="2" name="Group 1">
            <a:extLst>
              <a:ext uri="{FF2B5EF4-FFF2-40B4-BE49-F238E27FC236}">
                <a16:creationId xmlns:a16="http://schemas.microsoft.com/office/drawing/2014/main" id="{909358EC-54C2-4A0A-0F60-3871DFE2E6BA}"/>
              </a:ext>
            </a:extLst>
          </p:cNvPr>
          <p:cNvGrpSpPr/>
          <p:nvPr/>
        </p:nvGrpSpPr>
        <p:grpSpPr>
          <a:xfrm>
            <a:off x="261193" y="1221707"/>
            <a:ext cx="11657703" cy="961953"/>
            <a:chOff x="261193" y="1221707"/>
            <a:chExt cx="11657703" cy="961953"/>
          </a:xfrm>
        </p:grpSpPr>
        <p:sp>
          <p:nvSpPr>
            <p:cNvPr id="5" name="Rectangle 4">
              <a:extLst>
                <a:ext uri="{FF2B5EF4-FFF2-40B4-BE49-F238E27FC236}">
                  <a16:creationId xmlns:a16="http://schemas.microsoft.com/office/drawing/2014/main" id="{926BC7BC-C695-3BB1-E89B-E21F0DDF3906}"/>
                </a:ext>
              </a:extLst>
            </p:cNvPr>
            <p:cNvSpPr/>
            <p:nvPr/>
          </p:nvSpPr>
          <p:spPr>
            <a:xfrm>
              <a:off x="261193" y="1221707"/>
              <a:ext cx="11657703" cy="961953"/>
            </a:xfrm>
            <a:prstGeom prst="rect">
              <a:avLst/>
            </a:prstGeom>
            <a:solidFill>
              <a:schemeClr val="accent2">
                <a:lumMod val="20000"/>
                <a:lumOff val="80000"/>
                <a:alpha val="4306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TextBox 5">
              <a:extLst>
                <a:ext uri="{FF2B5EF4-FFF2-40B4-BE49-F238E27FC236}">
                  <a16:creationId xmlns:a16="http://schemas.microsoft.com/office/drawing/2014/main" id="{3232A917-C0E0-3751-FBB5-8A1C0678368F}"/>
                </a:ext>
              </a:extLst>
            </p:cNvPr>
            <p:cNvSpPr txBox="1"/>
            <p:nvPr/>
          </p:nvSpPr>
          <p:spPr>
            <a:xfrm>
              <a:off x="273104" y="1310142"/>
              <a:ext cx="11479185" cy="830997"/>
            </a:xfrm>
            <a:prstGeom prst="rect">
              <a:avLst/>
            </a:prstGeom>
            <a:noFill/>
          </p:spPr>
          <p:txBody>
            <a:bodyPr wrap="square" rtlCol="0">
              <a:spAutoFit/>
            </a:bodyPr>
            <a:lstStyle/>
            <a:p>
              <a:pPr algn="l"/>
              <a:r>
                <a:rPr lang="en-JP" sz="2400" dirty="0"/>
                <a:t>ImageNet-1kにおいて提案手法で事前訓練したViTのAttention Mapを可視化する．ここでは，ある特定の画素についての自己注意を可視化．</a:t>
              </a:r>
            </a:p>
          </p:txBody>
        </p:sp>
      </p:grpSp>
      <p:pic>
        <p:nvPicPr>
          <p:cNvPr id="8" name="Picture 7" descr="A cup of coffee and a pair of scissors&#10;&#10;Description automatically generated">
            <a:extLst>
              <a:ext uri="{FF2B5EF4-FFF2-40B4-BE49-F238E27FC236}">
                <a16:creationId xmlns:a16="http://schemas.microsoft.com/office/drawing/2014/main" id="{A156F95F-6B06-454D-4909-37D5041B6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93" y="2229574"/>
            <a:ext cx="11673356" cy="2309214"/>
          </a:xfrm>
          <a:prstGeom prst="rect">
            <a:avLst/>
          </a:prstGeom>
          <a:ln>
            <a:solidFill>
              <a:schemeClr val="accent2"/>
            </a:solidFill>
          </a:ln>
        </p:spPr>
      </p:pic>
      <p:sp>
        <p:nvSpPr>
          <p:cNvPr id="9" name="TextBox 8">
            <a:extLst>
              <a:ext uri="{FF2B5EF4-FFF2-40B4-BE49-F238E27FC236}">
                <a16:creationId xmlns:a16="http://schemas.microsoft.com/office/drawing/2014/main" id="{F0692C85-5A40-6ADC-990C-D272FCBF14F1}"/>
              </a:ext>
            </a:extLst>
          </p:cNvPr>
          <p:cNvSpPr txBox="1"/>
          <p:nvPr/>
        </p:nvSpPr>
        <p:spPr>
          <a:xfrm>
            <a:off x="10115642" y="4584702"/>
            <a:ext cx="1818907" cy="369332"/>
          </a:xfrm>
          <a:prstGeom prst="rect">
            <a:avLst/>
          </a:prstGeom>
          <a:noFill/>
        </p:spPr>
        <p:txBody>
          <a:bodyPr wrap="square" rtlCol="0">
            <a:spAutoFit/>
          </a:bodyPr>
          <a:lstStyle/>
          <a:p>
            <a:pPr algn="l"/>
            <a:r>
              <a:rPr lang="en-US" dirty="0">
                <a:solidFill>
                  <a:schemeClr val="bg1">
                    <a:lumMod val="50000"/>
                  </a:schemeClr>
                </a:solidFill>
              </a:rPr>
              <a:t>From p.15, Fig.8</a:t>
            </a:r>
            <a:endParaRPr lang="en-JP" dirty="0">
              <a:solidFill>
                <a:schemeClr val="bg1">
                  <a:lumMod val="50000"/>
                </a:schemeClr>
              </a:solidFill>
            </a:endParaRPr>
          </a:p>
        </p:txBody>
      </p:sp>
      <p:grpSp>
        <p:nvGrpSpPr>
          <p:cNvPr id="12" name="Group 11">
            <a:extLst>
              <a:ext uri="{FF2B5EF4-FFF2-40B4-BE49-F238E27FC236}">
                <a16:creationId xmlns:a16="http://schemas.microsoft.com/office/drawing/2014/main" id="{78730079-5DCB-5122-B3EF-C08BE9E9CEF6}"/>
              </a:ext>
            </a:extLst>
          </p:cNvPr>
          <p:cNvGrpSpPr/>
          <p:nvPr/>
        </p:nvGrpSpPr>
        <p:grpSpPr>
          <a:xfrm>
            <a:off x="142042" y="4891144"/>
            <a:ext cx="12049958" cy="625864"/>
            <a:chOff x="142041" y="4694019"/>
            <a:chExt cx="12049958" cy="625864"/>
          </a:xfrm>
        </p:grpSpPr>
        <p:pic>
          <p:nvPicPr>
            <p:cNvPr id="10" name="Graphic 9" descr="Caret Right with solid fill">
              <a:extLst>
                <a:ext uri="{FF2B5EF4-FFF2-40B4-BE49-F238E27FC236}">
                  <a16:creationId xmlns:a16="http://schemas.microsoft.com/office/drawing/2014/main" id="{F9F0E248-1BB4-7D74-1EB1-2EEA1A15E1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041" y="4694019"/>
              <a:ext cx="625864" cy="625864"/>
            </a:xfrm>
            <a:prstGeom prst="rect">
              <a:avLst/>
            </a:prstGeom>
          </p:spPr>
        </p:pic>
        <p:sp>
          <p:nvSpPr>
            <p:cNvPr id="11" name="TextBox 10">
              <a:extLst>
                <a:ext uri="{FF2B5EF4-FFF2-40B4-BE49-F238E27FC236}">
                  <a16:creationId xmlns:a16="http://schemas.microsoft.com/office/drawing/2014/main" id="{F012A5D7-FBA9-1676-6A28-2004BC39D481}"/>
                </a:ext>
              </a:extLst>
            </p:cNvPr>
            <p:cNvSpPr txBox="1"/>
            <p:nvPr/>
          </p:nvSpPr>
          <p:spPr>
            <a:xfrm>
              <a:off x="609598" y="4806896"/>
              <a:ext cx="11582401" cy="400110"/>
            </a:xfrm>
            <a:prstGeom prst="rect">
              <a:avLst/>
            </a:prstGeom>
            <a:noFill/>
          </p:spPr>
          <p:txBody>
            <a:bodyPr wrap="square" rtlCol="0">
              <a:spAutoFit/>
            </a:bodyPr>
            <a:lstStyle/>
            <a:p>
              <a:pPr algn="l"/>
              <a:r>
                <a:rPr lang="en-JP" sz="2000" dirty="0"/>
                <a:t>教師ありラベルを用いずとも，自己注意がセグメンテーションマップのように分布している．</a:t>
              </a:r>
            </a:p>
          </p:txBody>
        </p:sp>
      </p:grpSp>
      <p:grpSp>
        <p:nvGrpSpPr>
          <p:cNvPr id="13" name="Group 12">
            <a:extLst>
              <a:ext uri="{FF2B5EF4-FFF2-40B4-BE49-F238E27FC236}">
                <a16:creationId xmlns:a16="http://schemas.microsoft.com/office/drawing/2014/main" id="{FF40A2E1-1EBB-1BB5-5686-A80FAE7661D7}"/>
              </a:ext>
            </a:extLst>
          </p:cNvPr>
          <p:cNvGrpSpPr/>
          <p:nvPr/>
        </p:nvGrpSpPr>
        <p:grpSpPr>
          <a:xfrm>
            <a:off x="142042" y="5446254"/>
            <a:ext cx="12049958" cy="809490"/>
            <a:chOff x="142041" y="4694019"/>
            <a:chExt cx="12049958" cy="809490"/>
          </a:xfrm>
        </p:grpSpPr>
        <p:pic>
          <p:nvPicPr>
            <p:cNvPr id="14" name="Graphic 13" descr="Caret Right with solid fill">
              <a:extLst>
                <a:ext uri="{FF2B5EF4-FFF2-40B4-BE49-F238E27FC236}">
                  <a16:creationId xmlns:a16="http://schemas.microsoft.com/office/drawing/2014/main" id="{BC8241AA-F095-DD7E-7A18-BBB393C733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041" y="4694019"/>
              <a:ext cx="625864" cy="625864"/>
            </a:xfrm>
            <a:prstGeom prst="rect">
              <a:avLst/>
            </a:prstGeom>
          </p:spPr>
        </p:pic>
        <p:sp>
          <p:nvSpPr>
            <p:cNvPr id="15" name="TextBox 14">
              <a:extLst>
                <a:ext uri="{FF2B5EF4-FFF2-40B4-BE49-F238E27FC236}">
                  <a16:creationId xmlns:a16="http://schemas.microsoft.com/office/drawing/2014/main" id="{27DE48C3-A01B-78A0-8ACF-E476090E1ABD}"/>
                </a:ext>
              </a:extLst>
            </p:cNvPr>
            <p:cNvSpPr txBox="1"/>
            <p:nvPr/>
          </p:nvSpPr>
          <p:spPr>
            <a:xfrm>
              <a:off x="609598" y="4795623"/>
              <a:ext cx="11582401" cy="707886"/>
            </a:xfrm>
            <a:prstGeom prst="rect">
              <a:avLst/>
            </a:prstGeom>
            <a:noFill/>
          </p:spPr>
          <p:txBody>
            <a:bodyPr wrap="square" rtlCol="0">
              <a:spAutoFit/>
            </a:bodyPr>
            <a:lstStyle/>
            <a:p>
              <a:pPr algn="l"/>
              <a:r>
                <a:rPr lang="en-JP" sz="2000" dirty="0"/>
                <a:t>これは，自己教師あり学習により，ViTが物体の境界やシーンのレイアウトについての知識を獲得していることを示唆する．</a:t>
              </a:r>
            </a:p>
          </p:txBody>
        </p:sp>
      </p:grpSp>
    </p:spTree>
    <p:extLst>
      <p:ext uri="{BB962C8B-B14F-4D97-AF65-F5344CB8AC3E}">
        <p14:creationId xmlns:p14="http://schemas.microsoft.com/office/powerpoint/2010/main" val="17887625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5551D-48C5-B9BE-7AB2-C96F2B85DFA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E92690-E988-198E-651F-3347667160B9}"/>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17</a:t>
            </a:fld>
            <a:r>
              <a:rPr kumimoji="1" lang="en-US" altLang="ja-JP"/>
              <a:t>-</a:t>
            </a:r>
            <a:endParaRPr kumimoji="1" lang="ja-JP" altLang="en-US" dirty="0"/>
          </a:p>
        </p:txBody>
      </p:sp>
      <p:sp>
        <p:nvSpPr>
          <p:cNvPr id="4" name="TextBox 3">
            <a:extLst>
              <a:ext uri="{FF2B5EF4-FFF2-40B4-BE49-F238E27FC236}">
                <a16:creationId xmlns:a16="http://schemas.microsoft.com/office/drawing/2014/main" id="{67A022F0-F2D8-9269-6B8D-A876C378855E}"/>
              </a:ext>
            </a:extLst>
          </p:cNvPr>
          <p:cNvSpPr txBox="1"/>
          <p:nvPr/>
        </p:nvSpPr>
        <p:spPr>
          <a:xfrm>
            <a:off x="449017" y="269481"/>
            <a:ext cx="7135318" cy="707886"/>
          </a:xfrm>
          <a:prstGeom prst="rect">
            <a:avLst/>
          </a:prstGeom>
          <a:noFill/>
        </p:spPr>
        <p:txBody>
          <a:bodyPr wrap="square" rtlCol="0">
            <a:spAutoFit/>
          </a:bodyPr>
          <a:lstStyle/>
          <a:p>
            <a:r>
              <a:rPr lang="en-JP" sz="4000" dirty="0"/>
              <a:t>小さいパッチサイズの重要性+</a:t>
            </a:r>
          </a:p>
        </p:txBody>
      </p:sp>
      <p:grpSp>
        <p:nvGrpSpPr>
          <p:cNvPr id="2" name="Group 1">
            <a:extLst>
              <a:ext uri="{FF2B5EF4-FFF2-40B4-BE49-F238E27FC236}">
                <a16:creationId xmlns:a16="http://schemas.microsoft.com/office/drawing/2014/main" id="{640F8F9D-3B4C-8190-D5A2-5AC3407D62AA}"/>
              </a:ext>
            </a:extLst>
          </p:cNvPr>
          <p:cNvGrpSpPr/>
          <p:nvPr/>
        </p:nvGrpSpPr>
        <p:grpSpPr>
          <a:xfrm>
            <a:off x="261193" y="1221707"/>
            <a:ext cx="11254534" cy="919432"/>
            <a:chOff x="261193" y="1221707"/>
            <a:chExt cx="11254534" cy="919432"/>
          </a:xfrm>
        </p:grpSpPr>
        <p:sp>
          <p:nvSpPr>
            <p:cNvPr id="5" name="Rectangle 4">
              <a:extLst>
                <a:ext uri="{FF2B5EF4-FFF2-40B4-BE49-F238E27FC236}">
                  <a16:creationId xmlns:a16="http://schemas.microsoft.com/office/drawing/2014/main" id="{EA551631-2302-D2FC-31D9-75625641FE84}"/>
                </a:ext>
              </a:extLst>
            </p:cNvPr>
            <p:cNvSpPr/>
            <p:nvPr/>
          </p:nvSpPr>
          <p:spPr>
            <a:xfrm>
              <a:off x="261193" y="1221707"/>
              <a:ext cx="11254533" cy="914848"/>
            </a:xfrm>
            <a:prstGeom prst="rect">
              <a:avLst/>
            </a:prstGeom>
            <a:solidFill>
              <a:schemeClr val="accent2">
                <a:lumMod val="20000"/>
                <a:lumOff val="80000"/>
                <a:alpha val="4306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TextBox 5">
              <a:extLst>
                <a:ext uri="{FF2B5EF4-FFF2-40B4-BE49-F238E27FC236}">
                  <a16:creationId xmlns:a16="http://schemas.microsoft.com/office/drawing/2014/main" id="{B09F00DF-A462-4A5B-7DB5-441C56F167AC}"/>
                </a:ext>
              </a:extLst>
            </p:cNvPr>
            <p:cNvSpPr txBox="1"/>
            <p:nvPr/>
          </p:nvSpPr>
          <p:spPr>
            <a:xfrm>
              <a:off x="273104" y="1310142"/>
              <a:ext cx="11242623" cy="830997"/>
            </a:xfrm>
            <a:prstGeom prst="rect">
              <a:avLst/>
            </a:prstGeom>
            <a:noFill/>
          </p:spPr>
          <p:txBody>
            <a:bodyPr wrap="square" rtlCol="0">
              <a:spAutoFit/>
            </a:bodyPr>
            <a:lstStyle/>
            <a:p>
              <a:pPr algn="l"/>
              <a:r>
                <a:rPr lang="en-JP" sz="2400" dirty="0"/>
                <a:t>ViTに入力する際のパッチサイズを変えた際の影響やセグメンテーションマスクの可視化．</a:t>
              </a:r>
            </a:p>
          </p:txBody>
        </p:sp>
      </p:grpSp>
      <p:pic>
        <p:nvPicPr>
          <p:cNvPr id="8" name="Picture 7" descr="A graph of a number of numbers and a line&#10;&#10;Description automatically generated with medium confidence">
            <a:extLst>
              <a:ext uri="{FF2B5EF4-FFF2-40B4-BE49-F238E27FC236}">
                <a16:creationId xmlns:a16="http://schemas.microsoft.com/office/drawing/2014/main" id="{FD8683AC-DE07-626B-7283-2743EE041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04" y="2259371"/>
            <a:ext cx="4029073" cy="3240312"/>
          </a:xfrm>
          <a:prstGeom prst="rect">
            <a:avLst/>
          </a:prstGeom>
          <a:ln>
            <a:solidFill>
              <a:schemeClr val="accent2"/>
            </a:solidFill>
          </a:ln>
        </p:spPr>
      </p:pic>
      <p:sp>
        <p:nvSpPr>
          <p:cNvPr id="9" name="TextBox 8">
            <a:extLst>
              <a:ext uri="{FF2B5EF4-FFF2-40B4-BE49-F238E27FC236}">
                <a16:creationId xmlns:a16="http://schemas.microsoft.com/office/drawing/2014/main" id="{AE633BB6-A48D-BE07-58B2-E80522D11008}"/>
              </a:ext>
            </a:extLst>
          </p:cNvPr>
          <p:cNvSpPr txBox="1"/>
          <p:nvPr/>
        </p:nvSpPr>
        <p:spPr>
          <a:xfrm>
            <a:off x="3730635" y="5511272"/>
            <a:ext cx="1818907" cy="369332"/>
          </a:xfrm>
          <a:prstGeom prst="rect">
            <a:avLst/>
          </a:prstGeom>
          <a:noFill/>
        </p:spPr>
        <p:txBody>
          <a:bodyPr wrap="square" rtlCol="0">
            <a:spAutoFit/>
          </a:bodyPr>
          <a:lstStyle/>
          <a:p>
            <a:pPr algn="l"/>
            <a:r>
              <a:rPr lang="en-US" dirty="0">
                <a:solidFill>
                  <a:schemeClr val="bg1">
                    <a:lumMod val="50000"/>
                  </a:schemeClr>
                </a:solidFill>
              </a:rPr>
              <a:t>From p.8, Fig.5</a:t>
            </a:r>
            <a:endParaRPr lang="en-JP" dirty="0">
              <a:solidFill>
                <a:schemeClr val="bg1">
                  <a:lumMod val="50000"/>
                </a:schemeClr>
              </a:solidFill>
            </a:endParaRPr>
          </a:p>
        </p:txBody>
      </p:sp>
      <p:pic>
        <p:nvPicPr>
          <p:cNvPr id="11" name="Graphic 10" descr="Caret Right with solid fill">
            <a:extLst>
              <a:ext uri="{FF2B5EF4-FFF2-40B4-BE49-F238E27FC236}">
                <a16:creationId xmlns:a16="http://schemas.microsoft.com/office/drawing/2014/main" id="{7B59F72F-4B28-59AC-F13B-38CFCF49F3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5755054"/>
            <a:ext cx="625864" cy="625864"/>
          </a:xfrm>
          <a:prstGeom prst="rect">
            <a:avLst/>
          </a:prstGeom>
        </p:spPr>
      </p:pic>
      <p:sp>
        <p:nvSpPr>
          <p:cNvPr id="12" name="TextBox 11">
            <a:extLst>
              <a:ext uri="{FF2B5EF4-FFF2-40B4-BE49-F238E27FC236}">
                <a16:creationId xmlns:a16="http://schemas.microsoft.com/office/drawing/2014/main" id="{431E5A1B-1A41-B511-0DE2-DE669BEC0057}"/>
              </a:ext>
            </a:extLst>
          </p:cNvPr>
          <p:cNvSpPr txBox="1"/>
          <p:nvPr/>
        </p:nvSpPr>
        <p:spPr>
          <a:xfrm>
            <a:off x="449017" y="5880604"/>
            <a:ext cx="5581342" cy="707886"/>
          </a:xfrm>
          <a:prstGeom prst="rect">
            <a:avLst/>
          </a:prstGeom>
          <a:noFill/>
        </p:spPr>
        <p:txBody>
          <a:bodyPr wrap="square" rtlCol="0">
            <a:spAutoFit/>
          </a:bodyPr>
          <a:lstStyle/>
          <a:p>
            <a:pPr algn="l"/>
            <a:r>
              <a:rPr lang="en-JP" sz="2000" dirty="0"/>
              <a:t>パッチサイズを小さくすることで処理速度は</a:t>
            </a:r>
          </a:p>
          <a:p>
            <a:pPr algn="l"/>
            <a:r>
              <a:rPr lang="en-JP" sz="2000" dirty="0"/>
              <a:t>下がるが，分類精度は高くなる傾向がある．</a:t>
            </a:r>
          </a:p>
        </p:txBody>
      </p:sp>
      <p:pic>
        <p:nvPicPr>
          <p:cNvPr id="14" name="Picture 13" descr="A collage of images of trains and a train&#10;&#10;Description automatically generated">
            <a:extLst>
              <a:ext uri="{FF2B5EF4-FFF2-40B4-BE49-F238E27FC236}">
                <a16:creationId xmlns:a16="http://schemas.microsoft.com/office/drawing/2014/main" id="{1FEDB91F-F3FF-3DB5-CFA4-F4532840FE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9070" y="2254331"/>
            <a:ext cx="4553828" cy="3274354"/>
          </a:xfrm>
          <a:prstGeom prst="rect">
            <a:avLst/>
          </a:prstGeom>
          <a:ln>
            <a:solidFill>
              <a:schemeClr val="accent2"/>
            </a:solidFill>
          </a:ln>
        </p:spPr>
      </p:pic>
      <p:sp>
        <p:nvSpPr>
          <p:cNvPr id="15" name="TextBox 14">
            <a:extLst>
              <a:ext uri="{FF2B5EF4-FFF2-40B4-BE49-F238E27FC236}">
                <a16:creationId xmlns:a16="http://schemas.microsoft.com/office/drawing/2014/main" id="{CB4372E6-CB7B-8E2B-95D6-4B828E1BB1BA}"/>
              </a:ext>
            </a:extLst>
          </p:cNvPr>
          <p:cNvSpPr txBox="1"/>
          <p:nvPr/>
        </p:nvSpPr>
        <p:spPr>
          <a:xfrm>
            <a:off x="10099989" y="5514349"/>
            <a:ext cx="1818907" cy="369332"/>
          </a:xfrm>
          <a:prstGeom prst="rect">
            <a:avLst/>
          </a:prstGeom>
          <a:noFill/>
        </p:spPr>
        <p:txBody>
          <a:bodyPr wrap="square" rtlCol="0">
            <a:spAutoFit/>
          </a:bodyPr>
          <a:lstStyle/>
          <a:p>
            <a:pPr algn="l"/>
            <a:r>
              <a:rPr lang="en-US" dirty="0">
                <a:solidFill>
                  <a:schemeClr val="bg1">
                    <a:lumMod val="50000"/>
                  </a:schemeClr>
                </a:solidFill>
              </a:rPr>
              <a:t>From p.8, Fig.4</a:t>
            </a:r>
            <a:endParaRPr lang="en-JP" dirty="0">
              <a:solidFill>
                <a:schemeClr val="bg1">
                  <a:lumMod val="50000"/>
                </a:schemeClr>
              </a:solidFill>
            </a:endParaRPr>
          </a:p>
        </p:txBody>
      </p:sp>
      <p:sp>
        <p:nvSpPr>
          <p:cNvPr id="16" name="TextBox 15">
            <a:extLst>
              <a:ext uri="{FF2B5EF4-FFF2-40B4-BE49-F238E27FC236}">
                <a16:creationId xmlns:a16="http://schemas.microsoft.com/office/drawing/2014/main" id="{9443C095-717B-390D-7427-C2CFFB428561}"/>
              </a:ext>
            </a:extLst>
          </p:cNvPr>
          <p:cNvSpPr txBox="1"/>
          <p:nvPr/>
        </p:nvSpPr>
        <p:spPr>
          <a:xfrm>
            <a:off x="6364153" y="5880604"/>
            <a:ext cx="5581342" cy="707886"/>
          </a:xfrm>
          <a:prstGeom prst="rect">
            <a:avLst/>
          </a:prstGeom>
          <a:noFill/>
        </p:spPr>
        <p:txBody>
          <a:bodyPr wrap="square" rtlCol="0">
            <a:spAutoFit/>
          </a:bodyPr>
          <a:lstStyle/>
          <a:p>
            <a:pPr algn="l"/>
            <a:r>
              <a:rPr lang="en-JP" sz="2000" dirty="0"/>
              <a:t>教師あり分類学習と提案手法で訓練したViTの自己注意から得られるマスクの比較．</a:t>
            </a:r>
          </a:p>
        </p:txBody>
      </p:sp>
      <p:pic>
        <p:nvPicPr>
          <p:cNvPr id="17" name="Graphic 16" descr="Caret Right with solid fill">
            <a:extLst>
              <a:ext uri="{FF2B5EF4-FFF2-40B4-BE49-F238E27FC236}">
                <a16:creationId xmlns:a16="http://schemas.microsoft.com/office/drawing/2014/main" id="{83F5D845-20E0-C707-8891-1A44BBF31D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88459" y="5738703"/>
            <a:ext cx="625864" cy="625864"/>
          </a:xfrm>
          <a:prstGeom prst="rect">
            <a:avLst/>
          </a:prstGeom>
        </p:spPr>
      </p:pic>
    </p:spTree>
    <p:extLst>
      <p:ext uri="{BB962C8B-B14F-4D97-AF65-F5344CB8AC3E}">
        <p14:creationId xmlns:p14="http://schemas.microsoft.com/office/powerpoint/2010/main" val="58220576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182B7-1CC4-673B-1E4E-83FC9880BA77}"/>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0D0B34A9-DCBB-AE2D-9118-11C4EADA917E}"/>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BB5577EA-D154-2668-497B-BBC33EE00F6A}"/>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95655714-281E-ADC3-A3C0-16EAF1B2056D}"/>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E1A23FCC-C874-A19D-2436-C076071F892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18</a:t>
            </a:fld>
            <a:r>
              <a:rPr kumimoji="1" lang="en-US" altLang="ja-JP"/>
              <a:t>-</a:t>
            </a:r>
            <a:endParaRPr kumimoji="1" lang="ja-JP" altLang="en-US" dirty="0"/>
          </a:p>
        </p:txBody>
      </p:sp>
      <p:sp>
        <p:nvSpPr>
          <p:cNvPr id="4" name="TextBox 3">
            <a:extLst>
              <a:ext uri="{FF2B5EF4-FFF2-40B4-BE49-F238E27FC236}">
                <a16:creationId xmlns:a16="http://schemas.microsoft.com/office/drawing/2014/main" id="{48803A77-F2AE-5DA8-3684-A6A37D66D4AC}"/>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E5790674-E1F4-A47E-3AC1-A02822C9162D}"/>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770ACC0E-CE20-5DF0-E844-E217E5BEFDEE}"/>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A7C4FDA1-0E72-C45B-B4F0-569AF7B5DE54}"/>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CF2715E1-AD9B-13EB-22B8-DC4CF1E8C547}"/>
              </a:ext>
            </a:extLst>
          </p:cNvPr>
          <p:cNvSpPr txBox="1"/>
          <p:nvPr/>
        </p:nvSpPr>
        <p:spPr>
          <a:xfrm>
            <a:off x="449016" y="1936876"/>
            <a:ext cx="8809283" cy="400110"/>
          </a:xfrm>
          <a:prstGeom prst="rect">
            <a:avLst/>
          </a:prstGeom>
          <a:noFill/>
        </p:spPr>
        <p:txBody>
          <a:bodyPr wrap="square" rtlCol="0">
            <a:spAutoFit/>
          </a:bodyPr>
          <a:lstStyle/>
          <a:p>
            <a:pPr algn="l"/>
            <a:r>
              <a:rPr lang="en-JP" sz="2000" dirty="0"/>
              <a:t>・</a:t>
            </a:r>
            <a:r>
              <a:rPr lang="en-JP" sz="2000" dirty="0">
                <a:solidFill>
                  <a:schemeClr val="accent6"/>
                </a:solidFill>
              </a:rPr>
              <a:t>自己蒸留</a:t>
            </a:r>
            <a:r>
              <a:rPr lang="en-JP" sz="2000" dirty="0"/>
              <a:t>による新たな自己教師あり学習のアプローチを提案．</a:t>
            </a:r>
          </a:p>
        </p:txBody>
      </p:sp>
      <p:sp>
        <p:nvSpPr>
          <p:cNvPr id="11" name="TextBox 10">
            <a:extLst>
              <a:ext uri="{FF2B5EF4-FFF2-40B4-BE49-F238E27FC236}">
                <a16:creationId xmlns:a16="http://schemas.microsoft.com/office/drawing/2014/main" id="{DA8E2790-200F-56DB-9295-BEB234A32621}"/>
              </a:ext>
            </a:extLst>
          </p:cNvPr>
          <p:cNvSpPr txBox="1"/>
          <p:nvPr/>
        </p:nvSpPr>
        <p:spPr>
          <a:xfrm>
            <a:off x="449014" y="5571138"/>
            <a:ext cx="11588086" cy="400110"/>
          </a:xfrm>
          <a:prstGeom prst="rect">
            <a:avLst/>
          </a:prstGeom>
          <a:noFill/>
        </p:spPr>
        <p:txBody>
          <a:bodyPr wrap="square" rtlCol="0">
            <a:spAutoFit/>
          </a:bodyPr>
          <a:lstStyle/>
          <a:p>
            <a:pPr algn="l"/>
            <a:r>
              <a:rPr lang="en-JP" sz="2000" dirty="0"/>
              <a:t>・提案手法で訓練したViTが</a:t>
            </a:r>
            <a:r>
              <a:rPr lang="en-JP" sz="2000" b="1" dirty="0"/>
              <a:t>物体の境界</a:t>
            </a:r>
            <a:r>
              <a:rPr lang="en-JP" sz="2000" dirty="0"/>
              <a:t>や</a:t>
            </a:r>
            <a:r>
              <a:rPr lang="en-JP" sz="2000" b="1" dirty="0"/>
              <a:t>シーン構成</a:t>
            </a:r>
            <a:r>
              <a:rPr lang="en-JP" sz="2000" dirty="0"/>
              <a:t>などを</a:t>
            </a:r>
            <a:r>
              <a:rPr lang="en-JP" sz="2000" dirty="0">
                <a:solidFill>
                  <a:schemeClr val="accent2"/>
                </a:solidFill>
              </a:rPr>
              <a:t>教師なし</a:t>
            </a:r>
            <a:r>
              <a:rPr lang="en-JP" sz="2000" dirty="0"/>
              <a:t>で獲得できる可能性を示す．</a:t>
            </a:r>
          </a:p>
        </p:txBody>
      </p:sp>
      <p:sp>
        <p:nvSpPr>
          <p:cNvPr id="12" name="TextBox 11">
            <a:extLst>
              <a:ext uri="{FF2B5EF4-FFF2-40B4-BE49-F238E27FC236}">
                <a16:creationId xmlns:a16="http://schemas.microsoft.com/office/drawing/2014/main" id="{59EA5B26-8ADF-FB97-4D9D-58D9F12542FE}"/>
              </a:ext>
            </a:extLst>
          </p:cNvPr>
          <p:cNvSpPr txBox="1"/>
          <p:nvPr/>
        </p:nvSpPr>
        <p:spPr>
          <a:xfrm>
            <a:off x="449014" y="6026879"/>
            <a:ext cx="11588086" cy="400110"/>
          </a:xfrm>
          <a:prstGeom prst="rect">
            <a:avLst/>
          </a:prstGeom>
          <a:noFill/>
        </p:spPr>
        <p:txBody>
          <a:bodyPr wrap="square" rtlCol="0">
            <a:spAutoFit/>
          </a:bodyPr>
          <a:lstStyle/>
          <a:p>
            <a:pPr algn="l"/>
            <a:r>
              <a:rPr lang="en-JP" sz="2000" dirty="0"/>
              <a:t>・単純なKNNにより IN-1kにおける分類精度78.3%（Top-1 Acc. ）を</a:t>
            </a:r>
            <a:r>
              <a:rPr lang="en-JP" sz="2000" dirty="0">
                <a:solidFill>
                  <a:schemeClr val="accent2"/>
                </a:solidFill>
              </a:rPr>
              <a:t>教師なし</a:t>
            </a:r>
            <a:r>
              <a:rPr lang="en-JP" sz="2000" dirty="0"/>
              <a:t>で達成．</a:t>
            </a:r>
          </a:p>
        </p:txBody>
      </p:sp>
      <p:sp>
        <p:nvSpPr>
          <p:cNvPr id="13" name="TextBox 12">
            <a:extLst>
              <a:ext uri="{FF2B5EF4-FFF2-40B4-BE49-F238E27FC236}">
                <a16:creationId xmlns:a16="http://schemas.microsoft.com/office/drawing/2014/main" id="{81695D2E-5438-F2A5-F806-E948FB38F314}"/>
              </a:ext>
            </a:extLst>
          </p:cNvPr>
          <p:cNvSpPr txBox="1"/>
          <p:nvPr/>
        </p:nvSpPr>
        <p:spPr>
          <a:xfrm>
            <a:off x="449014" y="2442726"/>
            <a:ext cx="11293967" cy="400110"/>
          </a:xfrm>
          <a:prstGeom prst="rect">
            <a:avLst/>
          </a:prstGeom>
          <a:noFill/>
        </p:spPr>
        <p:txBody>
          <a:bodyPr wrap="square" rtlCol="0">
            <a:spAutoFit/>
          </a:bodyPr>
          <a:lstStyle/>
          <a:p>
            <a:pPr algn="l"/>
            <a:r>
              <a:rPr lang="en-JP" sz="2000" dirty="0"/>
              <a:t>・自然画像において自己教師ありで訓練したViTが獲得する知識を実験的に検証．</a:t>
            </a:r>
          </a:p>
        </p:txBody>
      </p:sp>
      <p:sp>
        <p:nvSpPr>
          <p:cNvPr id="15" name="TextBox 14">
            <a:extLst>
              <a:ext uri="{FF2B5EF4-FFF2-40B4-BE49-F238E27FC236}">
                <a16:creationId xmlns:a16="http://schemas.microsoft.com/office/drawing/2014/main" id="{6CA39AF6-96E4-97CD-6B2B-5DCE5CAE3FFB}"/>
              </a:ext>
            </a:extLst>
          </p:cNvPr>
          <p:cNvSpPr txBox="1"/>
          <p:nvPr/>
        </p:nvSpPr>
        <p:spPr>
          <a:xfrm>
            <a:off x="449016" y="4173892"/>
            <a:ext cx="8809283" cy="400110"/>
          </a:xfrm>
          <a:prstGeom prst="rect">
            <a:avLst/>
          </a:prstGeom>
          <a:noFill/>
        </p:spPr>
        <p:txBody>
          <a:bodyPr wrap="square" rtlCol="0">
            <a:spAutoFit/>
          </a:bodyPr>
          <a:lstStyle/>
          <a:p>
            <a:pPr algn="l"/>
            <a:r>
              <a:rPr lang="en-JP" sz="2000" dirty="0"/>
              <a:t>・</a:t>
            </a:r>
            <a:r>
              <a:rPr lang="en-JP" sz="2000" dirty="0">
                <a:solidFill>
                  <a:schemeClr val="accent6"/>
                </a:solidFill>
              </a:rPr>
              <a:t>表現崩壊</a:t>
            </a:r>
            <a:r>
              <a:rPr lang="en-JP" sz="2000" dirty="0"/>
              <a:t>を防ぐため，</a:t>
            </a:r>
            <a:r>
              <a:rPr lang="en-JP" sz="2000" dirty="0">
                <a:solidFill>
                  <a:schemeClr val="accent6"/>
                </a:solidFill>
              </a:rPr>
              <a:t>教師モデルの出力エントロピー</a:t>
            </a:r>
            <a:r>
              <a:rPr lang="en-JP" sz="2000" dirty="0"/>
              <a:t>を調整．</a:t>
            </a:r>
          </a:p>
        </p:txBody>
      </p:sp>
      <p:sp>
        <p:nvSpPr>
          <p:cNvPr id="16" name="TextBox 15">
            <a:extLst>
              <a:ext uri="{FF2B5EF4-FFF2-40B4-BE49-F238E27FC236}">
                <a16:creationId xmlns:a16="http://schemas.microsoft.com/office/drawing/2014/main" id="{DA9A6766-383D-4C3F-13F6-E4CCC32AAB92}"/>
              </a:ext>
            </a:extLst>
          </p:cNvPr>
          <p:cNvSpPr txBox="1"/>
          <p:nvPr/>
        </p:nvSpPr>
        <p:spPr>
          <a:xfrm>
            <a:off x="449014" y="3718151"/>
            <a:ext cx="11588086" cy="400110"/>
          </a:xfrm>
          <a:prstGeom prst="rect">
            <a:avLst/>
          </a:prstGeom>
          <a:noFill/>
        </p:spPr>
        <p:txBody>
          <a:bodyPr wrap="square" rtlCol="0">
            <a:spAutoFit/>
          </a:bodyPr>
          <a:lstStyle/>
          <a:p>
            <a:pPr algn="l"/>
            <a:r>
              <a:rPr lang="en-JP" sz="2000" dirty="0"/>
              <a:t>・入力画像と，データ拡張を加えた画像のペアに対し，生徒と教師の表現を一致させる．</a:t>
            </a:r>
          </a:p>
        </p:txBody>
      </p:sp>
    </p:spTree>
    <p:extLst>
      <p:ext uri="{BB962C8B-B14F-4D97-AF65-F5344CB8AC3E}">
        <p14:creationId xmlns:p14="http://schemas.microsoft.com/office/powerpoint/2010/main" val="240924412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E711DDB-A21C-228F-1653-FDD9FCDA0119}"/>
              </a:ext>
            </a:extLst>
          </p:cNvPr>
          <p:cNvSpPr/>
          <p:nvPr/>
        </p:nvSpPr>
        <p:spPr>
          <a:xfrm>
            <a:off x="339089" y="5939906"/>
            <a:ext cx="11698013" cy="648614"/>
          </a:xfrm>
          <a:prstGeom prst="rect">
            <a:avLst/>
          </a:prstGeom>
          <a:solidFill>
            <a:schemeClr val="accent5">
              <a:lumMod val="20000"/>
              <a:lumOff val="80000"/>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Rectangle 7">
            <a:extLst>
              <a:ext uri="{FF2B5EF4-FFF2-40B4-BE49-F238E27FC236}">
                <a16:creationId xmlns:a16="http://schemas.microsoft.com/office/drawing/2014/main" id="{9A5CB9FE-9BB4-D74E-5D2B-20FFE9330791}"/>
              </a:ext>
            </a:extLst>
          </p:cNvPr>
          <p:cNvSpPr/>
          <p:nvPr/>
        </p:nvSpPr>
        <p:spPr>
          <a:xfrm>
            <a:off x="299803" y="1781786"/>
            <a:ext cx="11698013" cy="1726296"/>
          </a:xfrm>
          <a:prstGeom prst="rect">
            <a:avLst/>
          </a:prstGeom>
          <a:solidFill>
            <a:schemeClr val="accent3">
              <a:lumMod val="20000"/>
              <a:lumOff val="80000"/>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19</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TextBox 3">
            <a:extLst>
              <a:ext uri="{FF2B5EF4-FFF2-40B4-BE49-F238E27FC236}">
                <a16:creationId xmlns:a16="http://schemas.microsoft.com/office/drawing/2014/main" id="{E7515CF8-6EED-4A99-9B48-A57D953FC1D5}"/>
              </a:ext>
            </a:extLst>
          </p:cNvPr>
          <p:cNvSpPr txBox="1"/>
          <p:nvPr/>
        </p:nvSpPr>
        <p:spPr>
          <a:xfrm>
            <a:off x="449016" y="1862666"/>
            <a:ext cx="11588086" cy="400110"/>
          </a:xfrm>
          <a:prstGeom prst="rect">
            <a:avLst/>
          </a:prstGeom>
          <a:noFill/>
        </p:spPr>
        <p:txBody>
          <a:bodyPr wrap="square" rtlCol="0">
            <a:spAutoFit/>
          </a:bodyPr>
          <a:lstStyle/>
          <a:p>
            <a:pPr algn="l"/>
            <a:r>
              <a:rPr lang="en-JP" sz="2000" dirty="0"/>
              <a:t>この研究は，自己蒸留を用いた正則化について取り組んでいる．</a:t>
            </a:r>
          </a:p>
        </p:txBody>
      </p:sp>
      <p:sp>
        <p:nvSpPr>
          <p:cNvPr id="5" name="TextBox 4">
            <a:extLst>
              <a:ext uri="{FF2B5EF4-FFF2-40B4-BE49-F238E27FC236}">
                <a16:creationId xmlns:a16="http://schemas.microsoft.com/office/drawing/2014/main" id="{14E724AE-B5B0-B821-81C8-1869B4C7570D}"/>
              </a:ext>
            </a:extLst>
          </p:cNvPr>
          <p:cNvSpPr txBox="1"/>
          <p:nvPr/>
        </p:nvSpPr>
        <p:spPr>
          <a:xfrm>
            <a:off x="449016" y="2343656"/>
            <a:ext cx="11588086" cy="1015663"/>
          </a:xfrm>
          <a:prstGeom prst="rect">
            <a:avLst/>
          </a:prstGeom>
          <a:noFill/>
        </p:spPr>
        <p:txBody>
          <a:bodyPr wrap="square" rtlCol="0">
            <a:spAutoFit/>
          </a:bodyPr>
          <a:lstStyle/>
          <a:p>
            <a:pPr algn="l"/>
            <a:r>
              <a:rPr lang="en-JP" sz="2000" dirty="0"/>
              <a:t>自己蒸留時の正則化は生成ベース手法 [6,7] でも導入されているが，そこでは指数移動平均による教師モデルの構成のみが用いられている．DINOのように教師モデルのエントロピーに注目した正則化を考えられないだろうか？</a:t>
            </a:r>
          </a:p>
        </p:txBody>
      </p:sp>
      <p:sp>
        <p:nvSpPr>
          <p:cNvPr id="6" name="TextBox 5">
            <a:extLst>
              <a:ext uri="{FF2B5EF4-FFF2-40B4-BE49-F238E27FC236}">
                <a16:creationId xmlns:a16="http://schemas.microsoft.com/office/drawing/2014/main" id="{7F884BFC-283F-0DAC-7717-3BF5412D45FD}"/>
              </a:ext>
            </a:extLst>
          </p:cNvPr>
          <p:cNvSpPr txBox="1"/>
          <p:nvPr/>
        </p:nvSpPr>
        <p:spPr>
          <a:xfrm>
            <a:off x="194184" y="1320121"/>
            <a:ext cx="7390151" cy="461665"/>
          </a:xfrm>
          <a:prstGeom prst="rect">
            <a:avLst/>
          </a:prstGeom>
          <a:noFill/>
        </p:spPr>
        <p:txBody>
          <a:bodyPr wrap="square" rtlCol="0">
            <a:spAutoFit/>
          </a:bodyPr>
          <a:lstStyle/>
          <a:p>
            <a:pPr algn="l"/>
            <a:r>
              <a:rPr lang="en-JP" sz="2400" u="sng" dirty="0"/>
              <a:t>生成ベース手法におけるエントロピー正則化の導入</a:t>
            </a:r>
          </a:p>
        </p:txBody>
      </p:sp>
      <p:sp>
        <p:nvSpPr>
          <p:cNvPr id="7" name="TextBox 6">
            <a:extLst>
              <a:ext uri="{FF2B5EF4-FFF2-40B4-BE49-F238E27FC236}">
                <a16:creationId xmlns:a16="http://schemas.microsoft.com/office/drawing/2014/main" id="{41F17424-4F3C-80B9-D8B8-BD3D86583AF7}"/>
              </a:ext>
            </a:extLst>
          </p:cNvPr>
          <p:cNvSpPr txBox="1"/>
          <p:nvPr/>
        </p:nvSpPr>
        <p:spPr>
          <a:xfrm>
            <a:off x="194183" y="3631286"/>
            <a:ext cx="7390151" cy="461665"/>
          </a:xfrm>
          <a:prstGeom prst="rect">
            <a:avLst/>
          </a:prstGeom>
          <a:noFill/>
        </p:spPr>
        <p:txBody>
          <a:bodyPr wrap="square" rtlCol="0">
            <a:spAutoFit/>
          </a:bodyPr>
          <a:lstStyle/>
          <a:p>
            <a:pPr algn="l"/>
            <a:r>
              <a:rPr lang="en-JP" sz="2400" u="sng" dirty="0"/>
              <a:t>なぜこの中心化が機能するのか？</a:t>
            </a:r>
          </a:p>
        </p:txBody>
      </p:sp>
      <p:sp>
        <p:nvSpPr>
          <p:cNvPr id="9" name="TextBox 8">
            <a:extLst>
              <a:ext uri="{FF2B5EF4-FFF2-40B4-BE49-F238E27FC236}">
                <a16:creationId xmlns:a16="http://schemas.microsoft.com/office/drawing/2014/main" id="{A39F60F3-9DA3-D660-7C4B-7B3D496EBC49}"/>
              </a:ext>
            </a:extLst>
          </p:cNvPr>
          <p:cNvSpPr txBox="1"/>
          <p:nvPr/>
        </p:nvSpPr>
        <p:spPr>
          <a:xfrm>
            <a:off x="449016" y="4309674"/>
            <a:ext cx="11588086" cy="400110"/>
          </a:xfrm>
          <a:prstGeom prst="rect">
            <a:avLst/>
          </a:prstGeom>
          <a:noFill/>
        </p:spPr>
        <p:txBody>
          <a:bodyPr wrap="square" rtlCol="0">
            <a:spAutoFit/>
          </a:bodyPr>
          <a:lstStyle/>
          <a:p>
            <a:pPr algn="l"/>
            <a:r>
              <a:rPr lang="en-JP" sz="2000" dirty="0"/>
              <a:t>中心化は白色化に近いことを行っているが，これを白色化に置き換えて見るとどうか？</a:t>
            </a:r>
          </a:p>
        </p:txBody>
      </p:sp>
      <p:sp>
        <p:nvSpPr>
          <p:cNvPr id="10" name="TextBox 9">
            <a:extLst>
              <a:ext uri="{FF2B5EF4-FFF2-40B4-BE49-F238E27FC236}">
                <a16:creationId xmlns:a16="http://schemas.microsoft.com/office/drawing/2014/main" id="{9371C3C5-75B1-5418-77AB-4615A7EF4512}"/>
              </a:ext>
            </a:extLst>
          </p:cNvPr>
          <p:cNvSpPr txBox="1"/>
          <p:nvPr/>
        </p:nvSpPr>
        <p:spPr>
          <a:xfrm>
            <a:off x="449016" y="4808709"/>
            <a:ext cx="11588086" cy="400110"/>
          </a:xfrm>
          <a:prstGeom prst="rect">
            <a:avLst/>
          </a:prstGeom>
          <a:noFill/>
        </p:spPr>
        <p:txBody>
          <a:bodyPr wrap="square" rtlCol="0">
            <a:spAutoFit/>
          </a:bodyPr>
          <a:lstStyle/>
          <a:p>
            <a:pPr algn="l"/>
            <a:r>
              <a:rPr lang="en-JP" sz="2000" dirty="0"/>
              <a:t>… 先鋭化によって，特定の次元が支配的であるならば，標準偏差が0に近づき数値的に安定しない．</a:t>
            </a:r>
          </a:p>
        </p:txBody>
      </p:sp>
      <p:sp>
        <p:nvSpPr>
          <p:cNvPr id="12" name="TextBox 11">
            <a:extLst>
              <a:ext uri="{FF2B5EF4-FFF2-40B4-BE49-F238E27FC236}">
                <a16:creationId xmlns:a16="http://schemas.microsoft.com/office/drawing/2014/main" id="{FAC220FF-6D42-82C5-ED25-E535677B1002}"/>
              </a:ext>
            </a:extLst>
          </p:cNvPr>
          <p:cNvSpPr txBox="1"/>
          <p:nvPr/>
        </p:nvSpPr>
        <p:spPr>
          <a:xfrm>
            <a:off x="299803" y="5511376"/>
            <a:ext cx="7390151" cy="461665"/>
          </a:xfrm>
          <a:prstGeom prst="rect">
            <a:avLst/>
          </a:prstGeom>
          <a:noFill/>
        </p:spPr>
        <p:txBody>
          <a:bodyPr wrap="square" rtlCol="0">
            <a:spAutoFit/>
          </a:bodyPr>
          <a:lstStyle/>
          <a:p>
            <a:pPr algn="l"/>
            <a:r>
              <a:rPr lang="en-JP" sz="2400" u="sng" dirty="0"/>
              <a:t>結局データ拡張が重要なのでは？</a:t>
            </a:r>
          </a:p>
        </p:txBody>
      </p:sp>
      <p:sp>
        <p:nvSpPr>
          <p:cNvPr id="13" name="TextBox 12">
            <a:extLst>
              <a:ext uri="{FF2B5EF4-FFF2-40B4-BE49-F238E27FC236}">
                <a16:creationId xmlns:a16="http://schemas.microsoft.com/office/drawing/2014/main" id="{DDF43BA3-FE51-7B24-11FD-20B998B91BD3}"/>
              </a:ext>
            </a:extLst>
          </p:cNvPr>
          <p:cNvSpPr txBox="1"/>
          <p:nvPr/>
        </p:nvSpPr>
        <p:spPr>
          <a:xfrm>
            <a:off x="449016" y="6119744"/>
            <a:ext cx="11588086" cy="400110"/>
          </a:xfrm>
          <a:prstGeom prst="rect">
            <a:avLst/>
          </a:prstGeom>
          <a:noFill/>
        </p:spPr>
        <p:txBody>
          <a:bodyPr wrap="square" rtlCol="0">
            <a:spAutoFit/>
          </a:bodyPr>
          <a:lstStyle/>
          <a:p>
            <a:pPr algn="l"/>
            <a:r>
              <a:rPr lang="en-JP" sz="2000" dirty="0"/>
              <a:t>生徒モデルが画像の一部から画像の全体を推論するような構造が重要なのだろうか？</a:t>
            </a:r>
          </a:p>
        </p:txBody>
      </p:sp>
      <p:sp>
        <p:nvSpPr>
          <p:cNvPr id="11" name="Rectangle 10">
            <a:extLst>
              <a:ext uri="{FF2B5EF4-FFF2-40B4-BE49-F238E27FC236}">
                <a16:creationId xmlns:a16="http://schemas.microsoft.com/office/drawing/2014/main" id="{D95088DD-48AB-3EDB-EDC5-C83E542CAEAB}"/>
              </a:ext>
            </a:extLst>
          </p:cNvPr>
          <p:cNvSpPr/>
          <p:nvPr/>
        </p:nvSpPr>
        <p:spPr>
          <a:xfrm>
            <a:off x="339089" y="4083314"/>
            <a:ext cx="11698013" cy="1281359"/>
          </a:xfrm>
          <a:prstGeom prst="rect">
            <a:avLst/>
          </a:prstGeom>
          <a:solidFill>
            <a:schemeClr val="accent2">
              <a:lumMod val="20000"/>
              <a:lumOff val="80000"/>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B371B89-86CB-6F24-245E-ADDEEE31BEEB}"/>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747D618D-14B9-642F-7782-D762FD42EE22}"/>
              </a:ext>
            </a:extLst>
          </p:cNvPr>
          <p:cNvSpPr txBox="1">
            <a:spLocks/>
          </p:cNvSpPr>
          <p:nvPr/>
        </p:nvSpPr>
        <p:spPr>
          <a:xfrm>
            <a:off x="166467" y="2510035"/>
            <a:ext cx="11296357" cy="1200329"/>
          </a:xfrm>
          <a:prstGeom prst="rect">
            <a:avLst/>
          </a:prstGeom>
          <a:noFill/>
        </p:spPr>
        <p:txBody>
          <a:bodyPr wrap="square" rtlCol="0">
            <a:spAutoFit/>
          </a:bodyPr>
          <a:lstStyle/>
          <a:p>
            <a:r>
              <a:rPr lang="en-US" sz="3600" b="1" i="0" dirty="0">
                <a:solidFill>
                  <a:schemeClr val="bg1"/>
                </a:solidFill>
                <a:effectLst/>
                <a:latin typeface="Lucida Grande" panose="020B0600040502020204" pitchFamily="34" charset="0"/>
              </a:rPr>
              <a:t>Emerging Properties in Self-Supervised </a:t>
            </a:r>
          </a:p>
          <a:p>
            <a:r>
              <a:rPr lang="en-US" sz="3600" b="1" i="0" dirty="0">
                <a:solidFill>
                  <a:schemeClr val="bg1"/>
                </a:solidFill>
                <a:effectLst/>
                <a:latin typeface="Lucida Grande" panose="020B0600040502020204" pitchFamily="34" charset="0"/>
              </a:rPr>
              <a:t>Vision Transformers</a:t>
            </a:r>
          </a:p>
        </p:txBody>
      </p:sp>
      <p:sp>
        <p:nvSpPr>
          <p:cNvPr id="14" name="TextBox 13">
            <a:extLst>
              <a:ext uri="{FF2B5EF4-FFF2-40B4-BE49-F238E27FC236}">
                <a16:creationId xmlns:a16="http://schemas.microsoft.com/office/drawing/2014/main" id="{982ED5D8-EA66-4988-591B-187C11B7F165}"/>
              </a:ext>
            </a:extLst>
          </p:cNvPr>
          <p:cNvSpPr txBox="1">
            <a:spLocks/>
          </p:cNvSpPr>
          <p:nvPr/>
        </p:nvSpPr>
        <p:spPr>
          <a:xfrm>
            <a:off x="166467" y="4036435"/>
            <a:ext cx="5058676" cy="369332"/>
          </a:xfrm>
          <a:prstGeom prst="rect">
            <a:avLst/>
          </a:prstGeom>
          <a:noFill/>
        </p:spPr>
        <p:txBody>
          <a:bodyPr wrap="square">
            <a:spAutoFit/>
          </a:bodyPr>
          <a:lstStyle/>
          <a:p>
            <a:r>
              <a:rPr lang="en-US" dirty="0">
                <a:solidFill>
                  <a:schemeClr val="bg1"/>
                </a:solidFill>
              </a:rPr>
              <a:t>Mathilde Caron, Hugo Touvron, </a:t>
            </a:r>
            <a:r>
              <a:rPr lang="en-US" i="1" dirty="0">
                <a:solidFill>
                  <a:schemeClr val="bg1"/>
                </a:solidFill>
              </a:rPr>
              <a:t>et.al.</a:t>
            </a:r>
            <a:r>
              <a:rPr lang="en-US" dirty="0">
                <a:solidFill>
                  <a:schemeClr val="bg1"/>
                </a:solidFill>
              </a:rPr>
              <a:t>,  ICCV2021 </a:t>
            </a:r>
            <a:endParaRPr lang="en-JP" dirty="0">
              <a:solidFill>
                <a:schemeClr val="bg1"/>
              </a:solidFill>
            </a:endParaRPr>
          </a:p>
        </p:txBody>
      </p:sp>
      <p:pic>
        <p:nvPicPr>
          <p:cNvPr id="15" name="Picture 14" descr="A white rectangular sign with red x and black text&#10;&#10;Description automatically generated">
            <a:hlinkClick r:id="rId4"/>
            <a:extLst>
              <a:ext uri="{FF2B5EF4-FFF2-40B4-BE49-F238E27FC236}">
                <a16:creationId xmlns:a16="http://schemas.microsoft.com/office/drawing/2014/main" id="{E8EA75A6-17F6-84F1-C7C8-A51BAAB5E6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hlinkClick r:id="rId6"/>
            <a:extLst>
              <a:ext uri="{FF2B5EF4-FFF2-40B4-BE49-F238E27FC236}">
                <a16:creationId xmlns:a16="http://schemas.microsoft.com/office/drawing/2014/main" id="{27587847-541B-1114-EB46-6D433B78CF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7196D99F-7EEC-7412-66F0-66C2CEFC3DE9}"/>
              </a:ext>
            </a:extLst>
          </p:cNvPr>
          <p:cNvSpPr txBox="1"/>
          <p:nvPr/>
        </p:nvSpPr>
        <p:spPr>
          <a:xfrm>
            <a:off x="5019831" y="5588244"/>
            <a:ext cx="2152338" cy="584775"/>
          </a:xfrm>
          <a:prstGeom prst="rect">
            <a:avLst/>
          </a:prstGeom>
          <a:noFill/>
        </p:spPr>
        <p:txBody>
          <a:bodyPr wrap="square" rtlCol="0">
            <a:spAutoFit/>
          </a:bodyPr>
          <a:lstStyle/>
          <a:p>
            <a:pPr algn="ctr"/>
            <a:r>
              <a:rPr lang="en-JP" sz="3200" baseline="0" dirty="0">
                <a:latin typeface="+mn-lt"/>
                <a:ea typeface="+mj-ea"/>
              </a:rPr>
              <a:t>坂井  俊介</a:t>
            </a:r>
          </a:p>
        </p:txBody>
      </p:sp>
      <p:sp>
        <p:nvSpPr>
          <p:cNvPr id="18" name="TextBox 17">
            <a:extLst>
              <a:ext uri="{FF2B5EF4-FFF2-40B4-BE49-F238E27FC236}">
                <a16:creationId xmlns:a16="http://schemas.microsoft.com/office/drawing/2014/main" id="{48EA1620-0C33-E98C-988F-EA1CB72776BE}"/>
              </a:ext>
            </a:extLst>
          </p:cNvPr>
          <p:cNvSpPr txBox="1"/>
          <p:nvPr/>
        </p:nvSpPr>
        <p:spPr>
          <a:xfrm>
            <a:off x="7285996" y="6305630"/>
            <a:ext cx="583839"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M1</a:t>
            </a:r>
          </a:p>
        </p:txBody>
      </p:sp>
      <p:sp>
        <p:nvSpPr>
          <p:cNvPr id="19" name="Rounded Rectangle 18">
            <a:extLst>
              <a:ext uri="{FF2B5EF4-FFF2-40B4-BE49-F238E27FC236}">
                <a16:creationId xmlns:a16="http://schemas.microsoft.com/office/drawing/2014/main" id="{2D610A5C-BDE4-0589-7749-D5C92B57119D}"/>
              </a:ext>
            </a:extLst>
          </p:cNvPr>
          <p:cNvSpPr/>
          <p:nvPr/>
        </p:nvSpPr>
        <p:spPr>
          <a:xfrm>
            <a:off x="11386706" y="4016777"/>
            <a:ext cx="617254" cy="369333"/>
          </a:xfrm>
          <a:prstGeom prst="roundRect">
            <a:avLst/>
          </a:prstGeom>
          <a:solidFill>
            <a:schemeClr val="bg1">
              <a:lumMod val="50000"/>
              <a:alpha val="5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278091157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20</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9488773" cy="369332"/>
          </a:xfrm>
          <a:prstGeom prst="rect">
            <a:avLst/>
          </a:prstGeom>
          <a:noFill/>
        </p:spPr>
        <p:txBody>
          <a:bodyPr wrap="square" rtlCol="0">
            <a:spAutoFit/>
          </a:bodyPr>
          <a:lstStyle/>
          <a:p>
            <a:r>
              <a:rPr lang="en-JP" dirty="0"/>
              <a:t>[1] Balestiero </a:t>
            </a:r>
            <a:r>
              <a:rPr lang="en-JP" i="1" dirty="0"/>
              <a:t>et.al., “</a:t>
            </a:r>
            <a:r>
              <a:rPr lang="en-US" i="0" dirty="0">
                <a:solidFill>
                  <a:srgbClr val="000000"/>
                </a:solidFill>
                <a:effectLst/>
                <a:hlinkClick r:id="rId3"/>
              </a:rPr>
              <a:t>A Cookbook of Self-Supervised Learning</a:t>
            </a:r>
            <a:r>
              <a:rPr lang="en-US" i="0" dirty="0">
                <a:solidFill>
                  <a:srgbClr val="000000"/>
                </a:solidFill>
                <a:effectLst/>
              </a:rPr>
              <a:t>”, 2023, Preprint</a:t>
            </a:r>
          </a:p>
        </p:txBody>
      </p:sp>
      <p:sp>
        <p:nvSpPr>
          <p:cNvPr id="5" name="TextBox 4">
            <a:extLst>
              <a:ext uri="{FF2B5EF4-FFF2-40B4-BE49-F238E27FC236}">
                <a16:creationId xmlns:a16="http://schemas.microsoft.com/office/drawing/2014/main" id="{E313FB5A-9CB6-4320-A058-88914E333916}"/>
              </a:ext>
            </a:extLst>
          </p:cNvPr>
          <p:cNvSpPr txBox="1"/>
          <p:nvPr/>
        </p:nvSpPr>
        <p:spPr>
          <a:xfrm>
            <a:off x="149902" y="1580012"/>
            <a:ext cx="12148778" cy="369332"/>
          </a:xfrm>
          <a:prstGeom prst="rect">
            <a:avLst/>
          </a:prstGeom>
          <a:noFill/>
        </p:spPr>
        <p:txBody>
          <a:bodyPr wrap="square" rtlCol="0">
            <a:spAutoFit/>
          </a:bodyPr>
          <a:lstStyle/>
          <a:p>
            <a:r>
              <a:rPr lang="en-JP" dirty="0"/>
              <a:t>[2] Wu </a:t>
            </a:r>
            <a:r>
              <a:rPr lang="en-JP" i="1" dirty="0"/>
              <a:t>et.al., </a:t>
            </a:r>
            <a:r>
              <a:rPr lang="en-JP" dirty="0"/>
              <a:t>“</a:t>
            </a:r>
            <a:r>
              <a:rPr lang="en-US" dirty="0">
                <a:hlinkClick r:id="rId4"/>
              </a:rPr>
              <a:t>Unsupervised Feature Learning via Non-Parametric Instance-level Discrimination</a:t>
            </a:r>
            <a:r>
              <a:rPr lang="en-JP" dirty="0"/>
              <a:t>”, CVPR2018 </a:t>
            </a:r>
            <a:endParaRPr lang="en-US" dirty="0">
              <a:solidFill>
                <a:srgbClr val="000000"/>
              </a:solidFill>
              <a:effectLst/>
            </a:endParaRPr>
          </a:p>
        </p:txBody>
      </p:sp>
      <p:sp>
        <p:nvSpPr>
          <p:cNvPr id="6" name="TextBox 5">
            <a:extLst>
              <a:ext uri="{FF2B5EF4-FFF2-40B4-BE49-F238E27FC236}">
                <a16:creationId xmlns:a16="http://schemas.microsoft.com/office/drawing/2014/main" id="{67302F67-33E6-04E3-2B09-F1FA123EAECE}"/>
              </a:ext>
            </a:extLst>
          </p:cNvPr>
          <p:cNvSpPr txBox="1"/>
          <p:nvPr/>
        </p:nvSpPr>
        <p:spPr>
          <a:xfrm>
            <a:off x="149902" y="1909392"/>
            <a:ext cx="11887200" cy="369332"/>
          </a:xfrm>
          <a:prstGeom prst="rect">
            <a:avLst/>
          </a:prstGeom>
          <a:noFill/>
        </p:spPr>
        <p:txBody>
          <a:bodyPr wrap="square" rtlCol="0">
            <a:spAutoFit/>
          </a:bodyPr>
          <a:lstStyle/>
          <a:p>
            <a:r>
              <a:rPr lang="en-JP" dirty="0"/>
              <a:t>[3] Chen </a:t>
            </a:r>
            <a:r>
              <a:rPr lang="en-JP" i="1" dirty="0"/>
              <a:t>et.al.</a:t>
            </a:r>
            <a:r>
              <a:rPr lang="en-JP" dirty="0"/>
              <a:t>, “</a:t>
            </a:r>
            <a:r>
              <a:rPr lang="en-US" dirty="0">
                <a:hlinkClick r:id="rId5"/>
              </a:rPr>
              <a:t>A Simple Framework for Contrastive Learning of Visual Representations</a:t>
            </a:r>
            <a:r>
              <a:rPr lang="en-JP" dirty="0"/>
              <a:t>”, </a:t>
            </a:r>
            <a:r>
              <a:rPr lang="en-JP" i="0" dirty="0">
                <a:effectLst/>
              </a:rPr>
              <a:t>ICML2020</a:t>
            </a:r>
            <a:endParaRPr lang="en-US" i="0" dirty="0">
              <a:effectLst/>
            </a:endParaRPr>
          </a:p>
        </p:txBody>
      </p:sp>
      <p:sp>
        <p:nvSpPr>
          <p:cNvPr id="8" name="TextBox 7">
            <a:extLst>
              <a:ext uri="{FF2B5EF4-FFF2-40B4-BE49-F238E27FC236}">
                <a16:creationId xmlns:a16="http://schemas.microsoft.com/office/drawing/2014/main" id="{8A35BB38-E413-9640-8BC8-2659CBCBEAA6}"/>
              </a:ext>
            </a:extLst>
          </p:cNvPr>
          <p:cNvSpPr txBox="1"/>
          <p:nvPr/>
        </p:nvSpPr>
        <p:spPr>
          <a:xfrm>
            <a:off x="149902" y="2278724"/>
            <a:ext cx="11203898" cy="369332"/>
          </a:xfrm>
          <a:prstGeom prst="rect">
            <a:avLst/>
          </a:prstGeom>
          <a:noFill/>
        </p:spPr>
        <p:txBody>
          <a:bodyPr wrap="square" rtlCol="0">
            <a:spAutoFit/>
          </a:bodyPr>
          <a:lstStyle/>
          <a:p>
            <a:r>
              <a:rPr lang="en-JP" dirty="0"/>
              <a:t>[4] Grill </a:t>
            </a:r>
            <a:r>
              <a:rPr lang="en-JP" i="1" dirty="0"/>
              <a:t>et.al.,</a:t>
            </a:r>
            <a:r>
              <a:rPr lang="en-JP" dirty="0"/>
              <a:t> “</a:t>
            </a:r>
            <a:r>
              <a:rPr lang="en-US" dirty="0">
                <a:hlinkClick r:id="rId6"/>
              </a:rPr>
              <a:t>Bootstrap your own latent: A new approach to self-supervised Learning</a:t>
            </a:r>
            <a:r>
              <a:rPr lang="en-JP" dirty="0"/>
              <a:t>”, NeurIPS2020</a:t>
            </a:r>
            <a:endParaRPr lang="en-US" i="0" dirty="0">
              <a:solidFill>
                <a:srgbClr val="000000"/>
              </a:solidFill>
              <a:effectLst/>
            </a:endParaRPr>
          </a:p>
        </p:txBody>
      </p:sp>
      <p:sp>
        <p:nvSpPr>
          <p:cNvPr id="9" name="TextBox 8">
            <a:extLst>
              <a:ext uri="{FF2B5EF4-FFF2-40B4-BE49-F238E27FC236}">
                <a16:creationId xmlns:a16="http://schemas.microsoft.com/office/drawing/2014/main" id="{2A906438-2A70-67A5-109D-CF55B652E38B}"/>
              </a:ext>
            </a:extLst>
          </p:cNvPr>
          <p:cNvSpPr txBox="1"/>
          <p:nvPr/>
        </p:nvSpPr>
        <p:spPr>
          <a:xfrm>
            <a:off x="149902" y="2648056"/>
            <a:ext cx="9488773" cy="369332"/>
          </a:xfrm>
          <a:prstGeom prst="rect">
            <a:avLst/>
          </a:prstGeom>
          <a:noFill/>
        </p:spPr>
        <p:txBody>
          <a:bodyPr wrap="square" rtlCol="0">
            <a:spAutoFit/>
          </a:bodyPr>
          <a:lstStyle/>
          <a:p>
            <a:r>
              <a:rPr lang="en-JP" dirty="0"/>
              <a:t>[5] He </a:t>
            </a:r>
            <a:r>
              <a:rPr lang="en-JP" i="1" dirty="0"/>
              <a:t>et.al., </a:t>
            </a:r>
            <a:r>
              <a:rPr lang="en-JP" dirty="0"/>
              <a:t>“</a:t>
            </a:r>
            <a:r>
              <a:rPr lang="en-US" dirty="0">
                <a:hlinkClick r:id="rId7"/>
              </a:rPr>
              <a:t>Masked Autoencoders Are Scalable Vision Learners</a:t>
            </a:r>
            <a:r>
              <a:rPr lang="en-JP" dirty="0"/>
              <a:t>”, CVPR2022</a:t>
            </a:r>
            <a:endParaRPr lang="en-US" i="0" dirty="0">
              <a:solidFill>
                <a:srgbClr val="000000"/>
              </a:solidFill>
              <a:effectLst/>
            </a:endParaRPr>
          </a:p>
        </p:txBody>
      </p:sp>
      <p:sp>
        <p:nvSpPr>
          <p:cNvPr id="10" name="TextBox 9">
            <a:extLst>
              <a:ext uri="{FF2B5EF4-FFF2-40B4-BE49-F238E27FC236}">
                <a16:creationId xmlns:a16="http://schemas.microsoft.com/office/drawing/2014/main" id="{7DA2659D-A466-1D56-819B-C67B6A37C8E9}"/>
              </a:ext>
            </a:extLst>
          </p:cNvPr>
          <p:cNvSpPr txBox="1"/>
          <p:nvPr/>
        </p:nvSpPr>
        <p:spPr>
          <a:xfrm>
            <a:off x="149902" y="3017388"/>
            <a:ext cx="9488773" cy="369332"/>
          </a:xfrm>
          <a:prstGeom prst="rect">
            <a:avLst/>
          </a:prstGeom>
          <a:noFill/>
        </p:spPr>
        <p:txBody>
          <a:bodyPr wrap="square" rtlCol="0">
            <a:spAutoFit/>
          </a:bodyPr>
          <a:lstStyle/>
          <a:p>
            <a:r>
              <a:rPr lang="en-JP" dirty="0"/>
              <a:t>[6] Chen </a:t>
            </a:r>
            <a:r>
              <a:rPr lang="en-JP" i="1" dirty="0"/>
              <a:t>et.al., </a:t>
            </a:r>
            <a:r>
              <a:rPr lang="en-JP" dirty="0"/>
              <a:t>“</a:t>
            </a:r>
            <a:r>
              <a:rPr lang="en-US" dirty="0">
                <a:hlinkClick r:id="rId8"/>
              </a:rPr>
              <a:t>Context Autoencoder for Self-Supervised Representation Learning</a:t>
            </a:r>
            <a:r>
              <a:rPr lang="en-JP" dirty="0"/>
              <a:t>”, IJCV </a:t>
            </a:r>
            <a:endParaRPr lang="en-US" i="0" dirty="0">
              <a:solidFill>
                <a:srgbClr val="000000"/>
              </a:solidFill>
              <a:effectLst/>
            </a:endParaRPr>
          </a:p>
        </p:txBody>
      </p:sp>
      <p:sp>
        <p:nvSpPr>
          <p:cNvPr id="11" name="TextBox 10">
            <a:extLst>
              <a:ext uri="{FF2B5EF4-FFF2-40B4-BE49-F238E27FC236}">
                <a16:creationId xmlns:a16="http://schemas.microsoft.com/office/drawing/2014/main" id="{879BEDF6-15A7-63E7-AC88-71B45B0678EF}"/>
              </a:ext>
            </a:extLst>
          </p:cNvPr>
          <p:cNvSpPr txBox="1"/>
          <p:nvPr/>
        </p:nvSpPr>
        <p:spPr>
          <a:xfrm>
            <a:off x="149902" y="3386720"/>
            <a:ext cx="11887200" cy="369332"/>
          </a:xfrm>
          <a:prstGeom prst="rect">
            <a:avLst/>
          </a:prstGeom>
          <a:noFill/>
        </p:spPr>
        <p:txBody>
          <a:bodyPr wrap="square" rtlCol="0">
            <a:spAutoFit/>
          </a:bodyPr>
          <a:lstStyle/>
          <a:p>
            <a:r>
              <a:rPr lang="en-JP" dirty="0"/>
              <a:t>[7] Assran </a:t>
            </a:r>
            <a:r>
              <a:rPr lang="en-JP" i="1" dirty="0"/>
              <a:t>et.al., </a:t>
            </a:r>
            <a:r>
              <a:rPr lang="en-JP" dirty="0"/>
              <a:t>“</a:t>
            </a:r>
            <a:r>
              <a:rPr lang="en-US" dirty="0">
                <a:hlinkClick r:id="rId9"/>
              </a:rPr>
              <a:t>Self-Supervised Learning from Images with a Joint-Embedding Predictive Architecture</a:t>
            </a:r>
            <a:r>
              <a:rPr lang="en-JP" dirty="0"/>
              <a:t>”, ICCV2023</a:t>
            </a:r>
            <a:endParaRPr lang="en-US" i="0" dirty="0">
              <a:solidFill>
                <a:srgbClr val="000000"/>
              </a:solidFill>
              <a:effectLst/>
            </a:endParaRPr>
          </a:p>
        </p:txBody>
      </p:sp>
      <p:sp>
        <p:nvSpPr>
          <p:cNvPr id="12" name="TextBox 11">
            <a:extLst>
              <a:ext uri="{FF2B5EF4-FFF2-40B4-BE49-F238E27FC236}">
                <a16:creationId xmlns:a16="http://schemas.microsoft.com/office/drawing/2014/main" id="{BB1D5CF2-015E-85D3-B1C2-8E218DFC7131}"/>
              </a:ext>
            </a:extLst>
          </p:cNvPr>
          <p:cNvSpPr txBox="1"/>
          <p:nvPr/>
        </p:nvSpPr>
        <p:spPr>
          <a:xfrm>
            <a:off x="149902" y="3741162"/>
            <a:ext cx="11887200" cy="369332"/>
          </a:xfrm>
          <a:prstGeom prst="rect">
            <a:avLst/>
          </a:prstGeom>
          <a:noFill/>
        </p:spPr>
        <p:txBody>
          <a:bodyPr wrap="square" rtlCol="0">
            <a:spAutoFit/>
          </a:bodyPr>
          <a:lstStyle/>
          <a:p>
            <a:r>
              <a:rPr lang="en-JP" dirty="0"/>
              <a:t>[8] Richemond </a:t>
            </a:r>
            <a:r>
              <a:rPr lang="en-JP" i="1" dirty="0"/>
              <a:t>et.al., </a:t>
            </a:r>
            <a:r>
              <a:rPr lang="en-JP" dirty="0"/>
              <a:t>“</a:t>
            </a:r>
            <a:r>
              <a:rPr lang="en-US" dirty="0">
                <a:hlinkClick r:id="rId10"/>
              </a:rPr>
              <a:t>BYOL works even without batch statistics</a:t>
            </a:r>
            <a:r>
              <a:rPr lang="en-JP" dirty="0"/>
              <a:t>”, 2020, Preprint</a:t>
            </a:r>
            <a:endParaRPr lang="en-US" i="0" dirty="0">
              <a:solidFill>
                <a:srgbClr val="000000"/>
              </a:solidFill>
              <a:effectLst/>
            </a:endParaRPr>
          </a:p>
        </p:txBody>
      </p:sp>
      <p:sp>
        <p:nvSpPr>
          <p:cNvPr id="13" name="TextBox 12">
            <a:extLst>
              <a:ext uri="{FF2B5EF4-FFF2-40B4-BE49-F238E27FC236}">
                <a16:creationId xmlns:a16="http://schemas.microsoft.com/office/drawing/2014/main" id="{C33F88EA-CDA5-AA5C-3D27-F28D10413A38}"/>
              </a:ext>
            </a:extLst>
          </p:cNvPr>
          <p:cNvSpPr txBox="1"/>
          <p:nvPr/>
        </p:nvSpPr>
        <p:spPr>
          <a:xfrm>
            <a:off x="149902" y="4114927"/>
            <a:ext cx="11887200" cy="369332"/>
          </a:xfrm>
          <a:prstGeom prst="rect">
            <a:avLst/>
          </a:prstGeom>
          <a:noFill/>
        </p:spPr>
        <p:txBody>
          <a:bodyPr wrap="square" rtlCol="0">
            <a:spAutoFit/>
          </a:bodyPr>
          <a:lstStyle/>
          <a:p>
            <a:r>
              <a:rPr lang="en-JP" dirty="0"/>
              <a:t>[9] Caron </a:t>
            </a:r>
            <a:r>
              <a:rPr lang="en-JP" i="1" dirty="0"/>
              <a:t>et.al., </a:t>
            </a:r>
            <a:r>
              <a:rPr lang="en-JP" dirty="0"/>
              <a:t>“</a:t>
            </a:r>
            <a:r>
              <a:rPr lang="en-US" dirty="0">
                <a:hlinkClick r:id="rId11"/>
              </a:rPr>
              <a:t>Deep Clustering for Unsupervised Learning of Visual Features</a:t>
            </a:r>
            <a:r>
              <a:rPr lang="en-JP" dirty="0"/>
              <a:t>”, </a:t>
            </a:r>
            <a:endParaRPr lang="en-US" i="0" dirty="0">
              <a:solidFill>
                <a:srgbClr val="000000"/>
              </a:solidFill>
              <a:effectLst/>
            </a:endParaRPr>
          </a:p>
        </p:txBody>
      </p:sp>
      <p:sp>
        <p:nvSpPr>
          <p:cNvPr id="15" name="TextBox 14">
            <a:extLst>
              <a:ext uri="{FF2B5EF4-FFF2-40B4-BE49-F238E27FC236}">
                <a16:creationId xmlns:a16="http://schemas.microsoft.com/office/drawing/2014/main" id="{5F102EA9-745F-5162-A133-CDA79B3C4FF1}"/>
              </a:ext>
            </a:extLst>
          </p:cNvPr>
          <p:cNvSpPr txBox="1"/>
          <p:nvPr/>
        </p:nvSpPr>
        <p:spPr>
          <a:xfrm>
            <a:off x="149902" y="4464304"/>
            <a:ext cx="11887200" cy="369332"/>
          </a:xfrm>
          <a:prstGeom prst="rect">
            <a:avLst/>
          </a:prstGeom>
          <a:noFill/>
        </p:spPr>
        <p:txBody>
          <a:bodyPr wrap="square" rtlCol="0">
            <a:spAutoFit/>
          </a:bodyPr>
          <a:lstStyle/>
          <a:p>
            <a:r>
              <a:rPr lang="en-JP" dirty="0"/>
              <a:t>[10] Caron </a:t>
            </a:r>
            <a:r>
              <a:rPr lang="en-JP" i="1" dirty="0"/>
              <a:t>et.al., </a:t>
            </a:r>
            <a:r>
              <a:rPr lang="en-JP" dirty="0"/>
              <a:t>“</a:t>
            </a:r>
            <a:r>
              <a:rPr lang="en-US" dirty="0">
                <a:hlinkClick r:id="rId12"/>
              </a:rPr>
              <a:t>Unsupervised learning of visual features by contrasting cluster assignments</a:t>
            </a:r>
            <a:r>
              <a:rPr lang="en-US" dirty="0"/>
              <a:t>”, NeurIPS2020</a:t>
            </a:r>
            <a:endParaRPr lang="en-US" i="0" dirty="0">
              <a:solidFill>
                <a:srgbClr val="000000"/>
              </a:solidFill>
              <a:effectLst/>
            </a:endParaRPr>
          </a:p>
        </p:txBody>
      </p:sp>
      <p:sp>
        <p:nvSpPr>
          <p:cNvPr id="16" name="TextBox 15">
            <a:extLst>
              <a:ext uri="{FF2B5EF4-FFF2-40B4-BE49-F238E27FC236}">
                <a16:creationId xmlns:a16="http://schemas.microsoft.com/office/drawing/2014/main" id="{E2B18A24-F691-71D7-EADD-95C6F1E77CD3}"/>
              </a:ext>
            </a:extLst>
          </p:cNvPr>
          <p:cNvSpPr txBox="1"/>
          <p:nvPr/>
        </p:nvSpPr>
        <p:spPr>
          <a:xfrm>
            <a:off x="149902" y="4833636"/>
            <a:ext cx="11887200" cy="369332"/>
          </a:xfrm>
          <a:prstGeom prst="rect">
            <a:avLst/>
          </a:prstGeom>
          <a:noFill/>
        </p:spPr>
        <p:txBody>
          <a:bodyPr wrap="square" rtlCol="0">
            <a:spAutoFit/>
          </a:bodyPr>
          <a:lstStyle/>
          <a:p>
            <a:r>
              <a:rPr lang="en-JP" dirty="0"/>
              <a:t>[11] Rupert D., “</a:t>
            </a:r>
            <a:r>
              <a:rPr lang="en-US" dirty="0">
                <a:hlinkClick r:id="rId13"/>
              </a:rPr>
              <a:t>Efficient estimations from a slowly convergent </a:t>
            </a:r>
            <a:r>
              <a:rPr lang="en-US" dirty="0" err="1">
                <a:hlinkClick r:id="rId13"/>
              </a:rPr>
              <a:t>robbins-monro</a:t>
            </a:r>
            <a:r>
              <a:rPr lang="en-US" dirty="0">
                <a:hlinkClick r:id="rId13"/>
              </a:rPr>
              <a:t> process</a:t>
            </a:r>
            <a:r>
              <a:rPr lang="en-US" dirty="0"/>
              <a:t>”, 1988</a:t>
            </a:r>
            <a:endParaRPr lang="en-US" i="0" dirty="0">
              <a:solidFill>
                <a:srgbClr val="000000"/>
              </a:solidFill>
              <a:effectLst/>
            </a:endParaRPr>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066FF-551E-72B2-14B6-29836F27262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4ED21EE-A327-3A2D-52F0-50DB1BE3B03F}"/>
              </a:ext>
            </a:extLst>
          </p:cNvPr>
          <p:cNvSpPr/>
          <p:nvPr/>
        </p:nvSpPr>
        <p:spPr>
          <a:xfrm>
            <a:off x="261193" y="1221707"/>
            <a:ext cx="11254533" cy="707886"/>
          </a:xfrm>
          <a:prstGeom prst="rect">
            <a:avLst/>
          </a:prstGeom>
          <a:solidFill>
            <a:schemeClr val="accent2">
              <a:lumMod val="20000"/>
              <a:lumOff val="80000"/>
              <a:alpha val="4306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3" name="Slide Number Placeholder 2">
            <a:extLst>
              <a:ext uri="{FF2B5EF4-FFF2-40B4-BE49-F238E27FC236}">
                <a16:creationId xmlns:a16="http://schemas.microsoft.com/office/drawing/2014/main" id="{900CD9B9-86FF-3857-C3F4-A35F5540D74C}"/>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21</a:t>
            </a:fld>
            <a:r>
              <a:rPr kumimoji="1" lang="en-US" altLang="ja-JP"/>
              <a:t>-</a:t>
            </a:r>
            <a:endParaRPr kumimoji="1" lang="ja-JP" altLang="en-US" dirty="0"/>
          </a:p>
        </p:txBody>
      </p:sp>
      <p:sp>
        <p:nvSpPr>
          <p:cNvPr id="4" name="TextBox 3">
            <a:extLst>
              <a:ext uri="{FF2B5EF4-FFF2-40B4-BE49-F238E27FC236}">
                <a16:creationId xmlns:a16="http://schemas.microsoft.com/office/drawing/2014/main" id="{56BCCDD3-E17D-2811-B7FA-A7CB0FA6640F}"/>
              </a:ext>
            </a:extLst>
          </p:cNvPr>
          <p:cNvSpPr txBox="1"/>
          <p:nvPr/>
        </p:nvSpPr>
        <p:spPr>
          <a:xfrm>
            <a:off x="449016" y="269481"/>
            <a:ext cx="8298743" cy="707886"/>
          </a:xfrm>
          <a:prstGeom prst="rect">
            <a:avLst/>
          </a:prstGeom>
          <a:noFill/>
        </p:spPr>
        <p:txBody>
          <a:bodyPr wrap="square" rtlCol="0">
            <a:spAutoFit/>
          </a:bodyPr>
          <a:lstStyle/>
          <a:p>
            <a:r>
              <a:rPr lang="en-JP" sz="4000" dirty="0"/>
              <a:t>Appendix. その他の要素のAblation </a:t>
            </a:r>
          </a:p>
        </p:txBody>
      </p:sp>
      <p:pic>
        <p:nvPicPr>
          <p:cNvPr id="7" name="Picture 6" descr="A table with a number of ticks and numbers&#10;&#10;Description automatically generated">
            <a:extLst>
              <a:ext uri="{FF2B5EF4-FFF2-40B4-BE49-F238E27FC236}">
                <a16:creationId xmlns:a16="http://schemas.microsoft.com/office/drawing/2014/main" id="{01267B76-374F-2685-D43C-488D2AE50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93" y="2173933"/>
            <a:ext cx="5701313" cy="3720494"/>
          </a:xfrm>
          <a:prstGeom prst="rect">
            <a:avLst/>
          </a:prstGeom>
          <a:ln>
            <a:solidFill>
              <a:schemeClr val="accent2"/>
            </a:solidFill>
          </a:ln>
        </p:spPr>
      </p:pic>
      <p:sp>
        <p:nvSpPr>
          <p:cNvPr id="8" name="TextBox 7">
            <a:extLst>
              <a:ext uri="{FF2B5EF4-FFF2-40B4-BE49-F238E27FC236}">
                <a16:creationId xmlns:a16="http://schemas.microsoft.com/office/drawing/2014/main" id="{7B7B31A6-5E57-A3D2-3739-9951BA53D17D}"/>
              </a:ext>
            </a:extLst>
          </p:cNvPr>
          <p:cNvSpPr txBox="1"/>
          <p:nvPr/>
        </p:nvSpPr>
        <p:spPr>
          <a:xfrm>
            <a:off x="6096000" y="5525095"/>
            <a:ext cx="1818907" cy="369332"/>
          </a:xfrm>
          <a:prstGeom prst="rect">
            <a:avLst/>
          </a:prstGeom>
          <a:noFill/>
        </p:spPr>
        <p:txBody>
          <a:bodyPr wrap="square" rtlCol="0">
            <a:spAutoFit/>
          </a:bodyPr>
          <a:lstStyle/>
          <a:p>
            <a:pPr algn="l"/>
            <a:r>
              <a:rPr lang="en-US" dirty="0">
                <a:solidFill>
                  <a:schemeClr val="bg1">
                    <a:lumMod val="50000"/>
                  </a:schemeClr>
                </a:solidFill>
              </a:rPr>
              <a:t>From p.8, Tab.7</a:t>
            </a:r>
            <a:endParaRPr lang="en-JP" dirty="0">
              <a:solidFill>
                <a:schemeClr val="bg1">
                  <a:lumMod val="50000"/>
                </a:schemeClr>
              </a:solidFill>
            </a:endParaRPr>
          </a:p>
        </p:txBody>
      </p:sp>
      <p:sp>
        <p:nvSpPr>
          <p:cNvPr id="9" name="TextBox 8">
            <a:extLst>
              <a:ext uri="{FF2B5EF4-FFF2-40B4-BE49-F238E27FC236}">
                <a16:creationId xmlns:a16="http://schemas.microsoft.com/office/drawing/2014/main" id="{0C0C6BEE-664F-F393-69AB-2B8B0D3B27D3}"/>
              </a:ext>
            </a:extLst>
          </p:cNvPr>
          <p:cNvSpPr txBox="1"/>
          <p:nvPr/>
        </p:nvSpPr>
        <p:spPr>
          <a:xfrm>
            <a:off x="273104" y="1310142"/>
            <a:ext cx="11242623" cy="461665"/>
          </a:xfrm>
          <a:prstGeom prst="rect">
            <a:avLst/>
          </a:prstGeom>
          <a:noFill/>
        </p:spPr>
        <p:txBody>
          <a:bodyPr wrap="square" rtlCol="0">
            <a:spAutoFit/>
          </a:bodyPr>
          <a:lstStyle/>
          <a:p>
            <a:pPr algn="l"/>
            <a:r>
              <a:rPr lang="en-JP" sz="2400" dirty="0"/>
              <a:t>自己教師あり学習でViTを訓練する際にどのような要素が重要かを詳細に検証．</a:t>
            </a:r>
          </a:p>
        </p:txBody>
      </p:sp>
      <p:grpSp>
        <p:nvGrpSpPr>
          <p:cNvPr id="10" name="Group 9">
            <a:extLst>
              <a:ext uri="{FF2B5EF4-FFF2-40B4-BE49-F238E27FC236}">
                <a16:creationId xmlns:a16="http://schemas.microsoft.com/office/drawing/2014/main" id="{C428E54C-8E36-4A55-943A-72A70309323E}"/>
              </a:ext>
            </a:extLst>
          </p:cNvPr>
          <p:cNvGrpSpPr/>
          <p:nvPr/>
        </p:nvGrpSpPr>
        <p:grpSpPr>
          <a:xfrm>
            <a:off x="142042" y="5998665"/>
            <a:ext cx="12049958" cy="625864"/>
            <a:chOff x="142041" y="4694019"/>
            <a:chExt cx="12049958" cy="625864"/>
          </a:xfrm>
        </p:grpSpPr>
        <p:pic>
          <p:nvPicPr>
            <p:cNvPr id="11" name="Graphic 10" descr="Caret Right with solid fill">
              <a:extLst>
                <a:ext uri="{FF2B5EF4-FFF2-40B4-BE49-F238E27FC236}">
                  <a16:creationId xmlns:a16="http://schemas.microsoft.com/office/drawing/2014/main" id="{EF4EBBF2-ED40-FE1D-B522-7F320D8226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041" y="4694019"/>
              <a:ext cx="625864" cy="625864"/>
            </a:xfrm>
            <a:prstGeom prst="rect">
              <a:avLst/>
            </a:prstGeom>
          </p:spPr>
        </p:pic>
        <p:sp>
          <p:nvSpPr>
            <p:cNvPr id="12" name="TextBox 11">
              <a:extLst>
                <a:ext uri="{FF2B5EF4-FFF2-40B4-BE49-F238E27FC236}">
                  <a16:creationId xmlns:a16="http://schemas.microsoft.com/office/drawing/2014/main" id="{182EB916-6D86-B2E6-A647-C52CD326F9A9}"/>
                </a:ext>
              </a:extLst>
            </p:cNvPr>
            <p:cNvSpPr txBox="1"/>
            <p:nvPr/>
          </p:nvSpPr>
          <p:spPr>
            <a:xfrm>
              <a:off x="609598" y="4806896"/>
              <a:ext cx="11582401" cy="400110"/>
            </a:xfrm>
            <a:prstGeom prst="rect">
              <a:avLst/>
            </a:prstGeom>
            <a:noFill/>
          </p:spPr>
          <p:txBody>
            <a:bodyPr wrap="square" rtlCol="0">
              <a:spAutoFit/>
            </a:bodyPr>
            <a:lstStyle/>
            <a:p>
              <a:pPr algn="l"/>
              <a:r>
                <a:rPr lang="en-JP" sz="2000" dirty="0"/>
                <a:t>教師-生徒の表現損失やデータ拡張としてMulti-Cropを用いることの重要性がわかる．</a:t>
              </a:r>
            </a:p>
          </p:txBody>
        </p:sp>
      </p:grpSp>
    </p:spTree>
    <p:extLst>
      <p:ext uri="{BB962C8B-B14F-4D97-AF65-F5344CB8AC3E}">
        <p14:creationId xmlns:p14="http://schemas.microsoft.com/office/powerpoint/2010/main" val="231887935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3</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8809283" cy="400110"/>
          </a:xfrm>
          <a:prstGeom prst="rect">
            <a:avLst/>
          </a:prstGeom>
          <a:noFill/>
        </p:spPr>
        <p:txBody>
          <a:bodyPr wrap="square" rtlCol="0">
            <a:spAutoFit/>
          </a:bodyPr>
          <a:lstStyle/>
          <a:p>
            <a:pPr algn="l"/>
            <a:r>
              <a:rPr lang="en-JP" sz="2000" dirty="0"/>
              <a:t>・</a:t>
            </a:r>
            <a:r>
              <a:rPr lang="en-JP" sz="2000" dirty="0">
                <a:solidFill>
                  <a:schemeClr val="accent6"/>
                </a:solidFill>
              </a:rPr>
              <a:t>自己蒸留</a:t>
            </a:r>
            <a:r>
              <a:rPr lang="en-JP" sz="2000" dirty="0"/>
              <a:t>による新たな自己教師あり学習のアプローチを提案．</a:t>
            </a:r>
          </a:p>
        </p:txBody>
      </p:sp>
      <p:sp>
        <p:nvSpPr>
          <p:cNvPr id="11" name="TextBox 10">
            <a:extLst>
              <a:ext uri="{FF2B5EF4-FFF2-40B4-BE49-F238E27FC236}">
                <a16:creationId xmlns:a16="http://schemas.microsoft.com/office/drawing/2014/main" id="{5C8E8CEE-E202-67C9-6210-5144AE7252F6}"/>
              </a:ext>
            </a:extLst>
          </p:cNvPr>
          <p:cNvSpPr txBox="1"/>
          <p:nvPr/>
        </p:nvSpPr>
        <p:spPr>
          <a:xfrm>
            <a:off x="449014" y="5571138"/>
            <a:ext cx="11588086" cy="400110"/>
          </a:xfrm>
          <a:prstGeom prst="rect">
            <a:avLst/>
          </a:prstGeom>
          <a:noFill/>
        </p:spPr>
        <p:txBody>
          <a:bodyPr wrap="square" rtlCol="0">
            <a:spAutoFit/>
          </a:bodyPr>
          <a:lstStyle/>
          <a:p>
            <a:pPr algn="l"/>
            <a:r>
              <a:rPr lang="en-JP" sz="2000" dirty="0"/>
              <a:t>・提案手法で訓練したViTが</a:t>
            </a:r>
            <a:r>
              <a:rPr lang="en-JP" sz="2000" b="1" dirty="0"/>
              <a:t>物体の境界</a:t>
            </a:r>
            <a:r>
              <a:rPr lang="en-JP" sz="2000" dirty="0"/>
              <a:t>や</a:t>
            </a:r>
            <a:r>
              <a:rPr lang="en-JP" sz="2000" b="1" dirty="0"/>
              <a:t>シーン構成</a:t>
            </a:r>
            <a:r>
              <a:rPr lang="en-JP" sz="2000" dirty="0"/>
              <a:t>などを</a:t>
            </a:r>
            <a:r>
              <a:rPr lang="en-JP" sz="2000" dirty="0">
                <a:solidFill>
                  <a:schemeClr val="accent2"/>
                </a:solidFill>
              </a:rPr>
              <a:t>教師なし</a:t>
            </a:r>
            <a:r>
              <a:rPr lang="en-JP" sz="2000" dirty="0"/>
              <a:t>で獲得できる可能性を示す．</a:t>
            </a:r>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26879"/>
            <a:ext cx="11588086" cy="400110"/>
          </a:xfrm>
          <a:prstGeom prst="rect">
            <a:avLst/>
          </a:prstGeom>
          <a:noFill/>
        </p:spPr>
        <p:txBody>
          <a:bodyPr wrap="square" rtlCol="0">
            <a:spAutoFit/>
          </a:bodyPr>
          <a:lstStyle/>
          <a:p>
            <a:pPr algn="l"/>
            <a:r>
              <a:rPr lang="en-JP" sz="2000" dirty="0"/>
              <a:t>・単純なKNNにより IN-1kにおける分類精度78.3%（Top-1 Acc. ）を</a:t>
            </a:r>
            <a:r>
              <a:rPr lang="en-JP" sz="2000" dirty="0">
                <a:solidFill>
                  <a:schemeClr val="accent2"/>
                </a:solidFill>
              </a:rPr>
              <a:t>教師なし</a:t>
            </a:r>
            <a:r>
              <a:rPr lang="en-JP" sz="2000" dirty="0"/>
              <a:t>で達成．</a:t>
            </a:r>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en-JP" sz="2000" dirty="0"/>
              <a:t>・自然画像において自己教師ありで訓練したViTが獲得する知識を実験的に検証．</a:t>
            </a:r>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a:t>
            </a:r>
            <a:r>
              <a:rPr lang="en-JP" sz="2000" dirty="0">
                <a:solidFill>
                  <a:schemeClr val="accent6"/>
                </a:solidFill>
              </a:rPr>
              <a:t>表現崩壊</a:t>
            </a:r>
            <a:r>
              <a:rPr lang="en-JP" sz="2000" dirty="0"/>
              <a:t>を防ぐため，</a:t>
            </a:r>
            <a:r>
              <a:rPr lang="en-JP" sz="2000" dirty="0">
                <a:solidFill>
                  <a:schemeClr val="accent6"/>
                </a:solidFill>
              </a:rPr>
              <a:t>教師モデルの出力エントロピー</a:t>
            </a:r>
            <a:r>
              <a:rPr lang="en-JP" sz="2000" dirty="0"/>
              <a:t>を調整．</a:t>
            </a:r>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pPr algn="l"/>
            <a:r>
              <a:rPr lang="en-JP" sz="2000" dirty="0"/>
              <a:t>・入力画像と，データ拡張を加えた画像のペアに対し，生徒と教師の表現を一致させる．</a:t>
            </a:r>
          </a:p>
        </p:txBody>
      </p:sp>
    </p:spTree>
    <p:extLst>
      <p:ext uri="{BB962C8B-B14F-4D97-AF65-F5344CB8AC3E}">
        <p14:creationId xmlns:p14="http://schemas.microsoft.com/office/powerpoint/2010/main" val="231181219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4</a:t>
            </a:fld>
            <a:r>
              <a:rPr kumimoji="1" lang="en-US" altLang="ja-JP"/>
              <a:t>-</a:t>
            </a:r>
            <a:endParaRPr kumimoji="1" lang="ja-JP" altLang="en-US" dirty="0"/>
          </a:p>
        </p:txBody>
      </p:sp>
      <p:sp>
        <p:nvSpPr>
          <p:cNvPr id="4" name="TextBox 3">
            <a:extLst>
              <a:ext uri="{FF2B5EF4-FFF2-40B4-BE49-F238E27FC236}">
                <a16:creationId xmlns:a16="http://schemas.microsoft.com/office/drawing/2014/main" id="{3CFE054D-B282-0E09-D45D-EDB0B930674B}"/>
              </a:ext>
            </a:extLst>
          </p:cNvPr>
          <p:cNvSpPr txBox="1"/>
          <p:nvPr/>
        </p:nvSpPr>
        <p:spPr>
          <a:xfrm>
            <a:off x="449017" y="269481"/>
            <a:ext cx="7135318" cy="707886"/>
          </a:xfrm>
          <a:prstGeom prst="rect">
            <a:avLst/>
          </a:prstGeom>
          <a:noFill/>
        </p:spPr>
        <p:txBody>
          <a:bodyPr wrap="square" rtlCol="0">
            <a:spAutoFit/>
          </a:bodyPr>
          <a:lstStyle/>
          <a:p>
            <a:r>
              <a:rPr lang="en-JP" sz="4000" dirty="0">
                <a:latin typeface="+mj-lt"/>
              </a:rPr>
              <a:t>自己教師あり学習</a:t>
            </a:r>
          </a:p>
        </p:txBody>
      </p:sp>
      <p:sp>
        <p:nvSpPr>
          <p:cNvPr id="2" name="TextBox 1">
            <a:extLst>
              <a:ext uri="{FF2B5EF4-FFF2-40B4-BE49-F238E27FC236}">
                <a16:creationId xmlns:a16="http://schemas.microsoft.com/office/drawing/2014/main" id="{79E3BCCD-FD0C-C4FE-E137-31C5177E1E64}"/>
              </a:ext>
            </a:extLst>
          </p:cNvPr>
          <p:cNvSpPr txBox="1"/>
          <p:nvPr/>
        </p:nvSpPr>
        <p:spPr>
          <a:xfrm>
            <a:off x="336476" y="1258973"/>
            <a:ext cx="10964654" cy="461665"/>
          </a:xfrm>
          <a:prstGeom prst="rect">
            <a:avLst/>
          </a:prstGeom>
          <a:noFill/>
        </p:spPr>
        <p:txBody>
          <a:bodyPr wrap="square" rtlCol="0">
            <a:spAutoFit/>
          </a:bodyPr>
          <a:lstStyle/>
          <a:p>
            <a:pPr algn="l"/>
            <a:r>
              <a:rPr lang="en-JP" sz="2400" dirty="0">
                <a:solidFill>
                  <a:schemeClr val="accent2"/>
                </a:solidFill>
              </a:rPr>
              <a:t>データそのもの</a:t>
            </a:r>
            <a:r>
              <a:rPr lang="en-JP" sz="2400" dirty="0"/>
              <a:t>から有用な表現を獲得することを目指す学習パラダイム</a:t>
            </a:r>
          </a:p>
        </p:txBody>
      </p:sp>
      <p:cxnSp>
        <p:nvCxnSpPr>
          <p:cNvPr id="6" name="Straight Connector 5">
            <a:extLst>
              <a:ext uri="{FF2B5EF4-FFF2-40B4-BE49-F238E27FC236}">
                <a16:creationId xmlns:a16="http://schemas.microsoft.com/office/drawing/2014/main" id="{6CF9CD81-2451-7C6C-30BB-037396D099B3}"/>
              </a:ext>
            </a:extLst>
          </p:cNvPr>
          <p:cNvCxnSpPr>
            <a:cxnSpLocks/>
          </p:cNvCxnSpPr>
          <p:nvPr/>
        </p:nvCxnSpPr>
        <p:spPr>
          <a:xfrm>
            <a:off x="212272" y="1210546"/>
            <a:ext cx="0" cy="55852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662FAD1-F15C-5CD1-5B06-989BD75F2F00}"/>
              </a:ext>
            </a:extLst>
          </p:cNvPr>
          <p:cNvSpPr txBox="1"/>
          <p:nvPr/>
        </p:nvSpPr>
        <p:spPr>
          <a:xfrm>
            <a:off x="212272" y="2672681"/>
            <a:ext cx="2758965" cy="400110"/>
          </a:xfrm>
          <a:prstGeom prst="rect">
            <a:avLst/>
          </a:prstGeom>
          <a:noFill/>
        </p:spPr>
        <p:txBody>
          <a:bodyPr wrap="square" rtlCol="0">
            <a:spAutoFit/>
          </a:bodyPr>
          <a:lstStyle/>
          <a:p>
            <a:pPr algn="l"/>
            <a:r>
              <a:rPr lang="en-JP" sz="2000" dirty="0">
                <a:latin typeface="+mj-lt"/>
              </a:rPr>
              <a:t>一般的な教師あり学習</a:t>
            </a:r>
          </a:p>
        </p:txBody>
      </p:sp>
      <p:sp>
        <p:nvSpPr>
          <p:cNvPr id="10" name="Rounded Rectangle 9">
            <a:extLst>
              <a:ext uri="{FF2B5EF4-FFF2-40B4-BE49-F238E27FC236}">
                <a16:creationId xmlns:a16="http://schemas.microsoft.com/office/drawing/2014/main" id="{25981CE1-DD6C-23D8-F253-E75A4716E8B1}"/>
              </a:ext>
            </a:extLst>
          </p:cNvPr>
          <p:cNvSpPr/>
          <p:nvPr/>
        </p:nvSpPr>
        <p:spPr>
          <a:xfrm>
            <a:off x="3263460" y="1855860"/>
            <a:ext cx="8716268" cy="2033751"/>
          </a:xfrm>
          <a:prstGeom prst="round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61" name="Group 60">
            <a:extLst>
              <a:ext uri="{FF2B5EF4-FFF2-40B4-BE49-F238E27FC236}">
                <a16:creationId xmlns:a16="http://schemas.microsoft.com/office/drawing/2014/main" id="{24000C79-4BB7-BC04-9FFF-1CAD97A6EDD8}"/>
              </a:ext>
            </a:extLst>
          </p:cNvPr>
          <p:cNvGrpSpPr/>
          <p:nvPr/>
        </p:nvGrpSpPr>
        <p:grpSpPr>
          <a:xfrm>
            <a:off x="7521788" y="4430764"/>
            <a:ext cx="1234193" cy="1425800"/>
            <a:chOff x="3515581" y="2173430"/>
            <a:chExt cx="1234193" cy="1425800"/>
          </a:xfrm>
        </p:grpSpPr>
        <p:grpSp>
          <p:nvGrpSpPr>
            <p:cNvPr id="20" name="Group 19">
              <a:extLst>
                <a:ext uri="{FF2B5EF4-FFF2-40B4-BE49-F238E27FC236}">
                  <a16:creationId xmlns:a16="http://schemas.microsoft.com/office/drawing/2014/main" id="{F9A85490-09D5-30B0-C36A-BAB44EC75EAC}"/>
                </a:ext>
              </a:extLst>
            </p:cNvPr>
            <p:cNvGrpSpPr/>
            <p:nvPr/>
          </p:nvGrpSpPr>
          <p:grpSpPr>
            <a:xfrm>
              <a:off x="3541945" y="2546351"/>
              <a:ext cx="1170180" cy="1052879"/>
              <a:chOff x="3263461" y="4918841"/>
              <a:chExt cx="1340070" cy="1340071"/>
            </a:xfrm>
          </p:grpSpPr>
          <p:sp>
            <p:nvSpPr>
              <p:cNvPr id="11" name="Rectangle 10">
                <a:extLst>
                  <a:ext uri="{FF2B5EF4-FFF2-40B4-BE49-F238E27FC236}">
                    <a16:creationId xmlns:a16="http://schemas.microsoft.com/office/drawing/2014/main" id="{6FF3B6D9-C14E-693F-74E1-0ADD9E12F923}"/>
                  </a:ext>
                </a:extLst>
              </p:cNvPr>
              <p:cNvSpPr/>
              <p:nvPr/>
            </p:nvSpPr>
            <p:spPr>
              <a:xfrm>
                <a:off x="3263461" y="4918841"/>
                <a:ext cx="1340070" cy="13400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3" name="Graphic 12" descr="Asian Temple with solid fill">
                <a:extLst>
                  <a:ext uri="{FF2B5EF4-FFF2-40B4-BE49-F238E27FC236}">
                    <a16:creationId xmlns:a16="http://schemas.microsoft.com/office/drawing/2014/main" id="{387D1BFF-E829-455D-F4B1-C9E1B7AE70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63461" y="4918841"/>
                <a:ext cx="788277" cy="788277"/>
              </a:xfrm>
              <a:prstGeom prst="rect">
                <a:avLst/>
              </a:prstGeom>
            </p:spPr>
          </p:pic>
          <p:pic>
            <p:nvPicPr>
              <p:cNvPr id="19" name="Graphic 18" descr="Dance with solid fill">
                <a:extLst>
                  <a:ext uri="{FF2B5EF4-FFF2-40B4-BE49-F238E27FC236}">
                    <a16:creationId xmlns:a16="http://schemas.microsoft.com/office/drawing/2014/main" id="{36C1C4FC-5D9D-CA5A-57BB-359A2ED727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15254" y="5470635"/>
                <a:ext cx="788277" cy="788277"/>
              </a:xfrm>
              <a:prstGeom prst="rect">
                <a:avLst/>
              </a:prstGeom>
            </p:spPr>
          </p:pic>
        </p:grpSp>
        <p:sp>
          <p:nvSpPr>
            <p:cNvPr id="21" name="TextBox 20">
              <a:extLst>
                <a:ext uri="{FF2B5EF4-FFF2-40B4-BE49-F238E27FC236}">
                  <a16:creationId xmlns:a16="http://schemas.microsoft.com/office/drawing/2014/main" id="{F0F45A0B-38AC-8C57-6A19-9C863F4A57F5}"/>
                </a:ext>
              </a:extLst>
            </p:cNvPr>
            <p:cNvSpPr txBox="1"/>
            <p:nvPr/>
          </p:nvSpPr>
          <p:spPr>
            <a:xfrm>
              <a:off x="3515581" y="2173430"/>
              <a:ext cx="1234193" cy="338554"/>
            </a:xfrm>
            <a:prstGeom prst="rect">
              <a:avLst/>
            </a:prstGeom>
            <a:noFill/>
          </p:spPr>
          <p:txBody>
            <a:bodyPr wrap="square" rtlCol="0">
              <a:spAutoFit/>
            </a:bodyPr>
            <a:lstStyle/>
            <a:p>
              <a:pPr algn="l"/>
              <a:r>
                <a:rPr lang="en-JP" sz="1600" dirty="0"/>
                <a:t>再構成画像</a:t>
              </a:r>
            </a:p>
          </p:txBody>
        </p:sp>
      </p:grpSp>
      <p:sp>
        <p:nvSpPr>
          <p:cNvPr id="22" name="Right Arrow 21">
            <a:extLst>
              <a:ext uri="{FF2B5EF4-FFF2-40B4-BE49-F238E27FC236}">
                <a16:creationId xmlns:a16="http://schemas.microsoft.com/office/drawing/2014/main" id="{B055CF48-B979-6A5E-0ECC-8E3CC6A995FD}"/>
              </a:ext>
            </a:extLst>
          </p:cNvPr>
          <p:cNvSpPr/>
          <p:nvPr/>
        </p:nvSpPr>
        <p:spPr>
          <a:xfrm>
            <a:off x="4936319" y="2887360"/>
            <a:ext cx="546538" cy="31531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25" name="Group 24">
            <a:extLst>
              <a:ext uri="{FF2B5EF4-FFF2-40B4-BE49-F238E27FC236}">
                <a16:creationId xmlns:a16="http://schemas.microsoft.com/office/drawing/2014/main" id="{C0245F2B-F177-375A-F884-500D032B93C8}"/>
              </a:ext>
            </a:extLst>
          </p:cNvPr>
          <p:cNvGrpSpPr/>
          <p:nvPr/>
        </p:nvGrpSpPr>
        <p:grpSpPr>
          <a:xfrm>
            <a:off x="5557021" y="2776622"/>
            <a:ext cx="1512584" cy="583324"/>
            <a:chOff x="4367954" y="5015703"/>
            <a:chExt cx="1512584" cy="583324"/>
          </a:xfrm>
        </p:grpSpPr>
        <p:sp>
          <p:nvSpPr>
            <p:cNvPr id="23" name="Rounded Rectangle 22">
              <a:extLst>
                <a:ext uri="{FF2B5EF4-FFF2-40B4-BE49-F238E27FC236}">
                  <a16:creationId xmlns:a16="http://schemas.microsoft.com/office/drawing/2014/main" id="{8B6597AB-EDD8-E30A-89B0-A60592E9EB53}"/>
                </a:ext>
              </a:extLst>
            </p:cNvPr>
            <p:cNvSpPr/>
            <p:nvPr/>
          </p:nvSpPr>
          <p:spPr>
            <a:xfrm>
              <a:off x="4367954" y="5015703"/>
              <a:ext cx="1512584" cy="583324"/>
            </a:xfrm>
            <a:prstGeom prst="round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24" name="TextBox 23">
              <a:extLst>
                <a:ext uri="{FF2B5EF4-FFF2-40B4-BE49-F238E27FC236}">
                  <a16:creationId xmlns:a16="http://schemas.microsoft.com/office/drawing/2014/main" id="{6185412D-2A4D-8943-6E5F-31BA161B5F19}"/>
                </a:ext>
              </a:extLst>
            </p:cNvPr>
            <p:cNvSpPr txBox="1"/>
            <p:nvPr/>
          </p:nvSpPr>
          <p:spPr>
            <a:xfrm>
              <a:off x="4442684" y="5122699"/>
              <a:ext cx="1383876" cy="369332"/>
            </a:xfrm>
            <a:prstGeom prst="rect">
              <a:avLst/>
            </a:prstGeom>
            <a:noFill/>
          </p:spPr>
          <p:txBody>
            <a:bodyPr wrap="square" rtlCol="0">
              <a:spAutoFit/>
            </a:bodyPr>
            <a:lstStyle/>
            <a:p>
              <a:pPr algn="l"/>
              <a:r>
                <a:rPr lang="en-JP" dirty="0"/>
                <a:t>分類モデル</a:t>
              </a:r>
            </a:p>
          </p:txBody>
        </p:sp>
      </p:grpSp>
      <p:sp>
        <p:nvSpPr>
          <p:cNvPr id="26" name="Right Arrow 25">
            <a:extLst>
              <a:ext uri="{FF2B5EF4-FFF2-40B4-BE49-F238E27FC236}">
                <a16:creationId xmlns:a16="http://schemas.microsoft.com/office/drawing/2014/main" id="{B49FAA87-F5D4-D0CB-DB76-9D4C61D9DCEF}"/>
              </a:ext>
            </a:extLst>
          </p:cNvPr>
          <p:cNvSpPr/>
          <p:nvPr/>
        </p:nvSpPr>
        <p:spPr>
          <a:xfrm>
            <a:off x="7204002" y="2888297"/>
            <a:ext cx="546538" cy="31531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7" name="TextBox 26">
            <a:extLst>
              <a:ext uri="{FF2B5EF4-FFF2-40B4-BE49-F238E27FC236}">
                <a16:creationId xmlns:a16="http://schemas.microsoft.com/office/drawing/2014/main" id="{255DF775-E16B-E215-8B9A-D28E80D4CFFC}"/>
              </a:ext>
            </a:extLst>
          </p:cNvPr>
          <p:cNvSpPr txBox="1"/>
          <p:nvPr/>
        </p:nvSpPr>
        <p:spPr>
          <a:xfrm>
            <a:off x="9160801" y="2813230"/>
            <a:ext cx="804107" cy="461665"/>
          </a:xfrm>
          <a:prstGeom prst="rect">
            <a:avLst/>
          </a:prstGeom>
          <a:solidFill>
            <a:schemeClr val="accent2">
              <a:lumMod val="50000"/>
            </a:schemeClr>
          </a:solidFill>
        </p:spPr>
        <p:txBody>
          <a:bodyPr wrap="square" rtlCol="0">
            <a:spAutoFit/>
          </a:bodyPr>
          <a:lstStyle/>
          <a:p>
            <a:pPr algn="l"/>
            <a:r>
              <a:rPr lang="en-JP" sz="2400" dirty="0">
                <a:solidFill>
                  <a:schemeClr val="bg1"/>
                </a:solidFill>
              </a:rPr>
              <a:t>お寺</a:t>
            </a:r>
          </a:p>
        </p:txBody>
      </p:sp>
      <p:sp>
        <p:nvSpPr>
          <p:cNvPr id="28" name="TextBox 27">
            <a:extLst>
              <a:ext uri="{FF2B5EF4-FFF2-40B4-BE49-F238E27FC236}">
                <a16:creationId xmlns:a16="http://schemas.microsoft.com/office/drawing/2014/main" id="{9558A386-D981-29D3-E009-B378E6039CA3}"/>
              </a:ext>
            </a:extLst>
          </p:cNvPr>
          <p:cNvSpPr txBox="1"/>
          <p:nvPr/>
        </p:nvSpPr>
        <p:spPr>
          <a:xfrm>
            <a:off x="7914226" y="2813231"/>
            <a:ext cx="804106" cy="461665"/>
          </a:xfrm>
          <a:prstGeom prst="rect">
            <a:avLst/>
          </a:prstGeom>
          <a:solidFill>
            <a:schemeClr val="accent1">
              <a:lumMod val="75000"/>
            </a:schemeClr>
          </a:solidFill>
        </p:spPr>
        <p:txBody>
          <a:bodyPr wrap="square" rtlCol="0">
            <a:spAutoFit/>
          </a:bodyPr>
          <a:lstStyle/>
          <a:p>
            <a:pPr algn="l"/>
            <a:r>
              <a:rPr lang="en-JP" sz="2400" dirty="0">
                <a:solidFill>
                  <a:schemeClr val="bg1"/>
                </a:solidFill>
              </a:rPr>
              <a:t>神社</a:t>
            </a:r>
          </a:p>
        </p:txBody>
      </p:sp>
      <p:cxnSp>
        <p:nvCxnSpPr>
          <p:cNvPr id="30" name="Curved Connector 29">
            <a:extLst>
              <a:ext uri="{FF2B5EF4-FFF2-40B4-BE49-F238E27FC236}">
                <a16:creationId xmlns:a16="http://schemas.microsoft.com/office/drawing/2014/main" id="{7BC4B2BF-2EE3-B0C5-02C4-BFDBB795569B}"/>
              </a:ext>
            </a:extLst>
          </p:cNvPr>
          <p:cNvCxnSpPr>
            <a:cxnSpLocks/>
          </p:cNvCxnSpPr>
          <p:nvPr/>
        </p:nvCxnSpPr>
        <p:spPr>
          <a:xfrm rot="16200000" flipH="1">
            <a:off x="8939567" y="2724079"/>
            <a:ext cx="1" cy="1246576"/>
          </a:xfrm>
          <a:prstGeom prst="curvedConnector3">
            <a:avLst>
              <a:gd name="adj1" fmla="val 22860100000"/>
            </a:avLst>
          </a:prstGeom>
          <a:ln w="38100">
            <a:solidFill>
              <a:schemeClr val="accent6">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6" name="Graphic 35" descr="Male profile with solid fill">
            <a:extLst>
              <a:ext uri="{FF2B5EF4-FFF2-40B4-BE49-F238E27FC236}">
                <a16:creationId xmlns:a16="http://schemas.microsoft.com/office/drawing/2014/main" id="{752E2B98-1F08-C032-530E-11953AEA8A5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35799" y="2601664"/>
            <a:ext cx="914400" cy="914400"/>
          </a:xfrm>
          <a:prstGeom prst="rect">
            <a:avLst/>
          </a:prstGeom>
        </p:spPr>
      </p:pic>
      <p:sp>
        <p:nvSpPr>
          <p:cNvPr id="39" name="TextBox 38">
            <a:extLst>
              <a:ext uri="{FF2B5EF4-FFF2-40B4-BE49-F238E27FC236}">
                <a16:creationId xmlns:a16="http://schemas.microsoft.com/office/drawing/2014/main" id="{99F3ACC4-CD4B-01EF-0308-246A011E7267}"/>
              </a:ext>
            </a:extLst>
          </p:cNvPr>
          <p:cNvSpPr txBox="1"/>
          <p:nvPr/>
        </p:nvSpPr>
        <p:spPr>
          <a:xfrm>
            <a:off x="10607786" y="2218232"/>
            <a:ext cx="1403132" cy="400110"/>
          </a:xfrm>
          <a:prstGeom prst="rect">
            <a:avLst/>
          </a:prstGeom>
          <a:noFill/>
        </p:spPr>
        <p:txBody>
          <a:bodyPr wrap="square" rtlCol="0">
            <a:spAutoFit/>
          </a:bodyPr>
          <a:lstStyle/>
          <a:p>
            <a:pPr algn="l"/>
            <a:r>
              <a:rPr lang="en-JP" sz="2000" dirty="0"/>
              <a:t>Annotator</a:t>
            </a:r>
          </a:p>
        </p:txBody>
      </p:sp>
      <p:cxnSp>
        <p:nvCxnSpPr>
          <p:cNvPr id="41" name="Straight Arrow Connector 40">
            <a:extLst>
              <a:ext uri="{FF2B5EF4-FFF2-40B4-BE49-F238E27FC236}">
                <a16:creationId xmlns:a16="http://schemas.microsoft.com/office/drawing/2014/main" id="{12909E3B-648E-7349-B480-50B75CFDD640}"/>
              </a:ext>
            </a:extLst>
          </p:cNvPr>
          <p:cNvCxnSpPr>
            <a:cxnSpLocks/>
            <a:stCxn id="36" idx="1"/>
            <a:endCxn id="27" idx="3"/>
          </p:cNvCxnSpPr>
          <p:nvPr/>
        </p:nvCxnSpPr>
        <p:spPr>
          <a:xfrm flipH="1" flipV="1">
            <a:off x="9964908" y="3044063"/>
            <a:ext cx="870891" cy="14801"/>
          </a:xfrm>
          <a:prstGeom prst="straightConnector1">
            <a:avLst/>
          </a:prstGeom>
          <a:ln w="38100">
            <a:solidFill>
              <a:schemeClr val="accent4">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02254EC-6121-41E8-07B9-5F57E76377C7}"/>
              </a:ext>
            </a:extLst>
          </p:cNvPr>
          <p:cNvSpPr txBox="1"/>
          <p:nvPr/>
        </p:nvSpPr>
        <p:spPr>
          <a:xfrm>
            <a:off x="10142031" y="3087409"/>
            <a:ext cx="709448" cy="400110"/>
          </a:xfrm>
          <a:prstGeom prst="rect">
            <a:avLst/>
          </a:prstGeom>
          <a:noFill/>
        </p:spPr>
        <p:txBody>
          <a:bodyPr wrap="square" rtlCol="0">
            <a:spAutoFit/>
          </a:bodyPr>
          <a:lstStyle/>
          <a:p>
            <a:pPr algn="l"/>
            <a:r>
              <a:rPr lang="en-JP" sz="2000" dirty="0"/>
              <a:t>付与</a:t>
            </a:r>
          </a:p>
        </p:txBody>
      </p:sp>
      <p:sp>
        <p:nvSpPr>
          <p:cNvPr id="49" name="TextBox 48">
            <a:extLst>
              <a:ext uri="{FF2B5EF4-FFF2-40B4-BE49-F238E27FC236}">
                <a16:creationId xmlns:a16="http://schemas.microsoft.com/office/drawing/2014/main" id="{F4BE7AE2-CBD7-DD72-AAF3-00E8B85A6C81}"/>
              </a:ext>
            </a:extLst>
          </p:cNvPr>
          <p:cNvSpPr txBox="1"/>
          <p:nvPr/>
        </p:nvSpPr>
        <p:spPr>
          <a:xfrm>
            <a:off x="8954124" y="2476908"/>
            <a:ext cx="1265257" cy="338554"/>
          </a:xfrm>
          <a:prstGeom prst="rect">
            <a:avLst/>
          </a:prstGeom>
          <a:noFill/>
        </p:spPr>
        <p:txBody>
          <a:bodyPr wrap="square" rtlCol="0">
            <a:spAutoFit/>
          </a:bodyPr>
          <a:lstStyle/>
          <a:p>
            <a:pPr algn="l"/>
            <a:r>
              <a:rPr lang="en-JP" sz="1600" dirty="0">
                <a:solidFill>
                  <a:schemeClr val="accent2">
                    <a:lumMod val="50000"/>
                  </a:schemeClr>
                </a:solidFill>
              </a:rPr>
              <a:t>正解ラベル</a:t>
            </a:r>
          </a:p>
        </p:txBody>
      </p:sp>
      <p:sp>
        <p:nvSpPr>
          <p:cNvPr id="50" name="TextBox 49">
            <a:extLst>
              <a:ext uri="{FF2B5EF4-FFF2-40B4-BE49-F238E27FC236}">
                <a16:creationId xmlns:a16="http://schemas.microsoft.com/office/drawing/2014/main" id="{2532E065-8863-7672-10C1-28C3647AFBD8}"/>
              </a:ext>
            </a:extLst>
          </p:cNvPr>
          <p:cNvSpPr txBox="1"/>
          <p:nvPr/>
        </p:nvSpPr>
        <p:spPr>
          <a:xfrm>
            <a:off x="7688867" y="2466570"/>
            <a:ext cx="1265257" cy="338554"/>
          </a:xfrm>
          <a:prstGeom prst="rect">
            <a:avLst/>
          </a:prstGeom>
          <a:noFill/>
        </p:spPr>
        <p:txBody>
          <a:bodyPr wrap="square" rtlCol="0">
            <a:spAutoFit/>
          </a:bodyPr>
          <a:lstStyle/>
          <a:p>
            <a:pPr algn="l"/>
            <a:r>
              <a:rPr lang="en-JP" sz="1600" dirty="0"/>
              <a:t>予測ラベル</a:t>
            </a:r>
          </a:p>
        </p:txBody>
      </p:sp>
      <p:pic>
        <p:nvPicPr>
          <p:cNvPr id="52" name="Graphic 51" descr="Male profile with solid fill">
            <a:extLst>
              <a:ext uri="{FF2B5EF4-FFF2-40B4-BE49-F238E27FC236}">
                <a16:creationId xmlns:a16="http://schemas.microsoft.com/office/drawing/2014/main" id="{01B3886E-AA9C-1184-5D13-DF1A984AFC3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52152" y="4942165"/>
            <a:ext cx="914400" cy="914400"/>
          </a:xfrm>
          <a:prstGeom prst="rect">
            <a:avLst/>
          </a:prstGeom>
        </p:spPr>
      </p:pic>
      <p:sp>
        <p:nvSpPr>
          <p:cNvPr id="53" name="TextBox 52">
            <a:extLst>
              <a:ext uri="{FF2B5EF4-FFF2-40B4-BE49-F238E27FC236}">
                <a16:creationId xmlns:a16="http://schemas.microsoft.com/office/drawing/2014/main" id="{216CC550-701C-5E0A-65DB-9AF84E234883}"/>
              </a:ext>
            </a:extLst>
          </p:cNvPr>
          <p:cNvSpPr txBox="1"/>
          <p:nvPr/>
        </p:nvSpPr>
        <p:spPr>
          <a:xfrm>
            <a:off x="10624139" y="4558733"/>
            <a:ext cx="1403132" cy="400110"/>
          </a:xfrm>
          <a:prstGeom prst="rect">
            <a:avLst/>
          </a:prstGeom>
          <a:noFill/>
        </p:spPr>
        <p:txBody>
          <a:bodyPr wrap="square" rtlCol="0">
            <a:spAutoFit/>
          </a:bodyPr>
          <a:lstStyle/>
          <a:p>
            <a:pPr algn="l"/>
            <a:r>
              <a:rPr lang="en-JP" sz="2000" dirty="0">
                <a:solidFill>
                  <a:schemeClr val="bg1">
                    <a:lumMod val="85000"/>
                  </a:schemeClr>
                </a:solidFill>
              </a:rPr>
              <a:t>Annotator</a:t>
            </a:r>
          </a:p>
        </p:txBody>
      </p:sp>
      <p:sp>
        <p:nvSpPr>
          <p:cNvPr id="54" name="TextBox 53">
            <a:extLst>
              <a:ext uri="{FF2B5EF4-FFF2-40B4-BE49-F238E27FC236}">
                <a16:creationId xmlns:a16="http://schemas.microsoft.com/office/drawing/2014/main" id="{CF822697-A5D1-A43B-896E-8FEF881BFAB6}"/>
              </a:ext>
            </a:extLst>
          </p:cNvPr>
          <p:cNvSpPr txBox="1"/>
          <p:nvPr/>
        </p:nvSpPr>
        <p:spPr>
          <a:xfrm>
            <a:off x="336476" y="4999255"/>
            <a:ext cx="2758965" cy="400110"/>
          </a:xfrm>
          <a:prstGeom prst="rect">
            <a:avLst/>
          </a:prstGeom>
          <a:noFill/>
        </p:spPr>
        <p:txBody>
          <a:bodyPr wrap="square" rtlCol="0">
            <a:spAutoFit/>
          </a:bodyPr>
          <a:lstStyle/>
          <a:p>
            <a:pPr algn="l"/>
            <a:r>
              <a:rPr lang="en-JP" sz="2000" b="1" dirty="0"/>
              <a:t>自己教師あり学習</a:t>
            </a:r>
          </a:p>
        </p:txBody>
      </p:sp>
      <p:sp>
        <p:nvSpPr>
          <p:cNvPr id="55" name="Rounded Rectangle 54">
            <a:extLst>
              <a:ext uri="{FF2B5EF4-FFF2-40B4-BE49-F238E27FC236}">
                <a16:creationId xmlns:a16="http://schemas.microsoft.com/office/drawing/2014/main" id="{94704EDB-7C47-2C95-7688-A17E0A95F479}"/>
              </a:ext>
            </a:extLst>
          </p:cNvPr>
          <p:cNvSpPr/>
          <p:nvPr/>
        </p:nvSpPr>
        <p:spPr>
          <a:xfrm>
            <a:off x="3263460" y="4184520"/>
            <a:ext cx="8716268" cy="2033751"/>
          </a:xfrm>
          <a:prstGeom prst="round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62" name="Group 61">
            <a:extLst>
              <a:ext uri="{FF2B5EF4-FFF2-40B4-BE49-F238E27FC236}">
                <a16:creationId xmlns:a16="http://schemas.microsoft.com/office/drawing/2014/main" id="{8FC9FD49-521E-0FF9-1CC3-F825784C97F2}"/>
              </a:ext>
            </a:extLst>
          </p:cNvPr>
          <p:cNvGrpSpPr/>
          <p:nvPr/>
        </p:nvGrpSpPr>
        <p:grpSpPr>
          <a:xfrm>
            <a:off x="3646939" y="2095621"/>
            <a:ext cx="1170180" cy="1445054"/>
            <a:chOff x="3541945" y="2154176"/>
            <a:chExt cx="1170180" cy="1445054"/>
          </a:xfrm>
        </p:grpSpPr>
        <p:grpSp>
          <p:nvGrpSpPr>
            <p:cNvPr id="63" name="Group 62">
              <a:extLst>
                <a:ext uri="{FF2B5EF4-FFF2-40B4-BE49-F238E27FC236}">
                  <a16:creationId xmlns:a16="http://schemas.microsoft.com/office/drawing/2014/main" id="{3B307BB1-9496-4752-F6D2-938B91A24F90}"/>
                </a:ext>
              </a:extLst>
            </p:cNvPr>
            <p:cNvGrpSpPr/>
            <p:nvPr/>
          </p:nvGrpSpPr>
          <p:grpSpPr>
            <a:xfrm>
              <a:off x="3541945" y="2546351"/>
              <a:ext cx="1170180" cy="1052879"/>
              <a:chOff x="3263461" y="4918841"/>
              <a:chExt cx="1340070" cy="1340071"/>
            </a:xfrm>
          </p:grpSpPr>
          <p:sp>
            <p:nvSpPr>
              <p:cNvPr id="65" name="Rectangle 64">
                <a:extLst>
                  <a:ext uri="{FF2B5EF4-FFF2-40B4-BE49-F238E27FC236}">
                    <a16:creationId xmlns:a16="http://schemas.microsoft.com/office/drawing/2014/main" id="{9DACD5BB-A096-61CB-5827-E0B463978D55}"/>
                  </a:ext>
                </a:extLst>
              </p:cNvPr>
              <p:cNvSpPr/>
              <p:nvPr/>
            </p:nvSpPr>
            <p:spPr>
              <a:xfrm>
                <a:off x="3263461" y="4918841"/>
                <a:ext cx="1340070" cy="13400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66" name="Graphic 65" descr="Asian Temple with solid fill">
                <a:extLst>
                  <a:ext uri="{FF2B5EF4-FFF2-40B4-BE49-F238E27FC236}">
                    <a16:creationId xmlns:a16="http://schemas.microsoft.com/office/drawing/2014/main" id="{B92108E7-0BB3-F4A9-F6AE-73217592F2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63461" y="4918841"/>
                <a:ext cx="788277" cy="788277"/>
              </a:xfrm>
              <a:prstGeom prst="rect">
                <a:avLst/>
              </a:prstGeom>
            </p:spPr>
          </p:pic>
          <p:pic>
            <p:nvPicPr>
              <p:cNvPr id="67" name="Graphic 66" descr="Dance with solid fill">
                <a:extLst>
                  <a:ext uri="{FF2B5EF4-FFF2-40B4-BE49-F238E27FC236}">
                    <a16:creationId xmlns:a16="http://schemas.microsoft.com/office/drawing/2014/main" id="{F193B4B0-BAD7-9763-6A10-B9D3DEBC676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15254" y="5470635"/>
                <a:ext cx="788277" cy="788277"/>
              </a:xfrm>
              <a:prstGeom prst="rect">
                <a:avLst/>
              </a:prstGeom>
            </p:spPr>
          </p:pic>
        </p:grpSp>
        <p:sp>
          <p:nvSpPr>
            <p:cNvPr id="64" name="TextBox 63">
              <a:extLst>
                <a:ext uri="{FF2B5EF4-FFF2-40B4-BE49-F238E27FC236}">
                  <a16:creationId xmlns:a16="http://schemas.microsoft.com/office/drawing/2014/main" id="{1301C17A-E0BD-F46B-8B19-C6DD1F251727}"/>
                </a:ext>
              </a:extLst>
            </p:cNvPr>
            <p:cNvSpPr txBox="1"/>
            <p:nvPr/>
          </p:nvSpPr>
          <p:spPr>
            <a:xfrm>
              <a:off x="3614655" y="2154176"/>
              <a:ext cx="1024759" cy="338554"/>
            </a:xfrm>
            <a:prstGeom prst="rect">
              <a:avLst/>
            </a:prstGeom>
            <a:noFill/>
          </p:spPr>
          <p:txBody>
            <a:bodyPr wrap="square" rtlCol="0">
              <a:spAutoFit/>
            </a:bodyPr>
            <a:lstStyle/>
            <a:p>
              <a:pPr algn="l"/>
              <a:r>
                <a:rPr lang="en-JP" sz="1600" dirty="0"/>
                <a:t>入力画像</a:t>
              </a:r>
            </a:p>
          </p:txBody>
        </p:sp>
      </p:grpSp>
      <p:sp>
        <p:nvSpPr>
          <p:cNvPr id="68" name="Right Arrow 67">
            <a:extLst>
              <a:ext uri="{FF2B5EF4-FFF2-40B4-BE49-F238E27FC236}">
                <a16:creationId xmlns:a16="http://schemas.microsoft.com/office/drawing/2014/main" id="{14FAE69B-F06E-473A-D7E2-91CB271A0C09}"/>
              </a:ext>
            </a:extLst>
          </p:cNvPr>
          <p:cNvSpPr/>
          <p:nvPr/>
        </p:nvSpPr>
        <p:spPr>
          <a:xfrm>
            <a:off x="5005026" y="5144840"/>
            <a:ext cx="546538" cy="31531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84" name="Group 83">
            <a:extLst>
              <a:ext uri="{FF2B5EF4-FFF2-40B4-BE49-F238E27FC236}">
                <a16:creationId xmlns:a16="http://schemas.microsoft.com/office/drawing/2014/main" id="{5F893E66-5A98-42C3-E877-D8EAB7F7F45A}"/>
              </a:ext>
            </a:extLst>
          </p:cNvPr>
          <p:cNvGrpSpPr/>
          <p:nvPr/>
        </p:nvGrpSpPr>
        <p:grpSpPr>
          <a:xfrm>
            <a:off x="5667009" y="5015703"/>
            <a:ext cx="1027295" cy="583324"/>
            <a:chOff x="5667009" y="5015703"/>
            <a:chExt cx="1027295" cy="583324"/>
          </a:xfrm>
        </p:grpSpPr>
        <p:sp>
          <p:nvSpPr>
            <p:cNvPr id="69" name="Rounded Rectangle 68">
              <a:extLst>
                <a:ext uri="{FF2B5EF4-FFF2-40B4-BE49-F238E27FC236}">
                  <a16:creationId xmlns:a16="http://schemas.microsoft.com/office/drawing/2014/main" id="{7BFF50F3-C587-C6E0-75A4-6F95BA13C465}"/>
                </a:ext>
              </a:extLst>
            </p:cNvPr>
            <p:cNvSpPr/>
            <p:nvPr/>
          </p:nvSpPr>
          <p:spPr>
            <a:xfrm>
              <a:off x="5667009" y="5015703"/>
              <a:ext cx="1027295" cy="583324"/>
            </a:xfrm>
            <a:prstGeom prst="round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70" name="TextBox 69">
              <a:extLst>
                <a:ext uri="{FF2B5EF4-FFF2-40B4-BE49-F238E27FC236}">
                  <a16:creationId xmlns:a16="http://schemas.microsoft.com/office/drawing/2014/main" id="{2088FE7E-5CF4-71D5-3E20-CD90A621D98E}"/>
                </a:ext>
              </a:extLst>
            </p:cNvPr>
            <p:cNvSpPr txBox="1"/>
            <p:nvPr/>
          </p:nvSpPr>
          <p:spPr>
            <a:xfrm>
              <a:off x="5722008" y="5117829"/>
              <a:ext cx="917296" cy="369332"/>
            </a:xfrm>
            <a:prstGeom prst="rect">
              <a:avLst/>
            </a:prstGeom>
            <a:noFill/>
          </p:spPr>
          <p:txBody>
            <a:bodyPr wrap="square" rtlCol="0">
              <a:spAutoFit/>
            </a:bodyPr>
            <a:lstStyle/>
            <a:p>
              <a:pPr algn="l"/>
              <a:r>
                <a:rPr lang="en-JP" dirty="0"/>
                <a:t>モデル</a:t>
              </a:r>
            </a:p>
          </p:txBody>
        </p:sp>
      </p:grpSp>
      <p:sp>
        <p:nvSpPr>
          <p:cNvPr id="71" name="Right Arrow 70">
            <a:extLst>
              <a:ext uri="{FF2B5EF4-FFF2-40B4-BE49-F238E27FC236}">
                <a16:creationId xmlns:a16="http://schemas.microsoft.com/office/drawing/2014/main" id="{9EB8C95E-5D53-5531-6F19-9CCFA254DA98}"/>
              </a:ext>
            </a:extLst>
          </p:cNvPr>
          <p:cNvSpPr/>
          <p:nvPr/>
        </p:nvSpPr>
        <p:spPr>
          <a:xfrm>
            <a:off x="6862323" y="5144839"/>
            <a:ext cx="546538" cy="31531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72" name="Group 71">
            <a:extLst>
              <a:ext uri="{FF2B5EF4-FFF2-40B4-BE49-F238E27FC236}">
                <a16:creationId xmlns:a16="http://schemas.microsoft.com/office/drawing/2014/main" id="{C7E998FA-4A7C-FAAC-5925-95A2DD07A3EE}"/>
              </a:ext>
            </a:extLst>
          </p:cNvPr>
          <p:cNvGrpSpPr/>
          <p:nvPr/>
        </p:nvGrpSpPr>
        <p:grpSpPr>
          <a:xfrm>
            <a:off x="3694345" y="4411511"/>
            <a:ext cx="1170180" cy="1445054"/>
            <a:chOff x="3541945" y="2154176"/>
            <a:chExt cx="1170180" cy="1445054"/>
          </a:xfrm>
        </p:grpSpPr>
        <p:grpSp>
          <p:nvGrpSpPr>
            <p:cNvPr id="73" name="Group 72">
              <a:extLst>
                <a:ext uri="{FF2B5EF4-FFF2-40B4-BE49-F238E27FC236}">
                  <a16:creationId xmlns:a16="http://schemas.microsoft.com/office/drawing/2014/main" id="{6736CEFF-1676-868F-8503-E186383E80F9}"/>
                </a:ext>
              </a:extLst>
            </p:cNvPr>
            <p:cNvGrpSpPr/>
            <p:nvPr/>
          </p:nvGrpSpPr>
          <p:grpSpPr>
            <a:xfrm>
              <a:off x="3541945" y="2546351"/>
              <a:ext cx="1170180" cy="1052879"/>
              <a:chOff x="3263461" y="4918841"/>
              <a:chExt cx="1340070" cy="1340071"/>
            </a:xfrm>
          </p:grpSpPr>
          <p:sp>
            <p:nvSpPr>
              <p:cNvPr id="75" name="Rectangle 74">
                <a:extLst>
                  <a:ext uri="{FF2B5EF4-FFF2-40B4-BE49-F238E27FC236}">
                    <a16:creationId xmlns:a16="http://schemas.microsoft.com/office/drawing/2014/main" id="{46A64FC0-3EA1-98FB-5936-21233836EAD7}"/>
                  </a:ext>
                </a:extLst>
              </p:cNvPr>
              <p:cNvSpPr/>
              <p:nvPr/>
            </p:nvSpPr>
            <p:spPr>
              <a:xfrm>
                <a:off x="3263461" y="4918841"/>
                <a:ext cx="1340070" cy="13400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76" name="Graphic 75" descr="Asian Temple with solid fill">
                <a:extLst>
                  <a:ext uri="{FF2B5EF4-FFF2-40B4-BE49-F238E27FC236}">
                    <a16:creationId xmlns:a16="http://schemas.microsoft.com/office/drawing/2014/main" id="{3E60405D-F9A2-52F4-0D15-E885E2C9C2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63461" y="4918841"/>
                <a:ext cx="788277" cy="788277"/>
              </a:xfrm>
              <a:prstGeom prst="rect">
                <a:avLst/>
              </a:prstGeom>
            </p:spPr>
          </p:pic>
          <p:pic>
            <p:nvPicPr>
              <p:cNvPr id="77" name="Graphic 76" descr="Dance with solid fill">
                <a:extLst>
                  <a:ext uri="{FF2B5EF4-FFF2-40B4-BE49-F238E27FC236}">
                    <a16:creationId xmlns:a16="http://schemas.microsoft.com/office/drawing/2014/main" id="{9D4B60F8-B245-14C7-BDD5-F245023C45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15254" y="5470635"/>
                <a:ext cx="788277" cy="788277"/>
              </a:xfrm>
              <a:prstGeom prst="rect">
                <a:avLst/>
              </a:prstGeom>
            </p:spPr>
          </p:pic>
        </p:grpSp>
        <p:sp>
          <p:nvSpPr>
            <p:cNvPr id="74" name="TextBox 73">
              <a:extLst>
                <a:ext uri="{FF2B5EF4-FFF2-40B4-BE49-F238E27FC236}">
                  <a16:creationId xmlns:a16="http://schemas.microsoft.com/office/drawing/2014/main" id="{39DE3494-90C1-9B23-410A-BE427A61423F}"/>
                </a:ext>
              </a:extLst>
            </p:cNvPr>
            <p:cNvSpPr txBox="1"/>
            <p:nvPr/>
          </p:nvSpPr>
          <p:spPr>
            <a:xfrm>
              <a:off x="3614655" y="2154176"/>
              <a:ext cx="1024759" cy="338554"/>
            </a:xfrm>
            <a:prstGeom prst="rect">
              <a:avLst/>
            </a:prstGeom>
            <a:noFill/>
          </p:spPr>
          <p:txBody>
            <a:bodyPr wrap="square" rtlCol="0">
              <a:spAutoFit/>
            </a:bodyPr>
            <a:lstStyle/>
            <a:p>
              <a:pPr algn="l"/>
              <a:r>
                <a:rPr lang="en-JP" sz="1600" dirty="0"/>
                <a:t>入力画像</a:t>
              </a:r>
            </a:p>
          </p:txBody>
        </p:sp>
      </p:grpSp>
      <p:cxnSp>
        <p:nvCxnSpPr>
          <p:cNvPr id="79" name="Curved Connector 78">
            <a:extLst>
              <a:ext uri="{FF2B5EF4-FFF2-40B4-BE49-F238E27FC236}">
                <a16:creationId xmlns:a16="http://schemas.microsoft.com/office/drawing/2014/main" id="{5F06871D-EDE0-4E45-99E7-D5A0343146E5}"/>
              </a:ext>
            </a:extLst>
          </p:cNvPr>
          <p:cNvCxnSpPr>
            <a:cxnSpLocks/>
            <a:stCxn id="75" idx="2"/>
            <a:endCxn id="11" idx="2"/>
          </p:cNvCxnSpPr>
          <p:nvPr/>
        </p:nvCxnSpPr>
        <p:spPr>
          <a:xfrm rot="5400000" flipH="1" flipV="1">
            <a:off x="6206337" y="3929660"/>
            <a:ext cx="1" cy="3853807"/>
          </a:xfrm>
          <a:prstGeom prst="curvedConnector3">
            <a:avLst>
              <a:gd name="adj1" fmla="val -22860000000"/>
            </a:avLst>
          </a:prstGeom>
          <a:ln w="38100">
            <a:solidFill>
              <a:schemeClr val="accent6">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DFD53249-1680-629C-FB10-192A9A930BDF}"/>
              </a:ext>
            </a:extLst>
          </p:cNvPr>
          <p:cNvSpPr txBox="1"/>
          <p:nvPr/>
        </p:nvSpPr>
        <p:spPr>
          <a:xfrm>
            <a:off x="9031957" y="4715106"/>
            <a:ext cx="1478175" cy="968407"/>
          </a:xfrm>
          <a:prstGeom prst="rect">
            <a:avLst/>
          </a:prstGeom>
          <a:noFill/>
        </p:spPr>
        <p:txBody>
          <a:bodyPr wrap="square" rtlCol="0">
            <a:spAutoFit/>
          </a:bodyPr>
          <a:lstStyle/>
          <a:p>
            <a:pPr algn="l">
              <a:lnSpc>
                <a:spcPct val="150000"/>
              </a:lnSpc>
            </a:pPr>
            <a:r>
              <a:rPr lang="en-JP" sz="2000" i="1" dirty="0"/>
              <a:t>e.g., </a:t>
            </a:r>
          </a:p>
          <a:p>
            <a:pPr algn="l">
              <a:lnSpc>
                <a:spcPct val="150000"/>
              </a:lnSpc>
            </a:pPr>
            <a:r>
              <a:rPr lang="en-JP" sz="2000" dirty="0"/>
              <a:t>再構成学習</a:t>
            </a:r>
          </a:p>
        </p:txBody>
      </p:sp>
      <p:pic>
        <p:nvPicPr>
          <p:cNvPr id="87" name="Graphic 86" descr="No sign outline">
            <a:extLst>
              <a:ext uri="{FF2B5EF4-FFF2-40B4-BE49-F238E27FC236}">
                <a16:creationId xmlns:a16="http://schemas.microsoft.com/office/drawing/2014/main" id="{5E24E862-D211-39D5-B477-8CBFAD2BC78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62861" y="4687639"/>
            <a:ext cx="914400" cy="914400"/>
          </a:xfrm>
          <a:prstGeom prst="rect">
            <a:avLst/>
          </a:prstGeom>
        </p:spPr>
      </p:pic>
    </p:spTree>
    <p:extLst>
      <p:ext uri="{BB962C8B-B14F-4D97-AF65-F5344CB8AC3E}">
        <p14:creationId xmlns:p14="http://schemas.microsoft.com/office/powerpoint/2010/main" val="416796348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DD691-ADD6-B5FA-338E-EAC22A8E2E68}"/>
            </a:ext>
          </a:extLst>
        </p:cNvPr>
        <p:cNvGrpSpPr/>
        <p:nvPr/>
      </p:nvGrpSpPr>
      <p:grpSpPr>
        <a:xfrm>
          <a:off x="0" y="0"/>
          <a:ext cx="0" cy="0"/>
          <a:chOff x="0" y="0"/>
          <a:chExt cx="0" cy="0"/>
        </a:xfrm>
      </p:grpSpPr>
      <p:sp>
        <p:nvSpPr>
          <p:cNvPr id="50" name="Rectangle 49">
            <a:extLst>
              <a:ext uri="{FF2B5EF4-FFF2-40B4-BE49-F238E27FC236}">
                <a16:creationId xmlns:a16="http://schemas.microsoft.com/office/drawing/2014/main" id="{B744AE41-F477-5F3A-D7B5-376F2A4B9151}"/>
              </a:ext>
            </a:extLst>
          </p:cNvPr>
          <p:cNvSpPr/>
          <p:nvPr/>
        </p:nvSpPr>
        <p:spPr>
          <a:xfrm>
            <a:off x="6247186" y="1719664"/>
            <a:ext cx="5720056" cy="5104554"/>
          </a:xfrm>
          <a:prstGeom prst="rect">
            <a:avLst/>
          </a:prstGeom>
          <a:solidFill>
            <a:schemeClr val="accent3">
              <a:lumMod val="20000"/>
              <a:lumOff val="80000"/>
              <a:alpha val="4306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9367C05B-8607-11EF-3549-7FFE92DFDE28}"/>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5</a:t>
            </a:fld>
            <a:r>
              <a:rPr kumimoji="1" lang="en-US" altLang="ja-JP"/>
              <a:t>-</a:t>
            </a:r>
            <a:endParaRPr kumimoji="1" lang="ja-JP" altLang="en-US" dirty="0"/>
          </a:p>
        </p:txBody>
      </p:sp>
      <p:sp>
        <p:nvSpPr>
          <p:cNvPr id="2" name="TextBox 1">
            <a:extLst>
              <a:ext uri="{FF2B5EF4-FFF2-40B4-BE49-F238E27FC236}">
                <a16:creationId xmlns:a16="http://schemas.microsoft.com/office/drawing/2014/main" id="{B40E54BE-BEDD-AC5B-4D61-614C06DD6132}"/>
              </a:ext>
            </a:extLst>
          </p:cNvPr>
          <p:cNvSpPr txBox="1"/>
          <p:nvPr/>
        </p:nvSpPr>
        <p:spPr>
          <a:xfrm>
            <a:off x="449017" y="269481"/>
            <a:ext cx="7417976" cy="707886"/>
          </a:xfrm>
          <a:prstGeom prst="rect">
            <a:avLst/>
          </a:prstGeom>
          <a:noFill/>
        </p:spPr>
        <p:txBody>
          <a:bodyPr wrap="square" rtlCol="0">
            <a:spAutoFit/>
          </a:bodyPr>
          <a:lstStyle/>
          <a:p>
            <a:r>
              <a:rPr lang="en-JP" sz="4000" dirty="0"/>
              <a:t>自己教師あり学習の系統的分類</a:t>
            </a:r>
          </a:p>
        </p:txBody>
      </p:sp>
      <p:sp>
        <p:nvSpPr>
          <p:cNvPr id="5" name="TextBox 4">
            <a:extLst>
              <a:ext uri="{FF2B5EF4-FFF2-40B4-BE49-F238E27FC236}">
                <a16:creationId xmlns:a16="http://schemas.microsoft.com/office/drawing/2014/main" id="{CA1921B5-AF63-075A-F4CA-D2B4FE3BB3B2}"/>
              </a:ext>
            </a:extLst>
          </p:cNvPr>
          <p:cNvSpPr txBox="1"/>
          <p:nvPr/>
        </p:nvSpPr>
        <p:spPr>
          <a:xfrm>
            <a:off x="136637" y="1197481"/>
            <a:ext cx="9049407" cy="461665"/>
          </a:xfrm>
          <a:prstGeom prst="rect">
            <a:avLst/>
          </a:prstGeom>
          <a:noFill/>
        </p:spPr>
        <p:txBody>
          <a:bodyPr wrap="square" rtlCol="0">
            <a:spAutoFit/>
          </a:bodyPr>
          <a:lstStyle/>
          <a:p>
            <a:pPr algn="l"/>
            <a:r>
              <a:rPr lang="en-JP" sz="2400" dirty="0"/>
              <a:t>自己教師あり学習のアプローチは以下の2種類に大別される. </a:t>
            </a:r>
            <a:r>
              <a:rPr lang="en-JP" sz="2000" dirty="0">
                <a:solidFill>
                  <a:schemeClr val="accent4">
                    <a:lumMod val="75000"/>
                  </a:schemeClr>
                </a:solidFill>
              </a:rPr>
              <a:t> [1]</a:t>
            </a:r>
            <a:endParaRPr lang="en-JP" sz="2400" dirty="0">
              <a:solidFill>
                <a:schemeClr val="accent4">
                  <a:lumMod val="75000"/>
                </a:schemeClr>
              </a:solidFill>
            </a:endParaRPr>
          </a:p>
        </p:txBody>
      </p:sp>
      <p:sp>
        <p:nvSpPr>
          <p:cNvPr id="7" name="TextBox 6">
            <a:extLst>
              <a:ext uri="{FF2B5EF4-FFF2-40B4-BE49-F238E27FC236}">
                <a16:creationId xmlns:a16="http://schemas.microsoft.com/office/drawing/2014/main" id="{7DC16FFE-9DCD-971E-89BB-71AAA923899A}"/>
              </a:ext>
            </a:extLst>
          </p:cNvPr>
          <p:cNvSpPr txBox="1"/>
          <p:nvPr/>
        </p:nvSpPr>
        <p:spPr>
          <a:xfrm>
            <a:off x="7587760" y="1922125"/>
            <a:ext cx="2469932" cy="461665"/>
          </a:xfrm>
          <a:prstGeom prst="rect">
            <a:avLst/>
          </a:prstGeom>
          <a:noFill/>
        </p:spPr>
        <p:txBody>
          <a:bodyPr wrap="square" rtlCol="0">
            <a:spAutoFit/>
          </a:bodyPr>
          <a:lstStyle/>
          <a:p>
            <a:pPr algn="ctr"/>
            <a:r>
              <a:rPr lang="en-JP" sz="2400" u="sng" dirty="0"/>
              <a:t>生成ベース</a:t>
            </a:r>
            <a:r>
              <a:rPr lang="en-JP" sz="2400" dirty="0">
                <a:solidFill>
                  <a:schemeClr val="accent4">
                    <a:lumMod val="75000"/>
                  </a:schemeClr>
                </a:solidFill>
              </a:rPr>
              <a:t> </a:t>
            </a:r>
            <a:r>
              <a:rPr lang="en-JP" dirty="0">
                <a:solidFill>
                  <a:schemeClr val="accent4">
                    <a:lumMod val="75000"/>
                  </a:schemeClr>
                </a:solidFill>
              </a:rPr>
              <a:t>[5-7]</a:t>
            </a:r>
            <a:r>
              <a:rPr lang="en-JP" u="sng" dirty="0"/>
              <a:t> </a:t>
            </a:r>
            <a:endParaRPr lang="en-JP" sz="2400" u="sng" dirty="0"/>
          </a:p>
        </p:txBody>
      </p:sp>
      <p:grpSp>
        <p:nvGrpSpPr>
          <p:cNvPr id="51" name="Group 50">
            <a:extLst>
              <a:ext uri="{FF2B5EF4-FFF2-40B4-BE49-F238E27FC236}">
                <a16:creationId xmlns:a16="http://schemas.microsoft.com/office/drawing/2014/main" id="{60E18C96-7761-882B-43F6-81C0000BD93A}"/>
              </a:ext>
            </a:extLst>
          </p:cNvPr>
          <p:cNvGrpSpPr/>
          <p:nvPr/>
        </p:nvGrpSpPr>
        <p:grpSpPr>
          <a:xfrm>
            <a:off x="6680625" y="5196537"/>
            <a:ext cx="1170180" cy="1480374"/>
            <a:chOff x="3541945" y="2546351"/>
            <a:chExt cx="1170180" cy="1480374"/>
          </a:xfrm>
        </p:grpSpPr>
        <p:grpSp>
          <p:nvGrpSpPr>
            <p:cNvPr id="52" name="Group 51">
              <a:extLst>
                <a:ext uri="{FF2B5EF4-FFF2-40B4-BE49-F238E27FC236}">
                  <a16:creationId xmlns:a16="http://schemas.microsoft.com/office/drawing/2014/main" id="{AC650117-DB0D-50D0-F984-A25266E5F28F}"/>
                </a:ext>
              </a:extLst>
            </p:cNvPr>
            <p:cNvGrpSpPr/>
            <p:nvPr/>
          </p:nvGrpSpPr>
          <p:grpSpPr>
            <a:xfrm>
              <a:off x="3541945" y="2546351"/>
              <a:ext cx="1170180" cy="1052879"/>
              <a:chOff x="3263461" y="4918841"/>
              <a:chExt cx="1340070" cy="1340071"/>
            </a:xfrm>
          </p:grpSpPr>
          <p:sp>
            <p:nvSpPr>
              <p:cNvPr id="54" name="Rectangle 53">
                <a:extLst>
                  <a:ext uri="{FF2B5EF4-FFF2-40B4-BE49-F238E27FC236}">
                    <a16:creationId xmlns:a16="http://schemas.microsoft.com/office/drawing/2014/main" id="{CC1E5BFB-8B83-F9A6-1A11-76CEF482AAE1}"/>
                  </a:ext>
                </a:extLst>
              </p:cNvPr>
              <p:cNvSpPr/>
              <p:nvPr/>
            </p:nvSpPr>
            <p:spPr>
              <a:xfrm>
                <a:off x="3263461" y="4918841"/>
                <a:ext cx="1340070" cy="13400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55" name="Graphic 54" descr="Asian Temple with solid fill">
                <a:extLst>
                  <a:ext uri="{FF2B5EF4-FFF2-40B4-BE49-F238E27FC236}">
                    <a16:creationId xmlns:a16="http://schemas.microsoft.com/office/drawing/2014/main" id="{9A47826D-9CAE-EC94-ECD4-C4646BBCFA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63461" y="4918841"/>
                <a:ext cx="788277" cy="788277"/>
              </a:xfrm>
              <a:prstGeom prst="rect">
                <a:avLst/>
              </a:prstGeom>
            </p:spPr>
          </p:pic>
          <p:pic>
            <p:nvPicPr>
              <p:cNvPr id="56" name="Graphic 55" descr="Dance with solid fill">
                <a:extLst>
                  <a:ext uri="{FF2B5EF4-FFF2-40B4-BE49-F238E27FC236}">
                    <a16:creationId xmlns:a16="http://schemas.microsoft.com/office/drawing/2014/main" id="{8CDFC3F1-50D3-C1E5-151B-A1EE25D27A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15254" y="5470635"/>
                <a:ext cx="788277" cy="788277"/>
              </a:xfrm>
              <a:prstGeom prst="rect">
                <a:avLst/>
              </a:prstGeom>
            </p:spPr>
          </p:pic>
        </p:grpSp>
        <p:sp>
          <p:nvSpPr>
            <p:cNvPr id="53" name="TextBox 52">
              <a:extLst>
                <a:ext uri="{FF2B5EF4-FFF2-40B4-BE49-F238E27FC236}">
                  <a16:creationId xmlns:a16="http://schemas.microsoft.com/office/drawing/2014/main" id="{D5A7D603-20FE-0CB8-DAE1-5B27B94B982A}"/>
                </a:ext>
              </a:extLst>
            </p:cNvPr>
            <p:cNvSpPr txBox="1"/>
            <p:nvPr/>
          </p:nvSpPr>
          <p:spPr>
            <a:xfrm>
              <a:off x="3541945" y="3688171"/>
              <a:ext cx="1024759" cy="338554"/>
            </a:xfrm>
            <a:prstGeom prst="rect">
              <a:avLst/>
            </a:prstGeom>
            <a:noFill/>
          </p:spPr>
          <p:txBody>
            <a:bodyPr wrap="square" rtlCol="0">
              <a:spAutoFit/>
            </a:bodyPr>
            <a:lstStyle/>
            <a:p>
              <a:pPr algn="l"/>
              <a:r>
                <a:rPr lang="en-JP" sz="1600" dirty="0"/>
                <a:t>入力画像</a:t>
              </a:r>
            </a:p>
          </p:txBody>
        </p:sp>
      </p:grpSp>
      <p:sp>
        <p:nvSpPr>
          <p:cNvPr id="57" name="Right Arrow 56">
            <a:extLst>
              <a:ext uri="{FF2B5EF4-FFF2-40B4-BE49-F238E27FC236}">
                <a16:creationId xmlns:a16="http://schemas.microsoft.com/office/drawing/2014/main" id="{40AC8ACF-46FE-0156-0FC8-EC1B298338F8}"/>
              </a:ext>
            </a:extLst>
          </p:cNvPr>
          <p:cNvSpPr/>
          <p:nvPr/>
        </p:nvSpPr>
        <p:spPr>
          <a:xfrm>
            <a:off x="8070532" y="5565322"/>
            <a:ext cx="1793153" cy="29870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92F70767-4268-CB6B-FE21-4DA9F4FE658A}"/>
                  </a:ext>
                </a:extLst>
              </p:cNvPr>
              <p:cNvSpPr txBox="1"/>
              <p:nvPr/>
            </p:nvSpPr>
            <p:spPr>
              <a:xfrm>
                <a:off x="8226830" y="5226768"/>
                <a:ext cx="1417260" cy="338554"/>
              </a:xfrm>
              <a:prstGeom prst="rect">
                <a:avLst/>
              </a:prstGeom>
              <a:noFill/>
            </p:spPr>
            <p:txBody>
              <a:bodyPr wrap="square" rtlCol="0">
                <a:spAutoFit/>
              </a:bodyPr>
              <a:lstStyle/>
              <a:p>
                <a:pPr algn="l"/>
                <a:r>
                  <a:rPr lang="en-JP" sz="1600" dirty="0"/>
                  <a:t>任意の変換 </a:t>
                </a:r>
                <a14:m>
                  <m:oMath xmlns:m="http://schemas.openxmlformats.org/officeDocument/2006/math">
                    <m:r>
                      <a:rPr lang="en-US" sz="1600" b="0" i="1" smtClean="0">
                        <a:latin typeface="Cambria Math" panose="02040503050406030204" pitchFamily="18" charset="0"/>
                      </a:rPr>
                      <m:t>𝑓</m:t>
                    </m:r>
                  </m:oMath>
                </a14:m>
                <a:endParaRPr lang="en-JP" sz="1600" dirty="0"/>
              </a:p>
            </p:txBody>
          </p:sp>
        </mc:Choice>
        <mc:Fallback xmlns="">
          <p:sp>
            <p:nvSpPr>
              <p:cNvPr id="58" name="TextBox 57">
                <a:extLst>
                  <a:ext uri="{FF2B5EF4-FFF2-40B4-BE49-F238E27FC236}">
                    <a16:creationId xmlns:a16="http://schemas.microsoft.com/office/drawing/2014/main" id="{92F70767-4268-CB6B-FE21-4DA9F4FE658A}"/>
                  </a:ext>
                </a:extLst>
              </p:cNvPr>
              <p:cNvSpPr txBox="1">
                <a:spLocks noRot="1" noChangeAspect="1" noMove="1" noResize="1" noEditPoints="1" noAdjustHandles="1" noChangeArrowheads="1" noChangeShapeType="1" noTextEdit="1"/>
              </p:cNvSpPr>
              <p:nvPr/>
            </p:nvSpPr>
            <p:spPr>
              <a:xfrm>
                <a:off x="8226830" y="5226768"/>
                <a:ext cx="1417260" cy="338554"/>
              </a:xfrm>
              <a:prstGeom prst="rect">
                <a:avLst/>
              </a:prstGeom>
              <a:blipFill>
                <a:blip r:embed="rId8"/>
                <a:stretch>
                  <a:fillRect l="-2679" t="-3571" b="-21429"/>
                </a:stretch>
              </a:blipFill>
            </p:spPr>
            <p:txBody>
              <a:bodyPr/>
              <a:lstStyle/>
              <a:p>
                <a:r>
                  <a:rPr lang="en-JP">
                    <a:noFill/>
                  </a:rPr>
                  <a:t> </a:t>
                </a:r>
              </a:p>
            </p:txBody>
          </p:sp>
        </mc:Fallback>
      </mc:AlternateContent>
      <p:grpSp>
        <p:nvGrpSpPr>
          <p:cNvPr id="59" name="Group 58">
            <a:extLst>
              <a:ext uri="{FF2B5EF4-FFF2-40B4-BE49-F238E27FC236}">
                <a16:creationId xmlns:a16="http://schemas.microsoft.com/office/drawing/2014/main" id="{7303CC92-25DD-5B74-4E42-00CD9F4F9E35}"/>
              </a:ext>
            </a:extLst>
          </p:cNvPr>
          <p:cNvGrpSpPr/>
          <p:nvPr/>
        </p:nvGrpSpPr>
        <p:grpSpPr>
          <a:xfrm>
            <a:off x="9867189" y="5151906"/>
            <a:ext cx="1564774" cy="1480376"/>
            <a:chOff x="3340750" y="2546350"/>
            <a:chExt cx="1564774" cy="1480376"/>
          </a:xfrm>
        </p:grpSpPr>
        <p:grpSp>
          <p:nvGrpSpPr>
            <p:cNvPr id="60" name="Group 59">
              <a:extLst>
                <a:ext uri="{FF2B5EF4-FFF2-40B4-BE49-F238E27FC236}">
                  <a16:creationId xmlns:a16="http://schemas.microsoft.com/office/drawing/2014/main" id="{DBFF16CB-D943-0933-D14E-70A719A92D43}"/>
                </a:ext>
              </a:extLst>
            </p:cNvPr>
            <p:cNvGrpSpPr/>
            <p:nvPr/>
          </p:nvGrpSpPr>
          <p:grpSpPr>
            <a:xfrm>
              <a:off x="3541944" y="2546350"/>
              <a:ext cx="1170181" cy="1052878"/>
              <a:chOff x="3263460" y="4918841"/>
              <a:chExt cx="1340071" cy="1340070"/>
            </a:xfrm>
          </p:grpSpPr>
          <p:sp>
            <p:nvSpPr>
              <p:cNvPr id="62" name="Rectangle 61">
                <a:extLst>
                  <a:ext uri="{FF2B5EF4-FFF2-40B4-BE49-F238E27FC236}">
                    <a16:creationId xmlns:a16="http://schemas.microsoft.com/office/drawing/2014/main" id="{333B495C-6D25-9578-0002-51058CC6204A}"/>
                  </a:ext>
                </a:extLst>
              </p:cNvPr>
              <p:cNvSpPr/>
              <p:nvPr/>
            </p:nvSpPr>
            <p:spPr>
              <a:xfrm>
                <a:off x="3263461" y="4918841"/>
                <a:ext cx="1340070" cy="13400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63" name="Graphic 62" descr="Asian Temple with solid fill">
                <a:extLst>
                  <a:ext uri="{FF2B5EF4-FFF2-40B4-BE49-F238E27FC236}">
                    <a16:creationId xmlns:a16="http://schemas.microsoft.com/office/drawing/2014/main" id="{DE89788F-6207-2A56-8344-0E05E9DB5A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63460" y="4918841"/>
                <a:ext cx="1189152" cy="1189150"/>
              </a:xfrm>
              <a:prstGeom prst="rect">
                <a:avLst/>
              </a:prstGeom>
            </p:spPr>
          </p:pic>
        </p:grpSp>
        <p:sp>
          <p:nvSpPr>
            <p:cNvPr id="61" name="TextBox 60">
              <a:extLst>
                <a:ext uri="{FF2B5EF4-FFF2-40B4-BE49-F238E27FC236}">
                  <a16:creationId xmlns:a16="http://schemas.microsoft.com/office/drawing/2014/main" id="{4A995C0C-C76B-F53C-87A8-3C5BEAF3E666}"/>
                </a:ext>
              </a:extLst>
            </p:cNvPr>
            <p:cNvSpPr txBox="1"/>
            <p:nvPr/>
          </p:nvSpPr>
          <p:spPr>
            <a:xfrm>
              <a:off x="3340750" y="3688172"/>
              <a:ext cx="1564774" cy="338554"/>
            </a:xfrm>
            <a:prstGeom prst="rect">
              <a:avLst/>
            </a:prstGeom>
            <a:noFill/>
          </p:spPr>
          <p:txBody>
            <a:bodyPr wrap="square" rtlCol="0">
              <a:spAutoFit/>
            </a:bodyPr>
            <a:lstStyle/>
            <a:p>
              <a:pPr algn="ctr"/>
              <a:r>
                <a:rPr lang="en-JP" sz="1600" dirty="0"/>
                <a:t>変換後の画像</a:t>
              </a:r>
            </a:p>
          </p:txBody>
        </p:sp>
      </p:grpSp>
      <p:sp>
        <p:nvSpPr>
          <p:cNvPr id="64" name="Right Arrow 63">
            <a:extLst>
              <a:ext uri="{FF2B5EF4-FFF2-40B4-BE49-F238E27FC236}">
                <a16:creationId xmlns:a16="http://schemas.microsoft.com/office/drawing/2014/main" id="{9BA96989-299A-F4A0-4F8F-82C763334D49}"/>
              </a:ext>
            </a:extLst>
          </p:cNvPr>
          <p:cNvSpPr/>
          <p:nvPr/>
        </p:nvSpPr>
        <p:spPr>
          <a:xfrm rot="16200000">
            <a:off x="10325619" y="4569390"/>
            <a:ext cx="523221" cy="218529"/>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65" name="Group 64">
            <a:extLst>
              <a:ext uri="{FF2B5EF4-FFF2-40B4-BE49-F238E27FC236}">
                <a16:creationId xmlns:a16="http://schemas.microsoft.com/office/drawing/2014/main" id="{48B558AB-1BC0-5312-ADFE-816182BD88F1}"/>
              </a:ext>
            </a:extLst>
          </p:cNvPr>
          <p:cNvGrpSpPr/>
          <p:nvPr/>
        </p:nvGrpSpPr>
        <p:grpSpPr>
          <a:xfrm>
            <a:off x="9960834" y="3666519"/>
            <a:ext cx="1187485" cy="583324"/>
            <a:chOff x="5649704" y="5015703"/>
            <a:chExt cx="1187485" cy="583324"/>
          </a:xfrm>
        </p:grpSpPr>
        <p:sp>
          <p:nvSpPr>
            <p:cNvPr id="66" name="Rounded Rectangle 65">
              <a:extLst>
                <a:ext uri="{FF2B5EF4-FFF2-40B4-BE49-F238E27FC236}">
                  <a16:creationId xmlns:a16="http://schemas.microsoft.com/office/drawing/2014/main" id="{09A0BAD9-76E3-A20B-DD34-7340095A5070}"/>
                </a:ext>
              </a:extLst>
            </p:cNvPr>
            <p:cNvSpPr/>
            <p:nvPr/>
          </p:nvSpPr>
          <p:spPr>
            <a:xfrm>
              <a:off x="5667009" y="5015703"/>
              <a:ext cx="1170180" cy="583324"/>
            </a:xfrm>
            <a:prstGeom prst="round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67" name="TextBox 66">
              <a:extLst>
                <a:ext uri="{FF2B5EF4-FFF2-40B4-BE49-F238E27FC236}">
                  <a16:creationId xmlns:a16="http://schemas.microsoft.com/office/drawing/2014/main" id="{0050B057-A443-3777-F8B5-61E617640BBA}"/>
                </a:ext>
              </a:extLst>
            </p:cNvPr>
            <p:cNvSpPr txBox="1"/>
            <p:nvPr/>
          </p:nvSpPr>
          <p:spPr>
            <a:xfrm>
              <a:off x="5649704" y="5144735"/>
              <a:ext cx="1131360" cy="369332"/>
            </a:xfrm>
            <a:prstGeom prst="rect">
              <a:avLst/>
            </a:prstGeom>
            <a:noFill/>
          </p:spPr>
          <p:txBody>
            <a:bodyPr wrap="square" rtlCol="0">
              <a:spAutoFit/>
            </a:bodyPr>
            <a:lstStyle/>
            <a:p>
              <a:pPr algn="ctr"/>
              <a:r>
                <a:rPr lang="en-JP" dirty="0"/>
                <a:t>モデルA</a:t>
              </a:r>
            </a:p>
          </p:txBody>
        </p:sp>
      </p:grpSp>
      <p:sp>
        <p:nvSpPr>
          <p:cNvPr id="69" name="Right Arrow 68">
            <a:extLst>
              <a:ext uri="{FF2B5EF4-FFF2-40B4-BE49-F238E27FC236}">
                <a16:creationId xmlns:a16="http://schemas.microsoft.com/office/drawing/2014/main" id="{BC7119B4-48AF-231B-9685-F1B95C9CDF39}"/>
              </a:ext>
            </a:extLst>
          </p:cNvPr>
          <p:cNvSpPr/>
          <p:nvPr/>
        </p:nvSpPr>
        <p:spPr>
          <a:xfrm rot="16200000">
            <a:off x="10380986" y="3272158"/>
            <a:ext cx="407172" cy="21853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1" name="Rounded Rectangle 70">
            <a:extLst>
              <a:ext uri="{FF2B5EF4-FFF2-40B4-BE49-F238E27FC236}">
                <a16:creationId xmlns:a16="http://schemas.microsoft.com/office/drawing/2014/main" id="{1FAAA900-A2A7-1451-0EF5-0617F04D58FB}"/>
              </a:ext>
            </a:extLst>
          </p:cNvPr>
          <p:cNvSpPr/>
          <p:nvPr/>
        </p:nvSpPr>
        <p:spPr>
          <a:xfrm>
            <a:off x="10038301" y="2859958"/>
            <a:ext cx="1092541" cy="220717"/>
          </a:xfrm>
          <a:prstGeom prst="roundRect">
            <a:avLst/>
          </a:prstGeom>
          <a:solidFill>
            <a:schemeClr val="tx2">
              <a:lumMod val="20000"/>
              <a:lumOff val="8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72" name="Group 71">
            <a:extLst>
              <a:ext uri="{FF2B5EF4-FFF2-40B4-BE49-F238E27FC236}">
                <a16:creationId xmlns:a16="http://schemas.microsoft.com/office/drawing/2014/main" id="{F7DE76B1-CCD4-E722-7D6E-9B6F29FAE6C8}"/>
              </a:ext>
            </a:extLst>
          </p:cNvPr>
          <p:cNvGrpSpPr/>
          <p:nvPr/>
        </p:nvGrpSpPr>
        <p:grpSpPr>
          <a:xfrm>
            <a:off x="8293154" y="2714515"/>
            <a:ext cx="1187485" cy="583324"/>
            <a:chOff x="5649704" y="5015703"/>
            <a:chExt cx="1187485" cy="583324"/>
          </a:xfrm>
        </p:grpSpPr>
        <p:sp>
          <p:nvSpPr>
            <p:cNvPr id="73" name="Rounded Rectangle 72">
              <a:extLst>
                <a:ext uri="{FF2B5EF4-FFF2-40B4-BE49-F238E27FC236}">
                  <a16:creationId xmlns:a16="http://schemas.microsoft.com/office/drawing/2014/main" id="{06F7DFA5-E73A-B353-AE8B-9C23B362583F}"/>
                </a:ext>
              </a:extLst>
            </p:cNvPr>
            <p:cNvSpPr/>
            <p:nvPr/>
          </p:nvSpPr>
          <p:spPr>
            <a:xfrm>
              <a:off x="5667009" y="5015703"/>
              <a:ext cx="1170180" cy="583324"/>
            </a:xfrm>
            <a:prstGeom prst="round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74" name="TextBox 73">
              <a:extLst>
                <a:ext uri="{FF2B5EF4-FFF2-40B4-BE49-F238E27FC236}">
                  <a16:creationId xmlns:a16="http://schemas.microsoft.com/office/drawing/2014/main" id="{ACCA854B-3E46-8D17-3603-88BEF61C7ACD}"/>
                </a:ext>
              </a:extLst>
            </p:cNvPr>
            <p:cNvSpPr txBox="1"/>
            <p:nvPr/>
          </p:nvSpPr>
          <p:spPr>
            <a:xfrm>
              <a:off x="5649704" y="5144735"/>
              <a:ext cx="1131360" cy="369332"/>
            </a:xfrm>
            <a:prstGeom prst="rect">
              <a:avLst/>
            </a:prstGeom>
            <a:noFill/>
          </p:spPr>
          <p:txBody>
            <a:bodyPr wrap="square" rtlCol="0">
              <a:spAutoFit/>
            </a:bodyPr>
            <a:lstStyle/>
            <a:p>
              <a:pPr algn="ctr"/>
              <a:r>
                <a:rPr lang="en-JP" dirty="0"/>
                <a:t>モデルB</a:t>
              </a:r>
            </a:p>
          </p:txBody>
        </p:sp>
      </p:grpSp>
      <p:grpSp>
        <p:nvGrpSpPr>
          <p:cNvPr id="81" name="Group 80">
            <a:extLst>
              <a:ext uri="{FF2B5EF4-FFF2-40B4-BE49-F238E27FC236}">
                <a16:creationId xmlns:a16="http://schemas.microsoft.com/office/drawing/2014/main" id="{39AC2096-8B56-7ACD-3989-34181A006B76}"/>
              </a:ext>
            </a:extLst>
          </p:cNvPr>
          <p:cNvGrpSpPr/>
          <p:nvPr/>
        </p:nvGrpSpPr>
        <p:grpSpPr>
          <a:xfrm>
            <a:off x="6625601" y="2563793"/>
            <a:ext cx="1219478" cy="1480375"/>
            <a:chOff x="6980286" y="3508641"/>
            <a:chExt cx="1219478" cy="1480375"/>
          </a:xfrm>
        </p:grpSpPr>
        <p:grpSp>
          <p:nvGrpSpPr>
            <p:cNvPr id="76" name="Group 75">
              <a:extLst>
                <a:ext uri="{FF2B5EF4-FFF2-40B4-BE49-F238E27FC236}">
                  <a16:creationId xmlns:a16="http://schemas.microsoft.com/office/drawing/2014/main" id="{1AA62B8B-F2B8-C03E-EDC7-3BC901ED9D96}"/>
                </a:ext>
              </a:extLst>
            </p:cNvPr>
            <p:cNvGrpSpPr/>
            <p:nvPr/>
          </p:nvGrpSpPr>
          <p:grpSpPr>
            <a:xfrm>
              <a:off x="6980286" y="3508641"/>
              <a:ext cx="1170180" cy="1052878"/>
              <a:chOff x="3263461" y="4918841"/>
              <a:chExt cx="1340070" cy="1340070"/>
            </a:xfrm>
          </p:grpSpPr>
          <p:sp>
            <p:nvSpPr>
              <p:cNvPr id="78" name="Rectangle 77">
                <a:extLst>
                  <a:ext uri="{FF2B5EF4-FFF2-40B4-BE49-F238E27FC236}">
                    <a16:creationId xmlns:a16="http://schemas.microsoft.com/office/drawing/2014/main" id="{68CF9606-D1EB-8479-6617-52294AC146B8}"/>
                  </a:ext>
                </a:extLst>
              </p:cNvPr>
              <p:cNvSpPr/>
              <p:nvPr/>
            </p:nvSpPr>
            <p:spPr>
              <a:xfrm>
                <a:off x="3263461" y="4918841"/>
                <a:ext cx="1340070" cy="13400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79" name="Graphic 78" descr="Asian Temple with solid fill">
                <a:extLst>
                  <a:ext uri="{FF2B5EF4-FFF2-40B4-BE49-F238E27FC236}">
                    <a16:creationId xmlns:a16="http://schemas.microsoft.com/office/drawing/2014/main" id="{4525E57D-26BB-8056-91C0-04AB6349F6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63461" y="4918841"/>
                <a:ext cx="788277" cy="788277"/>
              </a:xfrm>
              <a:prstGeom prst="rect">
                <a:avLst/>
              </a:prstGeom>
            </p:spPr>
          </p:pic>
          <p:pic>
            <p:nvPicPr>
              <p:cNvPr id="80" name="Graphic 79" descr="Dance with solid fill">
                <a:extLst>
                  <a:ext uri="{FF2B5EF4-FFF2-40B4-BE49-F238E27FC236}">
                    <a16:creationId xmlns:a16="http://schemas.microsoft.com/office/drawing/2014/main" id="{130E88AA-DFF0-1BDE-5246-1A9FF27256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06684" y="5235620"/>
                <a:ext cx="618385" cy="618385"/>
              </a:xfrm>
              <a:prstGeom prst="rect">
                <a:avLst/>
              </a:prstGeom>
            </p:spPr>
          </p:pic>
        </p:grpSp>
        <p:sp>
          <p:nvSpPr>
            <p:cNvPr id="77" name="TextBox 76">
              <a:extLst>
                <a:ext uri="{FF2B5EF4-FFF2-40B4-BE49-F238E27FC236}">
                  <a16:creationId xmlns:a16="http://schemas.microsoft.com/office/drawing/2014/main" id="{F4933D51-502F-51D2-94A7-FE0C6E541386}"/>
                </a:ext>
              </a:extLst>
            </p:cNvPr>
            <p:cNvSpPr txBox="1"/>
            <p:nvPr/>
          </p:nvSpPr>
          <p:spPr>
            <a:xfrm>
              <a:off x="6980286" y="4650462"/>
              <a:ext cx="1219478" cy="338554"/>
            </a:xfrm>
            <a:prstGeom prst="rect">
              <a:avLst/>
            </a:prstGeom>
            <a:noFill/>
          </p:spPr>
          <p:txBody>
            <a:bodyPr wrap="square" rtlCol="0">
              <a:spAutoFit/>
            </a:bodyPr>
            <a:lstStyle/>
            <a:p>
              <a:pPr algn="l"/>
              <a:r>
                <a:rPr lang="en-JP" sz="1600" dirty="0"/>
                <a:t>再構成画像</a:t>
              </a:r>
            </a:p>
          </p:txBody>
        </p:sp>
      </p:grpSp>
      <p:sp>
        <p:nvSpPr>
          <p:cNvPr id="83" name="Right Arrow 82">
            <a:extLst>
              <a:ext uri="{FF2B5EF4-FFF2-40B4-BE49-F238E27FC236}">
                <a16:creationId xmlns:a16="http://schemas.microsoft.com/office/drawing/2014/main" id="{E31A3BD1-A504-5F71-6295-7D293654B386}"/>
              </a:ext>
            </a:extLst>
          </p:cNvPr>
          <p:cNvSpPr/>
          <p:nvPr/>
        </p:nvSpPr>
        <p:spPr>
          <a:xfrm rot="10800000">
            <a:off x="9548034" y="2873678"/>
            <a:ext cx="407172" cy="21853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4" name="Right Arrow 83">
            <a:extLst>
              <a:ext uri="{FF2B5EF4-FFF2-40B4-BE49-F238E27FC236}">
                <a16:creationId xmlns:a16="http://schemas.microsoft.com/office/drawing/2014/main" id="{58FB305A-03D0-F1FE-109A-F5A52C5F3924}"/>
              </a:ext>
            </a:extLst>
          </p:cNvPr>
          <p:cNvSpPr/>
          <p:nvPr/>
        </p:nvSpPr>
        <p:spPr>
          <a:xfrm rot="10800000">
            <a:off x="7861740" y="2893395"/>
            <a:ext cx="407172" cy="21853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85" name="Curved Connector 84">
            <a:extLst>
              <a:ext uri="{FF2B5EF4-FFF2-40B4-BE49-F238E27FC236}">
                <a16:creationId xmlns:a16="http://schemas.microsoft.com/office/drawing/2014/main" id="{10825F22-7D6E-8DA7-5D17-4434411C65C5}"/>
              </a:ext>
            </a:extLst>
          </p:cNvPr>
          <p:cNvCxnSpPr>
            <a:cxnSpLocks/>
            <a:stCxn id="78" idx="1"/>
            <a:endCxn id="54" idx="1"/>
          </p:cNvCxnSpPr>
          <p:nvPr/>
        </p:nvCxnSpPr>
        <p:spPr>
          <a:xfrm rot="10800000" flipH="1" flipV="1">
            <a:off x="6625601" y="3090232"/>
            <a:ext cx="55024" cy="2632744"/>
          </a:xfrm>
          <a:prstGeom prst="curvedConnector3">
            <a:avLst>
              <a:gd name="adj1" fmla="val -415455"/>
            </a:avLst>
          </a:prstGeom>
          <a:ln w="38100">
            <a:solidFill>
              <a:schemeClr val="accent6">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39802976-5983-B137-0236-449D22BFF5C2}"/>
              </a:ext>
            </a:extLst>
          </p:cNvPr>
          <p:cNvGrpSpPr/>
          <p:nvPr/>
        </p:nvGrpSpPr>
        <p:grpSpPr>
          <a:xfrm>
            <a:off x="224758" y="1719664"/>
            <a:ext cx="6022428" cy="5138336"/>
            <a:chOff x="224758" y="1719664"/>
            <a:chExt cx="6022428" cy="5138336"/>
          </a:xfrm>
        </p:grpSpPr>
        <p:sp>
          <p:nvSpPr>
            <p:cNvPr id="49" name="Rectangle 48">
              <a:extLst>
                <a:ext uri="{FF2B5EF4-FFF2-40B4-BE49-F238E27FC236}">
                  <a16:creationId xmlns:a16="http://schemas.microsoft.com/office/drawing/2014/main" id="{89594246-B29F-D13A-2430-5A2719ADDB1D}"/>
                </a:ext>
              </a:extLst>
            </p:cNvPr>
            <p:cNvSpPr/>
            <p:nvPr/>
          </p:nvSpPr>
          <p:spPr>
            <a:xfrm>
              <a:off x="224758" y="1719664"/>
              <a:ext cx="6022428" cy="5138336"/>
            </a:xfrm>
            <a:prstGeom prst="rect">
              <a:avLst/>
            </a:prstGeom>
            <a:solidFill>
              <a:schemeClr val="accent2">
                <a:lumMod val="20000"/>
                <a:lumOff val="80000"/>
                <a:alpha val="4306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TextBox 5">
              <a:extLst>
                <a:ext uri="{FF2B5EF4-FFF2-40B4-BE49-F238E27FC236}">
                  <a16:creationId xmlns:a16="http://schemas.microsoft.com/office/drawing/2014/main" id="{F01ECDEE-19DA-F396-7B7E-19C20C51EA79}"/>
                </a:ext>
              </a:extLst>
            </p:cNvPr>
            <p:cNvSpPr txBox="1"/>
            <p:nvPr/>
          </p:nvSpPr>
          <p:spPr>
            <a:xfrm>
              <a:off x="1874166" y="1923981"/>
              <a:ext cx="2838763" cy="461665"/>
            </a:xfrm>
            <a:prstGeom prst="rect">
              <a:avLst/>
            </a:prstGeom>
            <a:noFill/>
          </p:spPr>
          <p:txBody>
            <a:bodyPr wrap="square" rtlCol="0">
              <a:spAutoFit/>
            </a:bodyPr>
            <a:lstStyle/>
            <a:p>
              <a:pPr algn="ctr"/>
              <a:r>
                <a:rPr lang="en-JP" sz="2400" u="sng" dirty="0"/>
                <a:t>不変性ベース </a:t>
              </a:r>
              <a:r>
                <a:rPr lang="en-JP" dirty="0">
                  <a:solidFill>
                    <a:schemeClr val="accent4">
                      <a:lumMod val="75000"/>
                    </a:schemeClr>
                  </a:solidFill>
                </a:rPr>
                <a:t>[2-4]</a:t>
              </a:r>
              <a:endParaRPr lang="en-JP" sz="2400" dirty="0">
                <a:solidFill>
                  <a:schemeClr val="accent4">
                    <a:lumMod val="75000"/>
                  </a:schemeClr>
                </a:solidFill>
              </a:endParaRPr>
            </a:p>
          </p:txBody>
        </p:sp>
        <p:grpSp>
          <p:nvGrpSpPr>
            <p:cNvPr id="9" name="Group 8">
              <a:extLst>
                <a:ext uri="{FF2B5EF4-FFF2-40B4-BE49-F238E27FC236}">
                  <a16:creationId xmlns:a16="http://schemas.microsoft.com/office/drawing/2014/main" id="{AED8C8FB-9BA2-CF00-A121-030F47BA2C8F}"/>
                </a:ext>
              </a:extLst>
            </p:cNvPr>
            <p:cNvGrpSpPr/>
            <p:nvPr/>
          </p:nvGrpSpPr>
          <p:grpSpPr>
            <a:xfrm>
              <a:off x="4072950" y="5151904"/>
              <a:ext cx="1564774" cy="1480376"/>
              <a:chOff x="3340750" y="2546350"/>
              <a:chExt cx="1564774" cy="1480376"/>
            </a:xfrm>
          </p:grpSpPr>
          <p:grpSp>
            <p:nvGrpSpPr>
              <p:cNvPr id="10" name="Group 9">
                <a:extLst>
                  <a:ext uri="{FF2B5EF4-FFF2-40B4-BE49-F238E27FC236}">
                    <a16:creationId xmlns:a16="http://schemas.microsoft.com/office/drawing/2014/main" id="{A2B482DD-C4F5-EF48-59F3-E6A85B75341E}"/>
                  </a:ext>
                </a:extLst>
              </p:cNvPr>
              <p:cNvGrpSpPr/>
              <p:nvPr/>
            </p:nvGrpSpPr>
            <p:grpSpPr>
              <a:xfrm>
                <a:off x="3541944" y="2546350"/>
                <a:ext cx="1170181" cy="1052878"/>
                <a:chOff x="3263460" y="4918841"/>
                <a:chExt cx="1340071" cy="1340070"/>
              </a:xfrm>
            </p:grpSpPr>
            <p:sp>
              <p:nvSpPr>
                <p:cNvPr id="12" name="Rectangle 11">
                  <a:extLst>
                    <a:ext uri="{FF2B5EF4-FFF2-40B4-BE49-F238E27FC236}">
                      <a16:creationId xmlns:a16="http://schemas.microsoft.com/office/drawing/2014/main" id="{3699B34C-A0B3-4A48-7473-E4C272D42C4A}"/>
                    </a:ext>
                  </a:extLst>
                </p:cNvPr>
                <p:cNvSpPr/>
                <p:nvPr/>
              </p:nvSpPr>
              <p:spPr>
                <a:xfrm>
                  <a:off x="3263461" y="4918841"/>
                  <a:ext cx="1340070" cy="13400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3" name="Graphic 12" descr="Asian Temple with solid fill">
                  <a:extLst>
                    <a:ext uri="{FF2B5EF4-FFF2-40B4-BE49-F238E27FC236}">
                      <a16:creationId xmlns:a16="http://schemas.microsoft.com/office/drawing/2014/main" id="{1F8D66E1-EFFD-E40F-AA59-91CAE650A4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63460" y="4918841"/>
                  <a:ext cx="1189152" cy="1189150"/>
                </a:xfrm>
                <a:prstGeom prst="rect">
                  <a:avLst/>
                </a:prstGeom>
              </p:spPr>
            </p:pic>
          </p:grpSp>
          <p:sp>
            <p:nvSpPr>
              <p:cNvPr id="11" name="TextBox 10">
                <a:extLst>
                  <a:ext uri="{FF2B5EF4-FFF2-40B4-BE49-F238E27FC236}">
                    <a16:creationId xmlns:a16="http://schemas.microsoft.com/office/drawing/2014/main" id="{75F1AE3A-69DC-5495-C220-6F7378A187B9}"/>
                  </a:ext>
                </a:extLst>
              </p:cNvPr>
              <p:cNvSpPr txBox="1"/>
              <p:nvPr/>
            </p:nvSpPr>
            <p:spPr>
              <a:xfrm>
                <a:off x="3340750" y="3688172"/>
                <a:ext cx="1564774" cy="338554"/>
              </a:xfrm>
              <a:prstGeom prst="rect">
                <a:avLst/>
              </a:prstGeom>
              <a:noFill/>
            </p:spPr>
            <p:txBody>
              <a:bodyPr wrap="square" rtlCol="0">
                <a:spAutoFit/>
              </a:bodyPr>
              <a:lstStyle/>
              <a:p>
                <a:pPr algn="ctr"/>
                <a:r>
                  <a:rPr lang="en-JP" sz="1600" dirty="0"/>
                  <a:t>変換後の画像</a:t>
                </a:r>
              </a:p>
            </p:txBody>
          </p:sp>
        </p:grpSp>
        <p:grpSp>
          <p:nvGrpSpPr>
            <p:cNvPr id="16" name="Group 15">
              <a:extLst>
                <a:ext uri="{FF2B5EF4-FFF2-40B4-BE49-F238E27FC236}">
                  <a16:creationId xmlns:a16="http://schemas.microsoft.com/office/drawing/2014/main" id="{0C3E37C3-6447-81E7-9107-5D6CE35E5E0C}"/>
                </a:ext>
              </a:extLst>
            </p:cNvPr>
            <p:cNvGrpSpPr/>
            <p:nvPr/>
          </p:nvGrpSpPr>
          <p:grpSpPr>
            <a:xfrm>
              <a:off x="748598" y="5151906"/>
              <a:ext cx="1170180" cy="1480374"/>
              <a:chOff x="3541945" y="2546351"/>
              <a:chExt cx="1170180" cy="1480374"/>
            </a:xfrm>
          </p:grpSpPr>
          <p:grpSp>
            <p:nvGrpSpPr>
              <p:cNvPr id="17" name="Group 16">
                <a:extLst>
                  <a:ext uri="{FF2B5EF4-FFF2-40B4-BE49-F238E27FC236}">
                    <a16:creationId xmlns:a16="http://schemas.microsoft.com/office/drawing/2014/main" id="{7F4D64AE-2991-50C3-6009-00831107BCDE}"/>
                  </a:ext>
                </a:extLst>
              </p:cNvPr>
              <p:cNvGrpSpPr/>
              <p:nvPr/>
            </p:nvGrpSpPr>
            <p:grpSpPr>
              <a:xfrm>
                <a:off x="3541945" y="2546351"/>
                <a:ext cx="1170180" cy="1052879"/>
                <a:chOff x="3263461" y="4918841"/>
                <a:chExt cx="1340070" cy="1340071"/>
              </a:xfrm>
            </p:grpSpPr>
            <p:sp>
              <p:nvSpPr>
                <p:cNvPr id="19" name="Rectangle 18">
                  <a:extLst>
                    <a:ext uri="{FF2B5EF4-FFF2-40B4-BE49-F238E27FC236}">
                      <a16:creationId xmlns:a16="http://schemas.microsoft.com/office/drawing/2014/main" id="{ACEB7A4C-52BD-AD1F-B5D4-2C1E473ED940}"/>
                    </a:ext>
                  </a:extLst>
                </p:cNvPr>
                <p:cNvSpPr/>
                <p:nvPr/>
              </p:nvSpPr>
              <p:spPr>
                <a:xfrm>
                  <a:off x="3263461" y="4918841"/>
                  <a:ext cx="1340070" cy="13400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20" name="Graphic 19" descr="Asian Temple with solid fill">
                  <a:extLst>
                    <a:ext uri="{FF2B5EF4-FFF2-40B4-BE49-F238E27FC236}">
                      <a16:creationId xmlns:a16="http://schemas.microsoft.com/office/drawing/2014/main" id="{2C5AEDB3-3A91-F12A-8378-07B00DDFF9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63461" y="4918841"/>
                  <a:ext cx="788277" cy="788277"/>
                </a:xfrm>
                <a:prstGeom prst="rect">
                  <a:avLst/>
                </a:prstGeom>
              </p:spPr>
            </p:pic>
            <p:pic>
              <p:nvPicPr>
                <p:cNvPr id="21" name="Graphic 20" descr="Dance with solid fill">
                  <a:extLst>
                    <a:ext uri="{FF2B5EF4-FFF2-40B4-BE49-F238E27FC236}">
                      <a16:creationId xmlns:a16="http://schemas.microsoft.com/office/drawing/2014/main" id="{EE80BF8B-E98C-95A9-54E0-8ACB457844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15254" y="5470635"/>
                  <a:ext cx="788277" cy="788277"/>
                </a:xfrm>
                <a:prstGeom prst="rect">
                  <a:avLst/>
                </a:prstGeom>
              </p:spPr>
            </p:pic>
          </p:grpSp>
          <p:sp>
            <p:nvSpPr>
              <p:cNvPr id="18" name="TextBox 17">
                <a:extLst>
                  <a:ext uri="{FF2B5EF4-FFF2-40B4-BE49-F238E27FC236}">
                    <a16:creationId xmlns:a16="http://schemas.microsoft.com/office/drawing/2014/main" id="{2D1CF2E0-76D3-BFED-D67E-0C3BEE364F99}"/>
                  </a:ext>
                </a:extLst>
              </p:cNvPr>
              <p:cNvSpPr txBox="1"/>
              <p:nvPr/>
            </p:nvSpPr>
            <p:spPr>
              <a:xfrm>
                <a:off x="3541945" y="3688171"/>
                <a:ext cx="1024759" cy="338554"/>
              </a:xfrm>
              <a:prstGeom prst="rect">
                <a:avLst/>
              </a:prstGeom>
              <a:noFill/>
            </p:spPr>
            <p:txBody>
              <a:bodyPr wrap="square" rtlCol="0">
                <a:spAutoFit/>
              </a:bodyPr>
              <a:lstStyle/>
              <a:p>
                <a:pPr algn="l"/>
                <a:r>
                  <a:rPr lang="en-JP" sz="1600" dirty="0"/>
                  <a:t>入力画像</a:t>
                </a:r>
              </a:p>
            </p:txBody>
          </p:sp>
        </p:grpSp>
        <p:pic>
          <p:nvPicPr>
            <p:cNvPr id="28" name="Graphic 27" descr="Dance with solid fill">
              <a:extLst>
                <a:ext uri="{FF2B5EF4-FFF2-40B4-BE49-F238E27FC236}">
                  <a16:creationId xmlns:a16="http://schemas.microsoft.com/office/drawing/2014/main" id="{56DE1926-4A9A-66F9-2FA0-9C22452CAEAD}"/>
                </a:ext>
              </a:extLst>
            </p:cNvPr>
            <p:cNvPicPr>
              <a:picLocks noChangeAspect="1"/>
            </p:cNvPicPr>
            <p:nvPr/>
          </p:nvPicPr>
          <p:blipFill>
            <a:blip r:embed="rId6">
              <a:extLst>
                <a:ext uri="{96DAC541-7B7A-43D3-8B79-37D633B846F1}">
                  <asvg:svgBlip xmlns:asvg="http://schemas.microsoft.com/office/drawing/2016/SVG/main" r:embed="rId7"/>
                </a:ext>
              </a:extLst>
            </a:blip>
            <a:srcRect r="50000" b="37774"/>
            <a:stretch/>
          </p:blipFill>
          <p:spPr>
            <a:xfrm>
              <a:off x="5100154" y="5819391"/>
              <a:ext cx="344171" cy="385392"/>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BFAF0DD-D804-EE69-A649-7C9D1A5C154B}"/>
                    </a:ext>
                  </a:extLst>
                </p:cNvPr>
                <p:cNvSpPr txBox="1"/>
                <p:nvPr/>
              </p:nvSpPr>
              <p:spPr>
                <a:xfrm>
                  <a:off x="2021143" y="5226768"/>
                  <a:ext cx="2262497" cy="338554"/>
                </a:xfrm>
                <a:prstGeom prst="rect">
                  <a:avLst/>
                </a:prstGeom>
                <a:noFill/>
              </p:spPr>
              <p:txBody>
                <a:bodyPr wrap="square" rtlCol="0">
                  <a:spAutoFit/>
                </a:bodyPr>
                <a:lstStyle/>
                <a:p>
                  <a:pPr algn="l"/>
                  <a:r>
                    <a:rPr lang="en-JP" sz="1600" dirty="0"/>
                    <a:t>意味を変えない変換 </a:t>
                  </a:r>
                  <a14:m>
                    <m:oMath xmlns:m="http://schemas.openxmlformats.org/officeDocument/2006/math">
                      <m:r>
                        <a:rPr lang="en-US" sz="1600" b="0" i="1" smtClean="0">
                          <a:latin typeface="Cambria Math" panose="02040503050406030204" pitchFamily="18" charset="0"/>
                        </a:rPr>
                        <m:t>𝑔</m:t>
                      </m:r>
                    </m:oMath>
                  </a14:m>
                  <a:endParaRPr lang="en-JP" sz="1600" dirty="0"/>
                </a:p>
              </p:txBody>
            </p:sp>
          </mc:Choice>
          <mc:Fallback xmlns="">
            <p:sp>
              <p:nvSpPr>
                <p:cNvPr id="29" name="TextBox 28">
                  <a:extLst>
                    <a:ext uri="{FF2B5EF4-FFF2-40B4-BE49-F238E27FC236}">
                      <a16:creationId xmlns:a16="http://schemas.microsoft.com/office/drawing/2014/main" id="{2BFAF0DD-D804-EE69-A649-7C9D1A5C154B}"/>
                    </a:ext>
                  </a:extLst>
                </p:cNvPr>
                <p:cNvSpPr txBox="1">
                  <a:spLocks noRot="1" noChangeAspect="1" noMove="1" noResize="1" noEditPoints="1" noAdjustHandles="1" noChangeArrowheads="1" noChangeShapeType="1" noTextEdit="1"/>
                </p:cNvSpPr>
                <p:nvPr/>
              </p:nvSpPr>
              <p:spPr>
                <a:xfrm>
                  <a:off x="2021143" y="5226768"/>
                  <a:ext cx="2262497" cy="338554"/>
                </a:xfrm>
                <a:prstGeom prst="rect">
                  <a:avLst/>
                </a:prstGeom>
                <a:blipFill>
                  <a:blip r:embed="rId9"/>
                  <a:stretch>
                    <a:fillRect l="-1676" t="-3571" b="-21429"/>
                  </a:stretch>
                </a:blipFill>
              </p:spPr>
              <p:txBody>
                <a:bodyPr/>
                <a:lstStyle/>
                <a:p>
                  <a:r>
                    <a:rPr lang="en-JP">
                      <a:noFill/>
                    </a:rPr>
                    <a:t> </a:t>
                  </a:r>
                </a:p>
              </p:txBody>
            </p:sp>
          </mc:Fallback>
        </mc:AlternateContent>
        <p:sp>
          <p:nvSpPr>
            <p:cNvPr id="30" name="Right Arrow 29">
              <a:extLst>
                <a:ext uri="{FF2B5EF4-FFF2-40B4-BE49-F238E27FC236}">
                  <a16:creationId xmlns:a16="http://schemas.microsoft.com/office/drawing/2014/main" id="{95EF4F0A-A3A8-B359-50A3-14149101E8D4}"/>
                </a:ext>
              </a:extLst>
            </p:cNvPr>
            <p:cNvSpPr/>
            <p:nvPr/>
          </p:nvSpPr>
          <p:spPr>
            <a:xfrm rot="16200000">
              <a:off x="4587714" y="4573507"/>
              <a:ext cx="523222" cy="218529"/>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1" name="Right Arrow 30">
              <a:extLst>
                <a:ext uri="{FF2B5EF4-FFF2-40B4-BE49-F238E27FC236}">
                  <a16:creationId xmlns:a16="http://schemas.microsoft.com/office/drawing/2014/main" id="{A7271BF1-4F3C-9BDB-9655-4FB8AA5099C7}"/>
                </a:ext>
              </a:extLst>
            </p:cNvPr>
            <p:cNvSpPr/>
            <p:nvPr/>
          </p:nvSpPr>
          <p:spPr>
            <a:xfrm rot="16200000">
              <a:off x="1066065" y="4573508"/>
              <a:ext cx="523221" cy="218529"/>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33" name="Group 32">
              <a:extLst>
                <a:ext uri="{FF2B5EF4-FFF2-40B4-BE49-F238E27FC236}">
                  <a16:creationId xmlns:a16="http://schemas.microsoft.com/office/drawing/2014/main" id="{79AC4B6A-4ED8-AEEA-41C9-8EDF797A0779}"/>
                </a:ext>
              </a:extLst>
            </p:cNvPr>
            <p:cNvGrpSpPr/>
            <p:nvPr/>
          </p:nvGrpSpPr>
          <p:grpSpPr>
            <a:xfrm>
              <a:off x="742585" y="3712743"/>
              <a:ext cx="1170180" cy="583324"/>
              <a:chOff x="5667009" y="5015703"/>
              <a:chExt cx="1170180" cy="583324"/>
            </a:xfrm>
          </p:grpSpPr>
          <p:sp>
            <p:nvSpPr>
              <p:cNvPr id="34" name="Rounded Rectangle 33">
                <a:extLst>
                  <a:ext uri="{FF2B5EF4-FFF2-40B4-BE49-F238E27FC236}">
                    <a16:creationId xmlns:a16="http://schemas.microsoft.com/office/drawing/2014/main" id="{079E6EE6-6D9E-409C-1459-B4BED40363D6}"/>
                  </a:ext>
                </a:extLst>
              </p:cNvPr>
              <p:cNvSpPr/>
              <p:nvPr/>
            </p:nvSpPr>
            <p:spPr>
              <a:xfrm>
                <a:off x="5667009" y="5015703"/>
                <a:ext cx="1170180" cy="583324"/>
              </a:xfrm>
              <a:prstGeom prst="round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35" name="TextBox 34">
                <a:extLst>
                  <a:ext uri="{FF2B5EF4-FFF2-40B4-BE49-F238E27FC236}">
                    <a16:creationId xmlns:a16="http://schemas.microsoft.com/office/drawing/2014/main" id="{8C4B65A1-AEFF-C9E1-C986-C2177A1402C3}"/>
                  </a:ext>
                </a:extLst>
              </p:cNvPr>
              <p:cNvSpPr txBox="1"/>
              <p:nvPr/>
            </p:nvSpPr>
            <p:spPr>
              <a:xfrm>
                <a:off x="5722007" y="5117829"/>
                <a:ext cx="1092541" cy="369332"/>
              </a:xfrm>
              <a:prstGeom prst="rect">
                <a:avLst/>
              </a:prstGeom>
              <a:noFill/>
            </p:spPr>
            <p:txBody>
              <a:bodyPr wrap="square" rtlCol="0">
                <a:spAutoFit/>
              </a:bodyPr>
              <a:lstStyle/>
              <a:p>
                <a:pPr algn="l"/>
                <a:r>
                  <a:rPr lang="en-JP" dirty="0"/>
                  <a:t>モデルA</a:t>
                </a:r>
              </a:p>
            </p:txBody>
          </p:sp>
        </p:grpSp>
        <p:grpSp>
          <p:nvGrpSpPr>
            <p:cNvPr id="36" name="Group 35">
              <a:extLst>
                <a:ext uri="{FF2B5EF4-FFF2-40B4-BE49-F238E27FC236}">
                  <a16:creationId xmlns:a16="http://schemas.microsoft.com/office/drawing/2014/main" id="{009C0B06-861C-6FD6-CD7A-710CC0C62E0E}"/>
                </a:ext>
              </a:extLst>
            </p:cNvPr>
            <p:cNvGrpSpPr/>
            <p:nvPr/>
          </p:nvGrpSpPr>
          <p:grpSpPr>
            <a:xfrm>
              <a:off x="4264235" y="3712743"/>
              <a:ext cx="1170180" cy="583324"/>
              <a:chOff x="5667009" y="5015703"/>
              <a:chExt cx="1170180" cy="583324"/>
            </a:xfrm>
          </p:grpSpPr>
          <p:sp>
            <p:nvSpPr>
              <p:cNvPr id="37" name="Rounded Rectangle 36">
                <a:extLst>
                  <a:ext uri="{FF2B5EF4-FFF2-40B4-BE49-F238E27FC236}">
                    <a16:creationId xmlns:a16="http://schemas.microsoft.com/office/drawing/2014/main" id="{DBFEE56D-295B-C74A-DF86-8AD65A1FC1D4}"/>
                  </a:ext>
                </a:extLst>
              </p:cNvPr>
              <p:cNvSpPr/>
              <p:nvPr/>
            </p:nvSpPr>
            <p:spPr>
              <a:xfrm>
                <a:off x="5667009" y="5015703"/>
                <a:ext cx="1170180" cy="583324"/>
              </a:xfrm>
              <a:prstGeom prst="round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38" name="TextBox 37">
                <a:extLst>
                  <a:ext uri="{FF2B5EF4-FFF2-40B4-BE49-F238E27FC236}">
                    <a16:creationId xmlns:a16="http://schemas.microsoft.com/office/drawing/2014/main" id="{E1A6A98F-5344-EAFC-4822-55B6623DE957}"/>
                  </a:ext>
                </a:extLst>
              </p:cNvPr>
              <p:cNvSpPr txBox="1"/>
              <p:nvPr/>
            </p:nvSpPr>
            <p:spPr>
              <a:xfrm>
                <a:off x="5722007" y="5117829"/>
                <a:ext cx="1092541" cy="369332"/>
              </a:xfrm>
              <a:prstGeom prst="rect">
                <a:avLst/>
              </a:prstGeom>
              <a:noFill/>
            </p:spPr>
            <p:txBody>
              <a:bodyPr wrap="square" rtlCol="0">
                <a:spAutoFit/>
              </a:bodyPr>
              <a:lstStyle/>
              <a:p>
                <a:pPr algn="l"/>
                <a:r>
                  <a:rPr lang="en-JP" dirty="0"/>
                  <a:t>モデルB</a:t>
                </a:r>
              </a:p>
            </p:txBody>
          </p:sp>
        </p:grpSp>
        <p:sp>
          <p:nvSpPr>
            <p:cNvPr id="40" name="Right Arrow 39">
              <a:extLst>
                <a:ext uri="{FF2B5EF4-FFF2-40B4-BE49-F238E27FC236}">
                  <a16:creationId xmlns:a16="http://schemas.microsoft.com/office/drawing/2014/main" id="{14A84E00-FC49-CE2F-C3C7-17BA52A4BC45}"/>
                </a:ext>
              </a:extLst>
            </p:cNvPr>
            <p:cNvSpPr/>
            <p:nvPr/>
          </p:nvSpPr>
          <p:spPr>
            <a:xfrm rot="16200000">
              <a:off x="4655651" y="3297600"/>
              <a:ext cx="407172" cy="21853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1" name="Right Arrow 40">
              <a:extLst>
                <a:ext uri="{FF2B5EF4-FFF2-40B4-BE49-F238E27FC236}">
                  <a16:creationId xmlns:a16="http://schemas.microsoft.com/office/drawing/2014/main" id="{0548B487-F725-0769-7977-DE2696D8F4D7}"/>
                </a:ext>
              </a:extLst>
            </p:cNvPr>
            <p:cNvSpPr/>
            <p:nvPr/>
          </p:nvSpPr>
          <p:spPr>
            <a:xfrm rot="16200000">
              <a:off x="1124088" y="3305591"/>
              <a:ext cx="407174" cy="218530"/>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2" name="Rounded Rectangle 41">
              <a:extLst>
                <a:ext uri="{FF2B5EF4-FFF2-40B4-BE49-F238E27FC236}">
                  <a16:creationId xmlns:a16="http://schemas.microsoft.com/office/drawing/2014/main" id="{99518786-5E46-603B-E0C5-73692F3C3678}"/>
                </a:ext>
              </a:extLst>
            </p:cNvPr>
            <p:cNvSpPr/>
            <p:nvPr/>
          </p:nvSpPr>
          <p:spPr>
            <a:xfrm>
              <a:off x="797583" y="2856215"/>
              <a:ext cx="1092541" cy="220717"/>
            </a:xfrm>
            <a:prstGeom prst="roundRect">
              <a:avLst/>
            </a:prstGeom>
            <a:solidFill>
              <a:schemeClr val="tx2">
                <a:lumMod val="20000"/>
                <a:lumOff val="8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3" name="Rounded Rectangle 42">
              <a:extLst>
                <a:ext uri="{FF2B5EF4-FFF2-40B4-BE49-F238E27FC236}">
                  <a16:creationId xmlns:a16="http://schemas.microsoft.com/office/drawing/2014/main" id="{AA0575AB-4621-04D1-B093-09DAF54E4977}"/>
                </a:ext>
              </a:extLst>
            </p:cNvPr>
            <p:cNvSpPr/>
            <p:nvPr/>
          </p:nvSpPr>
          <p:spPr>
            <a:xfrm>
              <a:off x="4303054" y="2851186"/>
              <a:ext cx="1092541" cy="220717"/>
            </a:xfrm>
            <a:prstGeom prst="roundRect">
              <a:avLst/>
            </a:prstGeom>
            <a:solidFill>
              <a:schemeClr val="tx2">
                <a:lumMod val="40000"/>
                <a:lumOff val="6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44" name="Curved Connector 43">
              <a:extLst>
                <a:ext uri="{FF2B5EF4-FFF2-40B4-BE49-F238E27FC236}">
                  <a16:creationId xmlns:a16="http://schemas.microsoft.com/office/drawing/2014/main" id="{FF58B30E-3A25-C9B9-FC52-ACA3218AEE46}"/>
                </a:ext>
              </a:extLst>
            </p:cNvPr>
            <p:cNvCxnSpPr>
              <a:cxnSpLocks/>
              <a:stCxn id="42" idx="0"/>
              <a:endCxn id="43" idx="0"/>
            </p:cNvCxnSpPr>
            <p:nvPr/>
          </p:nvCxnSpPr>
          <p:spPr>
            <a:xfrm rot="5400000" flipH="1" flipV="1">
              <a:off x="3094075" y="1100966"/>
              <a:ext cx="5029" cy="3505471"/>
            </a:xfrm>
            <a:prstGeom prst="curvedConnector3">
              <a:avLst>
                <a:gd name="adj1" fmla="val 4645635"/>
              </a:avLst>
            </a:prstGeom>
            <a:ln w="38100">
              <a:solidFill>
                <a:schemeClr val="accent6">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Right Arrow 92">
              <a:extLst>
                <a:ext uri="{FF2B5EF4-FFF2-40B4-BE49-F238E27FC236}">
                  <a16:creationId xmlns:a16="http://schemas.microsoft.com/office/drawing/2014/main" id="{AE37A90D-56A1-28DB-05CD-7DFF4AAA5B79}"/>
                </a:ext>
              </a:extLst>
            </p:cNvPr>
            <p:cNvSpPr/>
            <p:nvPr/>
          </p:nvSpPr>
          <p:spPr>
            <a:xfrm>
              <a:off x="2227641" y="5565321"/>
              <a:ext cx="1793153" cy="29870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spTree>
    <p:extLst>
      <p:ext uri="{BB962C8B-B14F-4D97-AF65-F5344CB8AC3E}">
        <p14:creationId xmlns:p14="http://schemas.microsoft.com/office/powerpoint/2010/main" val="310291627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3371A-EAC4-40FC-58BC-DCA6A65D875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0DAAF3-59C1-5718-300E-5C45995E79A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6</a:t>
            </a:fld>
            <a:r>
              <a:rPr kumimoji="1" lang="en-US" altLang="ja-JP"/>
              <a:t>-</a:t>
            </a:r>
            <a:endParaRPr kumimoji="1" lang="ja-JP" altLang="en-US" dirty="0"/>
          </a:p>
        </p:txBody>
      </p:sp>
      <p:sp>
        <p:nvSpPr>
          <p:cNvPr id="4" name="TextBox 3">
            <a:extLst>
              <a:ext uri="{FF2B5EF4-FFF2-40B4-BE49-F238E27FC236}">
                <a16:creationId xmlns:a16="http://schemas.microsoft.com/office/drawing/2014/main" id="{1F43A632-3392-D6CE-902F-EB49FF3EC9EA}"/>
              </a:ext>
            </a:extLst>
          </p:cNvPr>
          <p:cNvSpPr txBox="1"/>
          <p:nvPr/>
        </p:nvSpPr>
        <p:spPr>
          <a:xfrm>
            <a:off x="449016" y="269481"/>
            <a:ext cx="8530091" cy="707886"/>
          </a:xfrm>
          <a:prstGeom prst="rect">
            <a:avLst/>
          </a:prstGeom>
          <a:noFill/>
        </p:spPr>
        <p:txBody>
          <a:bodyPr wrap="square" rtlCol="0">
            <a:spAutoFit/>
          </a:bodyPr>
          <a:lstStyle/>
          <a:p>
            <a:r>
              <a:rPr lang="en-JP" sz="4000" dirty="0">
                <a:solidFill>
                  <a:schemeClr val="accent6"/>
                </a:solidFill>
              </a:rPr>
              <a:t>自己蒸留</a:t>
            </a:r>
            <a:r>
              <a:rPr lang="en-JP" sz="4000" dirty="0"/>
              <a:t>に基づく不変性ベース手法</a:t>
            </a:r>
          </a:p>
        </p:txBody>
      </p:sp>
      <p:sp>
        <p:nvSpPr>
          <p:cNvPr id="5" name="TextBox 4">
            <a:extLst>
              <a:ext uri="{FF2B5EF4-FFF2-40B4-BE49-F238E27FC236}">
                <a16:creationId xmlns:a16="http://schemas.microsoft.com/office/drawing/2014/main" id="{43BD000E-2488-8355-5FFA-F90F4BF4D310}"/>
              </a:ext>
            </a:extLst>
          </p:cNvPr>
          <p:cNvSpPr txBox="1"/>
          <p:nvPr/>
        </p:nvSpPr>
        <p:spPr>
          <a:xfrm>
            <a:off x="136637" y="1197481"/>
            <a:ext cx="9049407" cy="461665"/>
          </a:xfrm>
          <a:prstGeom prst="rect">
            <a:avLst/>
          </a:prstGeom>
          <a:noFill/>
        </p:spPr>
        <p:txBody>
          <a:bodyPr wrap="square" rtlCol="0">
            <a:spAutoFit/>
          </a:bodyPr>
          <a:lstStyle/>
          <a:p>
            <a:pPr algn="l"/>
            <a:r>
              <a:rPr lang="en-JP" sz="2400" dirty="0"/>
              <a:t>この論文では，モデルAとモデルBを</a:t>
            </a:r>
            <a:r>
              <a:rPr lang="en-JP" sz="2400" b="1" u="sng" dirty="0"/>
              <a:t>同一のモデル</a:t>
            </a:r>
            <a:r>
              <a:rPr lang="en-JP" sz="2400" dirty="0"/>
              <a:t>として扱う．</a:t>
            </a:r>
            <a:endParaRPr lang="en-JP" sz="2400" dirty="0">
              <a:solidFill>
                <a:schemeClr val="accent4">
                  <a:lumMod val="75000"/>
                </a:schemeClr>
              </a:solidFill>
            </a:endParaRPr>
          </a:p>
        </p:txBody>
      </p:sp>
      <p:grpSp>
        <p:nvGrpSpPr>
          <p:cNvPr id="6" name="Group 5">
            <a:extLst>
              <a:ext uri="{FF2B5EF4-FFF2-40B4-BE49-F238E27FC236}">
                <a16:creationId xmlns:a16="http://schemas.microsoft.com/office/drawing/2014/main" id="{4171EEB8-A480-08C6-8E25-4CCDF9F357C5}"/>
              </a:ext>
            </a:extLst>
          </p:cNvPr>
          <p:cNvGrpSpPr/>
          <p:nvPr/>
        </p:nvGrpSpPr>
        <p:grpSpPr>
          <a:xfrm>
            <a:off x="224758" y="1719664"/>
            <a:ext cx="6022428" cy="5138336"/>
            <a:chOff x="224758" y="1719664"/>
            <a:chExt cx="6022428" cy="5138336"/>
          </a:xfrm>
        </p:grpSpPr>
        <p:sp>
          <p:nvSpPr>
            <p:cNvPr id="7" name="Rectangle 6">
              <a:extLst>
                <a:ext uri="{FF2B5EF4-FFF2-40B4-BE49-F238E27FC236}">
                  <a16:creationId xmlns:a16="http://schemas.microsoft.com/office/drawing/2014/main" id="{79C4E5B8-9DC0-2B44-6447-403B407D0F44}"/>
                </a:ext>
              </a:extLst>
            </p:cNvPr>
            <p:cNvSpPr/>
            <p:nvPr/>
          </p:nvSpPr>
          <p:spPr>
            <a:xfrm>
              <a:off x="224758" y="1719664"/>
              <a:ext cx="6022428" cy="5138336"/>
            </a:xfrm>
            <a:prstGeom prst="rect">
              <a:avLst/>
            </a:prstGeom>
            <a:solidFill>
              <a:schemeClr val="accent2">
                <a:lumMod val="20000"/>
                <a:lumOff val="80000"/>
                <a:alpha val="4306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TextBox 7">
              <a:extLst>
                <a:ext uri="{FF2B5EF4-FFF2-40B4-BE49-F238E27FC236}">
                  <a16:creationId xmlns:a16="http://schemas.microsoft.com/office/drawing/2014/main" id="{93A693B1-6685-FF6D-E2FA-A64EDB5AB656}"/>
                </a:ext>
              </a:extLst>
            </p:cNvPr>
            <p:cNvSpPr txBox="1"/>
            <p:nvPr/>
          </p:nvSpPr>
          <p:spPr>
            <a:xfrm>
              <a:off x="1874166" y="1923981"/>
              <a:ext cx="2838763" cy="461665"/>
            </a:xfrm>
            <a:prstGeom prst="rect">
              <a:avLst/>
            </a:prstGeom>
            <a:noFill/>
          </p:spPr>
          <p:txBody>
            <a:bodyPr wrap="square" rtlCol="0">
              <a:spAutoFit/>
            </a:bodyPr>
            <a:lstStyle/>
            <a:p>
              <a:pPr algn="ctr"/>
              <a:r>
                <a:rPr lang="en-JP" sz="2400" u="sng" dirty="0"/>
                <a:t>不変性ベース </a:t>
              </a:r>
              <a:r>
                <a:rPr lang="en-JP" dirty="0">
                  <a:solidFill>
                    <a:schemeClr val="accent4">
                      <a:lumMod val="75000"/>
                    </a:schemeClr>
                  </a:solidFill>
                </a:rPr>
                <a:t>[2-4]</a:t>
              </a:r>
              <a:endParaRPr lang="en-JP" sz="2400" dirty="0">
                <a:solidFill>
                  <a:schemeClr val="accent4">
                    <a:lumMod val="75000"/>
                  </a:schemeClr>
                </a:solidFill>
              </a:endParaRPr>
            </a:p>
          </p:txBody>
        </p:sp>
        <p:grpSp>
          <p:nvGrpSpPr>
            <p:cNvPr id="9" name="Group 8">
              <a:extLst>
                <a:ext uri="{FF2B5EF4-FFF2-40B4-BE49-F238E27FC236}">
                  <a16:creationId xmlns:a16="http://schemas.microsoft.com/office/drawing/2014/main" id="{11430681-AD3D-1993-AF60-2EFC47CC138C}"/>
                </a:ext>
              </a:extLst>
            </p:cNvPr>
            <p:cNvGrpSpPr/>
            <p:nvPr/>
          </p:nvGrpSpPr>
          <p:grpSpPr>
            <a:xfrm>
              <a:off x="4072950" y="5151904"/>
              <a:ext cx="1564774" cy="1480376"/>
              <a:chOff x="3340750" y="2546350"/>
              <a:chExt cx="1564774" cy="1480376"/>
            </a:xfrm>
          </p:grpSpPr>
          <p:grpSp>
            <p:nvGrpSpPr>
              <p:cNvPr id="32" name="Group 31">
                <a:extLst>
                  <a:ext uri="{FF2B5EF4-FFF2-40B4-BE49-F238E27FC236}">
                    <a16:creationId xmlns:a16="http://schemas.microsoft.com/office/drawing/2014/main" id="{223E520B-2BC6-A971-62CE-67D875326C8B}"/>
                  </a:ext>
                </a:extLst>
              </p:cNvPr>
              <p:cNvGrpSpPr/>
              <p:nvPr/>
            </p:nvGrpSpPr>
            <p:grpSpPr>
              <a:xfrm>
                <a:off x="3541944" y="2546350"/>
                <a:ext cx="1170181" cy="1052878"/>
                <a:chOff x="3263460" y="4918841"/>
                <a:chExt cx="1340071" cy="1340070"/>
              </a:xfrm>
            </p:grpSpPr>
            <p:sp>
              <p:nvSpPr>
                <p:cNvPr id="34" name="Rectangle 33">
                  <a:extLst>
                    <a:ext uri="{FF2B5EF4-FFF2-40B4-BE49-F238E27FC236}">
                      <a16:creationId xmlns:a16="http://schemas.microsoft.com/office/drawing/2014/main" id="{FA31ADC2-6E0A-B719-AF73-42A2C42D06CB}"/>
                    </a:ext>
                  </a:extLst>
                </p:cNvPr>
                <p:cNvSpPr/>
                <p:nvPr/>
              </p:nvSpPr>
              <p:spPr>
                <a:xfrm>
                  <a:off x="3263461" y="4918841"/>
                  <a:ext cx="1340070" cy="13400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5" name="Graphic 34" descr="Asian Temple with solid fill">
                  <a:extLst>
                    <a:ext uri="{FF2B5EF4-FFF2-40B4-BE49-F238E27FC236}">
                      <a16:creationId xmlns:a16="http://schemas.microsoft.com/office/drawing/2014/main" id="{C3E1C6C9-414C-B57E-6D9C-E633BE2F9A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63460" y="4918841"/>
                  <a:ext cx="1189152" cy="1189150"/>
                </a:xfrm>
                <a:prstGeom prst="rect">
                  <a:avLst/>
                </a:prstGeom>
              </p:spPr>
            </p:pic>
          </p:grpSp>
          <p:sp>
            <p:nvSpPr>
              <p:cNvPr id="33" name="TextBox 32">
                <a:extLst>
                  <a:ext uri="{FF2B5EF4-FFF2-40B4-BE49-F238E27FC236}">
                    <a16:creationId xmlns:a16="http://schemas.microsoft.com/office/drawing/2014/main" id="{10176D9F-C80F-7DDF-19A4-605594CCFEA8}"/>
                  </a:ext>
                </a:extLst>
              </p:cNvPr>
              <p:cNvSpPr txBox="1"/>
              <p:nvPr/>
            </p:nvSpPr>
            <p:spPr>
              <a:xfrm>
                <a:off x="3340750" y="3688172"/>
                <a:ext cx="1564774" cy="338554"/>
              </a:xfrm>
              <a:prstGeom prst="rect">
                <a:avLst/>
              </a:prstGeom>
              <a:noFill/>
            </p:spPr>
            <p:txBody>
              <a:bodyPr wrap="square" rtlCol="0">
                <a:spAutoFit/>
              </a:bodyPr>
              <a:lstStyle/>
              <a:p>
                <a:pPr algn="ctr"/>
                <a:r>
                  <a:rPr lang="en-JP" sz="1600" dirty="0"/>
                  <a:t>変換後の画像</a:t>
                </a:r>
              </a:p>
            </p:txBody>
          </p:sp>
        </p:grpSp>
        <p:grpSp>
          <p:nvGrpSpPr>
            <p:cNvPr id="10" name="Group 9">
              <a:extLst>
                <a:ext uri="{FF2B5EF4-FFF2-40B4-BE49-F238E27FC236}">
                  <a16:creationId xmlns:a16="http://schemas.microsoft.com/office/drawing/2014/main" id="{F024EB73-25DE-D96B-F499-5717667A64F3}"/>
                </a:ext>
              </a:extLst>
            </p:cNvPr>
            <p:cNvGrpSpPr/>
            <p:nvPr/>
          </p:nvGrpSpPr>
          <p:grpSpPr>
            <a:xfrm>
              <a:off x="748598" y="5151906"/>
              <a:ext cx="1170180" cy="1480374"/>
              <a:chOff x="3541945" y="2546351"/>
              <a:chExt cx="1170180" cy="1480374"/>
            </a:xfrm>
          </p:grpSpPr>
          <p:grpSp>
            <p:nvGrpSpPr>
              <p:cNvPr id="27" name="Group 26">
                <a:extLst>
                  <a:ext uri="{FF2B5EF4-FFF2-40B4-BE49-F238E27FC236}">
                    <a16:creationId xmlns:a16="http://schemas.microsoft.com/office/drawing/2014/main" id="{29EE1819-B847-953E-5931-8CF552E29F31}"/>
                  </a:ext>
                </a:extLst>
              </p:cNvPr>
              <p:cNvGrpSpPr/>
              <p:nvPr/>
            </p:nvGrpSpPr>
            <p:grpSpPr>
              <a:xfrm>
                <a:off x="3541945" y="2546351"/>
                <a:ext cx="1170180" cy="1052879"/>
                <a:chOff x="3263461" y="4918841"/>
                <a:chExt cx="1340070" cy="1340071"/>
              </a:xfrm>
            </p:grpSpPr>
            <p:sp>
              <p:nvSpPr>
                <p:cNvPr id="29" name="Rectangle 28">
                  <a:extLst>
                    <a:ext uri="{FF2B5EF4-FFF2-40B4-BE49-F238E27FC236}">
                      <a16:creationId xmlns:a16="http://schemas.microsoft.com/office/drawing/2014/main" id="{E4A7BEEF-E009-A74E-8193-BA00FBBD5E95}"/>
                    </a:ext>
                  </a:extLst>
                </p:cNvPr>
                <p:cNvSpPr/>
                <p:nvPr/>
              </p:nvSpPr>
              <p:spPr>
                <a:xfrm>
                  <a:off x="3263461" y="4918841"/>
                  <a:ext cx="1340070" cy="13400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0" name="Graphic 29" descr="Asian Temple with solid fill">
                  <a:extLst>
                    <a:ext uri="{FF2B5EF4-FFF2-40B4-BE49-F238E27FC236}">
                      <a16:creationId xmlns:a16="http://schemas.microsoft.com/office/drawing/2014/main" id="{FEC43DE3-A01A-9EEB-793F-B86230447E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63461" y="4918841"/>
                  <a:ext cx="788277" cy="788277"/>
                </a:xfrm>
                <a:prstGeom prst="rect">
                  <a:avLst/>
                </a:prstGeom>
              </p:spPr>
            </p:pic>
            <p:pic>
              <p:nvPicPr>
                <p:cNvPr id="31" name="Graphic 30" descr="Dance with solid fill">
                  <a:extLst>
                    <a:ext uri="{FF2B5EF4-FFF2-40B4-BE49-F238E27FC236}">
                      <a16:creationId xmlns:a16="http://schemas.microsoft.com/office/drawing/2014/main" id="{EFC05E46-77D1-9162-1ECF-15FE99E2A49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15254" y="5470635"/>
                  <a:ext cx="788277" cy="788277"/>
                </a:xfrm>
                <a:prstGeom prst="rect">
                  <a:avLst/>
                </a:prstGeom>
              </p:spPr>
            </p:pic>
          </p:grpSp>
          <p:sp>
            <p:nvSpPr>
              <p:cNvPr id="28" name="TextBox 27">
                <a:extLst>
                  <a:ext uri="{FF2B5EF4-FFF2-40B4-BE49-F238E27FC236}">
                    <a16:creationId xmlns:a16="http://schemas.microsoft.com/office/drawing/2014/main" id="{7EDBFC97-4F8D-4E48-810B-4C5AEAB0AEB5}"/>
                  </a:ext>
                </a:extLst>
              </p:cNvPr>
              <p:cNvSpPr txBox="1"/>
              <p:nvPr/>
            </p:nvSpPr>
            <p:spPr>
              <a:xfrm>
                <a:off x="3541945" y="3688171"/>
                <a:ext cx="1024759" cy="338554"/>
              </a:xfrm>
              <a:prstGeom prst="rect">
                <a:avLst/>
              </a:prstGeom>
              <a:noFill/>
            </p:spPr>
            <p:txBody>
              <a:bodyPr wrap="square" rtlCol="0">
                <a:spAutoFit/>
              </a:bodyPr>
              <a:lstStyle/>
              <a:p>
                <a:pPr algn="l"/>
                <a:r>
                  <a:rPr lang="en-JP" sz="1600" dirty="0"/>
                  <a:t>入力画像</a:t>
                </a:r>
              </a:p>
            </p:txBody>
          </p:sp>
        </p:grpSp>
        <p:pic>
          <p:nvPicPr>
            <p:cNvPr id="11" name="Graphic 10" descr="Dance with solid fill">
              <a:extLst>
                <a:ext uri="{FF2B5EF4-FFF2-40B4-BE49-F238E27FC236}">
                  <a16:creationId xmlns:a16="http://schemas.microsoft.com/office/drawing/2014/main" id="{5E3D0A24-6F51-B369-7F86-F9CA92A15941}"/>
                </a:ext>
              </a:extLst>
            </p:cNvPr>
            <p:cNvPicPr>
              <a:picLocks noChangeAspect="1"/>
            </p:cNvPicPr>
            <p:nvPr/>
          </p:nvPicPr>
          <p:blipFill>
            <a:blip r:embed="rId6">
              <a:extLst>
                <a:ext uri="{96DAC541-7B7A-43D3-8B79-37D633B846F1}">
                  <asvg:svgBlip xmlns:asvg="http://schemas.microsoft.com/office/drawing/2016/SVG/main" r:embed="rId7"/>
                </a:ext>
              </a:extLst>
            </a:blip>
            <a:srcRect r="50000" b="37774"/>
            <a:stretch/>
          </p:blipFill>
          <p:spPr>
            <a:xfrm>
              <a:off x="5100154" y="5819391"/>
              <a:ext cx="344171" cy="385392"/>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0C4EFB-167B-E701-37E5-4B568697A075}"/>
                    </a:ext>
                  </a:extLst>
                </p:cNvPr>
                <p:cNvSpPr txBox="1"/>
                <p:nvPr/>
              </p:nvSpPr>
              <p:spPr>
                <a:xfrm>
                  <a:off x="2021143" y="5226768"/>
                  <a:ext cx="2262497" cy="338554"/>
                </a:xfrm>
                <a:prstGeom prst="rect">
                  <a:avLst/>
                </a:prstGeom>
                <a:noFill/>
              </p:spPr>
              <p:txBody>
                <a:bodyPr wrap="square" rtlCol="0">
                  <a:spAutoFit/>
                </a:bodyPr>
                <a:lstStyle/>
                <a:p>
                  <a:pPr algn="l"/>
                  <a:r>
                    <a:rPr lang="en-JP" sz="1600" dirty="0"/>
                    <a:t>意味を変えない変換 </a:t>
                  </a:r>
                  <a14:m>
                    <m:oMath xmlns:m="http://schemas.openxmlformats.org/officeDocument/2006/math">
                      <m:r>
                        <a:rPr lang="en-US" sz="1600" b="0" i="1" smtClean="0">
                          <a:latin typeface="Cambria Math" panose="02040503050406030204" pitchFamily="18" charset="0"/>
                        </a:rPr>
                        <m:t>𝑔</m:t>
                      </m:r>
                    </m:oMath>
                  </a14:m>
                  <a:endParaRPr lang="en-JP" sz="1600" dirty="0"/>
                </a:p>
              </p:txBody>
            </p:sp>
          </mc:Choice>
          <mc:Fallback xmlns="">
            <p:sp>
              <p:nvSpPr>
                <p:cNvPr id="12" name="TextBox 11">
                  <a:extLst>
                    <a:ext uri="{FF2B5EF4-FFF2-40B4-BE49-F238E27FC236}">
                      <a16:creationId xmlns:a16="http://schemas.microsoft.com/office/drawing/2014/main" id="{280C4EFB-167B-E701-37E5-4B568697A075}"/>
                    </a:ext>
                  </a:extLst>
                </p:cNvPr>
                <p:cNvSpPr txBox="1">
                  <a:spLocks noRot="1" noChangeAspect="1" noMove="1" noResize="1" noEditPoints="1" noAdjustHandles="1" noChangeArrowheads="1" noChangeShapeType="1" noTextEdit="1"/>
                </p:cNvSpPr>
                <p:nvPr/>
              </p:nvSpPr>
              <p:spPr>
                <a:xfrm>
                  <a:off x="2021143" y="5226768"/>
                  <a:ext cx="2262497" cy="338554"/>
                </a:xfrm>
                <a:prstGeom prst="rect">
                  <a:avLst/>
                </a:prstGeom>
                <a:blipFill>
                  <a:blip r:embed="rId8"/>
                  <a:stretch>
                    <a:fillRect l="-1676" t="-3571" b="-21429"/>
                  </a:stretch>
                </a:blipFill>
              </p:spPr>
              <p:txBody>
                <a:bodyPr/>
                <a:lstStyle/>
                <a:p>
                  <a:r>
                    <a:rPr lang="en-JP">
                      <a:noFill/>
                    </a:rPr>
                    <a:t> </a:t>
                  </a:r>
                </a:p>
              </p:txBody>
            </p:sp>
          </mc:Fallback>
        </mc:AlternateContent>
        <p:sp>
          <p:nvSpPr>
            <p:cNvPr id="13" name="Right Arrow 12">
              <a:extLst>
                <a:ext uri="{FF2B5EF4-FFF2-40B4-BE49-F238E27FC236}">
                  <a16:creationId xmlns:a16="http://schemas.microsoft.com/office/drawing/2014/main" id="{5D0F9079-B931-D39A-DA7D-70E47FAC7432}"/>
                </a:ext>
              </a:extLst>
            </p:cNvPr>
            <p:cNvSpPr/>
            <p:nvPr/>
          </p:nvSpPr>
          <p:spPr>
            <a:xfrm rot="16200000">
              <a:off x="4587714" y="4573507"/>
              <a:ext cx="523222" cy="218529"/>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4" name="Right Arrow 13">
              <a:extLst>
                <a:ext uri="{FF2B5EF4-FFF2-40B4-BE49-F238E27FC236}">
                  <a16:creationId xmlns:a16="http://schemas.microsoft.com/office/drawing/2014/main" id="{F344D188-D68A-CB7E-0035-E1B815563DDF}"/>
                </a:ext>
              </a:extLst>
            </p:cNvPr>
            <p:cNvSpPr/>
            <p:nvPr/>
          </p:nvSpPr>
          <p:spPr>
            <a:xfrm rot="16200000">
              <a:off x="1066065" y="4573508"/>
              <a:ext cx="523221" cy="218529"/>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15" name="Group 14">
              <a:extLst>
                <a:ext uri="{FF2B5EF4-FFF2-40B4-BE49-F238E27FC236}">
                  <a16:creationId xmlns:a16="http://schemas.microsoft.com/office/drawing/2014/main" id="{4DD3FA06-066E-CEBF-AB9B-CCC37CD9C199}"/>
                </a:ext>
              </a:extLst>
            </p:cNvPr>
            <p:cNvGrpSpPr/>
            <p:nvPr/>
          </p:nvGrpSpPr>
          <p:grpSpPr>
            <a:xfrm>
              <a:off x="742585" y="3712743"/>
              <a:ext cx="1170180" cy="583324"/>
              <a:chOff x="5667009" y="5015703"/>
              <a:chExt cx="1170180" cy="583324"/>
            </a:xfrm>
          </p:grpSpPr>
          <p:sp>
            <p:nvSpPr>
              <p:cNvPr id="25" name="Rounded Rectangle 24">
                <a:extLst>
                  <a:ext uri="{FF2B5EF4-FFF2-40B4-BE49-F238E27FC236}">
                    <a16:creationId xmlns:a16="http://schemas.microsoft.com/office/drawing/2014/main" id="{DA8C63E1-8147-EB9B-BAD2-BDE8936B9F7D}"/>
                  </a:ext>
                </a:extLst>
              </p:cNvPr>
              <p:cNvSpPr/>
              <p:nvPr/>
            </p:nvSpPr>
            <p:spPr>
              <a:xfrm>
                <a:off x="5667009" y="5015703"/>
                <a:ext cx="1170180" cy="583324"/>
              </a:xfrm>
              <a:prstGeom prst="round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26" name="TextBox 25">
                <a:extLst>
                  <a:ext uri="{FF2B5EF4-FFF2-40B4-BE49-F238E27FC236}">
                    <a16:creationId xmlns:a16="http://schemas.microsoft.com/office/drawing/2014/main" id="{5FA9288F-0900-6836-A289-B3C048D8F05A}"/>
                  </a:ext>
                </a:extLst>
              </p:cNvPr>
              <p:cNvSpPr txBox="1"/>
              <p:nvPr/>
            </p:nvSpPr>
            <p:spPr>
              <a:xfrm>
                <a:off x="5722007" y="5117829"/>
                <a:ext cx="1092541" cy="369332"/>
              </a:xfrm>
              <a:prstGeom prst="rect">
                <a:avLst/>
              </a:prstGeom>
              <a:noFill/>
            </p:spPr>
            <p:txBody>
              <a:bodyPr wrap="square" rtlCol="0">
                <a:spAutoFit/>
              </a:bodyPr>
              <a:lstStyle/>
              <a:p>
                <a:pPr algn="l"/>
                <a:r>
                  <a:rPr lang="en-JP" dirty="0"/>
                  <a:t>モデルA</a:t>
                </a:r>
              </a:p>
            </p:txBody>
          </p:sp>
        </p:grpSp>
        <p:grpSp>
          <p:nvGrpSpPr>
            <p:cNvPr id="16" name="Group 15">
              <a:extLst>
                <a:ext uri="{FF2B5EF4-FFF2-40B4-BE49-F238E27FC236}">
                  <a16:creationId xmlns:a16="http://schemas.microsoft.com/office/drawing/2014/main" id="{26874423-0757-D6D9-1C5E-01D71E6FEFA6}"/>
                </a:ext>
              </a:extLst>
            </p:cNvPr>
            <p:cNvGrpSpPr/>
            <p:nvPr/>
          </p:nvGrpSpPr>
          <p:grpSpPr>
            <a:xfrm>
              <a:off x="4264235" y="3712743"/>
              <a:ext cx="1170180" cy="583324"/>
              <a:chOff x="5667009" y="5015703"/>
              <a:chExt cx="1170180" cy="583324"/>
            </a:xfrm>
          </p:grpSpPr>
          <p:sp>
            <p:nvSpPr>
              <p:cNvPr id="23" name="Rounded Rectangle 22">
                <a:extLst>
                  <a:ext uri="{FF2B5EF4-FFF2-40B4-BE49-F238E27FC236}">
                    <a16:creationId xmlns:a16="http://schemas.microsoft.com/office/drawing/2014/main" id="{1129F214-B623-CF7E-86EA-9723D3CEF396}"/>
                  </a:ext>
                </a:extLst>
              </p:cNvPr>
              <p:cNvSpPr/>
              <p:nvPr/>
            </p:nvSpPr>
            <p:spPr>
              <a:xfrm>
                <a:off x="5667009" y="5015703"/>
                <a:ext cx="1170180" cy="583324"/>
              </a:xfrm>
              <a:prstGeom prst="round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24" name="TextBox 23">
                <a:extLst>
                  <a:ext uri="{FF2B5EF4-FFF2-40B4-BE49-F238E27FC236}">
                    <a16:creationId xmlns:a16="http://schemas.microsoft.com/office/drawing/2014/main" id="{93607771-43F5-901D-DB6A-6AC233191218}"/>
                  </a:ext>
                </a:extLst>
              </p:cNvPr>
              <p:cNvSpPr txBox="1"/>
              <p:nvPr/>
            </p:nvSpPr>
            <p:spPr>
              <a:xfrm>
                <a:off x="5722007" y="5117829"/>
                <a:ext cx="1092541" cy="369332"/>
              </a:xfrm>
              <a:prstGeom prst="rect">
                <a:avLst/>
              </a:prstGeom>
              <a:noFill/>
            </p:spPr>
            <p:txBody>
              <a:bodyPr wrap="square" rtlCol="0">
                <a:spAutoFit/>
              </a:bodyPr>
              <a:lstStyle/>
              <a:p>
                <a:pPr algn="l"/>
                <a:r>
                  <a:rPr lang="en-JP" dirty="0"/>
                  <a:t>モデルB</a:t>
                </a:r>
              </a:p>
            </p:txBody>
          </p:sp>
        </p:grpSp>
        <p:sp>
          <p:nvSpPr>
            <p:cNvPr id="17" name="Right Arrow 16">
              <a:extLst>
                <a:ext uri="{FF2B5EF4-FFF2-40B4-BE49-F238E27FC236}">
                  <a16:creationId xmlns:a16="http://schemas.microsoft.com/office/drawing/2014/main" id="{3B0A15AF-9286-1376-3EB8-60D981088662}"/>
                </a:ext>
              </a:extLst>
            </p:cNvPr>
            <p:cNvSpPr/>
            <p:nvPr/>
          </p:nvSpPr>
          <p:spPr>
            <a:xfrm rot="16200000">
              <a:off x="4655651" y="3297600"/>
              <a:ext cx="407172" cy="21853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ight Arrow 17">
              <a:extLst>
                <a:ext uri="{FF2B5EF4-FFF2-40B4-BE49-F238E27FC236}">
                  <a16:creationId xmlns:a16="http://schemas.microsoft.com/office/drawing/2014/main" id="{900DD865-9240-6CD6-FEBB-8C1738930D25}"/>
                </a:ext>
              </a:extLst>
            </p:cNvPr>
            <p:cNvSpPr/>
            <p:nvPr/>
          </p:nvSpPr>
          <p:spPr>
            <a:xfrm rot="16200000">
              <a:off x="1124088" y="3305591"/>
              <a:ext cx="407174" cy="218530"/>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9" name="Rounded Rectangle 18">
              <a:extLst>
                <a:ext uri="{FF2B5EF4-FFF2-40B4-BE49-F238E27FC236}">
                  <a16:creationId xmlns:a16="http://schemas.microsoft.com/office/drawing/2014/main" id="{7926E68E-229B-5BCB-8DBB-4B127151E94D}"/>
                </a:ext>
              </a:extLst>
            </p:cNvPr>
            <p:cNvSpPr/>
            <p:nvPr/>
          </p:nvSpPr>
          <p:spPr>
            <a:xfrm>
              <a:off x="797583" y="2856215"/>
              <a:ext cx="1092541" cy="220717"/>
            </a:xfrm>
            <a:prstGeom prst="roundRect">
              <a:avLst/>
            </a:prstGeom>
            <a:solidFill>
              <a:schemeClr val="tx2">
                <a:lumMod val="20000"/>
                <a:lumOff val="8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0" name="Rounded Rectangle 19">
              <a:extLst>
                <a:ext uri="{FF2B5EF4-FFF2-40B4-BE49-F238E27FC236}">
                  <a16:creationId xmlns:a16="http://schemas.microsoft.com/office/drawing/2014/main" id="{097C5CC2-8526-CC59-D5B6-CAD1FFD1FEE8}"/>
                </a:ext>
              </a:extLst>
            </p:cNvPr>
            <p:cNvSpPr/>
            <p:nvPr/>
          </p:nvSpPr>
          <p:spPr>
            <a:xfrm>
              <a:off x="4303054" y="2851186"/>
              <a:ext cx="1092541" cy="220717"/>
            </a:xfrm>
            <a:prstGeom prst="roundRect">
              <a:avLst/>
            </a:prstGeom>
            <a:solidFill>
              <a:schemeClr val="tx2">
                <a:lumMod val="40000"/>
                <a:lumOff val="6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1" name="Curved Connector 20">
              <a:extLst>
                <a:ext uri="{FF2B5EF4-FFF2-40B4-BE49-F238E27FC236}">
                  <a16:creationId xmlns:a16="http://schemas.microsoft.com/office/drawing/2014/main" id="{12FADEC9-39B2-D1B9-FCD6-299C127259C7}"/>
                </a:ext>
              </a:extLst>
            </p:cNvPr>
            <p:cNvCxnSpPr>
              <a:cxnSpLocks/>
              <a:stCxn id="19" idx="0"/>
              <a:endCxn id="20" idx="0"/>
            </p:cNvCxnSpPr>
            <p:nvPr/>
          </p:nvCxnSpPr>
          <p:spPr>
            <a:xfrm rot="5400000" flipH="1" flipV="1">
              <a:off x="3094075" y="1100966"/>
              <a:ext cx="5029" cy="3505471"/>
            </a:xfrm>
            <a:prstGeom prst="curvedConnector3">
              <a:avLst>
                <a:gd name="adj1" fmla="val 4645635"/>
              </a:avLst>
            </a:prstGeom>
            <a:ln w="38100">
              <a:solidFill>
                <a:schemeClr val="accent6">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ight Arrow 21">
              <a:extLst>
                <a:ext uri="{FF2B5EF4-FFF2-40B4-BE49-F238E27FC236}">
                  <a16:creationId xmlns:a16="http://schemas.microsoft.com/office/drawing/2014/main" id="{7A77D9B7-E590-E604-1208-9449CDDB8EB7}"/>
                </a:ext>
              </a:extLst>
            </p:cNvPr>
            <p:cNvSpPr/>
            <p:nvPr/>
          </p:nvSpPr>
          <p:spPr>
            <a:xfrm>
              <a:off x="2227641" y="5565321"/>
              <a:ext cx="1793153" cy="29870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sp>
        <p:nvSpPr>
          <p:cNvPr id="36" name="Rectangle 35">
            <a:extLst>
              <a:ext uri="{FF2B5EF4-FFF2-40B4-BE49-F238E27FC236}">
                <a16:creationId xmlns:a16="http://schemas.microsoft.com/office/drawing/2014/main" id="{368A32F9-F88F-C676-F0FC-DA541D31904D}"/>
              </a:ext>
            </a:extLst>
          </p:cNvPr>
          <p:cNvSpPr/>
          <p:nvPr/>
        </p:nvSpPr>
        <p:spPr>
          <a:xfrm>
            <a:off x="270556" y="3549710"/>
            <a:ext cx="5367168" cy="1081309"/>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52" name="Group 51">
            <a:extLst>
              <a:ext uri="{FF2B5EF4-FFF2-40B4-BE49-F238E27FC236}">
                <a16:creationId xmlns:a16="http://schemas.microsoft.com/office/drawing/2014/main" id="{DE30F6DC-CD18-71A0-FC74-C4E15C859AA1}"/>
              </a:ext>
            </a:extLst>
          </p:cNvPr>
          <p:cNvGrpSpPr/>
          <p:nvPr/>
        </p:nvGrpSpPr>
        <p:grpSpPr>
          <a:xfrm>
            <a:off x="5637724" y="1935748"/>
            <a:ext cx="972151" cy="2248453"/>
            <a:chOff x="5786035" y="1923981"/>
            <a:chExt cx="972151" cy="2248453"/>
          </a:xfrm>
        </p:grpSpPr>
        <p:cxnSp>
          <p:nvCxnSpPr>
            <p:cNvPr id="38" name="Straight Connector 37">
              <a:extLst>
                <a:ext uri="{FF2B5EF4-FFF2-40B4-BE49-F238E27FC236}">
                  <a16:creationId xmlns:a16="http://schemas.microsoft.com/office/drawing/2014/main" id="{0BD74B7A-04B3-FCDB-1248-B5551C2FB19A}"/>
                </a:ext>
              </a:extLst>
            </p:cNvPr>
            <p:cNvCxnSpPr>
              <a:cxnSpLocks/>
              <a:stCxn id="36" idx="3"/>
            </p:cNvCxnSpPr>
            <p:nvPr/>
          </p:nvCxnSpPr>
          <p:spPr>
            <a:xfrm flipV="1">
              <a:off x="5786035" y="2953961"/>
              <a:ext cx="971552" cy="112463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5AEC63-9D9C-40FC-899E-0D13EA0FD3C6}"/>
                </a:ext>
              </a:extLst>
            </p:cNvPr>
            <p:cNvCxnSpPr>
              <a:cxnSpLocks/>
            </p:cNvCxnSpPr>
            <p:nvPr/>
          </p:nvCxnSpPr>
          <p:spPr>
            <a:xfrm>
              <a:off x="6758186" y="1923981"/>
              <a:ext cx="0" cy="2248453"/>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E3E89AA-D299-2987-B7CE-01E6268EB39A}"/>
                  </a:ext>
                </a:extLst>
              </p:cNvPr>
              <p:cNvSpPr txBox="1"/>
              <p:nvPr/>
            </p:nvSpPr>
            <p:spPr>
              <a:xfrm>
                <a:off x="7569736" y="3540833"/>
                <a:ext cx="360960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JP" sz="2800" b="1" i="1" smtClean="0">
                          <a:latin typeface="Cambria Math" panose="02040503050406030204" pitchFamily="18" charset="0"/>
                          <a:ea typeface="Cambria Math" panose="02040503050406030204" pitchFamily="18" charset="0"/>
                        </a:rPr>
                        <m:t>𝜽</m:t>
                      </m:r>
                      <m:r>
                        <a:rPr lang="en-US" sz="2800" b="1"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𝛼</m:t>
                      </m:r>
                      <m:r>
                        <a:rPr lang="en-JP" sz="2800" b="1" i="1">
                          <a:latin typeface="Cambria Math" panose="02040503050406030204" pitchFamily="18" charset="0"/>
                          <a:ea typeface="Cambria Math" panose="02040503050406030204" pitchFamily="18" charset="0"/>
                        </a:rPr>
                        <m:t>𝜽</m:t>
                      </m:r>
                      <m:r>
                        <a:rPr lang="en-US" sz="2800" b="0" i="0" smtClean="0">
                          <a:latin typeface="Cambria Math" panose="02040503050406030204" pitchFamily="18" charset="0"/>
                          <a:ea typeface="Cambria Math" panose="02040503050406030204" pitchFamily="18" charset="0"/>
                        </a:rPr>
                        <m:t>+(1 −</m:t>
                      </m:r>
                      <m:r>
                        <a:rPr lang="en-US" sz="2800" b="0" i="1">
                          <a:latin typeface="Cambria Math" panose="02040503050406030204" pitchFamily="18" charset="0"/>
                          <a:ea typeface="Cambria Math" panose="02040503050406030204" pitchFamily="18" charset="0"/>
                        </a:rPr>
                        <m:t>𝛼</m:t>
                      </m:r>
                      <m:r>
                        <a:rPr lang="en-US" sz="2800" b="0" i="0" smtClean="0">
                          <a:latin typeface="Cambria Math" panose="02040503050406030204" pitchFamily="18" charset="0"/>
                          <a:ea typeface="Cambria Math" panose="02040503050406030204" pitchFamily="18" charset="0"/>
                        </a:rPr>
                        <m:t>)</m:t>
                      </m:r>
                      <m:r>
                        <a:rPr lang="en-JP" sz="2800" b="1" i="1">
                          <a:latin typeface="Cambria Math" panose="02040503050406030204" pitchFamily="18" charset="0"/>
                          <a:ea typeface="Cambria Math" panose="02040503050406030204" pitchFamily="18" charset="0"/>
                        </a:rPr>
                        <m:t>𝝋</m:t>
                      </m:r>
                    </m:oMath>
                  </m:oMathPara>
                </a14:m>
                <a:endParaRPr lang="en-JP" sz="2800" b="1" dirty="0"/>
              </a:p>
            </p:txBody>
          </p:sp>
        </mc:Choice>
        <mc:Fallback xmlns="">
          <p:sp>
            <p:nvSpPr>
              <p:cNvPr id="49" name="TextBox 48">
                <a:extLst>
                  <a:ext uri="{FF2B5EF4-FFF2-40B4-BE49-F238E27FC236}">
                    <a16:creationId xmlns:a16="http://schemas.microsoft.com/office/drawing/2014/main" id="{9E3E89AA-D299-2987-B7CE-01E6268EB39A}"/>
                  </a:ext>
                </a:extLst>
              </p:cNvPr>
              <p:cNvSpPr txBox="1">
                <a:spLocks noRot="1" noChangeAspect="1" noMove="1" noResize="1" noEditPoints="1" noAdjustHandles="1" noChangeArrowheads="1" noChangeShapeType="1" noTextEdit="1"/>
              </p:cNvSpPr>
              <p:nvPr/>
            </p:nvSpPr>
            <p:spPr>
              <a:xfrm>
                <a:off x="7569736" y="3540833"/>
                <a:ext cx="3609601" cy="523220"/>
              </a:xfrm>
              <a:prstGeom prst="rect">
                <a:avLst/>
              </a:prstGeom>
              <a:blipFill>
                <a:blip r:embed="rId9"/>
                <a:stretch>
                  <a:fillRect b="-20930"/>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E5AA175-37E9-7E48-0496-AF209772F5FA}"/>
                  </a:ext>
                </a:extLst>
              </p:cNvPr>
              <p:cNvSpPr txBox="1"/>
              <p:nvPr/>
            </p:nvSpPr>
            <p:spPr>
              <a:xfrm>
                <a:off x="6583127" y="1963409"/>
                <a:ext cx="5094295" cy="461665"/>
              </a:xfrm>
              <a:prstGeom prst="rect">
                <a:avLst/>
              </a:prstGeom>
              <a:noFill/>
            </p:spPr>
            <p:txBody>
              <a:bodyPr wrap="square" rtlCol="0">
                <a:spAutoFit/>
              </a:bodyPr>
              <a:lstStyle/>
              <a:p>
                <a:pPr algn="l"/>
                <a:r>
                  <a:rPr lang="en-JP" sz="2400" dirty="0"/>
                  <a:t>・モデルAの構造 </a:t>
                </a:r>
                <a14:m>
                  <m:oMath xmlns:m="http://schemas.openxmlformats.org/officeDocument/2006/math">
                    <m:r>
                      <a:rPr lang="en-JP" sz="2400" i="1" smtClean="0">
                        <a:latin typeface="Cambria Math" panose="02040503050406030204" pitchFamily="18" charset="0"/>
                        <a:ea typeface="Cambria Math" panose="02040503050406030204" pitchFamily="18" charset="0"/>
                      </a:rPr>
                      <m:t>≡</m:t>
                    </m:r>
                  </m:oMath>
                </a14:m>
                <a:r>
                  <a:rPr lang="en-JP" sz="2400" b="1" dirty="0"/>
                  <a:t> </a:t>
                </a:r>
                <a:r>
                  <a:rPr lang="en-JP" sz="2400" dirty="0"/>
                  <a:t>モデルBの構造</a:t>
                </a:r>
                <a:endParaRPr lang="en-JP" sz="2400" b="1" dirty="0"/>
              </a:p>
            </p:txBody>
          </p:sp>
        </mc:Choice>
        <mc:Fallback xmlns="">
          <p:sp>
            <p:nvSpPr>
              <p:cNvPr id="50" name="TextBox 49">
                <a:extLst>
                  <a:ext uri="{FF2B5EF4-FFF2-40B4-BE49-F238E27FC236}">
                    <a16:creationId xmlns:a16="http://schemas.microsoft.com/office/drawing/2014/main" id="{1E5AA175-37E9-7E48-0496-AF209772F5FA}"/>
                  </a:ext>
                </a:extLst>
              </p:cNvPr>
              <p:cNvSpPr txBox="1">
                <a:spLocks noRot="1" noChangeAspect="1" noMove="1" noResize="1" noEditPoints="1" noAdjustHandles="1" noChangeArrowheads="1" noChangeShapeType="1" noTextEdit="1"/>
              </p:cNvSpPr>
              <p:nvPr/>
            </p:nvSpPr>
            <p:spPr>
              <a:xfrm>
                <a:off x="6583127" y="1963409"/>
                <a:ext cx="5094295" cy="461665"/>
              </a:xfrm>
              <a:prstGeom prst="rect">
                <a:avLst/>
              </a:prstGeom>
              <a:blipFill>
                <a:blip r:embed="rId10"/>
                <a:stretch>
                  <a:fillRect l="-1990" t="-13158" b="-28947"/>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72E3C79-97BA-8C8E-D122-8F23256231EF}"/>
                  </a:ext>
                </a:extLst>
              </p:cNvPr>
              <p:cNvSpPr txBox="1"/>
              <p:nvPr/>
            </p:nvSpPr>
            <p:spPr>
              <a:xfrm>
                <a:off x="6612420" y="2627465"/>
                <a:ext cx="5524235" cy="830997"/>
              </a:xfrm>
              <a:prstGeom prst="rect">
                <a:avLst/>
              </a:prstGeom>
              <a:noFill/>
            </p:spPr>
            <p:txBody>
              <a:bodyPr wrap="square" rtlCol="0">
                <a:spAutoFit/>
              </a:bodyPr>
              <a:lstStyle/>
              <a:p>
                <a:pPr algn="l"/>
                <a:r>
                  <a:rPr lang="en-JP" sz="2400" dirty="0"/>
                  <a:t>・モデルAのパラメータ</a:t>
                </a:r>
                <a:r>
                  <a:rPr lang="en-JP" sz="2400" b="1" dirty="0">
                    <a:ea typeface="Cambria Math" panose="02040503050406030204" pitchFamily="18" charset="0"/>
                  </a:rPr>
                  <a:t> </a:t>
                </a:r>
                <a14:m>
                  <m:oMath xmlns:m="http://schemas.openxmlformats.org/officeDocument/2006/math">
                    <m:r>
                      <a:rPr lang="en-JP" sz="2400" b="1" i="1" smtClean="0">
                        <a:latin typeface="Cambria Math" panose="02040503050406030204" pitchFamily="18" charset="0"/>
                        <a:ea typeface="Cambria Math" panose="02040503050406030204" pitchFamily="18" charset="0"/>
                      </a:rPr>
                      <m:t>𝜽</m:t>
                    </m:r>
                    <m:r>
                      <a:rPr lang="en-JP" sz="2400" b="1" i="1" smtClean="0">
                        <a:latin typeface="Cambria Math" panose="02040503050406030204" pitchFamily="18" charset="0"/>
                        <a:ea typeface="Cambria Math" panose="02040503050406030204" pitchFamily="18" charset="0"/>
                      </a:rPr>
                      <m:t> </m:t>
                    </m:r>
                  </m:oMath>
                </a14:m>
                <a:r>
                  <a:rPr lang="en-JP" sz="2400" dirty="0"/>
                  <a:t>はモデルBの</a:t>
                </a:r>
              </a:p>
              <a:p>
                <a:pPr algn="l"/>
                <a:r>
                  <a:rPr lang="en-JP" sz="2400" dirty="0"/>
                  <a:t>    パラメータ</a:t>
                </a:r>
                <a:r>
                  <a:rPr lang="en-JP" sz="2400" b="1" dirty="0">
                    <a:ea typeface="Cambria Math" panose="02040503050406030204" pitchFamily="18" charset="0"/>
                  </a:rPr>
                  <a:t> </a:t>
                </a:r>
                <a14:m>
                  <m:oMath xmlns:m="http://schemas.openxmlformats.org/officeDocument/2006/math">
                    <m:r>
                      <a:rPr lang="en-JP" sz="2400" b="1" i="1" smtClean="0">
                        <a:latin typeface="Cambria Math" panose="02040503050406030204" pitchFamily="18" charset="0"/>
                        <a:ea typeface="Cambria Math" panose="02040503050406030204" pitchFamily="18" charset="0"/>
                      </a:rPr>
                      <m:t>𝝋</m:t>
                    </m:r>
                    <m:r>
                      <a:rPr lang="en-JP" sz="2400" b="1" i="1" smtClean="0">
                        <a:latin typeface="Cambria Math" panose="02040503050406030204" pitchFamily="18" charset="0"/>
                        <a:ea typeface="Cambria Math" panose="02040503050406030204" pitchFamily="18" charset="0"/>
                      </a:rPr>
                      <m:t> </m:t>
                    </m:r>
                  </m:oMath>
                </a14:m>
                <a:r>
                  <a:rPr lang="en-JP" sz="2400" dirty="0"/>
                  <a:t>の指数移動平均で更新</a:t>
                </a:r>
                <a:endParaRPr lang="en-JP" sz="2400" b="1" dirty="0"/>
              </a:p>
            </p:txBody>
          </p:sp>
        </mc:Choice>
        <mc:Fallback xmlns="">
          <p:sp>
            <p:nvSpPr>
              <p:cNvPr id="51" name="TextBox 50">
                <a:extLst>
                  <a:ext uri="{FF2B5EF4-FFF2-40B4-BE49-F238E27FC236}">
                    <a16:creationId xmlns:a16="http://schemas.microsoft.com/office/drawing/2014/main" id="{872E3C79-97BA-8C8E-D122-8F23256231EF}"/>
                  </a:ext>
                </a:extLst>
              </p:cNvPr>
              <p:cNvSpPr txBox="1">
                <a:spLocks noRot="1" noChangeAspect="1" noMove="1" noResize="1" noEditPoints="1" noAdjustHandles="1" noChangeArrowheads="1" noChangeShapeType="1" noTextEdit="1"/>
              </p:cNvSpPr>
              <p:nvPr/>
            </p:nvSpPr>
            <p:spPr>
              <a:xfrm>
                <a:off x="6612420" y="2627465"/>
                <a:ext cx="5524235" cy="830997"/>
              </a:xfrm>
              <a:prstGeom prst="rect">
                <a:avLst/>
              </a:prstGeom>
              <a:blipFill>
                <a:blip r:embed="rId11"/>
                <a:stretch>
                  <a:fillRect l="-1606" t="-5970" r="-917" b="-16418"/>
                </a:stretch>
              </a:blipFill>
            </p:spPr>
            <p:txBody>
              <a:bodyPr/>
              <a:lstStyle/>
              <a:p>
                <a:r>
                  <a:rPr lang="en-JP">
                    <a:noFill/>
                  </a:rPr>
                  <a:t> </a:t>
                </a:r>
              </a:p>
            </p:txBody>
          </p:sp>
        </mc:Fallback>
      </mc:AlternateContent>
      <p:sp>
        <p:nvSpPr>
          <p:cNvPr id="56" name="TextBox 55">
            <a:extLst>
              <a:ext uri="{FF2B5EF4-FFF2-40B4-BE49-F238E27FC236}">
                <a16:creationId xmlns:a16="http://schemas.microsoft.com/office/drawing/2014/main" id="{DE71B515-DFE3-A159-E09B-497FCEDB3EDE}"/>
              </a:ext>
            </a:extLst>
          </p:cNvPr>
          <p:cNvSpPr txBox="1"/>
          <p:nvPr/>
        </p:nvSpPr>
        <p:spPr>
          <a:xfrm>
            <a:off x="6393696" y="4451938"/>
            <a:ext cx="5643405" cy="830997"/>
          </a:xfrm>
          <a:prstGeom prst="rect">
            <a:avLst/>
          </a:prstGeom>
          <a:noFill/>
        </p:spPr>
        <p:txBody>
          <a:bodyPr wrap="square" rtlCol="0">
            <a:spAutoFit/>
          </a:bodyPr>
          <a:lstStyle/>
          <a:p>
            <a:pPr algn="l"/>
            <a:r>
              <a:rPr lang="en-US" sz="2400" dirty="0"/>
              <a:t>モデルAは変換前の元画像の表現を出力 -&gt; </a:t>
            </a:r>
            <a:r>
              <a:rPr lang="en-US" sz="2400" dirty="0">
                <a:solidFill>
                  <a:schemeClr val="accent2"/>
                </a:solidFill>
              </a:rPr>
              <a:t>教師モデル</a:t>
            </a:r>
            <a:endParaRPr lang="en-JP" sz="2400" dirty="0">
              <a:solidFill>
                <a:schemeClr val="accent2"/>
              </a:solidFill>
            </a:endParaRPr>
          </a:p>
        </p:txBody>
      </p:sp>
      <p:sp>
        <p:nvSpPr>
          <p:cNvPr id="57" name="TextBox 56">
            <a:extLst>
              <a:ext uri="{FF2B5EF4-FFF2-40B4-BE49-F238E27FC236}">
                <a16:creationId xmlns:a16="http://schemas.microsoft.com/office/drawing/2014/main" id="{0B9EFBA5-2902-D46D-DB7F-7E70C33D9CAC}"/>
              </a:ext>
            </a:extLst>
          </p:cNvPr>
          <p:cNvSpPr txBox="1"/>
          <p:nvPr/>
        </p:nvSpPr>
        <p:spPr>
          <a:xfrm>
            <a:off x="6393696" y="5411922"/>
            <a:ext cx="5643405" cy="1200329"/>
          </a:xfrm>
          <a:prstGeom prst="rect">
            <a:avLst/>
          </a:prstGeom>
          <a:noFill/>
        </p:spPr>
        <p:txBody>
          <a:bodyPr wrap="square" rtlCol="0">
            <a:spAutoFit/>
          </a:bodyPr>
          <a:lstStyle/>
          <a:p>
            <a:pPr algn="l"/>
            <a:r>
              <a:rPr lang="en-US" sz="2400" dirty="0" err="1"/>
              <a:t>モデルBは変換後の画像から教師モデルの表現を予測</a:t>
            </a:r>
            <a:endParaRPr lang="en-US" sz="2400" dirty="0"/>
          </a:p>
          <a:p>
            <a:pPr algn="l"/>
            <a:r>
              <a:rPr lang="en-US" sz="2400" dirty="0"/>
              <a:t> -&gt; </a:t>
            </a:r>
            <a:r>
              <a:rPr lang="en-US" sz="2400" dirty="0">
                <a:solidFill>
                  <a:schemeClr val="accent6"/>
                </a:solidFill>
              </a:rPr>
              <a:t>生徒モデル</a:t>
            </a:r>
            <a:endParaRPr lang="en-JP" sz="2400" dirty="0">
              <a:solidFill>
                <a:schemeClr val="accent6"/>
              </a:solidFill>
            </a:endParaRPr>
          </a:p>
        </p:txBody>
      </p:sp>
      <p:cxnSp>
        <p:nvCxnSpPr>
          <p:cNvPr id="59" name="Straight Connector 58">
            <a:extLst>
              <a:ext uri="{FF2B5EF4-FFF2-40B4-BE49-F238E27FC236}">
                <a16:creationId xmlns:a16="http://schemas.microsoft.com/office/drawing/2014/main" id="{0B9C1A75-6BC9-93AF-1AC2-302C6E0DBC26}"/>
              </a:ext>
            </a:extLst>
          </p:cNvPr>
          <p:cNvCxnSpPr/>
          <p:nvPr/>
        </p:nvCxnSpPr>
        <p:spPr>
          <a:xfrm>
            <a:off x="1082348" y="3238269"/>
            <a:ext cx="490654" cy="18145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CD1AEBA-DC4A-9EF9-6DCE-B5A77B188FBF}"/>
              </a:ext>
            </a:extLst>
          </p:cNvPr>
          <p:cNvCxnSpPr/>
          <p:nvPr/>
        </p:nvCxnSpPr>
        <p:spPr>
          <a:xfrm>
            <a:off x="1051675" y="3368257"/>
            <a:ext cx="490654" cy="18145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32C0044-68AD-18A3-D9BE-157B1D49D204}"/>
              </a:ext>
            </a:extLst>
          </p:cNvPr>
          <p:cNvSpPr txBox="1"/>
          <p:nvPr/>
        </p:nvSpPr>
        <p:spPr>
          <a:xfrm>
            <a:off x="1571948" y="3215590"/>
            <a:ext cx="1580443" cy="338554"/>
          </a:xfrm>
          <a:prstGeom prst="rect">
            <a:avLst/>
          </a:prstGeom>
          <a:noFill/>
        </p:spPr>
        <p:txBody>
          <a:bodyPr wrap="square" rtlCol="0">
            <a:spAutoFit/>
          </a:bodyPr>
          <a:lstStyle/>
          <a:p>
            <a:pPr algn="l"/>
            <a:r>
              <a:rPr lang="en-JP" sz="1600" i="1" dirty="0">
                <a:solidFill>
                  <a:schemeClr val="accent2"/>
                </a:solidFill>
              </a:rPr>
              <a:t>Stop Gradients</a:t>
            </a:r>
          </a:p>
        </p:txBody>
      </p:sp>
    </p:spTree>
    <p:extLst>
      <p:ext uri="{BB962C8B-B14F-4D97-AF65-F5344CB8AC3E}">
        <p14:creationId xmlns:p14="http://schemas.microsoft.com/office/powerpoint/2010/main" val="238451910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F4F98-7E46-67DB-A5E0-17324DE6B625}"/>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54E1322-799C-5B7E-0EA6-0AFBD51647D3}"/>
              </a:ext>
            </a:extLst>
          </p:cNvPr>
          <p:cNvCxnSpPr>
            <a:cxnSpLocks/>
          </p:cNvCxnSpPr>
          <p:nvPr/>
        </p:nvCxnSpPr>
        <p:spPr>
          <a:xfrm>
            <a:off x="720068" y="1889653"/>
            <a:ext cx="10961944" cy="0"/>
          </a:xfrm>
          <a:prstGeom prst="line">
            <a:avLst/>
          </a:prstGeom>
          <a:ln w="38100">
            <a:gradFill flip="none" rotWithShape="1">
              <a:gsLst>
                <a:gs pos="0">
                  <a:schemeClr val="accent2"/>
                </a:gs>
                <a:gs pos="48000">
                  <a:schemeClr val="accent1">
                    <a:lumMod val="45000"/>
                    <a:lumOff val="55000"/>
                  </a:schemeClr>
                </a:gs>
                <a:gs pos="82000">
                  <a:schemeClr val="accent1">
                    <a:lumMod val="45000"/>
                    <a:lumOff val="55000"/>
                  </a:schemeClr>
                </a:gs>
                <a:gs pos="100000">
                  <a:schemeClr val="accent2"/>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C60A6E8-C950-4C4A-4644-1EB9515CE5E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7</a:t>
            </a:fld>
            <a:r>
              <a:rPr kumimoji="1" lang="en-US" altLang="ja-JP"/>
              <a:t>-</a:t>
            </a:r>
            <a:endParaRPr kumimoji="1" lang="ja-JP" altLang="en-US" dirty="0"/>
          </a:p>
        </p:txBody>
      </p:sp>
      <p:sp>
        <p:nvSpPr>
          <p:cNvPr id="4" name="TextBox 3">
            <a:extLst>
              <a:ext uri="{FF2B5EF4-FFF2-40B4-BE49-F238E27FC236}">
                <a16:creationId xmlns:a16="http://schemas.microsoft.com/office/drawing/2014/main" id="{BE693D37-5199-4FF2-5D83-2F1AD914F641}"/>
              </a:ext>
            </a:extLst>
          </p:cNvPr>
          <p:cNvSpPr txBox="1"/>
          <p:nvPr/>
        </p:nvSpPr>
        <p:spPr>
          <a:xfrm>
            <a:off x="449017" y="269481"/>
            <a:ext cx="7135318" cy="707886"/>
          </a:xfrm>
          <a:prstGeom prst="rect">
            <a:avLst/>
          </a:prstGeom>
          <a:noFill/>
        </p:spPr>
        <p:txBody>
          <a:bodyPr wrap="square" rtlCol="0">
            <a:spAutoFit/>
          </a:bodyPr>
          <a:lstStyle/>
          <a:p>
            <a:r>
              <a:rPr lang="en-JP" sz="4000" dirty="0"/>
              <a:t>表現崩壊</a:t>
            </a:r>
          </a:p>
        </p:txBody>
      </p:sp>
      <p:sp>
        <p:nvSpPr>
          <p:cNvPr id="2" name="TextBox 1">
            <a:extLst>
              <a:ext uri="{FF2B5EF4-FFF2-40B4-BE49-F238E27FC236}">
                <a16:creationId xmlns:a16="http://schemas.microsoft.com/office/drawing/2014/main" id="{B6C6E900-A5CB-9F75-764F-BFF5334C5C82}"/>
              </a:ext>
            </a:extLst>
          </p:cNvPr>
          <p:cNvSpPr txBox="1"/>
          <p:nvPr/>
        </p:nvSpPr>
        <p:spPr>
          <a:xfrm>
            <a:off x="1174239" y="1385170"/>
            <a:ext cx="10341488" cy="461665"/>
          </a:xfrm>
          <a:prstGeom prst="rect">
            <a:avLst/>
          </a:prstGeom>
          <a:noFill/>
        </p:spPr>
        <p:txBody>
          <a:bodyPr wrap="square" rtlCol="0">
            <a:spAutoFit/>
          </a:bodyPr>
          <a:lstStyle/>
          <a:p>
            <a:pPr algn="l"/>
            <a:r>
              <a:rPr lang="en-JP" sz="2400" dirty="0">
                <a:solidFill>
                  <a:schemeClr val="accent4">
                    <a:lumMod val="75000"/>
                  </a:schemeClr>
                </a:solidFill>
              </a:rPr>
              <a:t>なぜ単純にモデルAとモデルBを共有せず，指数移動平均を用いるのか？</a:t>
            </a:r>
          </a:p>
        </p:txBody>
      </p:sp>
      <p:pic>
        <p:nvPicPr>
          <p:cNvPr id="6" name="Graphic 5" descr="Badge Question Mark outline">
            <a:extLst>
              <a:ext uri="{FF2B5EF4-FFF2-40B4-BE49-F238E27FC236}">
                <a16:creationId xmlns:a16="http://schemas.microsoft.com/office/drawing/2014/main" id="{D5ECE2B3-A5A6-5940-045E-C9AC2990CF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0639" y="1251017"/>
            <a:ext cx="707886" cy="707886"/>
          </a:xfrm>
          <a:prstGeom prst="rect">
            <a:avLst/>
          </a:prstGeom>
        </p:spPr>
      </p:pic>
      <p:sp>
        <p:nvSpPr>
          <p:cNvPr id="44" name="TextBox 43">
            <a:extLst>
              <a:ext uri="{FF2B5EF4-FFF2-40B4-BE49-F238E27FC236}">
                <a16:creationId xmlns:a16="http://schemas.microsoft.com/office/drawing/2014/main" id="{26C774E5-592A-5231-1D6A-5D5251EAD8CB}"/>
              </a:ext>
            </a:extLst>
          </p:cNvPr>
          <p:cNvSpPr txBox="1"/>
          <p:nvPr/>
        </p:nvSpPr>
        <p:spPr>
          <a:xfrm>
            <a:off x="6883204" y="2750502"/>
            <a:ext cx="5058482" cy="707886"/>
          </a:xfrm>
          <a:prstGeom prst="rect">
            <a:avLst/>
          </a:prstGeom>
          <a:noFill/>
        </p:spPr>
        <p:txBody>
          <a:bodyPr wrap="square" rtlCol="0">
            <a:spAutoFit/>
          </a:bodyPr>
          <a:lstStyle/>
          <a:p>
            <a:pPr algn="ctr"/>
            <a:r>
              <a:rPr lang="en-JP" sz="2000" dirty="0">
                <a:solidFill>
                  <a:schemeClr val="accent2"/>
                </a:solidFill>
              </a:rPr>
              <a:t>教師モデル</a:t>
            </a:r>
            <a:r>
              <a:rPr lang="en-JP" sz="2000" dirty="0"/>
              <a:t>が</a:t>
            </a:r>
            <a:r>
              <a:rPr lang="en-JP" sz="2000" b="1" dirty="0"/>
              <a:t>任意の入力</a:t>
            </a:r>
            <a:r>
              <a:rPr lang="en-JP" sz="2000" dirty="0"/>
              <a:t>に対して，</a:t>
            </a:r>
          </a:p>
          <a:p>
            <a:pPr algn="ctr"/>
            <a:r>
              <a:rPr lang="en-JP" sz="2000" dirty="0"/>
              <a:t>同一の出力を返す局所解へ収束する問題．</a:t>
            </a:r>
          </a:p>
        </p:txBody>
      </p:sp>
      <p:sp>
        <p:nvSpPr>
          <p:cNvPr id="63" name="Rectangle 62">
            <a:extLst>
              <a:ext uri="{FF2B5EF4-FFF2-40B4-BE49-F238E27FC236}">
                <a16:creationId xmlns:a16="http://schemas.microsoft.com/office/drawing/2014/main" id="{CCE70A2C-984D-ED00-0835-C4F58B242D55}"/>
              </a:ext>
            </a:extLst>
          </p:cNvPr>
          <p:cNvSpPr/>
          <p:nvPr/>
        </p:nvSpPr>
        <p:spPr>
          <a:xfrm>
            <a:off x="6794700" y="2470401"/>
            <a:ext cx="5058483" cy="11456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3" name="TextBox 42">
            <a:extLst>
              <a:ext uri="{FF2B5EF4-FFF2-40B4-BE49-F238E27FC236}">
                <a16:creationId xmlns:a16="http://schemas.microsoft.com/office/drawing/2014/main" id="{75A32302-B52F-AB39-19E5-DE2061ABCA4C}"/>
              </a:ext>
            </a:extLst>
          </p:cNvPr>
          <p:cNvSpPr txBox="1"/>
          <p:nvPr/>
        </p:nvSpPr>
        <p:spPr>
          <a:xfrm>
            <a:off x="8459414" y="2228195"/>
            <a:ext cx="1429623" cy="461665"/>
          </a:xfrm>
          <a:prstGeom prst="rect">
            <a:avLst/>
          </a:prstGeom>
          <a:solidFill>
            <a:schemeClr val="bg1"/>
          </a:solidFill>
        </p:spPr>
        <p:txBody>
          <a:bodyPr wrap="square" rtlCol="0">
            <a:spAutoFit/>
          </a:bodyPr>
          <a:lstStyle/>
          <a:p>
            <a:pPr algn="l"/>
            <a:r>
              <a:rPr lang="en-JP" sz="2400" u="sng" dirty="0"/>
              <a:t>表現崩壊</a:t>
            </a:r>
          </a:p>
        </p:txBody>
      </p:sp>
      <p:sp>
        <p:nvSpPr>
          <p:cNvPr id="64" name="TextBox 63">
            <a:extLst>
              <a:ext uri="{FF2B5EF4-FFF2-40B4-BE49-F238E27FC236}">
                <a16:creationId xmlns:a16="http://schemas.microsoft.com/office/drawing/2014/main" id="{5589103C-1376-6F0C-470E-89A15F8A06B1}"/>
              </a:ext>
            </a:extLst>
          </p:cNvPr>
          <p:cNvSpPr txBox="1"/>
          <p:nvPr/>
        </p:nvSpPr>
        <p:spPr>
          <a:xfrm>
            <a:off x="6735959" y="3979508"/>
            <a:ext cx="4876532" cy="707886"/>
          </a:xfrm>
          <a:prstGeom prst="rect">
            <a:avLst/>
          </a:prstGeom>
          <a:noFill/>
        </p:spPr>
        <p:txBody>
          <a:bodyPr wrap="square" rtlCol="0">
            <a:spAutoFit/>
          </a:bodyPr>
          <a:lstStyle/>
          <a:p>
            <a:pPr algn="l"/>
            <a:r>
              <a:rPr lang="en-JP" sz="2000" dirty="0">
                <a:solidFill>
                  <a:schemeClr val="accent2"/>
                </a:solidFill>
              </a:rPr>
              <a:t>教師モデル</a:t>
            </a:r>
            <a:r>
              <a:rPr lang="en-JP" sz="2000" dirty="0"/>
              <a:t>が常に同じ出力を返してくれれば</a:t>
            </a:r>
            <a:r>
              <a:rPr lang="en-JP" sz="2000" dirty="0">
                <a:solidFill>
                  <a:schemeClr val="accent6"/>
                </a:solidFill>
              </a:rPr>
              <a:t>生徒モデル</a:t>
            </a:r>
            <a:r>
              <a:rPr lang="en-JP" sz="2000" dirty="0"/>
              <a:t>は予測しやすい．</a:t>
            </a:r>
            <a:endParaRPr lang="en-JP" sz="3200" dirty="0"/>
          </a:p>
        </p:txBody>
      </p:sp>
      <p:sp>
        <p:nvSpPr>
          <p:cNvPr id="65" name="TextBox 64">
            <a:extLst>
              <a:ext uri="{FF2B5EF4-FFF2-40B4-BE49-F238E27FC236}">
                <a16:creationId xmlns:a16="http://schemas.microsoft.com/office/drawing/2014/main" id="{48B5A350-C7E0-559C-F63A-2A7850FA9CA5}"/>
              </a:ext>
            </a:extLst>
          </p:cNvPr>
          <p:cNvSpPr txBox="1"/>
          <p:nvPr/>
        </p:nvSpPr>
        <p:spPr>
          <a:xfrm>
            <a:off x="6735959" y="4836053"/>
            <a:ext cx="4876532" cy="707886"/>
          </a:xfrm>
          <a:prstGeom prst="rect">
            <a:avLst/>
          </a:prstGeom>
          <a:noFill/>
        </p:spPr>
        <p:txBody>
          <a:bodyPr wrap="square" rtlCol="0">
            <a:spAutoFit/>
          </a:bodyPr>
          <a:lstStyle/>
          <a:p>
            <a:pPr algn="l"/>
            <a:r>
              <a:rPr lang="en-JP" sz="2000" dirty="0"/>
              <a:t>一方で，そのような</a:t>
            </a:r>
            <a:r>
              <a:rPr lang="en-JP" sz="2000" dirty="0">
                <a:solidFill>
                  <a:schemeClr val="accent2"/>
                </a:solidFill>
              </a:rPr>
              <a:t>教師モデル</a:t>
            </a:r>
            <a:r>
              <a:rPr lang="en-JP" sz="2000" dirty="0"/>
              <a:t>の表現は後続のタスクにおいて好ましくない．</a:t>
            </a:r>
            <a:endParaRPr lang="en-JP" sz="3200" dirty="0"/>
          </a:p>
        </p:txBody>
      </p:sp>
      <p:sp>
        <p:nvSpPr>
          <p:cNvPr id="66" name="TextBox 65">
            <a:extLst>
              <a:ext uri="{FF2B5EF4-FFF2-40B4-BE49-F238E27FC236}">
                <a16:creationId xmlns:a16="http://schemas.microsoft.com/office/drawing/2014/main" id="{AFA26F44-7BAA-09AF-E032-FB8A60B62131}"/>
              </a:ext>
            </a:extLst>
          </p:cNvPr>
          <p:cNvSpPr txBox="1"/>
          <p:nvPr/>
        </p:nvSpPr>
        <p:spPr>
          <a:xfrm>
            <a:off x="6703157" y="5764338"/>
            <a:ext cx="5488843" cy="707886"/>
          </a:xfrm>
          <a:prstGeom prst="rect">
            <a:avLst/>
          </a:prstGeom>
          <a:noFill/>
        </p:spPr>
        <p:txBody>
          <a:bodyPr wrap="square" rtlCol="0">
            <a:spAutoFit/>
          </a:bodyPr>
          <a:lstStyle/>
          <a:p>
            <a:pPr algn="l"/>
            <a:r>
              <a:rPr lang="en-JP" sz="2000" dirty="0"/>
              <a:t>先行研究では，指数移動平均を導入することでこの問題を緩和. </a:t>
            </a:r>
            <a:r>
              <a:rPr lang="en-JP" dirty="0">
                <a:solidFill>
                  <a:schemeClr val="accent4">
                    <a:lumMod val="75000"/>
                  </a:schemeClr>
                </a:solidFill>
              </a:rPr>
              <a:t>[6,7]</a:t>
            </a:r>
            <a:endParaRPr lang="en-JP" sz="2000" dirty="0">
              <a:solidFill>
                <a:schemeClr val="accent4">
                  <a:lumMod val="75000"/>
                </a:schemeClr>
              </a:solidFill>
            </a:endParaRPr>
          </a:p>
        </p:txBody>
      </p:sp>
      <p:grpSp>
        <p:nvGrpSpPr>
          <p:cNvPr id="113" name="Group 112">
            <a:extLst>
              <a:ext uri="{FF2B5EF4-FFF2-40B4-BE49-F238E27FC236}">
                <a16:creationId xmlns:a16="http://schemas.microsoft.com/office/drawing/2014/main" id="{753BD9CC-CAE9-815D-A9BD-EAB8BE3C6AC4}"/>
              </a:ext>
            </a:extLst>
          </p:cNvPr>
          <p:cNvGrpSpPr/>
          <p:nvPr/>
        </p:nvGrpSpPr>
        <p:grpSpPr>
          <a:xfrm>
            <a:off x="366126" y="2103986"/>
            <a:ext cx="5729874" cy="4754003"/>
            <a:chOff x="366126" y="2103986"/>
            <a:chExt cx="5729874" cy="4754003"/>
          </a:xfrm>
        </p:grpSpPr>
        <p:sp>
          <p:nvSpPr>
            <p:cNvPr id="12" name="Rectangle 11">
              <a:extLst>
                <a:ext uri="{FF2B5EF4-FFF2-40B4-BE49-F238E27FC236}">
                  <a16:creationId xmlns:a16="http://schemas.microsoft.com/office/drawing/2014/main" id="{A24F3FF4-4550-4F1A-C650-0EA813A1CB17}"/>
                </a:ext>
              </a:extLst>
            </p:cNvPr>
            <p:cNvSpPr/>
            <p:nvPr/>
          </p:nvSpPr>
          <p:spPr>
            <a:xfrm>
              <a:off x="366126" y="2103986"/>
              <a:ext cx="5729874" cy="4754003"/>
            </a:xfrm>
            <a:prstGeom prst="rect">
              <a:avLst/>
            </a:prstGeom>
            <a:solidFill>
              <a:schemeClr val="accent2">
                <a:lumMod val="20000"/>
                <a:lumOff val="80000"/>
                <a:alpha val="4306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951E73A-651B-5845-2F51-BC42053F0A12}"/>
                    </a:ext>
                  </a:extLst>
                </p:cNvPr>
                <p:cNvSpPr txBox="1"/>
                <p:nvPr/>
              </p:nvSpPr>
              <p:spPr>
                <a:xfrm>
                  <a:off x="2162510" y="5066712"/>
                  <a:ext cx="2262497" cy="338554"/>
                </a:xfrm>
                <a:prstGeom prst="rect">
                  <a:avLst/>
                </a:prstGeom>
                <a:noFill/>
              </p:spPr>
              <p:txBody>
                <a:bodyPr wrap="square" rtlCol="0">
                  <a:spAutoFit/>
                </a:bodyPr>
                <a:lstStyle/>
                <a:p>
                  <a:pPr algn="l"/>
                  <a:r>
                    <a:rPr lang="en-JP" sz="1600" dirty="0"/>
                    <a:t>意味を変えない変換 </a:t>
                  </a:r>
                  <a14:m>
                    <m:oMath xmlns:m="http://schemas.openxmlformats.org/officeDocument/2006/math">
                      <m:r>
                        <a:rPr lang="en-US" sz="1600" b="0" i="1" smtClean="0">
                          <a:latin typeface="Cambria Math" panose="02040503050406030204" pitchFamily="18" charset="0"/>
                        </a:rPr>
                        <m:t>𝑔</m:t>
                      </m:r>
                    </m:oMath>
                  </a14:m>
                  <a:endParaRPr lang="en-JP" sz="1600" dirty="0"/>
                </a:p>
              </p:txBody>
            </p:sp>
          </mc:Choice>
          <mc:Fallback xmlns="">
            <p:sp>
              <p:nvSpPr>
                <p:cNvPr id="17" name="TextBox 16">
                  <a:extLst>
                    <a:ext uri="{FF2B5EF4-FFF2-40B4-BE49-F238E27FC236}">
                      <a16:creationId xmlns:a16="http://schemas.microsoft.com/office/drawing/2014/main" id="{A951E73A-651B-5845-2F51-BC42053F0A12}"/>
                    </a:ext>
                  </a:extLst>
                </p:cNvPr>
                <p:cNvSpPr txBox="1">
                  <a:spLocks noRot="1" noChangeAspect="1" noMove="1" noResize="1" noEditPoints="1" noAdjustHandles="1" noChangeArrowheads="1" noChangeShapeType="1" noTextEdit="1"/>
                </p:cNvSpPr>
                <p:nvPr/>
              </p:nvSpPr>
              <p:spPr>
                <a:xfrm>
                  <a:off x="2162510" y="5066712"/>
                  <a:ext cx="2262497" cy="338554"/>
                </a:xfrm>
                <a:prstGeom prst="rect">
                  <a:avLst/>
                </a:prstGeom>
                <a:blipFill>
                  <a:blip r:embed="rId6"/>
                  <a:stretch>
                    <a:fillRect l="-1676" t="-3571" b="-21429"/>
                  </a:stretch>
                </a:blipFill>
              </p:spPr>
              <p:txBody>
                <a:bodyPr/>
                <a:lstStyle/>
                <a:p>
                  <a:r>
                    <a:rPr lang="en-JP">
                      <a:noFill/>
                    </a:rPr>
                    <a:t> </a:t>
                  </a:r>
                </a:p>
              </p:txBody>
            </p:sp>
          </mc:Fallback>
        </mc:AlternateContent>
        <p:sp>
          <p:nvSpPr>
            <p:cNvPr id="18" name="Right Arrow 17">
              <a:extLst>
                <a:ext uri="{FF2B5EF4-FFF2-40B4-BE49-F238E27FC236}">
                  <a16:creationId xmlns:a16="http://schemas.microsoft.com/office/drawing/2014/main" id="{AD58AD31-02BB-271D-6CE3-6385C604C07A}"/>
                </a:ext>
              </a:extLst>
            </p:cNvPr>
            <p:cNvSpPr/>
            <p:nvPr/>
          </p:nvSpPr>
          <p:spPr>
            <a:xfrm rot="16200000">
              <a:off x="4729081" y="4413451"/>
              <a:ext cx="523222" cy="218529"/>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9" name="Right Arrow 18">
              <a:extLst>
                <a:ext uri="{FF2B5EF4-FFF2-40B4-BE49-F238E27FC236}">
                  <a16:creationId xmlns:a16="http://schemas.microsoft.com/office/drawing/2014/main" id="{24B23B57-24DD-99D3-18BF-AEFC2CBF055B}"/>
                </a:ext>
              </a:extLst>
            </p:cNvPr>
            <p:cNvSpPr/>
            <p:nvPr/>
          </p:nvSpPr>
          <p:spPr>
            <a:xfrm rot="16200000">
              <a:off x="1207432" y="4413452"/>
              <a:ext cx="523221" cy="218529"/>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20" name="Group 19">
              <a:extLst>
                <a:ext uri="{FF2B5EF4-FFF2-40B4-BE49-F238E27FC236}">
                  <a16:creationId xmlns:a16="http://schemas.microsoft.com/office/drawing/2014/main" id="{B5F5A01B-E6A4-F648-2E4B-46BE49C24880}"/>
                </a:ext>
              </a:extLst>
            </p:cNvPr>
            <p:cNvGrpSpPr/>
            <p:nvPr/>
          </p:nvGrpSpPr>
          <p:grpSpPr>
            <a:xfrm>
              <a:off x="795919" y="3597681"/>
              <a:ext cx="1573089" cy="538329"/>
              <a:chOff x="5578976" y="5060697"/>
              <a:chExt cx="1573089" cy="538329"/>
            </a:xfrm>
          </p:grpSpPr>
          <p:sp>
            <p:nvSpPr>
              <p:cNvPr id="30" name="Rounded Rectangle 29">
                <a:extLst>
                  <a:ext uri="{FF2B5EF4-FFF2-40B4-BE49-F238E27FC236}">
                    <a16:creationId xmlns:a16="http://schemas.microsoft.com/office/drawing/2014/main" id="{D1CD3321-1222-A35D-9546-ED24758168EF}"/>
                  </a:ext>
                </a:extLst>
              </p:cNvPr>
              <p:cNvSpPr/>
              <p:nvPr/>
            </p:nvSpPr>
            <p:spPr>
              <a:xfrm>
                <a:off x="5587291" y="5060697"/>
                <a:ext cx="1564774" cy="538329"/>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31" name="TextBox 30">
                <a:extLst>
                  <a:ext uri="{FF2B5EF4-FFF2-40B4-BE49-F238E27FC236}">
                    <a16:creationId xmlns:a16="http://schemas.microsoft.com/office/drawing/2014/main" id="{A5DA722A-ED59-C9BB-FA73-10AE7415848E}"/>
                  </a:ext>
                </a:extLst>
              </p:cNvPr>
              <p:cNvSpPr txBox="1"/>
              <p:nvPr/>
            </p:nvSpPr>
            <p:spPr>
              <a:xfrm>
                <a:off x="5578976" y="5147512"/>
                <a:ext cx="1564774" cy="369332"/>
              </a:xfrm>
              <a:prstGeom prst="rect">
                <a:avLst/>
              </a:prstGeom>
              <a:noFill/>
            </p:spPr>
            <p:txBody>
              <a:bodyPr wrap="square" rtlCol="0">
                <a:spAutoFit/>
              </a:bodyPr>
              <a:lstStyle/>
              <a:p>
                <a:pPr algn="ctr"/>
                <a:r>
                  <a:rPr lang="en-JP" dirty="0">
                    <a:solidFill>
                      <a:schemeClr val="accent2"/>
                    </a:solidFill>
                  </a:rPr>
                  <a:t>教師モデル</a:t>
                </a:r>
              </a:p>
            </p:txBody>
          </p:sp>
        </p:grpSp>
        <p:grpSp>
          <p:nvGrpSpPr>
            <p:cNvPr id="21" name="Group 20">
              <a:extLst>
                <a:ext uri="{FF2B5EF4-FFF2-40B4-BE49-F238E27FC236}">
                  <a16:creationId xmlns:a16="http://schemas.microsoft.com/office/drawing/2014/main" id="{2F75E3D3-6A13-907C-67B2-8CF88BDD000B}"/>
                </a:ext>
              </a:extLst>
            </p:cNvPr>
            <p:cNvGrpSpPr/>
            <p:nvPr/>
          </p:nvGrpSpPr>
          <p:grpSpPr>
            <a:xfrm>
              <a:off x="4207172" y="3568110"/>
              <a:ext cx="1575817" cy="542884"/>
              <a:chOff x="5468579" y="5031126"/>
              <a:chExt cx="1575817" cy="542884"/>
            </a:xfrm>
          </p:grpSpPr>
          <p:sp>
            <p:nvSpPr>
              <p:cNvPr id="28" name="Rounded Rectangle 27">
                <a:extLst>
                  <a:ext uri="{FF2B5EF4-FFF2-40B4-BE49-F238E27FC236}">
                    <a16:creationId xmlns:a16="http://schemas.microsoft.com/office/drawing/2014/main" id="{128D8995-6B44-19CA-EA17-A9F7FCDFA8A5}"/>
                  </a:ext>
                </a:extLst>
              </p:cNvPr>
              <p:cNvSpPr/>
              <p:nvPr/>
            </p:nvSpPr>
            <p:spPr>
              <a:xfrm>
                <a:off x="5468579" y="5031126"/>
                <a:ext cx="1564774" cy="542884"/>
              </a:xfrm>
              <a:prstGeom prst="round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29" name="TextBox 28">
                <a:extLst>
                  <a:ext uri="{FF2B5EF4-FFF2-40B4-BE49-F238E27FC236}">
                    <a16:creationId xmlns:a16="http://schemas.microsoft.com/office/drawing/2014/main" id="{F53A2E29-F057-8339-8FE0-8253AC1E53A6}"/>
                  </a:ext>
                </a:extLst>
              </p:cNvPr>
              <p:cNvSpPr txBox="1"/>
              <p:nvPr/>
            </p:nvSpPr>
            <p:spPr>
              <a:xfrm>
                <a:off x="5479622" y="5135952"/>
                <a:ext cx="1564774" cy="369332"/>
              </a:xfrm>
              <a:prstGeom prst="rect">
                <a:avLst/>
              </a:prstGeom>
              <a:noFill/>
            </p:spPr>
            <p:txBody>
              <a:bodyPr wrap="square" rtlCol="0">
                <a:spAutoFit/>
              </a:bodyPr>
              <a:lstStyle/>
              <a:p>
                <a:pPr algn="ctr"/>
                <a:r>
                  <a:rPr lang="en-JP" dirty="0">
                    <a:solidFill>
                      <a:schemeClr val="accent6"/>
                    </a:solidFill>
                  </a:rPr>
                  <a:t>生徒モデル</a:t>
                </a:r>
              </a:p>
            </p:txBody>
          </p:sp>
        </p:grpSp>
        <p:sp>
          <p:nvSpPr>
            <p:cNvPr id="22" name="Right Arrow 21">
              <a:extLst>
                <a:ext uri="{FF2B5EF4-FFF2-40B4-BE49-F238E27FC236}">
                  <a16:creationId xmlns:a16="http://schemas.microsoft.com/office/drawing/2014/main" id="{8BDA42F7-F3BE-8F22-59FA-F500F286A453}"/>
                </a:ext>
              </a:extLst>
            </p:cNvPr>
            <p:cNvSpPr/>
            <p:nvPr/>
          </p:nvSpPr>
          <p:spPr>
            <a:xfrm rot="16200000">
              <a:off x="4797018" y="3137544"/>
              <a:ext cx="407172" cy="21853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3" name="Right Arrow 22">
              <a:extLst>
                <a:ext uri="{FF2B5EF4-FFF2-40B4-BE49-F238E27FC236}">
                  <a16:creationId xmlns:a16="http://schemas.microsoft.com/office/drawing/2014/main" id="{BDD830C6-6641-70E3-C5F1-87EADFE1C580}"/>
                </a:ext>
              </a:extLst>
            </p:cNvPr>
            <p:cNvSpPr/>
            <p:nvPr/>
          </p:nvSpPr>
          <p:spPr>
            <a:xfrm rot="16200000">
              <a:off x="1265455" y="3145535"/>
              <a:ext cx="407174" cy="218530"/>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4" name="Rounded Rectangle 23">
              <a:extLst>
                <a:ext uri="{FF2B5EF4-FFF2-40B4-BE49-F238E27FC236}">
                  <a16:creationId xmlns:a16="http://schemas.microsoft.com/office/drawing/2014/main" id="{A5ED7EFE-A403-A14D-98E6-0A746116BA71}"/>
                </a:ext>
              </a:extLst>
            </p:cNvPr>
            <p:cNvSpPr/>
            <p:nvPr/>
          </p:nvSpPr>
          <p:spPr>
            <a:xfrm>
              <a:off x="896003" y="2585033"/>
              <a:ext cx="1092541" cy="220717"/>
            </a:xfrm>
            <a:prstGeom prst="roundRect">
              <a:avLst/>
            </a:prstGeom>
            <a:gradFill flip="none" rotWithShape="1">
              <a:gsLst>
                <a:gs pos="33000">
                  <a:schemeClr val="accent1">
                    <a:lumMod val="5000"/>
                    <a:lumOff val="95000"/>
                  </a:schemeClr>
                </a:gs>
                <a:gs pos="38000">
                  <a:srgbClr val="FF8A33"/>
                </a:gs>
                <a:gs pos="43000">
                  <a:schemeClr val="bg1"/>
                </a:gs>
                <a:gs pos="100000">
                  <a:schemeClr val="bg1"/>
                </a:gs>
              </a:gsLst>
              <a:lin ang="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6" name="Curved Connector 25">
              <a:extLst>
                <a:ext uri="{FF2B5EF4-FFF2-40B4-BE49-F238E27FC236}">
                  <a16:creationId xmlns:a16="http://schemas.microsoft.com/office/drawing/2014/main" id="{521BDA20-635E-542D-6F91-FFB73CF050BF}"/>
                </a:ext>
              </a:extLst>
            </p:cNvPr>
            <p:cNvCxnSpPr>
              <a:cxnSpLocks/>
            </p:cNvCxnSpPr>
            <p:nvPr/>
          </p:nvCxnSpPr>
          <p:spPr>
            <a:xfrm rot="5400000" flipH="1" flipV="1">
              <a:off x="3245352" y="732686"/>
              <a:ext cx="5029" cy="3505471"/>
            </a:xfrm>
            <a:prstGeom prst="curvedConnector3">
              <a:avLst>
                <a:gd name="adj1" fmla="val 4645635"/>
              </a:avLst>
            </a:prstGeom>
            <a:ln w="38100">
              <a:solidFill>
                <a:schemeClr val="accent6">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ight Arrow 26">
              <a:extLst>
                <a:ext uri="{FF2B5EF4-FFF2-40B4-BE49-F238E27FC236}">
                  <a16:creationId xmlns:a16="http://schemas.microsoft.com/office/drawing/2014/main" id="{180A2052-C5D9-65FF-B4A5-6F1D54D4A002}"/>
                </a:ext>
              </a:extLst>
            </p:cNvPr>
            <p:cNvSpPr/>
            <p:nvPr/>
          </p:nvSpPr>
          <p:spPr>
            <a:xfrm>
              <a:off x="2369008" y="5405265"/>
              <a:ext cx="1793153" cy="29870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1" name="Rounded Rectangle 40">
              <a:extLst>
                <a:ext uri="{FF2B5EF4-FFF2-40B4-BE49-F238E27FC236}">
                  <a16:creationId xmlns:a16="http://schemas.microsoft.com/office/drawing/2014/main" id="{E3055D84-35AB-7D0B-A7EE-CBF24392E648}"/>
                </a:ext>
              </a:extLst>
            </p:cNvPr>
            <p:cNvSpPr/>
            <p:nvPr/>
          </p:nvSpPr>
          <p:spPr>
            <a:xfrm>
              <a:off x="989089" y="2674899"/>
              <a:ext cx="1092541" cy="220717"/>
            </a:xfrm>
            <a:prstGeom prst="roundRect">
              <a:avLst/>
            </a:prstGeom>
            <a:gradFill flip="none" rotWithShape="1">
              <a:gsLst>
                <a:gs pos="33000">
                  <a:schemeClr val="accent1">
                    <a:lumMod val="5000"/>
                    <a:lumOff val="95000"/>
                  </a:schemeClr>
                </a:gs>
                <a:gs pos="38000">
                  <a:srgbClr val="FF8A33"/>
                </a:gs>
                <a:gs pos="43000">
                  <a:schemeClr val="bg1"/>
                </a:gs>
                <a:gs pos="100000">
                  <a:schemeClr val="bg1"/>
                </a:gs>
              </a:gsLst>
              <a:lin ang="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2" name="Rounded Rectangle 41">
              <a:extLst>
                <a:ext uri="{FF2B5EF4-FFF2-40B4-BE49-F238E27FC236}">
                  <a16:creationId xmlns:a16="http://schemas.microsoft.com/office/drawing/2014/main" id="{A8ABC141-BDF8-71BB-D82E-1649ED57C250}"/>
                </a:ext>
              </a:extLst>
            </p:cNvPr>
            <p:cNvSpPr/>
            <p:nvPr/>
          </p:nvSpPr>
          <p:spPr>
            <a:xfrm>
              <a:off x="1066812" y="2777025"/>
              <a:ext cx="1092541" cy="220717"/>
            </a:xfrm>
            <a:prstGeom prst="roundRect">
              <a:avLst/>
            </a:prstGeom>
            <a:gradFill flip="none" rotWithShape="1">
              <a:gsLst>
                <a:gs pos="33000">
                  <a:schemeClr val="accent1">
                    <a:lumMod val="5000"/>
                    <a:lumOff val="95000"/>
                  </a:schemeClr>
                </a:gs>
                <a:gs pos="38000">
                  <a:srgbClr val="FF8A33"/>
                </a:gs>
                <a:gs pos="43000">
                  <a:schemeClr val="bg1"/>
                </a:gs>
                <a:gs pos="100000">
                  <a:schemeClr val="bg1"/>
                </a:gs>
              </a:gsLst>
              <a:lin ang="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84" name="Group 83">
              <a:extLst>
                <a:ext uri="{FF2B5EF4-FFF2-40B4-BE49-F238E27FC236}">
                  <a16:creationId xmlns:a16="http://schemas.microsoft.com/office/drawing/2014/main" id="{186C738B-097B-6A53-E803-699E1C9C0F76}"/>
                </a:ext>
              </a:extLst>
            </p:cNvPr>
            <p:cNvGrpSpPr/>
            <p:nvPr/>
          </p:nvGrpSpPr>
          <p:grpSpPr>
            <a:xfrm>
              <a:off x="442904" y="4783967"/>
              <a:ext cx="1591327" cy="1603717"/>
              <a:chOff x="638151" y="2425946"/>
              <a:chExt cx="1591327" cy="1603717"/>
            </a:xfrm>
          </p:grpSpPr>
          <p:grpSp>
            <p:nvGrpSpPr>
              <p:cNvPr id="85" name="Group 84">
                <a:extLst>
                  <a:ext uri="{FF2B5EF4-FFF2-40B4-BE49-F238E27FC236}">
                    <a16:creationId xmlns:a16="http://schemas.microsoft.com/office/drawing/2014/main" id="{0AAFE362-58E4-DA4C-061B-02CF9A0398CB}"/>
                  </a:ext>
                </a:extLst>
              </p:cNvPr>
              <p:cNvGrpSpPr/>
              <p:nvPr/>
            </p:nvGrpSpPr>
            <p:grpSpPr>
              <a:xfrm>
                <a:off x="1059298" y="2976784"/>
                <a:ext cx="1170180" cy="1052879"/>
                <a:chOff x="3263461" y="4918841"/>
                <a:chExt cx="1340070" cy="1340071"/>
              </a:xfrm>
            </p:grpSpPr>
            <p:sp>
              <p:nvSpPr>
                <p:cNvPr id="92" name="Rectangle 91">
                  <a:extLst>
                    <a:ext uri="{FF2B5EF4-FFF2-40B4-BE49-F238E27FC236}">
                      <a16:creationId xmlns:a16="http://schemas.microsoft.com/office/drawing/2014/main" id="{360037B0-99CB-A2DB-6C0B-1EF5E6A98C14}"/>
                    </a:ext>
                  </a:extLst>
                </p:cNvPr>
                <p:cNvSpPr/>
                <p:nvPr/>
              </p:nvSpPr>
              <p:spPr>
                <a:xfrm>
                  <a:off x="3263461" y="4918841"/>
                  <a:ext cx="1340070" cy="13400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93" name="Graphic 92" descr="Asian Temple with solid fill">
                  <a:extLst>
                    <a:ext uri="{FF2B5EF4-FFF2-40B4-BE49-F238E27FC236}">
                      <a16:creationId xmlns:a16="http://schemas.microsoft.com/office/drawing/2014/main" id="{DCEC0767-178F-A3FB-6C3B-B677AEF4240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63461" y="4918841"/>
                  <a:ext cx="788277" cy="788277"/>
                </a:xfrm>
                <a:prstGeom prst="rect">
                  <a:avLst/>
                </a:prstGeom>
              </p:spPr>
            </p:pic>
            <p:pic>
              <p:nvPicPr>
                <p:cNvPr id="94" name="Graphic 93" descr="Dance with solid fill">
                  <a:extLst>
                    <a:ext uri="{FF2B5EF4-FFF2-40B4-BE49-F238E27FC236}">
                      <a16:creationId xmlns:a16="http://schemas.microsoft.com/office/drawing/2014/main" id="{71290F5E-2C87-2335-5514-D9E99BD0297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15254" y="5470635"/>
                  <a:ext cx="788277" cy="788277"/>
                </a:xfrm>
                <a:prstGeom prst="rect">
                  <a:avLst/>
                </a:prstGeom>
              </p:spPr>
            </p:pic>
          </p:grpSp>
          <p:grpSp>
            <p:nvGrpSpPr>
              <p:cNvPr id="86" name="Group 85">
                <a:extLst>
                  <a:ext uri="{FF2B5EF4-FFF2-40B4-BE49-F238E27FC236}">
                    <a16:creationId xmlns:a16="http://schemas.microsoft.com/office/drawing/2014/main" id="{A920CE23-E530-4FF1-9B42-14B651D97441}"/>
                  </a:ext>
                </a:extLst>
              </p:cNvPr>
              <p:cNvGrpSpPr/>
              <p:nvPr/>
            </p:nvGrpSpPr>
            <p:grpSpPr>
              <a:xfrm>
                <a:off x="848725" y="2701364"/>
                <a:ext cx="1187115" cy="1170179"/>
                <a:chOff x="4226213" y="2918132"/>
                <a:chExt cx="1187115" cy="1170179"/>
              </a:xfrm>
            </p:grpSpPr>
            <p:sp>
              <p:nvSpPr>
                <p:cNvPr id="90" name="Rectangle 89">
                  <a:extLst>
                    <a:ext uri="{FF2B5EF4-FFF2-40B4-BE49-F238E27FC236}">
                      <a16:creationId xmlns:a16="http://schemas.microsoft.com/office/drawing/2014/main" id="{DF893865-2121-AF13-CE59-2804EC7A3B8F}"/>
                    </a:ext>
                  </a:extLst>
                </p:cNvPr>
                <p:cNvSpPr/>
                <p:nvPr/>
              </p:nvSpPr>
              <p:spPr>
                <a:xfrm>
                  <a:off x="4243148" y="2976909"/>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91" name="Graphic 90" descr="Bank with solid fill">
                  <a:extLst>
                    <a:ext uri="{FF2B5EF4-FFF2-40B4-BE49-F238E27FC236}">
                      <a16:creationId xmlns:a16="http://schemas.microsoft.com/office/drawing/2014/main" id="{C67EAF6F-53CC-ECCD-7593-AF8A565053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226213" y="2918132"/>
                  <a:ext cx="1170179" cy="1170179"/>
                </a:xfrm>
                <a:prstGeom prst="rect">
                  <a:avLst/>
                </a:prstGeom>
              </p:spPr>
            </p:pic>
          </p:grpSp>
          <p:grpSp>
            <p:nvGrpSpPr>
              <p:cNvPr id="87" name="Group 86">
                <a:extLst>
                  <a:ext uri="{FF2B5EF4-FFF2-40B4-BE49-F238E27FC236}">
                    <a16:creationId xmlns:a16="http://schemas.microsoft.com/office/drawing/2014/main" id="{F6D46F8B-C890-2D3D-303C-05B84910425B}"/>
                  </a:ext>
                </a:extLst>
              </p:cNvPr>
              <p:cNvGrpSpPr/>
              <p:nvPr/>
            </p:nvGrpSpPr>
            <p:grpSpPr>
              <a:xfrm>
                <a:off x="638151" y="2425946"/>
                <a:ext cx="1187114" cy="1170179"/>
                <a:chOff x="2694382" y="2907545"/>
                <a:chExt cx="1187114" cy="1170179"/>
              </a:xfrm>
            </p:grpSpPr>
            <p:sp>
              <p:nvSpPr>
                <p:cNvPr id="88" name="Rectangle 87">
                  <a:extLst>
                    <a:ext uri="{FF2B5EF4-FFF2-40B4-BE49-F238E27FC236}">
                      <a16:creationId xmlns:a16="http://schemas.microsoft.com/office/drawing/2014/main" id="{D3CB6B97-D8D6-CB8D-18AD-FF8E2894798D}"/>
                    </a:ext>
                  </a:extLst>
                </p:cNvPr>
                <p:cNvSpPr/>
                <p:nvPr/>
              </p:nvSpPr>
              <p:spPr>
                <a:xfrm>
                  <a:off x="2711316" y="2976783"/>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89" name="Graphic 88" descr="Agriculture with solid fill">
                  <a:extLst>
                    <a:ext uri="{FF2B5EF4-FFF2-40B4-BE49-F238E27FC236}">
                      <a16:creationId xmlns:a16="http://schemas.microsoft.com/office/drawing/2014/main" id="{61C994A7-4611-A7ED-B4C8-0826D4DA9A4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94382" y="2907545"/>
                  <a:ext cx="1170179" cy="1170179"/>
                </a:xfrm>
                <a:prstGeom prst="rect">
                  <a:avLst/>
                </a:prstGeom>
              </p:spPr>
            </p:pic>
          </p:grpSp>
        </p:grpSp>
        <p:sp>
          <p:nvSpPr>
            <p:cNvPr id="95" name="TextBox 94">
              <a:extLst>
                <a:ext uri="{FF2B5EF4-FFF2-40B4-BE49-F238E27FC236}">
                  <a16:creationId xmlns:a16="http://schemas.microsoft.com/office/drawing/2014/main" id="{75335907-7CB8-8267-9F96-2A16DC578CCA}"/>
                </a:ext>
              </a:extLst>
            </p:cNvPr>
            <p:cNvSpPr txBox="1"/>
            <p:nvPr/>
          </p:nvSpPr>
          <p:spPr>
            <a:xfrm>
              <a:off x="912363" y="6443942"/>
              <a:ext cx="1024759" cy="338554"/>
            </a:xfrm>
            <a:prstGeom prst="rect">
              <a:avLst/>
            </a:prstGeom>
            <a:noFill/>
          </p:spPr>
          <p:txBody>
            <a:bodyPr wrap="square" rtlCol="0">
              <a:spAutoFit/>
            </a:bodyPr>
            <a:lstStyle/>
            <a:p>
              <a:pPr algn="l"/>
              <a:r>
                <a:rPr lang="en-JP" sz="1600" dirty="0"/>
                <a:t>入力画像</a:t>
              </a:r>
            </a:p>
          </p:txBody>
        </p:sp>
        <p:grpSp>
          <p:nvGrpSpPr>
            <p:cNvPr id="96" name="Group 95">
              <a:extLst>
                <a:ext uri="{FF2B5EF4-FFF2-40B4-BE49-F238E27FC236}">
                  <a16:creationId xmlns:a16="http://schemas.microsoft.com/office/drawing/2014/main" id="{79A11F49-5D40-42C0-381B-28B5834631C9}"/>
                </a:ext>
              </a:extLst>
            </p:cNvPr>
            <p:cNvGrpSpPr/>
            <p:nvPr/>
          </p:nvGrpSpPr>
          <p:grpSpPr>
            <a:xfrm>
              <a:off x="4368051" y="4847787"/>
              <a:ext cx="1553162" cy="1526861"/>
              <a:chOff x="2328334" y="2460565"/>
              <a:chExt cx="1553162" cy="1526861"/>
            </a:xfrm>
          </p:grpSpPr>
          <p:grpSp>
            <p:nvGrpSpPr>
              <p:cNvPr id="97" name="Group 96">
                <a:extLst>
                  <a:ext uri="{FF2B5EF4-FFF2-40B4-BE49-F238E27FC236}">
                    <a16:creationId xmlns:a16="http://schemas.microsoft.com/office/drawing/2014/main" id="{5A7079F0-5D8B-4F2D-7F87-378E082D239E}"/>
                  </a:ext>
                </a:extLst>
              </p:cNvPr>
              <p:cNvGrpSpPr/>
              <p:nvPr/>
            </p:nvGrpSpPr>
            <p:grpSpPr>
              <a:xfrm>
                <a:off x="2711316" y="2934547"/>
                <a:ext cx="1170180" cy="1052879"/>
                <a:chOff x="2987588" y="4460217"/>
                <a:chExt cx="1340070" cy="1340071"/>
              </a:xfrm>
            </p:grpSpPr>
            <p:sp>
              <p:nvSpPr>
                <p:cNvPr id="104" name="Rectangle 103">
                  <a:extLst>
                    <a:ext uri="{FF2B5EF4-FFF2-40B4-BE49-F238E27FC236}">
                      <a16:creationId xmlns:a16="http://schemas.microsoft.com/office/drawing/2014/main" id="{41776921-8018-F23C-D9F3-2F06932C364A}"/>
                    </a:ext>
                  </a:extLst>
                </p:cNvPr>
                <p:cNvSpPr/>
                <p:nvPr/>
              </p:nvSpPr>
              <p:spPr>
                <a:xfrm>
                  <a:off x="2987588" y="4460217"/>
                  <a:ext cx="1340070" cy="13400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05" name="Graphic 104" descr="Asian Temple with solid fill">
                  <a:extLst>
                    <a:ext uri="{FF2B5EF4-FFF2-40B4-BE49-F238E27FC236}">
                      <a16:creationId xmlns:a16="http://schemas.microsoft.com/office/drawing/2014/main" id="{641D7002-674A-8559-BB8F-92E351D8F8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95860" y="4651241"/>
                  <a:ext cx="1055878" cy="1055877"/>
                </a:xfrm>
                <a:prstGeom prst="rect">
                  <a:avLst/>
                </a:prstGeom>
              </p:spPr>
            </p:pic>
            <p:pic>
              <p:nvPicPr>
                <p:cNvPr id="106" name="Graphic 105" descr="Dance with solid fill">
                  <a:extLst>
                    <a:ext uri="{FF2B5EF4-FFF2-40B4-BE49-F238E27FC236}">
                      <a16:creationId xmlns:a16="http://schemas.microsoft.com/office/drawing/2014/main" id="{38E06951-C9DA-EB3B-5AAA-8E233C3B1FC8}"/>
                    </a:ext>
                  </a:extLst>
                </p:cNvPr>
                <p:cNvPicPr>
                  <a:picLocks noChangeAspect="1"/>
                </p:cNvPicPr>
                <p:nvPr/>
              </p:nvPicPr>
              <p:blipFill>
                <a:blip r:embed="rId9">
                  <a:extLst>
                    <a:ext uri="{96DAC541-7B7A-43D3-8B79-37D633B846F1}">
                      <asvg:svgBlip xmlns:asvg="http://schemas.microsoft.com/office/drawing/2016/SVG/main" r:embed="rId10"/>
                    </a:ext>
                  </a:extLst>
                </a:blip>
                <a:srcRect r="34997" b="58180"/>
                <a:stretch/>
              </p:blipFill>
              <p:spPr>
                <a:xfrm>
                  <a:off x="3815254" y="5470636"/>
                  <a:ext cx="512404" cy="329652"/>
                </a:xfrm>
                <a:prstGeom prst="rect">
                  <a:avLst/>
                </a:prstGeom>
              </p:spPr>
            </p:pic>
          </p:grpSp>
          <p:grpSp>
            <p:nvGrpSpPr>
              <p:cNvPr id="98" name="Group 97">
                <a:extLst>
                  <a:ext uri="{FF2B5EF4-FFF2-40B4-BE49-F238E27FC236}">
                    <a16:creationId xmlns:a16="http://schemas.microsoft.com/office/drawing/2014/main" id="{42051C4F-4285-8DD4-49E3-650D7D7F2FFD}"/>
                  </a:ext>
                </a:extLst>
              </p:cNvPr>
              <p:cNvGrpSpPr/>
              <p:nvPr/>
            </p:nvGrpSpPr>
            <p:grpSpPr>
              <a:xfrm>
                <a:off x="2517678" y="2604371"/>
                <a:ext cx="1189123" cy="1208648"/>
                <a:chOff x="4226213" y="2918133"/>
                <a:chExt cx="1189123" cy="1208648"/>
              </a:xfrm>
            </p:grpSpPr>
            <p:sp>
              <p:nvSpPr>
                <p:cNvPr id="102" name="Rectangle 101">
                  <a:extLst>
                    <a:ext uri="{FF2B5EF4-FFF2-40B4-BE49-F238E27FC236}">
                      <a16:creationId xmlns:a16="http://schemas.microsoft.com/office/drawing/2014/main" id="{80BC9D20-5927-C9BD-8D09-97A4C6BCBACC}"/>
                    </a:ext>
                  </a:extLst>
                </p:cNvPr>
                <p:cNvSpPr/>
                <p:nvPr/>
              </p:nvSpPr>
              <p:spPr>
                <a:xfrm>
                  <a:off x="4245156" y="3073903"/>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03" name="Graphic 102" descr="Bank with solid fill">
                  <a:extLst>
                    <a:ext uri="{FF2B5EF4-FFF2-40B4-BE49-F238E27FC236}">
                      <a16:creationId xmlns:a16="http://schemas.microsoft.com/office/drawing/2014/main" id="{7F1371F5-970E-F250-E971-72E48AD5A3E7}"/>
                    </a:ext>
                  </a:extLst>
                </p:cNvPr>
                <p:cNvPicPr>
                  <a:picLocks noChangeAspect="1"/>
                </p:cNvPicPr>
                <p:nvPr/>
              </p:nvPicPr>
              <p:blipFill>
                <a:blip r:embed="rId11">
                  <a:extLst>
                    <a:ext uri="{96DAC541-7B7A-43D3-8B79-37D633B846F1}">
                      <asvg:svgBlip xmlns:asvg="http://schemas.microsoft.com/office/drawing/2016/SVG/main" r:embed="rId12"/>
                    </a:ext>
                  </a:extLst>
                </a:blip>
                <a:srcRect r="41176" b="39506"/>
                <a:stretch/>
              </p:blipFill>
              <p:spPr>
                <a:xfrm>
                  <a:off x="4226213" y="2918133"/>
                  <a:ext cx="1023809" cy="1052878"/>
                </a:xfrm>
                <a:prstGeom prst="rect">
                  <a:avLst/>
                </a:prstGeom>
              </p:spPr>
            </p:pic>
          </p:grpSp>
          <p:grpSp>
            <p:nvGrpSpPr>
              <p:cNvPr id="99" name="Group 98">
                <a:extLst>
                  <a:ext uri="{FF2B5EF4-FFF2-40B4-BE49-F238E27FC236}">
                    <a16:creationId xmlns:a16="http://schemas.microsoft.com/office/drawing/2014/main" id="{E31B320C-26D4-4373-8D55-5ECC2C7EB2FF}"/>
                  </a:ext>
                </a:extLst>
              </p:cNvPr>
              <p:cNvGrpSpPr/>
              <p:nvPr/>
            </p:nvGrpSpPr>
            <p:grpSpPr>
              <a:xfrm>
                <a:off x="2328334" y="2460565"/>
                <a:ext cx="1187114" cy="1122115"/>
                <a:chOff x="2694382" y="2907546"/>
                <a:chExt cx="1187114" cy="1122115"/>
              </a:xfrm>
            </p:grpSpPr>
            <p:sp>
              <p:nvSpPr>
                <p:cNvPr id="100" name="Rectangle 99">
                  <a:extLst>
                    <a:ext uri="{FF2B5EF4-FFF2-40B4-BE49-F238E27FC236}">
                      <a16:creationId xmlns:a16="http://schemas.microsoft.com/office/drawing/2014/main" id="{F15ACE01-87C7-4E80-6052-53700A613BC0}"/>
                    </a:ext>
                  </a:extLst>
                </p:cNvPr>
                <p:cNvSpPr/>
                <p:nvPr/>
              </p:nvSpPr>
              <p:spPr>
                <a:xfrm>
                  <a:off x="2711316" y="2976783"/>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pic>
              <p:nvPicPr>
                <p:cNvPr id="101" name="Graphic 100" descr="Agriculture with solid fill">
                  <a:extLst>
                    <a:ext uri="{FF2B5EF4-FFF2-40B4-BE49-F238E27FC236}">
                      <a16:creationId xmlns:a16="http://schemas.microsoft.com/office/drawing/2014/main" id="{428D98EF-9742-3C76-D340-7A21B43EA449}"/>
                    </a:ext>
                  </a:extLst>
                </p:cNvPr>
                <p:cNvPicPr>
                  <a:picLocks noChangeAspect="1"/>
                </p:cNvPicPr>
                <p:nvPr/>
              </p:nvPicPr>
              <p:blipFill>
                <a:blip r:embed="rId13">
                  <a:extLst>
                    <a:ext uri="{96DAC541-7B7A-43D3-8B79-37D633B846F1}">
                      <asvg:svgBlip xmlns:asvg="http://schemas.microsoft.com/office/drawing/2016/SVG/main" r:embed="rId14"/>
                    </a:ext>
                  </a:extLst>
                </a:blip>
                <a:srcRect r="41176" b="47073"/>
                <a:stretch/>
              </p:blipFill>
              <p:spPr>
                <a:xfrm>
                  <a:off x="2694382" y="2907546"/>
                  <a:ext cx="1170179" cy="1052878"/>
                </a:xfrm>
                <a:prstGeom prst="rect">
                  <a:avLst/>
                </a:prstGeom>
              </p:spPr>
            </p:pic>
          </p:grpSp>
        </p:grpSp>
        <p:sp>
          <p:nvSpPr>
            <p:cNvPr id="108" name="TextBox 107">
              <a:extLst>
                <a:ext uri="{FF2B5EF4-FFF2-40B4-BE49-F238E27FC236}">
                  <a16:creationId xmlns:a16="http://schemas.microsoft.com/office/drawing/2014/main" id="{14831079-7FC5-6A1B-0405-522DC02B4040}"/>
                </a:ext>
              </a:extLst>
            </p:cNvPr>
            <p:cNvSpPr txBox="1"/>
            <p:nvPr/>
          </p:nvSpPr>
          <p:spPr>
            <a:xfrm>
              <a:off x="4327483" y="6412361"/>
              <a:ext cx="1564774" cy="338554"/>
            </a:xfrm>
            <a:prstGeom prst="rect">
              <a:avLst/>
            </a:prstGeom>
            <a:noFill/>
          </p:spPr>
          <p:txBody>
            <a:bodyPr wrap="square" rtlCol="0">
              <a:spAutoFit/>
            </a:bodyPr>
            <a:lstStyle/>
            <a:p>
              <a:pPr algn="ctr"/>
              <a:r>
                <a:rPr lang="en-JP" sz="1600" dirty="0"/>
                <a:t>変換後の画像</a:t>
              </a:r>
            </a:p>
          </p:txBody>
        </p:sp>
        <p:sp>
          <p:nvSpPr>
            <p:cNvPr id="110" name="Rounded Rectangle 109">
              <a:extLst>
                <a:ext uri="{FF2B5EF4-FFF2-40B4-BE49-F238E27FC236}">
                  <a16:creationId xmlns:a16="http://schemas.microsoft.com/office/drawing/2014/main" id="{E87CF0C4-ABF9-AE92-1BCD-FFEA8B450A41}"/>
                </a:ext>
              </a:extLst>
            </p:cNvPr>
            <p:cNvSpPr/>
            <p:nvPr/>
          </p:nvSpPr>
          <p:spPr>
            <a:xfrm>
              <a:off x="4268921" y="2556143"/>
              <a:ext cx="1092541" cy="220717"/>
            </a:xfrm>
            <a:prstGeom prst="roundRect">
              <a:avLst/>
            </a:prstGeom>
            <a:gradFill flip="none" rotWithShape="1">
              <a:gsLst>
                <a:gs pos="33000">
                  <a:schemeClr val="accent1">
                    <a:lumMod val="5000"/>
                    <a:lumOff val="95000"/>
                  </a:schemeClr>
                </a:gs>
                <a:gs pos="38000">
                  <a:schemeClr val="accent6"/>
                </a:gs>
                <a:gs pos="43000">
                  <a:schemeClr val="bg1"/>
                </a:gs>
                <a:gs pos="100000">
                  <a:schemeClr val="bg1"/>
                </a:gs>
              </a:gsLst>
              <a:lin ang="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1" name="Rounded Rectangle 110">
              <a:extLst>
                <a:ext uri="{FF2B5EF4-FFF2-40B4-BE49-F238E27FC236}">
                  <a16:creationId xmlns:a16="http://schemas.microsoft.com/office/drawing/2014/main" id="{4EB737EF-1930-ABB7-1A4E-DD972C8DC732}"/>
                </a:ext>
              </a:extLst>
            </p:cNvPr>
            <p:cNvSpPr/>
            <p:nvPr/>
          </p:nvSpPr>
          <p:spPr>
            <a:xfrm>
              <a:off x="4362007" y="2646009"/>
              <a:ext cx="1092541" cy="220717"/>
            </a:xfrm>
            <a:prstGeom prst="roundRect">
              <a:avLst/>
            </a:prstGeom>
            <a:gradFill flip="none" rotWithShape="1">
              <a:gsLst>
                <a:gs pos="33000">
                  <a:schemeClr val="accent1">
                    <a:lumMod val="5000"/>
                    <a:lumOff val="95000"/>
                  </a:schemeClr>
                </a:gs>
                <a:gs pos="38000">
                  <a:schemeClr val="accent6"/>
                </a:gs>
                <a:gs pos="43000">
                  <a:schemeClr val="bg1"/>
                </a:gs>
                <a:gs pos="100000">
                  <a:schemeClr val="bg1"/>
                </a:gs>
              </a:gsLst>
              <a:lin ang="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2" name="Rounded Rectangle 111">
              <a:extLst>
                <a:ext uri="{FF2B5EF4-FFF2-40B4-BE49-F238E27FC236}">
                  <a16:creationId xmlns:a16="http://schemas.microsoft.com/office/drawing/2014/main" id="{997D4FD9-652E-1912-8906-36275E944889}"/>
                </a:ext>
              </a:extLst>
            </p:cNvPr>
            <p:cNvSpPr/>
            <p:nvPr/>
          </p:nvSpPr>
          <p:spPr>
            <a:xfrm>
              <a:off x="4439730" y="2748135"/>
              <a:ext cx="1092541" cy="220717"/>
            </a:xfrm>
            <a:prstGeom prst="roundRect">
              <a:avLst/>
            </a:prstGeom>
            <a:gradFill flip="none" rotWithShape="1">
              <a:gsLst>
                <a:gs pos="33000">
                  <a:schemeClr val="accent1">
                    <a:lumMod val="5000"/>
                    <a:lumOff val="95000"/>
                  </a:schemeClr>
                </a:gs>
                <a:gs pos="38000">
                  <a:schemeClr val="accent6"/>
                </a:gs>
                <a:gs pos="43000">
                  <a:schemeClr val="bg1"/>
                </a:gs>
                <a:gs pos="100000">
                  <a:schemeClr val="bg1"/>
                </a:gs>
              </a:gsLst>
              <a:lin ang="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spTree>
    <p:extLst>
      <p:ext uri="{BB962C8B-B14F-4D97-AF65-F5344CB8AC3E}">
        <p14:creationId xmlns:p14="http://schemas.microsoft.com/office/powerpoint/2010/main" val="1105236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8AFCC-B351-8DB1-7639-5BFAF49682FF}"/>
            </a:ext>
          </a:extLst>
        </p:cNvPr>
        <p:cNvGrpSpPr/>
        <p:nvPr/>
      </p:nvGrpSpPr>
      <p:grpSpPr>
        <a:xfrm>
          <a:off x="0" y="0"/>
          <a:ext cx="0" cy="0"/>
          <a:chOff x="0" y="0"/>
          <a:chExt cx="0" cy="0"/>
        </a:xfrm>
      </p:grpSpPr>
      <p:sp>
        <p:nvSpPr>
          <p:cNvPr id="48" name="Rectangle 47">
            <a:extLst>
              <a:ext uri="{FF2B5EF4-FFF2-40B4-BE49-F238E27FC236}">
                <a16:creationId xmlns:a16="http://schemas.microsoft.com/office/drawing/2014/main" id="{DD2317D7-FC4D-3C16-4835-7EA058FC56CD}"/>
              </a:ext>
            </a:extLst>
          </p:cNvPr>
          <p:cNvSpPr/>
          <p:nvPr/>
        </p:nvSpPr>
        <p:spPr>
          <a:xfrm>
            <a:off x="112333" y="1753437"/>
            <a:ext cx="3984323" cy="2111952"/>
          </a:xfrm>
          <a:prstGeom prst="rect">
            <a:avLst/>
          </a:prstGeom>
          <a:solidFill>
            <a:schemeClr val="bg1">
              <a:lumMod val="95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50A794BA-9C0B-ABA3-F3E4-535203DBAF68}"/>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8</a:t>
            </a:fld>
            <a:r>
              <a:rPr kumimoji="1" lang="en-US" altLang="ja-JP"/>
              <a:t>-</a:t>
            </a:r>
            <a:endParaRPr kumimoji="1" lang="ja-JP" altLang="en-US" dirty="0"/>
          </a:p>
        </p:txBody>
      </p:sp>
      <p:sp>
        <p:nvSpPr>
          <p:cNvPr id="4" name="TextBox 3">
            <a:extLst>
              <a:ext uri="{FF2B5EF4-FFF2-40B4-BE49-F238E27FC236}">
                <a16:creationId xmlns:a16="http://schemas.microsoft.com/office/drawing/2014/main" id="{56DFA508-AADF-9F11-D1DE-FD358DB7178E}"/>
              </a:ext>
            </a:extLst>
          </p:cNvPr>
          <p:cNvSpPr txBox="1"/>
          <p:nvPr/>
        </p:nvSpPr>
        <p:spPr>
          <a:xfrm>
            <a:off x="449017" y="269481"/>
            <a:ext cx="7135318" cy="707886"/>
          </a:xfrm>
          <a:prstGeom prst="rect">
            <a:avLst/>
          </a:prstGeom>
          <a:noFill/>
        </p:spPr>
        <p:txBody>
          <a:bodyPr wrap="square" rtlCol="0">
            <a:spAutoFit/>
          </a:bodyPr>
          <a:lstStyle/>
          <a:p>
            <a:r>
              <a:rPr lang="en-JP" sz="4000" dirty="0"/>
              <a:t>表現崩壊に対する対処</a:t>
            </a:r>
          </a:p>
        </p:txBody>
      </p:sp>
      <p:sp>
        <p:nvSpPr>
          <p:cNvPr id="38" name="TextBox 37">
            <a:extLst>
              <a:ext uri="{FF2B5EF4-FFF2-40B4-BE49-F238E27FC236}">
                <a16:creationId xmlns:a16="http://schemas.microsoft.com/office/drawing/2014/main" id="{38F124B2-0BE2-02C8-0193-E845A8E41C1D}"/>
              </a:ext>
            </a:extLst>
          </p:cNvPr>
          <p:cNvSpPr txBox="1"/>
          <p:nvPr/>
        </p:nvSpPr>
        <p:spPr>
          <a:xfrm>
            <a:off x="112333" y="1291771"/>
            <a:ext cx="10882019" cy="461665"/>
          </a:xfrm>
          <a:prstGeom prst="rect">
            <a:avLst/>
          </a:prstGeom>
          <a:noFill/>
        </p:spPr>
        <p:txBody>
          <a:bodyPr wrap="square" rtlCol="0">
            <a:spAutoFit/>
          </a:bodyPr>
          <a:lstStyle/>
          <a:p>
            <a:pPr algn="l"/>
            <a:r>
              <a:rPr lang="en-JP" sz="2400" dirty="0"/>
              <a:t>表現崩壊に対する対処法は指数移動平均以外にも，数多く提案されている．</a:t>
            </a:r>
          </a:p>
        </p:txBody>
      </p:sp>
      <p:sp>
        <p:nvSpPr>
          <p:cNvPr id="39" name="TextBox 38">
            <a:extLst>
              <a:ext uri="{FF2B5EF4-FFF2-40B4-BE49-F238E27FC236}">
                <a16:creationId xmlns:a16="http://schemas.microsoft.com/office/drawing/2014/main" id="{E755FC0E-94AF-4FE0-BE15-9200469DD973}"/>
              </a:ext>
            </a:extLst>
          </p:cNvPr>
          <p:cNvSpPr txBox="1"/>
          <p:nvPr/>
        </p:nvSpPr>
        <p:spPr>
          <a:xfrm>
            <a:off x="112334" y="1837007"/>
            <a:ext cx="2761496" cy="461665"/>
          </a:xfrm>
          <a:prstGeom prst="rect">
            <a:avLst/>
          </a:prstGeom>
          <a:noFill/>
        </p:spPr>
        <p:txBody>
          <a:bodyPr wrap="square" rtlCol="0">
            <a:spAutoFit/>
          </a:bodyPr>
          <a:lstStyle/>
          <a:p>
            <a:pPr algn="l"/>
            <a:r>
              <a:rPr lang="en-JP" sz="2400" dirty="0"/>
              <a:t>・予測器の導入 </a:t>
            </a:r>
            <a:r>
              <a:rPr lang="en-JP" sz="2000" dirty="0">
                <a:solidFill>
                  <a:schemeClr val="accent4">
                    <a:lumMod val="75000"/>
                  </a:schemeClr>
                </a:solidFill>
              </a:rPr>
              <a:t>[4]</a:t>
            </a:r>
            <a:endParaRPr lang="en-JP" sz="2400" dirty="0">
              <a:solidFill>
                <a:schemeClr val="accent4">
                  <a:lumMod val="75000"/>
                </a:schemeClr>
              </a:solidFill>
            </a:endParaRPr>
          </a:p>
        </p:txBody>
      </p:sp>
      <p:sp>
        <p:nvSpPr>
          <p:cNvPr id="40" name="TextBox 39">
            <a:extLst>
              <a:ext uri="{FF2B5EF4-FFF2-40B4-BE49-F238E27FC236}">
                <a16:creationId xmlns:a16="http://schemas.microsoft.com/office/drawing/2014/main" id="{3039B70A-8866-0073-5A43-21B152B68B74}"/>
              </a:ext>
            </a:extLst>
          </p:cNvPr>
          <p:cNvSpPr txBox="1"/>
          <p:nvPr/>
        </p:nvSpPr>
        <p:spPr>
          <a:xfrm>
            <a:off x="6521031" y="2912100"/>
            <a:ext cx="5369090" cy="461665"/>
          </a:xfrm>
          <a:prstGeom prst="rect">
            <a:avLst/>
          </a:prstGeom>
          <a:noFill/>
        </p:spPr>
        <p:txBody>
          <a:bodyPr wrap="square" rtlCol="0">
            <a:spAutoFit/>
          </a:bodyPr>
          <a:lstStyle/>
          <a:p>
            <a:pPr algn="l"/>
            <a:r>
              <a:rPr lang="en-JP" sz="2400" dirty="0">
                <a:solidFill>
                  <a:schemeClr val="accent2"/>
                </a:solidFill>
              </a:rPr>
              <a:t>教師モデル</a:t>
            </a:r>
            <a:r>
              <a:rPr lang="en-JP" sz="2400" dirty="0"/>
              <a:t>の出力エントロピーの調整</a:t>
            </a:r>
          </a:p>
        </p:txBody>
      </p:sp>
      <p:sp>
        <p:nvSpPr>
          <p:cNvPr id="41" name="TextBox 40">
            <a:extLst>
              <a:ext uri="{FF2B5EF4-FFF2-40B4-BE49-F238E27FC236}">
                <a16:creationId xmlns:a16="http://schemas.microsoft.com/office/drawing/2014/main" id="{3B273A73-DFF3-7FBC-CF86-A3BB247DAA8D}"/>
              </a:ext>
            </a:extLst>
          </p:cNvPr>
          <p:cNvSpPr txBox="1"/>
          <p:nvPr/>
        </p:nvSpPr>
        <p:spPr>
          <a:xfrm>
            <a:off x="123293" y="2319805"/>
            <a:ext cx="2761497" cy="461665"/>
          </a:xfrm>
          <a:prstGeom prst="rect">
            <a:avLst/>
          </a:prstGeom>
          <a:noFill/>
        </p:spPr>
        <p:txBody>
          <a:bodyPr wrap="square" rtlCol="0">
            <a:spAutoFit/>
          </a:bodyPr>
          <a:lstStyle/>
          <a:p>
            <a:pPr algn="l"/>
            <a:r>
              <a:rPr lang="en-JP" sz="2400" dirty="0"/>
              <a:t>・対照学習 </a:t>
            </a:r>
            <a:r>
              <a:rPr lang="en-JP" sz="2000" dirty="0">
                <a:solidFill>
                  <a:schemeClr val="accent4">
                    <a:lumMod val="75000"/>
                  </a:schemeClr>
                </a:solidFill>
              </a:rPr>
              <a:t>[2]</a:t>
            </a:r>
            <a:endParaRPr lang="en-JP" sz="2400" dirty="0">
              <a:solidFill>
                <a:schemeClr val="accent4">
                  <a:lumMod val="75000"/>
                </a:schemeClr>
              </a:solidFill>
            </a:endParaRPr>
          </a:p>
        </p:txBody>
      </p:sp>
      <p:sp>
        <p:nvSpPr>
          <p:cNvPr id="42" name="TextBox 41">
            <a:extLst>
              <a:ext uri="{FF2B5EF4-FFF2-40B4-BE49-F238E27FC236}">
                <a16:creationId xmlns:a16="http://schemas.microsoft.com/office/drawing/2014/main" id="{BA3520AE-E043-0F63-2485-79832BB9D859}"/>
              </a:ext>
            </a:extLst>
          </p:cNvPr>
          <p:cNvSpPr txBox="1"/>
          <p:nvPr/>
        </p:nvSpPr>
        <p:spPr>
          <a:xfrm>
            <a:off x="123293" y="2829853"/>
            <a:ext cx="3254981" cy="461665"/>
          </a:xfrm>
          <a:prstGeom prst="rect">
            <a:avLst/>
          </a:prstGeom>
          <a:noFill/>
        </p:spPr>
        <p:txBody>
          <a:bodyPr wrap="square" rtlCol="0">
            <a:spAutoFit/>
          </a:bodyPr>
          <a:lstStyle/>
          <a:p>
            <a:pPr algn="l"/>
            <a:r>
              <a:rPr lang="en-JP" sz="2400" dirty="0"/>
              <a:t>・クラスタ制約 </a:t>
            </a:r>
            <a:r>
              <a:rPr lang="en-JP" sz="2000" dirty="0">
                <a:solidFill>
                  <a:schemeClr val="accent4">
                    <a:lumMod val="75000"/>
                  </a:schemeClr>
                </a:solidFill>
              </a:rPr>
              <a:t>[9,10]</a:t>
            </a:r>
            <a:endParaRPr lang="en-JP" sz="2400" dirty="0">
              <a:solidFill>
                <a:schemeClr val="accent4">
                  <a:lumMod val="75000"/>
                </a:schemeClr>
              </a:solidFill>
            </a:endParaRPr>
          </a:p>
        </p:txBody>
      </p:sp>
      <p:sp>
        <p:nvSpPr>
          <p:cNvPr id="43" name="TextBox 42">
            <a:extLst>
              <a:ext uri="{FF2B5EF4-FFF2-40B4-BE49-F238E27FC236}">
                <a16:creationId xmlns:a16="http://schemas.microsoft.com/office/drawing/2014/main" id="{40DE4C6B-3982-4B75-B3CB-1E7CAE8D6E46}"/>
              </a:ext>
            </a:extLst>
          </p:cNvPr>
          <p:cNvSpPr txBox="1"/>
          <p:nvPr/>
        </p:nvSpPr>
        <p:spPr>
          <a:xfrm>
            <a:off x="112332" y="3347839"/>
            <a:ext cx="3254981" cy="461665"/>
          </a:xfrm>
          <a:prstGeom prst="rect">
            <a:avLst/>
          </a:prstGeom>
          <a:noFill/>
        </p:spPr>
        <p:txBody>
          <a:bodyPr wrap="square" rtlCol="0">
            <a:spAutoFit/>
          </a:bodyPr>
          <a:lstStyle/>
          <a:p>
            <a:pPr algn="l"/>
            <a:r>
              <a:rPr lang="en-JP" sz="2400" dirty="0"/>
              <a:t>・バッチ正規化 </a:t>
            </a:r>
            <a:r>
              <a:rPr lang="en-JP" sz="2000" dirty="0">
                <a:solidFill>
                  <a:schemeClr val="accent4">
                    <a:lumMod val="75000"/>
                  </a:schemeClr>
                </a:solidFill>
              </a:rPr>
              <a:t>[4, 8]</a:t>
            </a:r>
            <a:endParaRPr lang="en-JP" sz="2400" dirty="0">
              <a:solidFill>
                <a:schemeClr val="accent4">
                  <a:lumMod val="75000"/>
                </a:schemeClr>
              </a:solidFill>
            </a:endParaRPr>
          </a:p>
        </p:txBody>
      </p:sp>
      <p:sp>
        <p:nvSpPr>
          <p:cNvPr id="44" name="Right Arrow 43">
            <a:extLst>
              <a:ext uri="{FF2B5EF4-FFF2-40B4-BE49-F238E27FC236}">
                <a16:creationId xmlns:a16="http://schemas.microsoft.com/office/drawing/2014/main" id="{DEB6652C-3095-3C66-262E-0A6CCBB9014E}"/>
              </a:ext>
            </a:extLst>
          </p:cNvPr>
          <p:cNvSpPr/>
          <p:nvPr/>
        </p:nvSpPr>
        <p:spPr>
          <a:xfrm>
            <a:off x="4484914" y="2912101"/>
            <a:ext cx="1611086" cy="461665"/>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5" name="TextBox 44">
            <a:extLst>
              <a:ext uri="{FF2B5EF4-FFF2-40B4-BE49-F238E27FC236}">
                <a16:creationId xmlns:a16="http://schemas.microsoft.com/office/drawing/2014/main" id="{4E0B7681-9010-E198-9FAA-F749AF3AEF4F}"/>
              </a:ext>
            </a:extLst>
          </p:cNvPr>
          <p:cNvSpPr txBox="1"/>
          <p:nvPr/>
        </p:nvSpPr>
        <p:spPr>
          <a:xfrm>
            <a:off x="4299856" y="2493155"/>
            <a:ext cx="1981201" cy="400110"/>
          </a:xfrm>
          <a:prstGeom prst="rect">
            <a:avLst/>
          </a:prstGeom>
          <a:noFill/>
        </p:spPr>
        <p:txBody>
          <a:bodyPr wrap="square" rtlCol="0">
            <a:spAutoFit/>
          </a:bodyPr>
          <a:lstStyle/>
          <a:p>
            <a:pPr algn="l"/>
            <a:r>
              <a:rPr lang="en-JP" sz="2000" dirty="0"/>
              <a:t>この論文の提案</a:t>
            </a:r>
          </a:p>
        </p:txBody>
      </p:sp>
      <p:sp>
        <p:nvSpPr>
          <p:cNvPr id="47" name="Rounded Rectangle 46">
            <a:extLst>
              <a:ext uri="{FF2B5EF4-FFF2-40B4-BE49-F238E27FC236}">
                <a16:creationId xmlns:a16="http://schemas.microsoft.com/office/drawing/2014/main" id="{CEF20CAE-0A89-75AB-CFCA-0A924CA80303}"/>
              </a:ext>
            </a:extLst>
          </p:cNvPr>
          <p:cNvSpPr/>
          <p:nvPr/>
        </p:nvSpPr>
        <p:spPr>
          <a:xfrm>
            <a:off x="6484257" y="2811168"/>
            <a:ext cx="5405864" cy="632315"/>
          </a:xfrm>
          <a:prstGeom prst="round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50" name="Straight Connector 49">
            <a:extLst>
              <a:ext uri="{FF2B5EF4-FFF2-40B4-BE49-F238E27FC236}">
                <a16:creationId xmlns:a16="http://schemas.microsoft.com/office/drawing/2014/main" id="{9DD39CCA-7995-64CD-0B2F-D7737317B618}"/>
              </a:ext>
            </a:extLst>
          </p:cNvPr>
          <p:cNvCxnSpPr/>
          <p:nvPr/>
        </p:nvCxnSpPr>
        <p:spPr>
          <a:xfrm>
            <a:off x="6908800" y="3443483"/>
            <a:ext cx="0" cy="92984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4D46F73-B3EF-1E66-E425-3B3F5F0997F4}"/>
              </a:ext>
            </a:extLst>
          </p:cNvPr>
          <p:cNvCxnSpPr>
            <a:cxnSpLocks/>
          </p:cNvCxnSpPr>
          <p:nvPr/>
        </p:nvCxnSpPr>
        <p:spPr>
          <a:xfrm flipH="1">
            <a:off x="6908800" y="4373327"/>
            <a:ext cx="79102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604A534-FBD6-0D82-D163-081497FBF964}"/>
              </a:ext>
            </a:extLst>
          </p:cNvPr>
          <p:cNvCxnSpPr>
            <a:cxnSpLocks/>
          </p:cNvCxnSpPr>
          <p:nvPr/>
        </p:nvCxnSpPr>
        <p:spPr>
          <a:xfrm flipH="1">
            <a:off x="6908800" y="3865389"/>
            <a:ext cx="79102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5B499CB-E937-C5DC-A0AA-0B26DA482B7F}"/>
              </a:ext>
            </a:extLst>
          </p:cNvPr>
          <p:cNvSpPr txBox="1"/>
          <p:nvPr/>
        </p:nvSpPr>
        <p:spPr>
          <a:xfrm>
            <a:off x="7699829" y="3675190"/>
            <a:ext cx="2828819" cy="400110"/>
          </a:xfrm>
          <a:prstGeom prst="rect">
            <a:avLst/>
          </a:prstGeom>
          <a:noFill/>
        </p:spPr>
        <p:txBody>
          <a:bodyPr wrap="square" rtlCol="0">
            <a:spAutoFit/>
          </a:bodyPr>
          <a:lstStyle/>
          <a:p>
            <a:pPr algn="l"/>
            <a:r>
              <a:rPr lang="en-JP" sz="2000" u="sng" dirty="0"/>
              <a:t>先鋭化（</a:t>
            </a:r>
            <a:r>
              <a:rPr lang="en-US" sz="2000" u="sng" dirty="0"/>
              <a:t>Sharpening</a:t>
            </a:r>
            <a:r>
              <a:rPr lang="en-JP" sz="2000" u="sng" dirty="0"/>
              <a:t>）</a:t>
            </a:r>
          </a:p>
        </p:txBody>
      </p:sp>
      <p:sp>
        <p:nvSpPr>
          <p:cNvPr id="55" name="TextBox 54">
            <a:extLst>
              <a:ext uri="{FF2B5EF4-FFF2-40B4-BE49-F238E27FC236}">
                <a16:creationId xmlns:a16="http://schemas.microsoft.com/office/drawing/2014/main" id="{04B53952-6DE5-A3CB-4FDC-14F7818CD07A}"/>
              </a:ext>
            </a:extLst>
          </p:cNvPr>
          <p:cNvSpPr txBox="1"/>
          <p:nvPr/>
        </p:nvSpPr>
        <p:spPr>
          <a:xfrm>
            <a:off x="7699829" y="4166815"/>
            <a:ext cx="2601792" cy="400110"/>
          </a:xfrm>
          <a:prstGeom prst="rect">
            <a:avLst/>
          </a:prstGeom>
          <a:noFill/>
        </p:spPr>
        <p:txBody>
          <a:bodyPr wrap="square" rtlCol="0">
            <a:spAutoFit/>
          </a:bodyPr>
          <a:lstStyle/>
          <a:p>
            <a:pPr algn="l"/>
            <a:r>
              <a:rPr lang="en-JP" sz="2000" u="sng" dirty="0"/>
              <a:t>中心化（</a:t>
            </a:r>
            <a:r>
              <a:rPr lang="en-US" sz="2000" u="sng" dirty="0"/>
              <a:t>Centering</a:t>
            </a:r>
            <a:r>
              <a:rPr lang="en-JP" sz="2000" dirty="0"/>
              <a:t>）</a:t>
            </a:r>
          </a:p>
        </p:txBody>
      </p:sp>
      <p:sp>
        <p:nvSpPr>
          <p:cNvPr id="56" name="TextBox 55">
            <a:extLst>
              <a:ext uri="{FF2B5EF4-FFF2-40B4-BE49-F238E27FC236}">
                <a16:creationId xmlns:a16="http://schemas.microsoft.com/office/drawing/2014/main" id="{47AC644A-70C1-352F-B8AB-74EB36EAD0EE}"/>
              </a:ext>
            </a:extLst>
          </p:cNvPr>
          <p:cNvSpPr txBox="1"/>
          <p:nvPr/>
        </p:nvSpPr>
        <p:spPr>
          <a:xfrm>
            <a:off x="123293" y="4864502"/>
            <a:ext cx="1981201" cy="400110"/>
          </a:xfrm>
          <a:prstGeom prst="rect">
            <a:avLst/>
          </a:prstGeom>
          <a:noFill/>
        </p:spPr>
        <p:txBody>
          <a:bodyPr wrap="square" rtlCol="0">
            <a:spAutoFit/>
          </a:bodyPr>
          <a:lstStyle/>
          <a:p>
            <a:pPr algn="l"/>
            <a:r>
              <a:rPr lang="en-JP" sz="2000" dirty="0"/>
              <a:t>簡単にいうと，</a:t>
            </a:r>
          </a:p>
        </p:txBody>
      </p:sp>
      <p:sp>
        <p:nvSpPr>
          <p:cNvPr id="57" name="TextBox 56">
            <a:extLst>
              <a:ext uri="{FF2B5EF4-FFF2-40B4-BE49-F238E27FC236}">
                <a16:creationId xmlns:a16="http://schemas.microsoft.com/office/drawing/2014/main" id="{23DFF194-8BAE-E77B-196C-507860E73B4E}"/>
              </a:ext>
            </a:extLst>
          </p:cNvPr>
          <p:cNvSpPr txBox="1"/>
          <p:nvPr/>
        </p:nvSpPr>
        <p:spPr>
          <a:xfrm>
            <a:off x="123293" y="5366174"/>
            <a:ext cx="12068707" cy="400110"/>
          </a:xfrm>
          <a:prstGeom prst="rect">
            <a:avLst/>
          </a:prstGeom>
          <a:noFill/>
        </p:spPr>
        <p:txBody>
          <a:bodyPr wrap="square" rtlCol="0">
            <a:spAutoFit/>
          </a:bodyPr>
          <a:lstStyle/>
          <a:p>
            <a:pPr algn="l"/>
            <a:r>
              <a:rPr lang="en-JP" sz="2000" u="sng" dirty="0"/>
              <a:t>先鋭化（</a:t>
            </a:r>
            <a:r>
              <a:rPr lang="en-US" sz="2000" u="sng" dirty="0"/>
              <a:t>Sharpening</a:t>
            </a:r>
            <a:r>
              <a:rPr lang="en-JP" sz="2000" dirty="0"/>
              <a:t>）・・・ </a:t>
            </a:r>
            <a:r>
              <a:rPr lang="en-JP" sz="2000" dirty="0">
                <a:solidFill>
                  <a:schemeClr val="accent2"/>
                </a:solidFill>
              </a:rPr>
              <a:t>教師モデル</a:t>
            </a:r>
            <a:r>
              <a:rPr lang="en-JP" sz="2000" dirty="0"/>
              <a:t>の出力分布のエントロピーを</a:t>
            </a:r>
            <a:r>
              <a:rPr lang="en-JP" sz="2000" u="sng" dirty="0"/>
              <a:t>下げ</a:t>
            </a:r>
            <a:r>
              <a:rPr lang="en-JP" sz="2000" dirty="0"/>
              <a:t>，</a:t>
            </a:r>
            <a:r>
              <a:rPr lang="en-JP" sz="2000" b="1" dirty="0"/>
              <a:t>One-hot分布</a:t>
            </a:r>
            <a:r>
              <a:rPr lang="en-JP" sz="2000" dirty="0"/>
              <a:t>に近づける</a:t>
            </a:r>
            <a:r>
              <a:rPr lang="en-JP" sz="2000" b="1" dirty="0"/>
              <a:t>．</a:t>
            </a:r>
            <a:endParaRPr lang="en-JP" sz="2000" dirty="0"/>
          </a:p>
        </p:txBody>
      </p:sp>
      <p:sp>
        <p:nvSpPr>
          <p:cNvPr id="58" name="TextBox 57">
            <a:extLst>
              <a:ext uri="{FF2B5EF4-FFF2-40B4-BE49-F238E27FC236}">
                <a16:creationId xmlns:a16="http://schemas.microsoft.com/office/drawing/2014/main" id="{14B44312-20A3-90C7-F521-FF3C1FF86567}"/>
              </a:ext>
            </a:extLst>
          </p:cNvPr>
          <p:cNvSpPr txBox="1"/>
          <p:nvPr/>
        </p:nvSpPr>
        <p:spPr>
          <a:xfrm>
            <a:off x="123293" y="5911410"/>
            <a:ext cx="12068707" cy="400110"/>
          </a:xfrm>
          <a:prstGeom prst="rect">
            <a:avLst/>
          </a:prstGeom>
          <a:noFill/>
        </p:spPr>
        <p:txBody>
          <a:bodyPr wrap="square" rtlCol="0">
            <a:spAutoFit/>
          </a:bodyPr>
          <a:lstStyle/>
          <a:p>
            <a:pPr algn="l"/>
            <a:r>
              <a:rPr lang="en-JP" sz="2000" u="sng" dirty="0"/>
              <a:t>中心化（</a:t>
            </a:r>
            <a:r>
              <a:rPr lang="en-US" sz="2000" u="sng" dirty="0"/>
              <a:t>Centering</a:t>
            </a:r>
            <a:r>
              <a:rPr lang="en-JP" sz="2000" dirty="0"/>
              <a:t>）・・・</a:t>
            </a:r>
            <a:r>
              <a:rPr lang="en-JP" sz="2000" b="1" dirty="0"/>
              <a:t> </a:t>
            </a:r>
            <a:r>
              <a:rPr lang="en-JP" sz="2000" dirty="0">
                <a:solidFill>
                  <a:schemeClr val="accent2"/>
                </a:solidFill>
              </a:rPr>
              <a:t>教師モデル</a:t>
            </a:r>
            <a:r>
              <a:rPr lang="en-JP" sz="2000" dirty="0"/>
              <a:t>の出力分布のエントロピーを</a:t>
            </a:r>
            <a:r>
              <a:rPr lang="en-JP" sz="2000" u="sng" dirty="0"/>
              <a:t>上げ</a:t>
            </a:r>
            <a:r>
              <a:rPr lang="en-JP" sz="2000" dirty="0"/>
              <a:t>，</a:t>
            </a:r>
            <a:r>
              <a:rPr lang="en-JP" sz="2000" b="1" dirty="0"/>
              <a:t>一様分布</a:t>
            </a:r>
            <a:r>
              <a:rPr lang="en-JP" sz="2000" dirty="0"/>
              <a:t>に近づける．</a:t>
            </a:r>
            <a:endParaRPr lang="en-JP" sz="2000" b="1" dirty="0"/>
          </a:p>
        </p:txBody>
      </p:sp>
    </p:spTree>
    <p:extLst>
      <p:ext uri="{BB962C8B-B14F-4D97-AF65-F5344CB8AC3E}">
        <p14:creationId xmlns:p14="http://schemas.microsoft.com/office/powerpoint/2010/main" val="414508155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B0EFD-DD46-26EB-4025-1C87BF495847}"/>
            </a:ext>
          </a:extLst>
        </p:cNvPr>
        <p:cNvGrpSpPr/>
        <p:nvPr/>
      </p:nvGrpSpPr>
      <p:grpSpPr>
        <a:xfrm>
          <a:off x="0" y="0"/>
          <a:ext cx="0" cy="0"/>
          <a:chOff x="0" y="0"/>
          <a:chExt cx="0" cy="0"/>
        </a:xfrm>
      </p:grpSpPr>
      <p:sp>
        <p:nvSpPr>
          <p:cNvPr id="98" name="Rectangle 97">
            <a:extLst>
              <a:ext uri="{FF2B5EF4-FFF2-40B4-BE49-F238E27FC236}">
                <a16:creationId xmlns:a16="http://schemas.microsoft.com/office/drawing/2014/main" id="{BA1B90D5-D227-A7B4-3D59-D6FEE287FD21}"/>
              </a:ext>
            </a:extLst>
          </p:cNvPr>
          <p:cNvSpPr/>
          <p:nvPr/>
        </p:nvSpPr>
        <p:spPr>
          <a:xfrm>
            <a:off x="6253745" y="3423037"/>
            <a:ext cx="5572129" cy="3214387"/>
          </a:xfrm>
          <a:prstGeom prst="rect">
            <a:avLst/>
          </a:prstGeom>
          <a:solidFill>
            <a:schemeClr val="bg1">
              <a:lumMod val="95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AFE140A7-AFBB-F46C-97FA-3C8EC3F802E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9</a:t>
            </a:fld>
            <a:r>
              <a:rPr kumimoji="1" lang="en-US" altLang="ja-JP"/>
              <a:t>-</a:t>
            </a:r>
            <a:endParaRPr kumimoji="1" lang="ja-JP" altLang="en-US" dirty="0"/>
          </a:p>
        </p:txBody>
      </p:sp>
      <p:sp>
        <p:nvSpPr>
          <p:cNvPr id="4" name="TextBox 3">
            <a:extLst>
              <a:ext uri="{FF2B5EF4-FFF2-40B4-BE49-F238E27FC236}">
                <a16:creationId xmlns:a16="http://schemas.microsoft.com/office/drawing/2014/main" id="{4C4BF9D6-CB8A-5688-9A44-04918B0865CB}"/>
              </a:ext>
            </a:extLst>
          </p:cNvPr>
          <p:cNvSpPr txBox="1"/>
          <p:nvPr/>
        </p:nvSpPr>
        <p:spPr>
          <a:xfrm>
            <a:off x="449017" y="269481"/>
            <a:ext cx="7135318" cy="707886"/>
          </a:xfrm>
          <a:prstGeom prst="rect">
            <a:avLst/>
          </a:prstGeom>
          <a:noFill/>
        </p:spPr>
        <p:txBody>
          <a:bodyPr wrap="square" rtlCol="0">
            <a:spAutoFit/>
          </a:bodyPr>
          <a:lstStyle/>
          <a:p>
            <a:r>
              <a:rPr lang="en-JP" sz="4000" dirty="0"/>
              <a:t>先鋭化について</a:t>
            </a:r>
          </a:p>
        </p:txBody>
      </p:sp>
      <p:grpSp>
        <p:nvGrpSpPr>
          <p:cNvPr id="2" name="Group 1">
            <a:extLst>
              <a:ext uri="{FF2B5EF4-FFF2-40B4-BE49-F238E27FC236}">
                <a16:creationId xmlns:a16="http://schemas.microsoft.com/office/drawing/2014/main" id="{31F5608C-975E-7056-2BBE-5F8246961E7D}"/>
              </a:ext>
            </a:extLst>
          </p:cNvPr>
          <p:cNvGrpSpPr/>
          <p:nvPr/>
        </p:nvGrpSpPr>
        <p:grpSpPr>
          <a:xfrm>
            <a:off x="366126" y="1299107"/>
            <a:ext cx="5729874" cy="5413809"/>
            <a:chOff x="366126" y="1444180"/>
            <a:chExt cx="5729874" cy="5413809"/>
          </a:xfrm>
        </p:grpSpPr>
        <p:sp>
          <p:nvSpPr>
            <p:cNvPr id="5" name="Rectangle 4">
              <a:extLst>
                <a:ext uri="{FF2B5EF4-FFF2-40B4-BE49-F238E27FC236}">
                  <a16:creationId xmlns:a16="http://schemas.microsoft.com/office/drawing/2014/main" id="{A0997913-A9D6-96E5-F174-A2E20A9D6400}"/>
                </a:ext>
              </a:extLst>
            </p:cNvPr>
            <p:cNvSpPr/>
            <p:nvPr/>
          </p:nvSpPr>
          <p:spPr>
            <a:xfrm>
              <a:off x="366126" y="1444180"/>
              <a:ext cx="5729874" cy="5413809"/>
            </a:xfrm>
            <a:prstGeom prst="rect">
              <a:avLst/>
            </a:prstGeom>
            <a:solidFill>
              <a:schemeClr val="accent2">
                <a:lumMod val="20000"/>
                <a:lumOff val="80000"/>
                <a:alpha val="4306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BAEA04-FC53-5F84-EE1D-45B2C03DD14F}"/>
                    </a:ext>
                  </a:extLst>
                </p:cNvPr>
                <p:cNvSpPr txBox="1"/>
                <p:nvPr/>
              </p:nvSpPr>
              <p:spPr>
                <a:xfrm>
                  <a:off x="2162510" y="5066712"/>
                  <a:ext cx="2262497" cy="338554"/>
                </a:xfrm>
                <a:prstGeom prst="rect">
                  <a:avLst/>
                </a:prstGeom>
                <a:noFill/>
              </p:spPr>
              <p:txBody>
                <a:bodyPr wrap="square" rtlCol="0">
                  <a:spAutoFit/>
                </a:bodyPr>
                <a:lstStyle/>
                <a:p>
                  <a:pPr algn="l"/>
                  <a:r>
                    <a:rPr lang="en-JP" sz="1600" dirty="0"/>
                    <a:t>意味を変えない変換 </a:t>
                  </a:r>
                  <a14:m>
                    <m:oMath xmlns:m="http://schemas.openxmlformats.org/officeDocument/2006/math">
                      <m:r>
                        <a:rPr lang="en-US" sz="1600" b="0" i="1" smtClean="0">
                          <a:latin typeface="Cambria Math" panose="02040503050406030204" pitchFamily="18" charset="0"/>
                        </a:rPr>
                        <m:t>𝑔</m:t>
                      </m:r>
                    </m:oMath>
                  </a14:m>
                  <a:endParaRPr lang="en-JP" sz="1600" dirty="0"/>
                </a:p>
              </p:txBody>
            </p:sp>
          </mc:Choice>
          <mc:Fallback xmlns="">
            <p:sp>
              <p:nvSpPr>
                <p:cNvPr id="6" name="TextBox 5">
                  <a:extLst>
                    <a:ext uri="{FF2B5EF4-FFF2-40B4-BE49-F238E27FC236}">
                      <a16:creationId xmlns:a16="http://schemas.microsoft.com/office/drawing/2014/main" id="{5FBAEA04-FC53-5F84-EE1D-45B2C03DD14F}"/>
                    </a:ext>
                  </a:extLst>
                </p:cNvPr>
                <p:cNvSpPr txBox="1">
                  <a:spLocks noRot="1" noChangeAspect="1" noMove="1" noResize="1" noEditPoints="1" noAdjustHandles="1" noChangeArrowheads="1" noChangeShapeType="1" noTextEdit="1"/>
                </p:cNvSpPr>
                <p:nvPr/>
              </p:nvSpPr>
              <p:spPr>
                <a:xfrm>
                  <a:off x="2162510" y="5066712"/>
                  <a:ext cx="2262497" cy="338554"/>
                </a:xfrm>
                <a:prstGeom prst="rect">
                  <a:avLst/>
                </a:prstGeom>
                <a:blipFill>
                  <a:blip r:embed="rId4"/>
                  <a:stretch>
                    <a:fillRect l="-1676" t="-7143" b="-21429"/>
                  </a:stretch>
                </a:blipFill>
              </p:spPr>
              <p:txBody>
                <a:bodyPr/>
                <a:lstStyle/>
                <a:p>
                  <a:r>
                    <a:rPr lang="en-JP">
                      <a:noFill/>
                    </a:rPr>
                    <a:t> </a:t>
                  </a:r>
                </a:p>
              </p:txBody>
            </p:sp>
          </mc:Fallback>
        </mc:AlternateContent>
        <p:sp>
          <p:nvSpPr>
            <p:cNvPr id="7" name="Right Arrow 6">
              <a:extLst>
                <a:ext uri="{FF2B5EF4-FFF2-40B4-BE49-F238E27FC236}">
                  <a16:creationId xmlns:a16="http://schemas.microsoft.com/office/drawing/2014/main" id="{116DA884-09AD-B673-4D23-D59E6DCBE680}"/>
                </a:ext>
              </a:extLst>
            </p:cNvPr>
            <p:cNvSpPr/>
            <p:nvPr/>
          </p:nvSpPr>
          <p:spPr>
            <a:xfrm rot="16200000">
              <a:off x="4729081" y="4413451"/>
              <a:ext cx="523222" cy="218529"/>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Right Arrow 7">
              <a:extLst>
                <a:ext uri="{FF2B5EF4-FFF2-40B4-BE49-F238E27FC236}">
                  <a16:creationId xmlns:a16="http://schemas.microsoft.com/office/drawing/2014/main" id="{307EADED-BFE9-2567-7394-43CBA58DC4DB}"/>
                </a:ext>
              </a:extLst>
            </p:cNvPr>
            <p:cNvSpPr/>
            <p:nvPr/>
          </p:nvSpPr>
          <p:spPr>
            <a:xfrm rot="16200000">
              <a:off x="1207432" y="4413452"/>
              <a:ext cx="523221" cy="218529"/>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9" name="Group 8">
              <a:extLst>
                <a:ext uri="{FF2B5EF4-FFF2-40B4-BE49-F238E27FC236}">
                  <a16:creationId xmlns:a16="http://schemas.microsoft.com/office/drawing/2014/main" id="{66317C2D-A33D-D1A5-2BF2-C43AC219C931}"/>
                </a:ext>
              </a:extLst>
            </p:cNvPr>
            <p:cNvGrpSpPr/>
            <p:nvPr/>
          </p:nvGrpSpPr>
          <p:grpSpPr>
            <a:xfrm>
              <a:off x="795919" y="3597681"/>
              <a:ext cx="1573089" cy="538329"/>
              <a:chOff x="5578976" y="5060697"/>
              <a:chExt cx="1573089" cy="538329"/>
            </a:xfrm>
          </p:grpSpPr>
          <p:sp>
            <p:nvSpPr>
              <p:cNvPr id="47" name="Rounded Rectangle 46">
                <a:extLst>
                  <a:ext uri="{FF2B5EF4-FFF2-40B4-BE49-F238E27FC236}">
                    <a16:creationId xmlns:a16="http://schemas.microsoft.com/office/drawing/2014/main" id="{1F5E2A08-48CA-5DED-9451-EBF33AD53E6D}"/>
                  </a:ext>
                </a:extLst>
              </p:cNvPr>
              <p:cNvSpPr/>
              <p:nvPr/>
            </p:nvSpPr>
            <p:spPr>
              <a:xfrm>
                <a:off x="5587291" y="5060697"/>
                <a:ext cx="1564774" cy="538329"/>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48" name="TextBox 47">
                <a:extLst>
                  <a:ext uri="{FF2B5EF4-FFF2-40B4-BE49-F238E27FC236}">
                    <a16:creationId xmlns:a16="http://schemas.microsoft.com/office/drawing/2014/main" id="{B691C466-B3D9-A85D-5D2A-088F82F04AE6}"/>
                  </a:ext>
                </a:extLst>
              </p:cNvPr>
              <p:cNvSpPr txBox="1"/>
              <p:nvPr/>
            </p:nvSpPr>
            <p:spPr>
              <a:xfrm>
                <a:off x="5578976" y="5147512"/>
                <a:ext cx="1564774" cy="369332"/>
              </a:xfrm>
              <a:prstGeom prst="rect">
                <a:avLst/>
              </a:prstGeom>
              <a:noFill/>
            </p:spPr>
            <p:txBody>
              <a:bodyPr wrap="square" rtlCol="0">
                <a:spAutoFit/>
              </a:bodyPr>
              <a:lstStyle/>
              <a:p>
                <a:pPr algn="ctr"/>
                <a:r>
                  <a:rPr lang="en-JP" dirty="0">
                    <a:solidFill>
                      <a:schemeClr val="accent2"/>
                    </a:solidFill>
                  </a:rPr>
                  <a:t>教師モデル</a:t>
                </a:r>
              </a:p>
            </p:txBody>
          </p:sp>
        </p:grpSp>
        <p:grpSp>
          <p:nvGrpSpPr>
            <p:cNvPr id="10" name="Group 9">
              <a:extLst>
                <a:ext uri="{FF2B5EF4-FFF2-40B4-BE49-F238E27FC236}">
                  <a16:creationId xmlns:a16="http://schemas.microsoft.com/office/drawing/2014/main" id="{EF8AB6E2-2D0D-F6B6-12E4-B052FA34CC25}"/>
                </a:ext>
              </a:extLst>
            </p:cNvPr>
            <p:cNvGrpSpPr/>
            <p:nvPr/>
          </p:nvGrpSpPr>
          <p:grpSpPr>
            <a:xfrm>
              <a:off x="4207172" y="3568110"/>
              <a:ext cx="1575817" cy="542884"/>
              <a:chOff x="5468579" y="5031126"/>
              <a:chExt cx="1575817" cy="542884"/>
            </a:xfrm>
          </p:grpSpPr>
          <p:sp>
            <p:nvSpPr>
              <p:cNvPr id="45" name="Rounded Rectangle 44">
                <a:extLst>
                  <a:ext uri="{FF2B5EF4-FFF2-40B4-BE49-F238E27FC236}">
                    <a16:creationId xmlns:a16="http://schemas.microsoft.com/office/drawing/2014/main" id="{91D9A725-97DE-FCC2-053F-CEEC678FE47F}"/>
                  </a:ext>
                </a:extLst>
              </p:cNvPr>
              <p:cNvSpPr/>
              <p:nvPr/>
            </p:nvSpPr>
            <p:spPr>
              <a:xfrm>
                <a:off x="5468579" y="5031126"/>
                <a:ext cx="1564774" cy="542884"/>
              </a:xfrm>
              <a:prstGeom prst="round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46" name="TextBox 45">
                <a:extLst>
                  <a:ext uri="{FF2B5EF4-FFF2-40B4-BE49-F238E27FC236}">
                    <a16:creationId xmlns:a16="http://schemas.microsoft.com/office/drawing/2014/main" id="{5536AECE-4EB4-5E32-163F-9F38E7CEF4C8}"/>
                  </a:ext>
                </a:extLst>
              </p:cNvPr>
              <p:cNvSpPr txBox="1"/>
              <p:nvPr/>
            </p:nvSpPr>
            <p:spPr>
              <a:xfrm>
                <a:off x="5479622" y="5135952"/>
                <a:ext cx="1564774" cy="369332"/>
              </a:xfrm>
              <a:prstGeom prst="rect">
                <a:avLst/>
              </a:prstGeom>
              <a:noFill/>
            </p:spPr>
            <p:txBody>
              <a:bodyPr wrap="square" rtlCol="0">
                <a:spAutoFit/>
              </a:bodyPr>
              <a:lstStyle/>
              <a:p>
                <a:pPr algn="ctr"/>
                <a:r>
                  <a:rPr lang="en-JP" dirty="0">
                    <a:solidFill>
                      <a:schemeClr val="accent6"/>
                    </a:solidFill>
                  </a:rPr>
                  <a:t>生徒モデル</a:t>
                </a:r>
              </a:p>
            </p:txBody>
          </p:sp>
        </p:grpSp>
        <p:sp>
          <p:nvSpPr>
            <p:cNvPr id="11" name="Right Arrow 10">
              <a:extLst>
                <a:ext uri="{FF2B5EF4-FFF2-40B4-BE49-F238E27FC236}">
                  <a16:creationId xmlns:a16="http://schemas.microsoft.com/office/drawing/2014/main" id="{10CBFE8A-A1A7-1C20-6DF2-4ED336F19138}"/>
                </a:ext>
              </a:extLst>
            </p:cNvPr>
            <p:cNvSpPr/>
            <p:nvPr/>
          </p:nvSpPr>
          <p:spPr>
            <a:xfrm rot="16200000">
              <a:off x="4797018" y="3137544"/>
              <a:ext cx="407172" cy="21853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Right Arrow 11">
              <a:extLst>
                <a:ext uri="{FF2B5EF4-FFF2-40B4-BE49-F238E27FC236}">
                  <a16:creationId xmlns:a16="http://schemas.microsoft.com/office/drawing/2014/main" id="{95C6152A-4402-FA53-E2CF-DA32CFBE37D1}"/>
                </a:ext>
              </a:extLst>
            </p:cNvPr>
            <p:cNvSpPr/>
            <p:nvPr/>
          </p:nvSpPr>
          <p:spPr>
            <a:xfrm rot="16200000">
              <a:off x="1265455" y="3145535"/>
              <a:ext cx="407174" cy="218530"/>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Rounded Rectangle 12">
              <a:extLst>
                <a:ext uri="{FF2B5EF4-FFF2-40B4-BE49-F238E27FC236}">
                  <a16:creationId xmlns:a16="http://schemas.microsoft.com/office/drawing/2014/main" id="{3606B586-CD5C-CD64-C692-2C7838546BD3}"/>
                </a:ext>
              </a:extLst>
            </p:cNvPr>
            <p:cNvSpPr/>
            <p:nvPr/>
          </p:nvSpPr>
          <p:spPr>
            <a:xfrm>
              <a:off x="1006122" y="2729007"/>
              <a:ext cx="1092541" cy="220717"/>
            </a:xfrm>
            <a:prstGeom prst="roundRect">
              <a:avLst/>
            </a:prstGeom>
            <a:gradFill flip="none" rotWithShape="1">
              <a:gsLst>
                <a:gs pos="15000">
                  <a:schemeClr val="accent2">
                    <a:lumMod val="40000"/>
                    <a:lumOff val="60000"/>
                  </a:schemeClr>
                </a:gs>
                <a:gs pos="38000">
                  <a:srgbClr val="FF8A33"/>
                </a:gs>
                <a:gs pos="61000">
                  <a:schemeClr val="accent2">
                    <a:lumMod val="40000"/>
                    <a:lumOff val="60000"/>
                  </a:schemeClr>
                </a:gs>
                <a:gs pos="87000">
                  <a:schemeClr val="accent2">
                    <a:lumMod val="75000"/>
                  </a:schemeClr>
                </a:gs>
              </a:gsLst>
              <a:lin ang="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Right Arrow 14">
              <a:extLst>
                <a:ext uri="{FF2B5EF4-FFF2-40B4-BE49-F238E27FC236}">
                  <a16:creationId xmlns:a16="http://schemas.microsoft.com/office/drawing/2014/main" id="{F0E4C743-BD6E-FC86-3066-B494D14E89C2}"/>
                </a:ext>
              </a:extLst>
            </p:cNvPr>
            <p:cNvSpPr/>
            <p:nvPr/>
          </p:nvSpPr>
          <p:spPr>
            <a:xfrm>
              <a:off x="2369008" y="5405265"/>
              <a:ext cx="1793153" cy="298701"/>
            </a:xfrm>
            <a:prstGeom prst="rightArrow">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18" name="Group 17">
              <a:extLst>
                <a:ext uri="{FF2B5EF4-FFF2-40B4-BE49-F238E27FC236}">
                  <a16:creationId xmlns:a16="http://schemas.microsoft.com/office/drawing/2014/main" id="{43976BBE-FC2F-FFE0-6842-A6F636035834}"/>
                </a:ext>
              </a:extLst>
            </p:cNvPr>
            <p:cNvGrpSpPr/>
            <p:nvPr/>
          </p:nvGrpSpPr>
          <p:grpSpPr>
            <a:xfrm>
              <a:off x="442904" y="4783967"/>
              <a:ext cx="1591327" cy="1603717"/>
              <a:chOff x="638151" y="2425946"/>
              <a:chExt cx="1591327" cy="1603717"/>
            </a:xfrm>
          </p:grpSpPr>
          <p:grpSp>
            <p:nvGrpSpPr>
              <p:cNvPr id="35" name="Group 34">
                <a:extLst>
                  <a:ext uri="{FF2B5EF4-FFF2-40B4-BE49-F238E27FC236}">
                    <a16:creationId xmlns:a16="http://schemas.microsoft.com/office/drawing/2014/main" id="{7E0B1D4F-4C12-D1DA-508B-D74277CFBF50}"/>
                  </a:ext>
                </a:extLst>
              </p:cNvPr>
              <p:cNvGrpSpPr/>
              <p:nvPr/>
            </p:nvGrpSpPr>
            <p:grpSpPr>
              <a:xfrm>
                <a:off x="1059298" y="2976784"/>
                <a:ext cx="1170180" cy="1052879"/>
                <a:chOff x="3263461" y="4918841"/>
                <a:chExt cx="1340070" cy="1340071"/>
              </a:xfrm>
            </p:grpSpPr>
            <p:sp>
              <p:nvSpPr>
                <p:cNvPr id="42" name="Rectangle 41">
                  <a:extLst>
                    <a:ext uri="{FF2B5EF4-FFF2-40B4-BE49-F238E27FC236}">
                      <a16:creationId xmlns:a16="http://schemas.microsoft.com/office/drawing/2014/main" id="{5240BB75-A8AE-9228-F1AB-5D570BA7DDD9}"/>
                    </a:ext>
                  </a:extLst>
                </p:cNvPr>
                <p:cNvSpPr/>
                <p:nvPr/>
              </p:nvSpPr>
              <p:spPr>
                <a:xfrm>
                  <a:off x="3263461" y="4918841"/>
                  <a:ext cx="1340070" cy="13400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43" name="Graphic 42" descr="Asian Temple with solid fill">
                  <a:extLst>
                    <a:ext uri="{FF2B5EF4-FFF2-40B4-BE49-F238E27FC236}">
                      <a16:creationId xmlns:a16="http://schemas.microsoft.com/office/drawing/2014/main" id="{81E8428E-A543-2FD9-DA91-C31A7974E8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63461" y="4918841"/>
                  <a:ext cx="788277" cy="788277"/>
                </a:xfrm>
                <a:prstGeom prst="rect">
                  <a:avLst/>
                </a:prstGeom>
              </p:spPr>
            </p:pic>
            <p:pic>
              <p:nvPicPr>
                <p:cNvPr id="44" name="Graphic 43" descr="Dance with solid fill">
                  <a:extLst>
                    <a:ext uri="{FF2B5EF4-FFF2-40B4-BE49-F238E27FC236}">
                      <a16:creationId xmlns:a16="http://schemas.microsoft.com/office/drawing/2014/main" id="{EEB72CE1-0577-8227-B85B-31753F6440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15254" y="5470635"/>
                  <a:ext cx="788277" cy="788277"/>
                </a:xfrm>
                <a:prstGeom prst="rect">
                  <a:avLst/>
                </a:prstGeom>
              </p:spPr>
            </p:pic>
          </p:grpSp>
          <p:grpSp>
            <p:nvGrpSpPr>
              <p:cNvPr id="36" name="Group 35">
                <a:extLst>
                  <a:ext uri="{FF2B5EF4-FFF2-40B4-BE49-F238E27FC236}">
                    <a16:creationId xmlns:a16="http://schemas.microsoft.com/office/drawing/2014/main" id="{42DFA713-7CFE-8E93-4E7D-C1B35ABFF665}"/>
                  </a:ext>
                </a:extLst>
              </p:cNvPr>
              <p:cNvGrpSpPr/>
              <p:nvPr/>
            </p:nvGrpSpPr>
            <p:grpSpPr>
              <a:xfrm>
                <a:off x="848725" y="2701364"/>
                <a:ext cx="1187115" cy="1170179"/>
                <a:chOff x="4226213" y="2918132"/>
                <a:chExt cx="1187115" cy="1170179"/>
              </a:xfrm>
            </p:grpSpPr>
            <p:sp>
              <p:nvSpPr>
                <p:cNvPr id="40" name="Rectangle 39">
                  <a:extLst>
                    <a:ext uri="{FF2B5EF4-FFF2-40B4-BE49-F238E27FC236}">
                      <a16:creationId xmlns:a16="http://schemas.microsoft.com/office/drawing/2014/main" id="{65C6F385-7329-91F9-AB42-0B7FF65D343C}"/>
                    </a:ext>
                  </a:extLst>
                </p:cNvPr>
                <p:cNvSpPr/>
                <p:nvPr/>
              </p:nvSpPr>
              <p:spPr>
                <a:xfrm>
                  <a:off x="4243148" y="2976909"/>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41" name="Graphic 40" descr="Bank with solid fill">
                  <a:extLst>
                    <a:ext uri="{FF2B5EF4-FFF2-40B4-BE49-F238E27FC236}">
                      <a16:creationId xmlns:a16="http://schemas.microsoft.com/office/drawing/2014/main" id="{4C881288-19DB-7DB1-005F-B4CF1EC2C33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26213" y="2918132"/>
                  <a:ext cx="1170179" cy="1170179"/>
                </a:xfrm>
                <a:prstGeom prst="rect">
                  <a:avLst/>
                </a:prstGeom>
              </p:spPr>
            </p:pic>
          </p:grpSp>
          <p:grpSp>
            <p:nvGrpSpPr>
              <p:cNvPr id="37" name="Group 36">
                <a:extLst>
                  <a:ext uri="{FF2B5EF4-FFF2-40B4-BE49-F238E27FC236}">
                    <a16:creationId xmlns:a16="http://schemas.microsoft.com/office/drawing/2014/main" id="{E50654E9-D6FE-71BF-84CC-915EDA1641FB}"/>
                  </a:ext>
                </a:extLst>
              </p:cNvPr>
              <p:cNvGrpSpPr/>
              <p:nvPr/>
            </p:nvGrpSpPr>
            <p:grpSpPr>
              <a:xfrm>
                <a:off x="638151" y="2425946"/>
                <a:ext cx="1187114" cy="1170179"/>
                <a:chOff x="2694382" y="2907545"/>
                <a:chExt cx="1187114" cy="1170179"/>
              </a:xfrm>
            </p:grpSpPr>
            <p:sp>
              <p:nvSpPr>
                <p:cNvPr id="38" name="Rectangle 37">
                  <a:extLst>
                    <a:ext uri="{FF2B5EF4-FFF2-40B4-BE49-F238E27FC236}">
                      <a16:creationId xmlns:a16="http://schemas.microsoft.com/office/drawing/2014/main" id="{6E97CE0E-AA54-2121-3253-2E1ABFC2F3A2}"/>
                    </a:ext>
                  </a:extLst>
                </p:cNvPr>
                <p:cNvSpPr/>
                <p:nvPr/>
              </p:nvSpPr>
              <p:spPr>
                <a:xfrm>
                  <a:off x="2711316" y="2976783"/>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9" name="Graphic 38" descr="Agriculture with solid fill">
                  <a:extLst>
                    <a:ext uri="{FF2B5EF4-FFF2-40B4-BE49-F238E27FC236}">
                      <a16:creationId xmlns:a16="http://schemas.microsoft.com/office/drawing/2014/main" id="{D149CF09-80BC-5023-7C60-BB8B76205FB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94382" y="2907545"/>
                  <a:ext cx="1170179" cy="1170179"/>
                </a:xfrm>
                <a:prstGeom prst="rect">
                  <a:avLst/>
                </a:prstGeom>
              </p:spPr>
            </p:pic>
          </p:grpSp>
        </p:grpSp>
        <p:sp>
          <p:nvSpPr>
            <p:cNvPr id="19" name="TextBox 18">
              <a:extLst>
                <a:ext uri="{FF2B5EF4-FFF2-40B4-BE49-F238E27FC236}">
                  <a16:creationId xmlns:a16="http://schemas.microsoft.com/office/drawing/2014/main" id="{2D8A1E42-F450-AB6D-BCEC-031E04CB238A}"/>
                </a:ext>
              </a:extLst>
            </p:cNvPr>
            <p:cNvSpPr txBox="1"/>
            <p:nvPr/>
          </p:nvSpPr>
          <p:spPr>
            <a:xfrm>
              <a:off x="912363" y="6443942"/>
              <a:ext cx="1024759" cy="338554"/>
            </a:xfrm>
            <a:prstGeom prst="rect">
              <a:avLst/>
            </a:prstGeom>
            <a:noFill/>
          </p:spPr>
          <p:txBody>
            <a:bodyPr wrap="square" rtlCol="0">
              <a:spAutoFit/>
            </a:bodyPr>
            <a:lstStyle/>
            <a:p>
              <a:pPr algn="l"/>
              <a:r>
                <a:rPr lang="en-JP" sz="1600" dirty="0"/>
                <a:t>入力画像</a:t>
              </a:r>
            </a:p>
          </p:txBody>
        </p:sp>
        <p:grpSp>
          <p:nvGrpSpPr>
            <p:cNvPr id="20" name="Group 19">
              <a:extLst>
                <a:ext uri="{FF2B5EF4-FFF2-40B4-BE49-F238E27FC236}">
                  <a16:creationId xmlns:a16="http://schemas.microsoft.com/office/drawing/2014/main" id="{E0EBBA7B-01A5-C4F9-2012-4D1C750592C5}"/>
                </a:ext>
              </a:extLst>
            </p:cNvPr>
            <p:cNvGrpSpPr/>
            <p:nvPr/>
          </p:nvGrpSpPr>
          <p:grpSpPr>
            <a:xfrm>
              <a:off x="4368051" y="4847787"/>
              <a:ext cx="1553162" cy="1526861"/>
              <a:chOff x="2328334" y="2460565"/>
              <a:chExt cx="1553162" cy="1526861"/>
            </a:xfrm>
          </p:grpSpPr>
          <p:grpSp>
            <p:nvGrpSpPr>
              <p:cNvPr id="25" name="Group 24">
                <a:extLst>
                  <a:ext uri="{FF2B5EF4-FFF2-40B4-BE49-F238E27FC236}">
                    <a16:creationId xmlns:a16="http://schemas.microsoft.com/office/drawing/2014/main" id="{47695667-765F-6FC9-8B3A-B9A84C2EB145}"/>
                  </a:ext>
                </a:extLst>
              </p:cNvPr>
              <p:cNvGrpSpPr/>
              <p:nvPr/>
            </p:nvGrpSpPr>
            <p:grpSpPr>
              <a:xfrm>
                <a:off x="2711316" y="2934547"/>
                <a:ext cx="1170180" cy="1052879"/>
                <a:chOff x="2987588" y="4460217"/>
                <a:chExt cx="1340070" cy="1340071"/>
              </a:xfrm>
            </p:grpSpPr>
            <p:sp>
              <p:nvSpPr>
                <p:cNvPr id="32" name="Rectangle 31">
                  <a:extLst>
                    <a:ext uri="{FF2B5EF4-FFF2-40B4-BE49-F238E27FC236}">
                      <a16:creationId xmlns:a16="http://schemas.microsoft.com/office/drawing/2014/main" id="{A4F77062-D329-57EB-101E-D9298CC23A65}"/>
                    </a:ext>
                  </a:extLst>
                </p:cNvPr>
                <p:cNvSpPr/>
                <p:nvPr/>
              </p:nvSpPr>
              <p:spPr>
                <a:xfrm>
                  <a:off x="2987588" y="4460217"/>
                  <a:ext cx="1340070" cy="13400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3" name="Graphic 32" descr="Asian Temple with solid fill">
                  <a:extLst>
                    <a:ext uri="{FF2B5EF4-FFF2-40B4-BE49-F238E27FC236}">
                      <a16:creationId xmlns:a16="http://schemas.microsoft.com/office/drawing/2014/main" id="{14B26FFD-890B-D7AF-D4D6-E1EC2AF0A1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95860" y="4651241"/>
                  <a:ext cx="1055878" cy="1055877"/>
                </a:xfrm>
                <a:prstGeom prst="rect">
                  <a:avLst/>
                </a:prstGeom>
              </p:spPr>
            </p:pic>
            <p:pic>
              <p:nvPicPr>
                <p:cNvPr id="34" name="Graphic 33" descr="Dance with solid fill">
                  <a:extLst>
                    <a:ext uri="{FF2B5EF4-FFF2-40B4-BE49-F238E27FC236}">
                      <a16:creationId xmlns:a16="http://schemas.microsoft.com/office/drawing/2014/main" id="{E9DFD04E-AD76-E733-519F-64AAB792186A}"/>
                    </a:ext>
                  </a:extLst>
                </p:cNvPr>
                <p:cNvPicPr>
                  <a:picLocks noChangeAspect="1"/>
                </p:cNvPicPr>
                <p:nvPr/>
              </p:nvPicPr>
              <p:blipFill>
                <a:blip r:embed="rId7">
                  <a:extLst>
                    <a:ext uri="{96DAC541-7B7A-43D3-8B79-37D633B846F1}">
                      <asvg:svgBlip xmlns:asvg="http://schemas.microsoft.com/office/drawing/2016/SVG/main" r:embed="rId8"/>
                    </a:ext>
                  </a:extLst>
                </a:blip>
                <a:srcRect r="34997" b="58180"/>
                <a:stretch/>
              </p:blipFill>
              <p:spPr>
                <a:xfrm>
                  <a:off x="3815254" y="5470636"/>
                  <a:ext cx="512404" cy="329652"/>
                </a:xfrm>
                <a:prstGeom prst="rect">
                  <a:avLst/>
                </a:prstGeom>
              </p:spPr>
            </p:pic>
          </p:grpSp>
          <p:grpSp>
            <p:nvGrpSpPr>
              <p:cNvPr id="26" name="Group 25">
                <a:extLst>
                  <a:ext uri="{FF2B5EF4-FFF2-40B4-BE49-F238E27FC236}">
                    <a16:creationId xmlns:a16="http://schemas.microsoft.com/office/drawing/2014/main" id="{F172369B-C43E-E190-459E-851ABA7C4ABE}"/>
                  </a:ext>
                </a:extLst>
              </p:cNvPr>
              <p:cNvGrpSpPr/>
              <p:nvPr/>
            </p:nvGrpSpPr>
            <p:grpSpPr>
              <a:xfrm>
                <a:off x="2517678" y="2604371"/>
                <a:ext cx="1189123" cy="1208648"/>
                <a:chOff x="4226213" y="2918133"/>
                <a:chExt cx="1189123" cy="1208648"/>
              </a:xfrm>
            </p:grpSpPr>
            <p:sp>
              <p:nvSpPr>
                <p:cNvPr id="30" name="Rectangle 29">
                  <a:extLst>
                    <a:ext uri="{FF2B5EF4-FFF2-40B4-BE49-F238E27FC236}">
                      <a16:creationId xmlns:a16="http://schemas.microsoft.com/office/drawing/2014/main" id="{AC93CD8A-E368-4DCD-B21C-739F70E19AE6}"/>
                    </a:ext>
                  </a:extLst>
                </p:cNvPr>
                <p:cNvSpPr/>
                <p:nvPr/>
              </p:nvSpPr>
              <p:spPr>
                <a:xfrm>
                  <a:off x="4245156" y="3073903"/>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1" name="Graphic 30" descr="Bank with solid fill">
                  <a:extLst>
                    <a:ext uri="{FF2B5EF4-FFF2-40B4-BE49-F238E27FC236}">
                      <a16:creationId xmlns:a16="http://schemas.microsoft.com/office/drawing/2014/main" id="{F3EDA720-E137-038B-ED9D-0B60DD6200E4}"/>
                    </a:ext>
                  </a:extLst>
                </p:cNvPr>
                <p:cNvPicPr>
                  <a:picLocks noChangeAspect="1"/>
                </p:cNvPicPr>
                <p:nvPr/>
              </p:nvPicPr>
              <p:blipFill>
                <a:blip r:embed="rId9">
                  <a:extLst>
                    <a:ext uri="{96DAC541-7B7A-43D3-8B79-37D633B846F1}">
                      <asvg:svgBlip xmlns:asvg="http://schemas.microsoft.com/office/drawing/2016/SVG/main" r:embed="rId10"/>
                    </a:ext>
                  </a:extLst>
                </a:blip>
                <a:srcRect r="41176" b="39506"/>
                <a:stretch/>
              </p:blipFill>
              <p:spPr>
                <a:xfrm>
                  <a:off x="4226213" y="2918133"/>
                  <a:ext cx="1023809" cy="1052878"/>
                </a:xfrm>
                <a:prstGeom prst="rect">
                  <a:avLst/>
                </a:prstGeom>
              </p:spPr>
            </p:pic>
          </p:grpSp>
          <p:grpSp>
            <p:nvGrpSpPr>
              <p:cNvPr id="27" name="Group 26">
                <a:extLst>
                  <a:ext uri="{FF2B5EF4-FFF2-40B4-BE49-F238E27FC236}">
                    <a16:creationId xmlns:a16="http://schemas.microsoft.com/office/drawing/2014/main" id="{55D23363-421E-D389-67F5-20285E656FF4}"/>
                  </a:ext>
                </a:extLst>
              </p:cNvPr>
              <p:cNvGrpSpPr/>
              <p:nvPr/>
            </p:nvGrpSpPr>
            <p:grpSpPr>
              <a:xfrm>
                <a:off x="2328334" y="2460565"/>
                <a:ext cx="1187114" cy="1122115"/>
                <a:chOff x="2694382" y="2907546"/>
                <a:chExt cx="1187114" cy="1122115"/>
              </a:xfrm>
            </p:grpSpPr>
            <p:sp>
              <p:nvSpPr>
                <p:cNvPr id="28" name="Rectangle 27">
                  <a:extLst>
                    <a:ext uri="{FF2B5EF4-FFF2-40B4-BE49-F238E27FC236}">
                      <a16:creationId xmlns:a16="http://schemas.microsoft.com/office/drawing/2014/main" id="{A6D59D6E-6C73-7719-72BC-9677570C8A3D}"/>
                    </a:ext>
                  </a:extLst>
                </p:cNvPr>
                <p:cNvSpPr/>
                <p:nvPr/>
              </p:nvSpPr>
              <p:spPr>
                <a:xfrm>
                  <a:off x="2711316" y="2976783"/>
                  <a:ext cx="1170180" cy="1052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pic>
              <p:nvPicPr>
                <p:cNvPr id="29" name="Graphic 28" descr="Agriculture with solid fill">
                  <a:extLst>
                    <a:ext uri="{FF2B5EF4-FFF2-40B4-BE49-F238E27FC236}">
                      <a16:creationId xmlns:a16="http://schemas.microsoft.com/office/drawing/2014/main" id="{6F94CA2E-B07E-7CDB-302F-B98B85A84F93}"/>
                    </a:ext>
                  </a:extLst>
                </p:cNvPr>
                <p:cNvPicPr>
                  <a:picLocks noChangeAspect="1"/>
                </p:cNvPicPr>
                <p:nvPr/>
              </p:nvPicPr>
              <p:blipFill>
                <a:blip r:embed="rId11">
                  <a:extLst>
                    <a:ext uri="{96DAC541-7B7A-43D3-8B79-37D633B846F1}">
                      <asvg:svgBlip xmlns:asvg="http://schemas.microsoft.com/office/drawing/2016/SVG/main" r:embed="rId12"/>
                    </a:ext>
                  </a:extLst>
                </a:blip>
                <a:srcRect r="41176" b="47073"/>
                <a:stretch/>
              </p:blipFill>
              <p:spPr>
                <a:xfrm>
                  <a:off x="2694382" y="2907546"/>
                  <a:ext cx="1170179" cy="1052878"/>
                </a:xfrm>
                <a:prstGeom prst="rect">
                  <a:avLst/>
                </a:prstGeom>
              </p:spPr>
            </p:pic>
          </p:grpSp>
        </p:grpSp>
        <p:sp>
          <p:nvSpPr>
            <p:cNvPr id="21" name="TextBox 20">
              <a:extLst>
                <a:ext uri="{FF2B5EF4-FFF2-40B4-BE49-F238E27FC236}">
                  <a16:creationId xmlns:a16="http://schemas.microsoft.com/office/drawing/2014/main" id="{AFC13187-A4BD-39F0-1A80-73D9B3952DCD}"/>
                </a:ext>
              </a:extLst>
            </p:cNvPr>
            <p:cNvSpPr txBox="1"/>
            <p:nvPr/>
          </p:nvSpPr>
          <p:spPr>
            <a:xfrm>
              <a:off x="4327483" y="6412361"/>
              <a:ext cx="1564774" cy="338554"/>
            </a:xfrm>
            <a:prstGeom prst="rect">
              <a:avLst/>
            </a:prstGeom>
            <a:noFill/>
          </p:spPr>
          <p:txBody>
            <a:bodyPr wrap="square" rtlCol="0">
              <a:spAutoFit/>
            </a:bodyPr>
            <a:lstStyle/>
            <a:p>
              <a:pPr algn="ctr"/>
              <a:r>
                <a:rPr lang="en-JP" sz="1600" dirty="0"/>
                <a:t>変換後の画像</a:t>
              </a:r>
            </a:p>
          </p:txBody>
        </p:sp>
        <p:sp>
          <p:nvSpPr>
            <p:cNvPr id="22" name="Rounded Rectangle 21">
              <a:extLst>
                <a:ext uri="{FF2B5EF4-FFF2-40B4-BE49-F238E27FC236}">
                  <a16:creationId xmlns:a16="http://schemas.microsoft.com/office/drawing/2014/main" id="{2A43D83C-D637-9568-8892-A01BF9DB7FC7}"/>
                </a:ext>
              </a:extLst>
            </p:cNvPr>
            <p:cNvSpPr/>
            <p:nvPr/>
          </p:nvSpPr>
          <p:spPr>
            <a:xfrm>
              <a:off x="4454331" y="2729007"/>
              <a:ext cx="1092541" cy="220717"/>
            </a:xfrm>
            <a:prstGeom prst="roundRect">
              <a:avLst/>
            </a:prstGeom>
            <a:gradFill flip="none" rotWithShape="1">
              <a:gsLst>
                <a:gs pos="17000">
                  <a:schemeClr val="accent6">
                    <a:lumMod val="20000"/>
                    <a:lumOff val="80000"/>
                  </a:schemeClr>
                </a:gs>
                <a:gs pos="38000">
                  <a:schemeClr val="accent6"/>
                </a:gs>
                <a:gs pos="78000">
                  <a:schemeClr val="bg1"/>
                </a:gs>
                <a:gs pos="96000">
                  <a:schemeClr val="accent6">
                    <a:lumMod val="60000"/>
                    <a:lumOff val="40000"/>
                  </a:schemeClr>
                </a:gs>
              </a:gsLst>
              <a:lin ang="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cxnSp>
        <p:nvCxnSpPr>
          <p:cNvPr id="50" name="Straight Connector 49">
            <a:extLst>
              <a:ext uri="{FF2B5EF4-FFF2-40B4-BE49-F238E27FC236}">
                <a16:creationId xmlns:a16="http://schemas.microsoft.com/office/drawing/2014/main" id="{FD41BC7E-83BD-2701-A7CA-A7F393390B6E}"/>
              </a:ext>
            </a:extLst>
          </p:cNvPr>
          <p:cNvCxnSpPr>
            <a:cxnSpLocks/>
            <a:stCxn id="13" idx="2"/>
            <a:endCxn id="54" idx="1"/>
          </p:cNvCxnSpPr>
          <p:nvPr/>
        </p:nvCxnSpPr>
        <p:spPr>
          <a:xfrm>
            <a:off x="1552393" y="2804651"/>
            <a:ext cx="5327229" cy="199708"/>
          </a:xfrm>
          <a:prstGeom prst="line">
            <a:avLst/>
          </a:prstGeom>
          <a:ln>
            <a:solidFill>
              <a:schemeClr val="accent1">
                <a:alpha val="36416"/>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55FFAE9-D0DF-5F6D-7220-5FF0072ABDD7}"/>
              </a:ext>
            </a:extLst>
          </p:cNvPr>
          <p:cNvCxnSpPr>
            <a:cxnSpLocks/>
            <a:stCxn id="22" idx="2"/>
            <a:endCxn id="54" idx="1"/>
          </p:cNvCxnSpPr>
          <p:nvPr/>
        </p:nvCxnSpPr>
        <p:spPr>
          <a:xfrm>
            <a:off x="5000602" y="2804651"/>
            <a:ext cx="1879020" cy="199708"/>
          </a:xfrm>
          <a:prstGeom prst="line">
            <a:avLst/>
          </a:prstGeom>
          <a:ln>
            <a:solidFill>
              <a:schemeClr val="accent1">
                <a:alpha val="36416"/>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508DFC2-3192-26CE-E070-1DFE6402A881}"/>
                  </a:ext>
                </a:extLst>
              </p:cNvPr>
              <p:cNvSpPr txBox="1"/>
              <p:nvPr/>
            </p:nvSpPr>
            <p:spPr>
              <a:xfrm>
                <a:off x="6879622" y="2804304"/>
                <a:ext cx="3164114" cy="400110"/>
              </a:xfrm>
              <a:prstGeom prst="rect">
                <a:avLst/>
              </a:prstGeom>
              <a:noFill/>
            </p:spPr>
            <p:txBody>
              <a:bodyPr wrap="square" rtlCol="0">
                <a:spAutoFit/>
              </a:bodyPr>
              <a:lstStyle/>
              <a:p>
                <a:pPr algn="l"/>
                <a:r>
                  <a:rPr lang="en-JP" sz="2000" dirty="0">
                    <a:solidFill>
                      <a:schemeClr val="accent4">
                        <a:lumMod val="75000"/>
                      </a:schemeClr>
                    </a:solidFill>
                  </a:rPr>
                  <a:t>どちらも</a:t>
                </a:r>
                <a14:m>
                  <m:oMath xmlns:m="http://schemas.openxmlformats.org/officeDocument/2006/math">
                    <m:r>
                      <a:rPr lang="en-US" sz="2000" b="0" i="1" smtClean="0">
                        <a:solidFill>
                          <a:schemeClr val="accent4">
                            <a:lumMod val="75000"/>
                          </a:schemeClr>
                        </a:solidFill>
                        <a:latin typeface="Cambria Math" panose="02040503050406030204" pitchFamily="18" charset="0"/>
                      </a:rPr>
                      <m:t>𝑑</m:t>
                    </m:r>
                  </m:oMath>
                </a14:m>
                <a:r>
                  <a:rPr lang="en-JP" sz="2000" dirty="0">
                    <a:solidFill>
                      <a:schemeClr val="accent4">
                        <a:lumMod val="75000"/>
                      </a:schemeClr>
                    </a:solidFill>
                  </a:rPr>
                  <a:t>次元のベクトル</a:t>
                </a:r>
              </a:p>
            </p:txBody>
          </p:sp>
        </mc:Choice>
        <mc:Fallback xmlns="">
          <p:sp>
            <p:nvSpPr>
              <p:cNvPr id="54" name="TextBox 53">
                <a:extLst>
                  <a:ext uri="{FF2B5EF4-FFF2-40B4-BE49-F238E27FC236}">
                    <a16:creationId xmlns:a16="http://schemas.microsoft.com/office/drawing/2014/main" id="{0508DFC2-3192-26CE-E070-1DFE6402A881}"/>
                  </a:ext>
                </a:extLst>
              </p:cNvPr>
              <p:cNvSpPr txBox="1">
                <a:spLocks noRot="1" noChangeAspect="1" noMove="1" noResize="1" noEditPoints="1" noAdjustHandles="1" noChangeArrowheads="1" noChangeShapeType="1" noTextEdit="1"/>
              </p:cNvSpPr>
              <p:nvPr/>
            </p:nvSpPr>
            <p:spPr>
              <a:xfrm>
                <a:off x="6879622" y="2804304"/>
                <a:ext cx="3164114" cy="400110"/>
              </a:xfrm>
              <a:prstGeom prst="rect">
                <a:avLst/>
              </a:prstGeom>
              <a:blipFill>
                <a:blip r:embed="rId13"/>
                <a:stretch>
                  <a:fillRect l="-1992" t="-3030" r="-797" b="-27273"/>
                </a:stretch>
              </a:blipFill>
            </p:spPr>
            <p:txBody>
              <a:bodyPr/>
              <a:lstStyle/>
              <a:p>
                <a:r>
                  <a:rPr lang="en-JP">
                    <a:noFill/>
                  </a:rPr>
                  <a:t> </a:t>
                </a:r>
              </a:p>
            </p:txBody>
          </p:sp>
        </mc:Fallback>
      </mc:AlternateContent>
      <p:sp>
        <p:nvSpPr>
          <p:cNvPr id="55" name="Rounded Rectangle 54">
            <a:extLst>
              <a:ext uri="{FF2B5EF4-FFF2-40B4-BE49-F238E27FC236}">
                <a16:creationId xmlns:a16="http://schemas.microsoft.com/office/drawing/2014/main" id="{0E05D8FF-259D-6ACE-6F31-05BED6A741CA}"/>
              </a:ext>
            </a:extLst>
          </p:cNvPr>
          <p:cNvSpPr/>
          <p:nvPr/>
        </p:nvSpPr>
        <p:spPr>
          <a:xfrm>
            <a:off x="856259" y="2101215"/>
            <a:ext cx="1376442" cy="3713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dirty="0"/>
              <a:t>Softmax</a:t>
            </a:r>
          </a:p>
        </p:txBody>
      </p:sp>
      <p:sp>
        <p:nvSpPr>
          <p:cNvPr id="56" name="Rounded Rectangle 55">
            <a:extLst>
              <a:ext uri="{FF2B5EF4-FFF2-40B4-BE49-F238E27FC236}">
                <a16:creationId xmlns:a16="http://schemas.microsoft.com/office/drawing/2014/main" id="{D1F0AC79-406A-3B98-700F-3D58BB6C0E3F}"/>
              </a:ext>
            </a:extLst>
          </p:cNvPr>
          <p:cNvSpPr/>
          <p:nvPr/>
        </p:nvSpPr>
        <p:spPr>
          <a:xfrm>
            <a:off x="4281854" y="2094875"/>
            <a:ext cx="1376442" cy="3713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JP" dirty="0"/>
              <a:t>Softmax</a:t>
            </a:r>
          </a:p>
        </p:txBody>
      </p:sp>
      <p:grpSp>
        <p:nvGrpSpPr>
          <p:cNvPr id="85" name="Group 84">
            <a:extLst>
              <a:ext uri="{FF2B5EF4-FFF2-40B4-BE49-F238E27FC236}">
                <a16:creationId xmlns:a16="http://schemas.microsoft.com/office/drawing/2014/main" id="{84CE14D4-36C1-8EFA-A627-9CBBF3BE3D5D}"/>
              </a:ext>
            </a:extLst>
          </p:cNvPr>
          <p:cNvGrpSpPr/>
          <p:nvPr/>
        </p:nvGrpSpPr>
        <p:grpSpPr>
          <a:xfrm>
            <a:off x="808230" y="1452681"/>
            <a:ext cx="1573089" cy="563671"/>
            <a:chOff x="808230" y="1452681"/>
            <a:chExt cx="1573089" cy="563671"/>
          </a:xfrm>
        </p:grpSpPr>
        <p:sp>
          <p:nvSpPr>
            <p:cNvPr id="69" name="Rectangle 68">
              <a:extLst>
                <a:ext uri="{FF2B5EF4-FFF2-40B4-BE49-F238E27FC236}">
                  <a16:creationId xmlns:a16="http://schemas.microsoft.com/office/drawing/2014/main" id="{25B50239-CF96-ED42-3DFD-B7B9507515EA}"/>
                </a:ext>
              </a:extLst>
            </p:cNvPr>
            <p:cNvSpPr/>
            <p:nvPr/>
          </p:nvSpPr>
          <p:spPr>
            <a:xfrm>
              <a:off x="967666" y="1730945"/>
              <a:ext cx="209165" cy="280972"/>
            </a:xfrm>
            <a:prstGeom prst="rect">
              <a:avLst/>
            </a:prstGeom>
            <a:solidFill>
              <a:schemeClr val="accent2">
                <a:lumMod val="20000"/>
                <a:lumOff val="8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68" name="Straight Connector 67">
              <a:extLst>
                <a:ext uri="{FF2B5EF4-FFF2-40B4-BE49-F238E27FC236}">
                  <a16:creationId xmlns:a16="http://schemas.microsoft.com/office/drawing/2014/main" id="{39EEC52E-0A7E-3D09-A239-243124CAB8DA}"/>
                </a:ext>
              </a:extLst>
            </p:cNvPr>
            <p:cNvCxnSpPr>
              <a:cxnSpLocks/>
            </p:cNvCxnSpPr>
            <p:nvPr/>
          </p:nvCxnSpPr>
          <p:spPr>
            <a:xfrm>
              <a:off x="808230" y="2016352"/>
              <a:ext cx="1573089" cy="0"/>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75AB640E-5879-F4FF-386F-E00C49729CA5}"/>
                </a:ext>
              </a:extLst>
            </p:cNvPr>
            <p:cNvSpPr/>
            <p:nvPr/>
          </p:nvSpPr>
          <p:spPr>
            <a:xfrm>
              <a:off x="1206607" y="1452681"/>
              <a:ext cx="197822" cy="559235"/>
            </a:xfrm>
            <a:prstGeom prst="rect">
              <a:avLst/>
            </a:prstGeom>
            <a:solidFill>
              <a:schemeClr val="accent2">
                <a:lumMod val="60000"/>
                <a:lumOff val="4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2" name="Rectangle 71">
              <a:extLst>
                <a:ext uri="{FF2B5EF4-FFF2-40B4-BE49-F238E27FC236}">
                  <a16:creationId xmlns:a16="http://schemas.microsoft.com/office/drawing/2014/main" id="{4595DC6D-080C-24D4-A6EC-3E08051EE737}"/>
                </a:ext>
              </a:extLst>
            </p:cNvPr>
            <p:cNvSpPr/>
            <p:nvPr/>
          </p:nvSpPr>
          <p:spPr>
            <a:xfrm>
              <a:off x="1450439" y="1730945"/>
              <a:ext cx="209165" cy="280972"/>
            </a:xfrm>
            <a:prstGeom prst="rect">
              <a:avLst/>
            </a:prstGeom>
            <a:solidFill>
              <a:schemeClr val="accent2">
                <a:lumMod val="20000"/>
                <a:lumOff val="8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3" name="Rectangle 72">
              <a:extLst>
                <a:ext uri="{FF2B5EF4-FFF2-40B4-BE49-F238E27FC236}">
                  <a16:creationId xmlns:a16="http://schemas.microsoft.com/office/drawing/2014/main" id="{812E2FD9-CB0B-2140-6499-1DAD6F88830D}"/>
                </a:ext>
              </a:extLst>
            </p:cNvPr>
            <p:cNvSpPr/>
            <p:nvPr/>
          </p:nvSpPr>
          <p:spPr>
            <a:xfrm>
              <a:off x="1962964" y="1589551"/>
              <a:ext cx="209166" cy="422365"/>
            </a:xfrm>
            <a:prstGeom prst="rect">
              <a:avLst/>
            </a:prstGeom>
            <a:solidFill>
              <a:schemeClr val="accent2">
                <a:lumMod val="60000"/>
                <a:lumOff val="4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4" name="Rectangle 73">
              <a:extLst>
                <a:ext uri="{FF2B5EF4-FFF2-40B4-BE49-F238E27FC236}">
                  <a16:creationId xmlns:a16="http://schemas.microsoft.com/office/drawing/2014/main" id="{51B774A6-9190-C3BD-B93D-0A6B0916E9F0}"/>
                </a:ext>
              </a:extLst>
            </p:cNvPr>
            <p:cNvSpPr/>
            <p:nvPr/>
          </p:nvSpPr>
          <p:spPr>
            <a:xfrm>
              <a:off x="1707789" y="1731976"/>
              <a:ext cx="209165" cy="280972"/>
            </a:xfrm>
            <a:prstGeom prst="rect">
              <a:avLst/>
            </a:prstGeom>
            <a:solidFill>
              <a:schemeClr val="accent2">
                <a:lumMod val="20000"/>
                <a:lumOff val="8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4" name="Group 83">
            <a:extLst>
              <a:ext uri="{FF2B5EF4-FFF2-40B4-BE49-F238E27FC236}">
                <a16:creationId xmlns:a16="http://schemas.microsoft.com/office/drawing/2014/main" id="{FE3926A2-7024-9805-ECDF-B2EB8C27180E}"/>
              </a:ext>
            </a:extLst>
          </p:cNvPr>
          <p:cNvGrpSpPr/>
          <p:nvPr/>
        </p:nvGrpSpPr>
        <p:grpSpPr>
          <a:xfrm>
            <a:off x="4207172" y="1462241"/>
            <a:ext cx="1573089" cy="563671"/>
            <a:chOff x="9496935" y="5509719"/>
            <a:chExt cx="1573089" cy="563671"/>
          </a:xfrm>
        </p:grpSpPr>
        <p:sp>
          <p:nvSpPr>
            <p:cNvPr id="78" name="Rectangle 77">
              <a:extLst>
                <a:ext uri="{FF2B5EF4-FFF2-40B4-BE49-F238E27FC236}">
                  <a16:creationId xmlns:a16="http://schemas.microsoft.com/office/drawing/2014/main" id="{523C8223-F2E8-8B6A-FB39-71DE00526674}"/>
                </a:ext>
              </a:extLst>
            </p:cNvPr>
            <p:cNvSpPr/>
            <p:nvPr/>
          </p:nvSpPr>
          <p:spPr>
            <a:xfrm>
              <a:off x="9656371" y="5787983"/>
              <a:ext cx="209165" cy="280972"/>
            </a:xfrm>
            <a:prstGeom prst="rect">
              <a:avLst/>
            </a:prstGeom>
            <a:solidFill>
              <a:schemeClr val="accent6">
                <a:lumMod val="20000"/>
                <a:lumOff val="8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79" name="Straight Connector 78">
              <a:extLst>
                <a:ext uri="{FF2B5EF4-FFF2-40B4-BE49-F238E27FC236}">
                  <a16:creationId xmlns:a16="http://schemas.microsoft.com/office/drawing/2014/main" id="{F03F0493-3B59-31DF-6C83-A5EFE52B4C9F}"/>
                </a:ext>
              </a:extLst>
            </p:cNvPr>
            <p:cNvCxnSpPr>
              <a:cxnSpLocks/>
            </p:cNvCxnSpPr>
            <p:nvPr/>
          </p:nvCxnSpPr>
          <p:spPr>
            <a:xfrm>
              <a:off x="9496935" y="6073390"/>
              <a:ext cx="1573089"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1D1C6EFB-5FE7-4197-7327-CEC732C67996}"/>
                </a:ext>
              </a:extLst>
            </p:cNvPr>
            <p:cNvSpPr/>
            <p:nvPr/>
          </p:nvSpPr>
          <p:spPr>
            <a:xfrm>
              <a:off x="9895312" y="5509719"/>
              <a:ext cx="197822" cy="559235"/>
            </a:xfrm>
            <a:prstGeom prst="rect">
              <a:avLst/>
            </a:prstGeom>
            <a:solidFill>
              <a:schemeClr val="accent6">
                <a:lumMod val="60000"/>
                <a:lumOff val="4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1" name="Rectangle 80">
              <a:extLst>
                <a:ext uri="{FF2B5EF4-FFF2-40B4-BE49-F238E27FC236}">
                  <a16:creationId xmlns:a16="http://schemas.microsoft.com/office/drawing/2014/main" id="{612A4E3A-AC5A-0120-C51C-700EDF52AF34}"/>
                </a:ext>
              </a:extLst>
            </p:cNvPr>
            <p:cNvSpPr/>
            <p:nvPr/>
          </p:nvSpPr>
          <p:spPr>
            <a:xfrm>
              <a:off x="10391786" y="5788687"/>
              <a:ext cx="209165" cy="280972"/>
            </a:xfrm>
            <a:prstGeom prst="rect">
              <a:avLst/>
            </a:prstGeom>
            <a:solidFill>
              <a:schemeClr val="accent6">
                <a:lumMod val="20000"/>
                <a:lumOff val="8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82" name="Rectangle 81">
              <a:extLst>
                <a:ext uri="{FF2B5EF4-FFF2-40B4-BE49-F238E27FC236}">
                  <a16:creationId xmlns:a16="http://schemas.microsoft.com/office/drawing/2014/main" id="{7EFBE5BF-A6B1-AC61-BC48-6B5B5D5275E7}"/>
                </a:ext>
              </a:extLst>
            </p:cNvPr>
            <p:cNvSpPr/>
            <p:nvPr/>
          </p:nvSpPr>
          <p:spPr>
            <a:xfrm>
              <a:off x="10143930" y="5647294"/>
              <a:ext cx="209166" cy="422365"/>
            </a:xfrm>
            <a:prstGeom prst="rect">
              <a:avLst/>
            </a:prstGeom>
            <a:solidFill>
              <a:schemeClr val="accent6">
                <a:lumMod val="60000"/>
                <a:lumOff val="4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3" name="Rectangle 82">
              <a:extLst>
                <a:ext uri="{FF2B5EF4-FFF2-40B4-BE49-F238E27FC236}">
                  <a16:creationId xmlns:a16="http://schemas.microsoft.com/office/drawing/2014/main" id="{80591B4A-0BFC-69A6-17A7-49F301647336}"/>
                </a:ext>
              </a:extLst>
            </p:cNvPr>
            <p:cNvSpPr/>
            <p:nvPr/>
          </p:nvSpPr>
          <p:spPr>
            <a:xfrm>
              <a:off x="10642050" y="5787983"/>
              <a:ext cx="209165" cy="280972"/>
            </a:xfrm>
            <a:prstGeom prst="rect">
              <a:avLst/>
            </a:prstGeom>
            <a:solidFill>
              <a:schemeClr val="accent6">
                <a:lumMod val="20000"/>
                <a:lumOff val="80000"/>
              </a:schemeClr>
            </a:solidFill>
            <a:ln w="127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sp>
        <p:nvSpPr>
          <p:cNvPr id="86" name="Rectangle 85">
            <a:extLst>
              <a:ext uri="{FF2B5EF4-FFF2-40B4-BE49-F238E27FC236}">
                <a16:creationId xmlns:a16="http://schemas.microsoft.com/office/drawing/2014/main" id="{682D2DE2-4252-1BFC-975E-7F8DB2B8827F}"/>
              </a:ext>
            </a:extLst>
          </p:cNvPr>
          <p:cNvSpPr/>
          <p:nvPr/>
        </p:nvSpPr>
        <p:spPr>
          <a:xfrm>
            <a:off x="459838" y="1299108"/>
            <a:ext cx="5636162" cy="1230126"/>
          </a:xfrm>
          <a:prstGeom prst="rect">
            <a:avLst/>
          </a:prstGeom>
          <a:noFill/>
          <a:ln>
            <a:solidFill>
              <a:schemeClr val="accent1">
                <a:shade val="15000"/>
                <a:alpha val="26921"/>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87" name="Straight Connector 86">
            <a:extLst>
              <a:ext uri="{FF2B5EF4-FFF2-40B4-BE49-F238E27FC236}">
                <a16:creationId xmlns:a16="http://schemas.microsoft.com/office/drawing/2014/main" id="{EA7006F9-84CD-0268-8355-CA16151084FF}"/>
              </a:ext>
            </a:extLst>
          </p:cNvPr>
          <p:cNvCxnSpPr>
            <a:cxnSpLocks/>
          </p:cNvCxnSpPr>
          <p:nvPr/>
        </p:nvCxnSpPr>
        <p:spPr>
          <a:xfrm>
            <a:off x="6091038" y="1987126"/>
            <a:ext cx="789776" cy="187362"/>
          </a:xfrm>
          <a:prstGeom prst="line">
            <a:avLst/>
          </a:prstGeom>
          <a:ln>
            <a:solidFill>
              <a:schemeClr val="accent1">
                <a:alpha val="36416"/>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82ABDE7-7818-4189-FDB6-76BA4F1509D5}"/>
              </a:ext>
            </a:extLst>
          </p:cNvPr>
          <p:cNvCxnSpPr/>
          <p:nvPr/>
        </p:nvCxnSpPr>
        <p:spPr>
          <a:xfrm>
            <a:off x="1219453" y="2959696"/>
            <a:ext cx="490654" cy="18145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3747973-7CDE-D755-26E7-63EBC2085E8D}"/>
              </a:ext>
            </a:extLst>
          </p:cNvPr>
          <p:cNvCxnSpPr/>
          <p:nvPr/>
        </p:nvCxnSpPr>
        <p:spPr>
          <a:xfrm>
            <a:off x="1188780" y="3089684"/>
            <a:ext cx="490654" cy="18145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02D0ECE4-0080-901B-C819-5CFC3092BBE8}"/>
              </a:ext>
            </a:extLst>
          </p:cNvPr>
          <p:cNvSpPr txBox="1"/>
          <p:nvPr/>
        </p:nvSpPr>
        <p:spPr>
          <a:xfrm>
            <a:off x="1709053" y="2937017"/>
            <a:ext cx="1580443" cy="338554"/>
          </a:xfrm>
          <a:prstGeom prst="rect">
            <a:avLst/>
          </a:prstGeom>
          <a:noFill/>
        </p:spPr>
        <p:txBody>
          <a:bodyPr wrap="square" rtlCol="0">
            <a:spAutoFit/>
          </a:bodyPr>
          <a:lstStyle/>
          <a:p>
            <a:pPr algn="l"/>
            <a:r>
              <a:rPr lang="en-JP" sz="1600" i="1" dirty="0">
                <a:solidFill>
                  <a:schemeClr val="accent2"/>
                </a:solidFill>
              </a:rPr>
              <a:t>Stop Gradients</a:t>
            </a:r>
          </a:p>
        </p:txBody>
      </p:sp>
      <p:sp>
        <p:nvSpPr>
          <p:cNvPr id="93" name="TextBox 92">
            <a:extLst>
              <a:ext uri="{FF2B5EF4-FFF2-40B4-BE49-F238E27FC236}">
                <a16:creationId xmlns:a16="http://schemas.microsoft.com/office/drawing/2014/main" id="{6AC054B3-764F-F1D0-724C-830A7DC78E6F}"/>
              </a:ext>
            </a:extLst>
          </p:cNvPr>
          <p:cNvSpPr txBox="1"/>
          <p:nvPr/>
        </p:nvSpPr>
        <p:spPr>
          <a:xfrm>
            <a:off x="6875849" y="1974433"/>
            <a:ext cx="4179049" cy="400110"/>
          </a:xfrm>
          <a:prstGeom prst="rect">
            <a:avLst/>
          </a:prstGeom>
          <a:noFill/>
        </p:spPr>
        <p:txBody>
          <a:bodyPr wrap="square" rtlCol="0">
            <a:spAutoFit/>
          </a:bodyPr>
          <a:lstStyle/>
          <a:p>
            <a:pPr algn="l"/>
            <a:r>
              <a:rPr lang="en-JP" sz="2000" dirty="0">
                <a:solidFill>
                  <a:schemeClr val="accent4">
                    <a:lumMod val="75000"/>
                  </a:schemeClr>
                </a:solidFill>
              </a:rPr>
              <a:t>Softmax関数を適用後の出力を比較</a:t>
            </a:r>
          </a:p>
        </p:txBody>
      </p:sp>
      <p:sp>
        <p:nvSpPr>
          <p:cNvPr id="94" name="TextBox 93">
            <a:extLst>
              <a:ext uri="{FF2B5EF4-FFF2-40B4-BE49-F238E27FC236}">
                <a16:creationId xmlns:a16="http://schemas.microsoft.com/office/drawing/2014/main" id="{8BC2262B-2E31-9A51-AA36-20D7D7F608FC}"/>
              </a:ext>
            </a:extLst>
          </p:cNvPr>
          <p:cNvSpPr txBox="1"/>
          <p:nvPr/>
        </p:nvSpPr>
        <p:spPr>
          <a:xfrm>
            <a:off x="8414140" y="3458857"/>
            <a:ext cx="1102465" cy="461665"/>
          </a:xfrm>
          <a:prstGeom prst="rect">
            <a:avLst/>
          </a:prstGeom>
          <a:noFill/>
        </p:spPr>
        <p:txBody>
          <a:bodyPr wrap="square" rtlCol="0">
            <a:spAutoFit/>
          </a:bodyPr>
          <a:lstStyle/>
          <a:p>
            <a:pPr algn="l"/>
            <a:r>
              <a:rPr lang="en-JP" sz="2400" u="sng" dirty="0"/>
              <a:t>先鋭化</a:t>
            </a:r>
          </a:p>
        </p:txBody>
      </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7F4548CE-6E8C-97B5-11B5-FE76258EB91D}"/>
                  </a:ext>
                </a:extLst>
              </p:cNvPr>
              <p:cNvSpPr txBox="1"/>
              <p:nvPr/>
            </p:nvSpPr>
            <p:spPr>
              <a:xfrm>
                <a:off x="6462125" y="4008137"/>
                <a:ext cx="5729875" cy="707886"/>
              </a:xfrm>
              <a:prstGeom prst="rect">
                <a:avLst/>
              </a:prstGeom>
              <a:noFill/>
            </p:spPr>
            <p:txBody>
              <a:bodyPr wrap="square" rtlCol="0">
                <a:spAutoFit/>
              </a:bodyPr>
              <a:lstStyle/>
              <a:p>
                <a:pPr algn="l"/>
                <a:r>
                  <a:rPr lang="en-JP" sz="2000" dirty="0"/>
                  <a:t>Softmax適用後の分布のエントロピーは</a:t>
                </a:r>
              </a:p>
              <a:p>
                <a:pPr algn="l"/>
                <a:r>
                  <a:rPr lang="en-JP" sz="2000" dirty="0"/>
                  <a:t>温度パラメータ</a:t>
                </a:r>
                <a14:m>
                  <m:oMath xmlns:m="http://schemas.openxmlformats.org/officeDocument/2006/math">
                    <m:r>
                      <a:rPr lang="en-JP" sz="2000" i="1" smtClean="0">
                        <a:solidFill>
                          <a:schemeClr val="accent2"/>
                        </a:solidFill>
                        <a:latin typeface="Cambria Math" panose="02040503050406030204" pitchFamily="18" charset="0"/>
                        <a:ea typeface="Cambria Math" panose="02040503050406030204" pitchFamily="18" charset="0"/>
                      </a:rPr>
                      <m:t>𝜏</m:t>
                    </m:r>
                  </m:oMath>
                </a14:m>
                <a:r>
                  <a:rPr lang="en-JP" sz="2000" dirty="0"/>
                  <a:t>により調整できる．</a:t>
                </a:r>
              </a:p>
            </p:txBody>
          </p:sp>
        </mc:Choice>
        <mc:Fallback xmlns="">
          <p:sp>
            <p:nvSpPr>
              <p:cNvPr id="95" name="TextBox 94">
                <a:extLst>
                  <a:ext uri="{FF2B5EF4-FFF2-40B4-BE49-F238E27FC236}">
                    <a16:creationId xmlns:a16="http://schemas.microsoft.com/office/drawing/2014/main" id="{7F4548CE-6E8C-97B5-11B5-FE76258EB91D}"/>
                  </a:ext>
                </a:extLst>
              </p:cNvPr>
              <p:cNvSpPr txBox="1">
                <a:spLocks noRot="1" noChangeAspect="1" noMove="1" noResize="1" noEditPoints="1" noAdjustHandles="1" noChangeArrowheads="1" noChangeShapeType="1" noTextEdit="1"/>
              </p:cNvSpPr>
              <p:nvPr/>
            </p:nvSpPr>
            <p:spPr>
              <a:xfrm>
                <a:off x="6462125" y="4008137"/>
                <a:ext cx="5729875" cy="707886"/>
              </a:xfrm>
              <a:prstGeom prst="rect">
                <a:avLst/>
              </a:prstGeom>
              <a:blipFill>
                <a:blip r:embed="rId14"/>
                <a:stretch>
                  <a:fillRect l="-883" t="-5263" b="-15789"/>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7B9CB515-E912-D4F5-635D-7E30F13B7B6C}"/>
                  </a:ext>
                </a:extLst>
              </p:cNvPr>
              <p:cNvSpPr txBox="1"/>
              <p:nvPr/>
            </p:nvSpPr>
            <p:spPr>
              <a:xfrm>
                <a:off x="7015172" y="4771951"/>
                <a:ext cx="3595259" cy="10711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r>
                            <a:rPr lang="en-US" sz="2800" b="1" i="1" smtClean="0">
                              <a:latin typeface="Cambria Math" panose="02040503050406030204" pitchFamily="18" charset="0"/>
                            </a:rPr>
                            <m:t>𝒛</m:t>
                          </m:r>
                        </m:e>
                        <m:sub>
                          <m:r>
                            <a:rPr lang="en-US" sz="2800" b="0" i="1" smtClean="0">
                              <a:latin typeface="Cambria Math" panose="02040503050406030204" pitchFamily="18" charset="0"/>
                            </a:rPr>
                            <m:t>𝑖</m:t>
                          </m:r>
                        </m:sub>
                        <m:sup>
                          <m:r>
                            <m:rPr>
                              <m:nor/>
                            </m:rPr>
                            <a:rPr lang="en-US" sz="2800" b="0" i="0" smtClean="0">
                              <a:latin typeface="Cambria Math" panose="02040503050406030204" pitchFamily="18" charset="0"/>
                            </a:rPr>
                            <m:t>normed</m:t>
                          </m:r>
                        </m:sup>
                      </m:sSub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sSub>
                                <m:sSubPr>
                                  <m:ctrlPr>
                                    <a:rPr lang="en-US" sz="2800" i="1">
                                      <a:latin typeface="Cambria Math" panose="02040503050406030204" pitchFamily="18" charset="0"/>
                                    </a:rPr>
                                  </m:ctrlPr>
                                </m:sSubPr>
                                <m:e>
                                  <m:r>
                                    <a:rPr lang="en-US" sz="2800" i="1">
                                      <a:latin typeface="Cambria Math" panose="02040503050406030204" pitchFamily="18" charset="0"/>
                                    </a:rPr>
                                    <m:t>𝑧</m:t>
                                  </m:r>
                                </m:e>
                                <m:sub>
                                  <m:r>
                                    <a:rPr lang="en-US" sz="2800" b="0" i="1" smtClean="0">
                                      <a:latin typeface="Cambria Math" panose="02040503050406030204" pitchFamily="18" charset="0"/>
                                    </a:rPr>
                                    <m:t>𝑖</m:t>
                                  </m:r>
                                </m:sub>
                              </m:sSub>
                              <m:r>
                                <a:rPr lang="en-US" sz="2800" i="1">
                                  <a:latin typeface="Cambria Math" panose="02040503050406030204" pitchFamily="18" charset="0"/>
                                </a:rPr>
                                <m:t>/</m:t>
                              </m:r>
                              <m:r>
                                <a:rPr lang="en-US" sz="2800" i="1" smtClean="0">
                                  <a:solidFill>
                                    <a:schemeClr val="accent2"/>
                                  </a:solidFill>
                                  <a:latin typeface="Cambria Math" panose="02040503050406030204" pitchFamily="18" charset="0"/>
                                  <a:ea typeface="Cambria Math" panose="02040503050406030204" pitchFamily="18" charset="0"/>
                                </a:rPr>
                                <m:t>𝜏</m:t>
                              </m:r>
                            </m:sup>
                          </m:sSup>
                        </m:num>
                        <m:den>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𝑗</m:t>
                              </m:r>
                            </m:sub>
                            <m:sup/>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r>
                                    <a:rPr lang="en-US" sz="2800" i="1" smtClean="0">
                                      <a:solidFill>
                                        <a:schemeClr val="accent2"/>
                                      </a:solidFill>
                                      <a:latin typeface="Cambria Math" panose="02040503050406030204" pitchFamily="18" charset="0"/>
                                      <a:ea typeface="Cambria Math" panose="02040503050406030204" pitchFamily="18" charset="0"/>
                                    </a:rPr>
                                    <m:t>𝜏</m:t>
                                  </m:r>
                                </m:sup>
                              </m:sSup>
                            </m:e>
                          </m:nary>
                        </m:den>
                      </m:f>
                      <m:r>
                        <a:rPr lang="en-US" sz="2800" b="0" i="1" smtClean="0">
                          <a:latin typeface="Cambria Math" panose="02040503050406030204" pitchFamily="18" charset="0"/>
                        </a:rPr>
                        <m:t> </m:t>
                      </m:r>
                    </m:oMath>
                  </m:oMathPara>
                </a14:m>
                <a:endParaRPr lang="en-JP" sz="2800" dirty="0"/>
              </a:p>
            </p:txBody>
          </p:sp>
        </mc:Choice>
        <mc:Fallback xmlns="">
          <p:sp>
            <p:nvSpPr>
              <p:cNvPr id="96" name="TextBox 95">
                <a:extLst>
                  <a:ext uri="{FF2B5EF4-FFF2-40B4-BE49-F238E27FC236}">
                    <a16:creationId xmlns:a16="http://schemas.microsoft.com/office/drawing/2014/main" id="{7B9CB515-E912-D4F5-635D-7E30F13B7B6C}"/>
                  </a:ext>
                </a:extLst>
              </p:cNvPr>
              <p:cNvSpPr txBox="1">
                <a:spLocks noRot="1" noChangeAspect="1" noMove="1" noResize="1" noEditPoints="1" noAdjustHandles="1" noChangeArrowheads="1" noChangeShapeType="1" noTextEdit="1"/>
              </p:cNvSpPr>
              <p:nvPr/>
            </p:nvSpPr>
            <p:spPr>
              <a:xfrm>
                <a:off x="7015172" y="4771951"/>
                <a:ext cx="3595259" cy="1071127"/>
              </a:xfrm>
              <a:prstGeom prst="rect">
                <a:avLst/>
              </a:prstGeom>
              <a:blipFill>
                <a:blip r:embed="rId15"/>
                <a:stretch>
                  <a:fillRect t="-12791" b="-91860"/>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1954FC5D-9885-4143-7E65-5CB9BE6D50E4}"/>
                  </a:ext>
                </a:extLst>
              </p:cNvPr>
              <p:cNvSpPr txBox="1"/>
              <p:nvPr/>
            </p:nvSpPr>
            <p:spPr>
              <a:xfrm>
                <a:off x="6485926" y="5843078"/>
                <a:ext cx="4865917" cy="707886"/>
              </a:xfrm>
              <a:prstGeom prst="rect">
                <a:avLst/>
              </a:prstGeom>
              <a:noFill/>
            </p:spPr>
            <p:txBody>
              <a:bodyPr wrap="square" rtlCol="0">
                <a:spAutoFit/>
              </a:bodyPr>
              <a:lstStyle/>
              <a:p>
                <a:pPr algn="l"/>
                <a14:m>
                  <m:oMath xmlns:m="http://schemas.openxmlformats.org/officeDocument/2006/math">
                    <m:r>
                      <a:rPr lang="en-JP" sz="2000" i="1" smtClean="0">
                        <a:solidFill>
                          <a:schemeClr val="accent2"/>
                        </a:solidFill>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ea typeface="Cambria Math" panose="02040503050406030204" pitchFamily="18" charset="0"/>
                      </a:rPr>
                      <m:t>&lt;1</m:t>
                    </m:r>
                  </m:oMath>
                </a14:m>
                <a:r>
                  <a:rPr lang="en-JP" sz="2000" dirty="0"/>
                  <a:t>とすることで分布のエントロピーを下げる．</a:t>
                </a:r>
              </a:p>
            </p:txBody>
          </p:sp>
        </mc:Choice>
        <mc:Fallback xmlns="">
          <p:sp>
            <p:nvSpPr>
              <p:cNvPr id="101" name="TextBox 100">
                <a:extLst>
                  <a:ext uri="{FF2B5EF4-FFF2-40B4-BE49-F238E27FC236}">
                    <a16:creationId xmlns:a16="http://schemas.microsoft.com/office/drawing/2014/main" id="{1954FC5D-9885-4143-7E65-5CB9BE6D50E4}"/>
                  </a:ext>
                </a:extLst>
              </p:cNvPr>
              <p:cNvSpPr txBox="1">
                <a:spLocks noRot="1" noChangeAspect="1" noMove="1" noResize="1" noEditPoints="1" noAdjustHandles="1" noChangeArrowheads="1" noChangeShapeType="1" noTextEdit="1"/>
              </p:cNvSpPr>
              <p:nvPr/>
            </p:nvSpPr>
            <p:spPr>
              <a:xfrm>
                <a:off x="6485926" y="5843078"/>
                <a:ext cx="4865917" cy="707886"/>
              </a:xfrm>
              <a:prstGeom prst="rect">
                <a:avLst/>
              </a:prstGeom>
              <a:blipFill>
                <a:blip r:embed="rId16"/>
                <a:stretch>
                  <a:fillRect l="-1302" t="-3571" r="-1042" b="-17857"/>
                </a:stretch>
              </a:blipFill>
            </p:spPr>
            <p:txBody>
              <a:bodyPr/>
              <a:lstStyle/>
              <a:p>
                <a:r>
                  <a:rPr lang="en-JP">
                    <a:noFill/>
                  </a:rPr>
                  <a:t> </a:t>
                </a:r>
              </a:p>
            </p:txBody>
          </p:sp>
        </mc:Fallback>
      </mc:AlternateContent>
    </p:spTree>
    <p:extLst>
      <p:ext uri="{BB962C8B-B14F-4D97-AF65-F5344CB8AC3E}">
        <p14:creationId xmlns:p14="http://schemas.microsoft.com/office/powerpoint/2010/main" val="141664472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extLst>
    <p:ext uri="{6950BFC3-D8DA-4A85-94F7-54DA5524770B}">
      <p188:commentRel xmlns:p188="http://schemas.microsoft.com/office/powerpoint/2018/8/main" r:id="rId3"/>
    </p:ext>
  </p:extLst>
</p:sld>
</file>

<file path=ppt/theme/theme1.xml><?xml version="1.0" encoding="utf-8"?>
<a:theme xmlns:a="http://schemas.openxmlformats.org/drawingml/2006/main" name="レトロスペクト">
  <a:themeElements>
    <a:clrScheme name="HaseLabPresentationColors_1">
      <a:dk1>
        <a:srgbClr val="37464B"/>
      </a:dk1>
      <a:lt1>
        <a:srgbClr val="FFFFFF"/>
      </a:lt1>
      <a:dk2>
        <a:srgbClr val="373545"/>
      </a:dk2>
      <a:lt2>
        <a:srgbClr val="CEDBE6"/>
      </a:lt2>
      <a:accent1>
        <a:srgbClr val="5E5E5E"/>
      </a:accent1>
      <a:accent2>
        <a:srgbClr val="FFAA78"/>
      </a:accent2>
      <a:accent3>
        <a:srgbClr val="75BDA7"/>
      </a:accent3>
      <a:accent4>
        <a:srgbClr val="797979"/>
      </a:accent4>
      <a:accent5>
        <a:srgbClr val="84ACB6"/>
      </a:accent5>
      <a:accent6>
        <a:srgbClr val="2683C6"/>
      </a:accent6>
      <a:hlink>
        <a:srgbClr val="6B9F25"/>
      </a:hlink>
      <a:folHlink>
        <a:srgbClr val="9F6715"/>
      </a:folHlink>
    </a:clrScheme>
    <a:fontScheme name="游ゴシック / Segoe">
      <a:majorFont>
        <a:latin typeface="Segoe UI"/>
        <a:ea typeface="游ゴシック Medium"/>
        <a:cs typeface=""/>
      </a:majorFont>
      <a:minorFont>
        <a:latin typeface="Segoe UI"/>
        <a:ea typeface="游ゴシック Medium"/>
        <a:cs typeface=""/>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txDef>
      <a:spPr>
        <a:noFill/>
      </a:spPr>
      <a:bodyPr wrap="square" rtlCol="0">
        <a:spAutoFit/>
      </a:bodyPr>
      <a:lstStyle>
        <a:defPPr algn="l">
          <a:defRPr sz="4000" dirty="0" smtClean="0"/>
        </a:defPPr>
      </a:lstStyle>
    </a:tx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40254</TotalTime>
  <Words>1940</Words>
  <Application>Microsoft Macintosh PowerPoint</Application>
  <PresentationFormat>Widescreen</PresentationFormat>
  <Paragraphs>343</Paragraphs>
  <Slides>21</Slides>
  <Notes>19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游ゴシック</vt:lpstr>
      <vt:lpstr>Calibri</vt:lpstr>
      <vt:lpstr>Cambria Math</vt:lpstr>
      <vt:lpstr>Lucida Grande</vt:lpstr>
      <vt:lpstr>Segoe UI</vt:lpstr>
      <vt:lpstr>レトロスペクト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大聖 田中</dc:creator>
  <cp:lastModifiedBy>俊介 坂井</cp:lastModifiedBy>
  <cp:revision>298</cp:revision>
  <dcterms:created xsi:type="dcterms:W3CDTF">2024-01-16T22:28:13Z</dcterms:created>
  <dcterms:modified xsi:type="dcterms:W3CDTF">2025-03-23T14:09:41Z</dcterms:modified>
</cp:coreProperties>
</file>