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9" r:id="rId2"/>
    <p:sldId id="335" r:id="rId3"/>
    <p:sldId id="331" r:id="rId4"/>
    <p:sldId id="323" r:id="rId5"/>
    <p:sldId id="344" r:id="rId6"/>
    <p:sldId id="342" r:id="rId7"/>
    <p:sldId id="346" r:id="rId8"/>
    <p:sldId id="324" r:id="rId9"/>
    <p:sldId id="348" r:id="rId10"/>
    <p:sldId id="339" r:id="rId11"/>
    <p:sldId id="347" r:id="rId12"/>
    <p:sldId id="340" r:id="rId13"/>
    <p:sldId id="332" r:id="rId14"/>
    <p:sldId id="320" r:id="rId15"/>
    <p:sldId id="321" r:id="rId16"/>
    <p:sldId id="333" r:id="rId17"/>
    <p:sldId id="341" r:id="rId18"/>
    <p:sldId id="345" r:id="rId19"/>
    <p:sldId id="343" r:id="rId20"/>
    <p:sldId id="289" r:id="rId21"/>
    <p:sldId id="322" r:id="rId22"/>
    <p:sldId id="306" r:id="rId23"/>
    <p:sldId id="336"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73460" autoAdjust="0"/>
  </p:normalViewPr>
  <p:slideViewPr>
    <p:cSldViewPr snapToGrid="0">
      <p:cViewPr>
        <p:scale>
          <a:sx n="75" d="100"/>
          <a:sy n="75" d="100"/>
        </p:scale>
        <p:origin x="10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r>
              <a:rPr kumimoji="1" lang="ja-JP" altLang="en-US" dirty="0"/>
              <a:t>タイトルは，</a:t>
            </a:r>
            <a:r>
              <a:rPr kumimoji="1" lang="en-US" altLang="ja-JP" dirty="0"/>
              <a:t>”</a:t>
            </a:r>
            <a:r>
              <a:rPr lang="en-US" altLang="ja-JP" sz="1200" b="1" dirty="0">
                <a:solidFill>
                  <a:schemeClr val="bg1"/>
                </a:solidFill>
              </a:rPr>
              <a:t> Towards Total Recall in </a:t>
            </a:r>
            <a:r>
              <a:rPr lang="en-US" altLang="ja-JP" sz="1200" b="1" dirty="0" err="1">
                <a:solidFill>
                  <a:schemeClr val="bg1"/>
                </a:solidFill>
              </a:rPr>
              <a:t>IndustrialAnomaly</a:t>
            </a:r>
            <a:r>
              <a:rPr lang="en-US" altLang="ja-JP" sz="1200" b="1" dirty="0">
                <a:solidFill>
                  <a:schemeClr val="bg1"/>
                </a:solidFill>
              </a:rPr>
              <a:t> Detection</a:t>
            </a:r>
            <a:r>
              <a:rPr kumimoji="1" lang="en-US" altLang="ja-JP" dirty="0"/>
              <a:t>”</a:t>
            </a:r>
            <a:r>
              <a:rPr kumimoji="1" lang="ja-JP" altLang="en-US" dirty="0"/>
              <a:t>で，</a:t>
            </a:r>
            <a:r>
              <a:rPr kumimoji="1" lang="en-US" altLang="ja-JP" dirty="0"/>
              <a:t>ICCV2021</a:t>
            </a:r>
            <a:r>
              <a:rPr kumimoji="1" lang="ja-JP" altLang="en-JP" dirty="0"/>
              <a:t>に</a:t>
            </a:r>
            <a:r>
              <a:rPr kumimoji="1" lang="ja-JP" altLang="en-US" dirty="0"/>
              <a:t>採択されている論文です．</a:t>
            </a:r>
            <a:endParaRPr kumimoji="1" lang="en-US" altLang="ja-JP" dirty="0"/>
          </a:p>
          <a:p>
            <a:r>
              <a:rPr kumimoji="1" lang="ja-JP" altLang="en-US" dirty="0"/>
              <a:t>カーステン・ロスさんが最貢献者</a:t>
            </a:r>
            <a:endParaRPr kumimoji="1" lang="en-US" altLang="ja-JP" dirty="0"/>
          </a:p>
          <a:p>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の深層は工業製品の異常検知に適切でないからです。</a:t>
            </a:r>
            <a:endParaRPr lang="en-US" altLang="ja-JP" dirty="0"/>
          </a:p>
          <a:p>
            <a:r>
              <a:rPr lang="en-US" altLang="ja-JP" dirty="0" err="1"/>
              <a:t>resnet</a:t>
            </a:r>
            <a:r>
              <a:rPr lang="ja-JP" altLang="en-US" dirty="0"/>
              <a:t>は</a:t>
            </a:r>
            <a:r>
              <a:rPr lang="en-US" altLang="ja-JP" dirty="0"/>
              <a:t>ImageNet</a:t>
            </a:r>
            <a:r>
              <a:rPr lang="ja-JP" altLang="en-US" dirty="0"/>
              <a:t>で学習したモデルであるから、その深い層では</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様々な特徴に特化していて、工業製品用の異常検知では有効ではないと考えられます。</a:t>
            </a:r>
            <a:endParaRPr lang="en-US" altLang="ja-JP" dirty="0"/>
          </a:p>
          <a:p>
            <a:r>
              <a:rPr lang="en-US" altLang="ja-JP" dirty="0"/>
              <a:t>2</a:t>
            </a:r>
            <a:r>
              <a:rPr lang="ja-JP" altLang="en-US" dirty="0"/>
              <a:t>つ目は、中間層ならば自然画像に特化する前の汎用的な特徴を捉えていると考えられるからです。</a:t>
            </a:r>
            <a:endParaRPr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汎用的な特徴</a:t>
            </a:r>
            <a:r>
              <a:rPr kumimoji="1" lang="en-US" altLang="ja-JP" dirty="0"/>
              <a:t>…</a:t>
            </a:r>
          </a:p>
          <a:p>
            <a:r>
              <a:rPr kumimoji="1" lang="ja-JP" altLang="en-US" dirty="0"/>
              <a:t>浅層の特徴</a:t>
            </a:r>
            <a:r>
              <a:rPr kumimoji="1" lang="en-US" altLang="ja-JP" dirty="0"/>
              <a:t>…</a:t>
            </a:r>
          </a:p>
          <a:p>
            <a:r>
              <a:rPr kumimoji="1" lang="ja-JP" altLang="en-US" dirty="0"/>
              <a:t>深層の特徴</a:t>
            </a:r>
            <a:r>
              <a:rPr kumimoji="1" lang="en-US" altLang="ja-JP" dirty="0"/>
              <a:t>…</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10</a:t>
            </a:fld>
            <a:endParaRPr kumimoji="1" lang="ja-JP" altLang="en-US"/>
          </a:p>
        </p:txBody>
      </p:sp>
    </p:spTree>
    <p:extLst>
      <p:ext uri="{BB962C8B-B14F-4D97-AF65-F5344CB8AC3E}">
        <p14:creationId xmlns:p14="http://schemas.microsoft.com/office/powerpoint/2010/main" val="214196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コアセット・サブサンプリングを説明します。</a:t>
            </a:r>
            <a:endParaRPr kumimoji="1" lang="en-US" altLang="ja-JP" dirty="0"/>
          </a:p>
          <a:p>
            <a:r>
              <a:rPr kumimoji="1" lang="ja-JP" altLang="en-US" dirty="0"/>
              <a:t>端的に言うと、です。</a:t>
            </a:r>
            <a:endParaRPr kumimoji="1" lang="en-US" altLang="ja-JP" dirty="0"/>
          </a:p>
          <a:p>
            <a:r>
              <a:rPr kumimoji="1" lang="ja-JP" altLang="en-US"/>
              <a:t>本気説明は、です。</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11</a:t>
            </a:fld>
            <a:endParaRPr kumimoji="1" lang="ja-JP" altLang="en-US"/>
          </a:p>
        </p:txBody>
      </p:sp>
    </p:spTree>
    <p:extLst>
      <p:ext uri="{BB962C8B-B14F-4D97-AF65-F5344CB8AC3E}">
        <p14:creationId xmlns:p14="http://schemas.microsoft.com/office/powerpoint/2010/main" val="2778971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3557147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ROCAUC</a:t>
            </a:r>
            <a:r>
              <a:rPr lang="ja-JP" altLang="en-US" dirty="0"/>
              <a:t>は異常をとらえるしきい値を変化させていった際の</a:t>
            </a:r>
            <a:r>
              <a:rPr lang="en-US" altLang="ja-JP" dirty="0"/>
              <a:t>TPR</a:t>
            </a:r>
            <a:r>
              <a:rPr lang="ja-JP" altLang="en-US" dirty="0"/>
              <a:t>と</a:t>
            </a:r>
            <a:r>
              <a:rPr lang="en-US" altLang="ja-JP" dirty="0"/>
              <a:t>FPR</a:t>
            </a:r>
            <a:r>
              <a:rPr lang="ja-JP" altLang="en-US" dirty="0"/>
              <a:t>が描くグラフの下側面積の大きさです。</a:t>
            </a:r>
            <a:endParaRPr lang="en-US" altLang="ja-JP" dirty="0"/>
          </a:p>
          <a:p>
            <a:r>
              <a:rPr lang="ja-JP" altLang="en-US" dirty="0"/>
              <a:t>各項目の最大値は１なので最大スコアも１となります。</a:t>
            </a:r>
            <a:endParaRPr lang="en-US" altLang="ja-JP" dirty="0"/>
          </a:p>
          <a:p>
            <a:r>
              <a:rPr lang="ja-JP" altLang="en-US" dirty="0"/>
              <a:t>詳細は末尾に記載しています。</a:t>
            </a:r>
            <a:endParaRPr lang="en-JP" altLang="ja-JP" dirty="0"/>
          </a:p>
          <a:p>
            <a:endParaRPr lang="en-US" dirty="0"/>
          </a:p>
          <a:p>
            <a:endParaRPr lang="en-US" dirty="0"/>
          </a:p>
          <a:p>
            <a:r>
              <a:rPr lang="ja-JP" altLang="en-US"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14</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a:t>
            </a:r>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altLang="ja-JP" dirty="0"/>
          </a:p>
          <a:p>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どの項目においても提案手法の</a:t>
            </a:r>
            <a:r>
              <a:rPr kumimoji="1" lang="en-US" altLang="ja-JP" dirty="0" err="1"/>
              <a:t>PatchCore</a:t>
            </a:r>
            <a:r>
              <a:rPr kumimoji="1" lang="ja-JP" altLang="en-US" dirty="0"/>
              <a:t>がほかの手法を上回る性能を示しています。</a:t>
            </a:r>
            <a:endParaRPr kumimoji="1" lang="en-US" altLang="ja-JP" dirty="0"/>
          </a:p>
          <a:p>
            <a:r>
              <a:rPr kumimoji="1" lang="ja-JP" altLang="en-US" dirty="0"/>
              <a:t>また、注目すべきはメモリバンク圧縮による性能低下がほとんど見られない点です。　　     </a:t>
            </a:r>
            <a:r>
              <a:rPr kumimoji="1" lang="en-US" altLang="ja-JP" b="1" i="0" u="none" dirty="0"/>
              <a:t>(((</a:t>
            </a:r>
            <a:r>
              <a:rPr kumimoji="1" lang="ja-JP" altLang="en-US" b="1" i="0" u="none" dirty="0"/>
              <a:t>スライドに赤線引く？？</a:t>
            </a:r>
            <a:endParaRPr kumimoji="1" lang="en-US" altLang="ja-JP" b="1" i="0" u="none" dirty="0"/>
          </a:p>
          <a:p>
            <a:r>
              <a:rPr kumimoji="1" lang="ja-JP" altLang="en-US" dirty="0"/>
              <a:t>これによりメモリバンクのサイズ削減と高精度の両立に成功していることも示されています。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矢印は評価指標として高い方がいいか低い方がいいかを表しています。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16</a:t>
            </a:fld>
            <a:endParaRPr kumimoji="1" lang="ja-JP" altLang="en-US"/>
          </a:p>
        </p:txBody>
      </p:sp>
    </p:spTree>
    <p:extLst>
      <p:ext uri="{BB962C8B-B14F-4D97-AF65-F5344CB8AC3E}">
        <p14:creationId xmlns:p14="http://schemas.microsoft.com/office/powerpoint/2010/main" val="3362683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次は高速化に成功しているか確認します。</a:t>
            </a:r>
            <a:endParaRPr kumimoji="1" lang="en-US" altLang="ja-JP" dirty="0"/>
          </a:p>
          <a:p>
            <a:r>
              <a:rPr kumimoji="1" lang="ja-JP" altLang="en-US" dirty="0"/>
              <a:t>こちらは平均推論時間と各スコアの表です。</a:t>
            </a:r>
            <a:endParaRPr kumimoji="1" lang="en-US" altLang="ja-JP" dirty="0"/>
          </a:p>
          <a:p>
            <a:r>
              <a:rPr kumimoji="1" lang="ja-JP" altLang="en-US" dirty="0"/>
              <a:t>推論時間に注目すると</a:t>
            </a:r>
            <a:r>
              <a:rPr kumimoji="1" lang="en-US" altLang="ja-JP" dirty="0"/>
              <a:t>PatchCore-10%</a:t>
            </a:r>
            <a:r>
              <a:rPr kumimoji="1" lang="ja-JP" altLang="en-US" dirty="0"/>
              <a:t>では</a:t>
            </a:r>
            <a:r>
              <a:rPr kumimoji="1" lang="en-US" altLang="ja-JP" dirty="0"/>
              <a:t>0.22s</a:t>
            </a:r>
            <a:r>
              <a:rPr kumimoji="1" lang="ja-JP" altLang="en-US" dirty="0"/>
              <a:t>だが、</a:t>
            </a:r>
            <a:r>
              <a:rPr kumimoji="1" lang="en-US" altLang="ja-JP" dirty="0" err="1"/>
              <a:t>PaDiM</a:t>
            </a:r>
            <a:r>
              <a:rPr kumimoji="1" lang="ja-JP" altLang="en-US" dirty="0"/>
              <a:t>は</a:t>
            </a:r>
            <a:r>
              <a:rPr kumimoji="1" lang="en-US" altLang="ja-JP" dirty="0"/>
              <a:t>0.19s</a:t>
            </a:r>
            <a:r>
              <a:rPr kumimoji="1" lang="ja-JP" altLang="en-US" dirty="0"/>
              <a:t>と</a:t>
            </a:r>
            <a:r>
              <a:rPr kumimoji="1" lang="en-US" altLang="ja-JP" dirty="0" err="1"/>
              <a:t>PaDiM</a:t>
            </a:r>
            <a:r>
              <a:rPr kumimoji="1" lang="ja-JP" altLang="en-US" dirty="0"/>
              <a:t>に劣っています。</a:t>
            </a:r>
            <a:endParaRPr kumimoji="1" lang="en-US" altLang="ja-JP" dirty="0"/>
          </a:p>
          <a:p>
            <a:r>
              <a:rPr kumimoji="1" lang="ja-JP" altLang="en-US" dirty="0"/>
              <a:t>対して</a:t>
            </a:r>
            <a:r>
              <a:rPr kumimoji="1" lang="en-US" altLang="ja-JP" dirty="0"/>
              <a:t>PatchCore-1</a:t>
            </a:r>
            <a:r>
              <a:rPr kumimoji="1" lang="ja-JP" altLang="en-US" dirty="0"/>
              <a:t>％は推論時間が</a:t>
            </a:r>
            <a:r>
              <a:rPr kumimoji="1" lang="en-US" altLang="ja-JP" dirty="0"/>
              <a:t>0.17s</a:t>
            </a:r>
            <a:r>
              <a:rPr kumimoji="1" lang="ja-JP" altLang="en-US" dirty="0"/>
              <a:t>と</a:t>
            </a:r>
            <a:r>
              <a:rPr kumimoji="1" lang="en-US" altLang="ja-JP" dirty="0" err="1"/>
              <a:t>PaDiM</a:t>
            </a:r>
            <a:r>
              <a:rPr kumimoji="1" lang="ja-JP" altLang="en-US" dirty="0"/>
              <a:t>より優れています。</a:t>
            </a:r>
            <a:endParaRPr kumimoji="1" lang="en-US" altLang="ja-JP" dirty="0"/>
          </a:p>
          <a:p>
            <a:r>
              <a:rPr kumimoji="1" lang="ja-JP" altLang="en-US" dirty="0"/>
              <a:t>さらに、各スコアに関しても</a:t>
            </a:r>
            <a:r>
              <a:rPr kumimoji="1" lang="en-US" altLang="ja-JP" dirty="0" err="1"/>
              <a:t>PaDiM</a:t>
            </a:r>
            <a:r>
              <a:rPr kumimoji="1" lang="ja-JP" altLang="en-US" dirty="0"/>
              <a:t>を上回っており、平均推論時間、スコア共に優れていることが示されています。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dirty="0"/>
              <a:t>★</a:t>
            </a:r>
            <a:endParaRPr kumimoji="1" lang="en-US" altLang="ja-JP" dirty="0"/>
          </a:p>
          <a:p>
            <a:r>
              <a:rPr kumimoji="1" lang="ja-JP" altLang="en-US" dirty="0"/>
              <a:t>・</a:t>
            </a:r>
            <a:r>
              <a:rPr kumimoji="1" lang="en-US" altLang="ja-JP" dirty="0"/>
              <a:t>IVFPQ</a:t>
            </a:r>
            <a:r>
              <a:rPr kumimoji="1" lang="ja-JP" altLang="en-US" dirty="0"/>
              <a:t>は</a:t>
            </a:r>
            <a:r>
              <a:rPr kumimoji="1" lang="en-US" altLang="ja-JP" dirty="0"/>
              <a:t>ANN</a:t>
            </a:r>
            <a:r>
              <a:rPr kumimoji="1" lang="ja-JP" altLang="en-US" dirty="0"/>
              <a:t>という大体これでええでしょう</a:t>
            </a:r>
            <a:r>
              <a:rPr kumimoji="1" lang="en-US" altLang="ja-JP" dirty="0"/>
              <a:t>-</a:t>
            </a:r>
            <a:r>
              <a:rPr kumimoji="1" lang="ja-JP" altLang="en-US" dirty="0"/>
              <a:t>と最近傍データを見つける技術（さらなる推論の高速化のために）。</a:t>
            </a:r>
            <a:endParaRPr kumimoji="1" lang="en-US" altLang="ja-JP" sz="1200" b="0" i="0" kern="1200" dirty="0">
              <a:solidFill>
                <a:schemeClr val="tx1"/>
              </a:solidFill>
              <a:effectLst/>
              <a:latin typeface="+mn-lt"/>
              <a:ea typeface="+mn-ea"/>
              <a:cs typeface="+mn-cs"/>
            </a:endParaRPr>
          </a:p>
          <a:p>
            <a:r>
              <a:rPr kumimoji="1" lang="ja-JP" altLang="en-US" sz="1200" b="1" i="0" kern="1200" dirty="0">
                <a:solidFill>
                  <a:schemeClr val="tx1"/>
                </a:solidFill>
                <a:effectLst/>
                <a:latin typeface="+mn-lt"/>
                <a:ea typeface="+mn-ea"/>
                <a:cs typeface="+mn-cs"/>
              </a:rPr>
              <a:t>・</a:t>
            </a:r>
            <a:r>
              <a:rPr kumimoji="1" lang="en-US" altLang="ja-JP" sz="1200" b="1" i="0" kern="1200" dirty="0" err="1">
                <a:solidFill>
                  <a:schemeClr val="tx1"/>
                </a:solidFill>
                <a:effectLst/>
                <a:latin typeface="+mn-lt"/>
                <a:ea typeface="+mn-ea"/>
                <a:cs typeface="+mn-cs"/>
              </a:rPr>
              <a:t>PaDiM</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a:t>
            </a:r>
            <a:r>
              <a:rPr kumimoji="1" lang="ja-JP" altLang="en-US" sz="1200" b="1" i="0" kern="1200" dirty="0">
                <a:solidFill>
                  <a:schemeClr val="tx1"/>
                </a:solidFill>
                <a:effectLst/>
                <a:latin typeface="+mn-lt"/>
                <a:ea typeface="+mn-ea"/>
                <a:cs typeface="+mn-cs"/>
              </a:rPr>
              <a:t>あらかじめ決められた対応座標の統計量</a:t>
            </a:r>
            <a:r>
              <a:rPr kumimoji="1" lang="ja-JP" altLang="en-US" sz="1200" b="0" i="0" kern="1200" dirty="0">
                <a:solidFill>
                  <a:schemeClr val="tx1"/>
                </a:solidFill>
                <a:effectLst/>
                <a:latin typeface="+mn-lt"/>
                <a:ea typeface="+mn-ea"/>
                <a:cs typeface="+mn-cs"/>
              </a:rPr>
              <a:t>と</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回だけマハラノビス距離を計算すれば完了です。計算は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です。</a:t>
            </a:r>
          </a:p>
          <a:p>
            <a:r>
              <a:rPr kumimoji="1" lang="ja-JP" altLang="en-US" sz="1200" b="1" i="0" kern="1200" dirty="0">
                <a:solidFill>
                  <a:schemeClr val="tx1"/>
                </a:solidFill>
                <a:effectLst/>
                <a:latin typeface="+mn-lt"/>
                <a:ea typeface="+mn-ea"/>
                <a:cs typeface="+mn-cs"/>
              </a:rPr>
              <a:t>・</a:t>
            </a:r>
            <a:r>
              <a:rPr kumimoji="1" lang="en-US" altLang="ja-JP" sz="1200" b="1" i="0" kern="1200" dirty="0">
                <a:solidFill>
                  <a:schemeClr val="tx1"/>
                </a:solidFill>
                <a:effectLst/>
                <a:latin typeface="+mn-lt"/>
                <a:ea typeface="+mn-ea"/>
                <a:cs typeface="+mn-cs"/>
              </a:rPr>
              <a:t>PatchCore-100%</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は、メモリバンク内にある</a:t>
            </a:r>
            <a:r>
              <a:rPr kumimoji="1" lang="ja-JP" altLang="en-US" sz="1200" b="1" i="0" kern="1200" dirty="0">
                <a:solidFill>
                  <a:schemeClr val="tx1"/>
                </a:solidFill>
                <a:effectLst/>
                <a:latin typeface="+mn-lt"/>
                <a:ea typeface="+mn-ea"/>
                <a:cs typeface="+mn-cs"/>
              </a:rPr>
              <a:t>膨大な数の全ての正常パッチ</a:t>
            </a:r>
            <a:r>
              <a:rPr kumimoji="1" lang="ja-JP" altLang="en-US" sz="1200" b="0" i="0" kern="1200" dirty="0">
                <a:solidFill>
                  <a:schemeClr val="tx1"/>
                </a:solidFill>
                <a:effectLst/>
                <a:latin typeface="+mn-lt"/>
                <a:ea typeface="+mn-ea"/>
                <a:cs typeface="+mn-cs"/>
              </a:rPr>
              <a:t>と距離を計算して、その中から最小値を探す必要があるし、計算は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はメモリバンクのサイズ）であり、</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が大きいため時間がいる。</a:t>
            </a:r>
          </a:p>
          <a:p>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17</a:t>
            </a:fld>
            <a:endParaRPr kumimoji="1" lang="ja-JP" altLang="en-US"/>
          </a:p>
        </p:txBody>
      </p:sp>
    </p:spTree>
    <p:extLst>
      <p:ext uri="{BB962C8B-B14F-4D97-AF65-F5344CB8AC3E}">
        <p14:creationId xmlns:p14="http://schemas.microsoft.com/office/powerpoint/2010/main" val="2311795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err="1"/>
              <a:t>FewShot</a:t>
            </a:r>
            <a:r>
              <a:rPr kumimoji="1" lang="ja-JP" altLang="en-US" dirty="0"/>
              <a:t>性能の比較グラフです。</a:t>
            </a:r>
            <a:endParaRPr kumimoji="1" lang="en-US" altLang="ja-JP" dirty="0"/>
          </a:p>
          <a:p>
            <a:r>
              <a:rPr kumimoji="1" lang="ja-JP" altLang="en-US" sz="1200" b="0" i="0" kern="1200" dirty="0">
                <a:solidFill>
                  <a:schemeClr val="tx1"/>
                </a:solidFill>
                <a:effectLst/>
                <a:latin typeface="+mn-lt"/>
                <a:ea typeface="+mn-ea"/>
                <a:cs typeface="+mn-cs"/>
              </a:rPr>
              <a:t>黒の点線が、従来手法が全データ（</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）を使って達成した最高の性能スコア」**を示しています。</a:t>
            </a:r>
            <a:endParaRPr kumimoji="1" lang="en-US" altLang="ja-JP" dirty="0"/>
          </a:p>
          <a:p>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は</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程度のデータを使っただけで、従来手法の</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データ使用時の性能と同等か上回っています。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また、全てのグラフで、</a:t>
            </a: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の線が他の手法よりも常に上にあり、どのようなデータ量でも高い性能を示しています。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新しい製品ラインを立ち上げた直後など、</a:t>
            </a:r>
            <a:r>
              <a:rPr kumimoji="1" lang="ja-JP" altLang="en-US" sz="1200" b="1" i="0" kern="1200" dirty="0">
                <a:solidFill>
                  <a:schemeClr val="tx1"/>
                </a:solidFill>
                <a:effectLst/>
                <a:latin typeface="+mn-lt"/>
                <a:ea typeface="+mn-ea"/>
                <a:cs typeface="+mn-cs"/>
              </a:rPr>
              <a:t>十分な量の正常データを集めるのが難しい</a:t>
            </a:r>
            <a:r>
              <a:rPr kumimoji="1" lang="ja-JP" altLang="en-US" sz="1200" b="0" i="0" kern="1200" dirty="0">
                <a:solidFill>
                  <a:schemeClr val="tx1"/>
                </a:solidFill>
                <a:effectLst/>
                <a:latin typeface="+mn-lt"/>
                <a:ea typeface="+mn-ea"/>
                <a:cs typeface="+mn-cs"/>
              </a:rPr>
              <a:t>ケースー＞データが限られた状況でも性能を発揮できる。</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18</a:t>
            </a:fld>
            <a:endParaRPr kumimoji="1" lang="ja-JP" altLang="en-US"/>
          </a:p>
        </p:txBody>
      </p:sp>
    </p:spTree>
    <p:extLst>
      <p:ext uri="{BB962C8B-B14F-4D97-AF65-F5344CB8AC3E}">
        <p14:creationId xmlns:p14="http://schemas.microsoft.com/office/powerpoint/2010/main" val="1132651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論文のまとめです。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位置ずれに強く</a:t>
            </a:r>
            <a:r>
              <a:rPr lang="ja-JP" altLang="en-US" sz="1200" b="0" dirty="0"/>
              <a:t>、正常な製品の画像のみを学習</a:t>
            </a:r>
            <a:r>
              <a:rPr lang="ja-JP" altLang="en-US" sz="1200" dirty="0"/>
              <a:t>し、未知の多様な欠陥を高い精度で検出する技術を確立しました。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a:t>
            </a:r>
            <a:r>
              <a:rPr lang="en-US" altLang="ja-JP" sz="1200" dirty="0"/>
              <a:t>KNN</a:t>
            </a:r>
            <a:r>
              <a:rPr lang="ja-JP" altLang="en-US" sz="1200" dirty="0"/>
              <a:t>利用による計算量の問題の低減に取り組みました。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中間層を採用と高次元な特徴マップの情報不足への対策、メモリバンクの縮小のため貪欲アルゴリズムを利用しました。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結果として、画像レベルの異常検知にて、</a:t>
            </a:r>
            <a:r>
              <a:rPr lang="en-US" altLang="ja-JP" dirty="0"/>
              <a:t>AUROC</a:t>
            </a:r>
            <a:r>
              <a:rPr lang="ja-JP" altLang="en-US" dirty="0"/>
              <a:t>スコア</a:t>
            </a:r>
            <a:r>
              <a:rPr lang="en-US" altLang="ja-JP" dirty="0"/>
              <a:t>99.6%</a:t>
            </a:r>
            <a:r>
              <a:rPr lang="ja-JP" altLang="en-US" dirty="0"/>
              <a:t>を達成し、メモリバンクを１％にまで削減しても高性能が維持できることや</a:t>
            </a:r>
            <a:r>
              <a:rPr lang="en-US" altLang="ja-JP" dirty="0"/>
              <a:t>Few-Shot</a:t>
            </a:r>
            <a:r>
              <a:rPr lang="ja-JP" altLang="en-US" dirty="0"/>
              <a:t>性能が高いことが分かりました。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2170550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dirty="0"/>
              <a:t>以上で発表を終わります。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20</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論文の概要を説明します。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製品の位置や向きの固定を前提とせず</a:t>
            </a:r>
            <a:r>
              <a:rPr lang="ja-JP" altLang="en-US" sz="1200" b="0" dirty="0"/>
              <a:t>、正常な製品の画像のみを学習</a:t>
            </a:r>
            <a:r>
              <a:rPr lang="ja-JP" altLang="en-US" sz="1200" dirty="0"/>
              <a:t>し、未知の多様な欠陥（傷、汚れ、構造など）を高い精度で検出する技術を確立しました。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また、メモリバンクベースの手法は根底で</a:t>
            </a:r>
            <a:r>
              <a:rPr lang="en-US" altLang="ja-JP" sz="1200" dirty="0"/>
              <a:t>KNN</a:t>
            </a:r>
            <a:r>
              <a:rPr lang="ja-JP" altLang="en-US" sz="1200" dirty="0"/>
              <a:t>を利用しているため、計算量の問題を含有しています。</a:t>
            </a:r>
            <a:r>
              <a:rPr lang="en-US" altLang="ja-JP" sz="1200" dirty="0"/>
              <a:t> </a:t>
            </a:r>
            <a:r>
              <a:rPr lang="ja-JP" altLang="en-US" sz="1200" dirty="0"/>
              <a:t>提案手法ではモデル化など</a:t>
            </a:r>
            <a:r>
              <a:rPr lang="ja-JP" altLang="en-US" dirty="0"/>
              <a:t>による事前計算なしに、</a:t>
            </a:r>
            <a:r>
              <a:rPr lang="ja-JP" altLang="en-US" sz="1200" dirty="0"/>
              <a:t>この計算量の削減に取り組みました。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工夫点は、中間層を採用と高次元な特徴マップの情報不足への対策、メモリバンクの縮小のためにコアセット・サブサンプリングという貪欲アルゴリズムを利用した点です。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得られた知見は、</a:t>
            </a:r>
            <a:r>
              <a:rPr lang="ja-JP" altLang="en-US" dirty="0"/>
              <a:t>画像レベルの異常検知にて、</a:t>
            </a:r>
            <a:r>
              <a:rPr lang="en-US" altLang="ja-JP" dirty="0"/>
              <a:t>AUROC</a:t>
            </a:r>
            <a:r>
              <a:rPr lang="ja-JP" altLang="en-US" dirty="0"/>
              <a:t>スコア</a:t>
            </a:r>
            <a:r>
              <a:rPr lang="en-US" altLang="ja-JP" dirty="0"/>
              <a:t>99.6%</a:t>
            </a:r>
            <a:r>
              <a:rPr lang="ja-JP" altLang="en-US" dirty="0"/>
              <a:t>を達成、メモリバンクを１％にまで削減しても高性能が維持できること、</a:t>
            </a:r>
            <a:r>
              <a:rPr lang="en-US" altLang="ja-JP" dirty="0"/>
              <a:t>Few-Shot</a:t>
            </a:r>
            <a:r>
              <a:rPr lang="ja-JP" altLang="en-US" dirty="0"/>
              <a:t>性能が高いことです。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従来手法の</a:t>
            </a:r>
            <a:r>
              <a:rPr lang="en-US" altLang="ja-JP" dirty="0" err="1"/>
              <a:t>PaDiM</a:t>
            </a:r>
            <a:r>
              <a:rPr lang="ja-JP" altLang="en-US" dirty="0" err="1"/>
              <a:t>のような</a:t>
            </a:r>
            <a:r>
              <a:rPr lang="en-US" altLang="ja-JP" dirty="0"/>
              <a:t>(</a:t>
            </a:r>
            <a:r>
              <a:rPr lang="ja-JP" altLang="en-US" dirty="0"/>
              <a:t>平均と共分散行列を得る</a:t>
            </a:r>
            <a:r>
              <a:rPr lang="en-US" altLang="ja-JP" dirty="0"/>
              <a:t>)</a:t>
            </a:r>
            <a:r>
              <a:rPr lang="ja-JP" altLang="en-US" dirty="0"/>
              <a:t>モデル化</a:t>
            </a: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a:t>
            </a:fld>
            <a:endParaRPr kumimoji="1" lang="ja-JP" altLang="en-US"/>
          </a:p>
        </p:txBody>
      </p:sp>
    </p:spTree>
    <p:extLst>
      <p:ext uri="{BB962C8B-B14F-4D97-AF65-F5344CB8AC3E}">
        <p14:creationId xmlns:p14="http://schemas.microsoft.com/office/powerpoint/2010/main" val="480776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両者を採用することで互いの弱点（小さな異常への注目と異常の被覆率）を補完しあえるため、いい感じに評価できます。</a:t>
            </a:r>
            <a:endParaRPr lang="en-JP" altLang="ja-JP" dirty="0"/>
          </a:p>
          <a:p>
            <a:endParaRPr lang="en-US" dirty="0"/>
          </a:p>
          <a:p>
            <a:endParaRPr lang="en-US" dirty="0"/>
          </a:p>
          <a:p>
            <a:endParaRPr lang="en-US" dirty="0"/>
          </a:p>
          <a:p>
            <a:endParaRPr lang="en-US" dirty="0"/>
          </a:p>
          <a:p>
            <a:r>
              <a:rPr lang="ja-JP" altLang="en-US" dirty="0"/>
              <a:t>★</a:t>
            </a:r>
            <a:endParaRPr lang="en-US" altLang="ja-JP" dirty="0"/>
          </a:p>
          <a:p>
            <a:r>
              <a:rPr lang="ja-JP" altLang="en-US" dirty="0"/>
              <a:t>★貢献</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KNN</a:t>
            </a:r>
            <a:r>
              <a:rPr lang="ja-JP" altLang="en-US" dirty="0"/>
              <a:t>ベースの手法は、本来メモリバンクの肥大に伴って計算量とメモリ使用量が増大する欠点があります。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提案手法ではこれを改善しました。＋</a:t>
            </a:r>
            <a:r>
              <a:rPr lang="en-US" altLang="ja-JP" dirty="0" err="1"/>
              <a:t>PaDiM</a:t>
            </a:r>
            <a:r>
              <a:rPr lang="ja-JP" altLang="en-US" dirty="0" err="1"/>
              <a:t>のような</a:t>
            </a:r>
            <a:r>
              <a:rPr lang="ja-JP" altLang="en-US" dirty="0"/>
              <a:t>平均と共分散行列を得るモデル化による事前計算なしに！</a:t>
            </a:r>
            <a:endParaRPr lang="en-US" altLang="ja-JP" dirty="0"/>
          </a:p>
          <a:p>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21</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破壊的な新技術を見つけて手法提案じゃなくて、改善が</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22</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背景としては</a:t>
            </a:r>
            <a:r>
              <a:rPr kumimoji="1" lang="ja-JP" altLang="en-US" dirty="0" err="1"/>
              <a:t>、、、</a:t>
            </a:r>
            <a:r>
              <a:rPr kumimoji="1" lang="ja-JP" altLang="en-US" dirty="0"/>
              <a:t>異常は稀な現象なので正常データと比較して非常に不足しています。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だったら、この大量にある正常データを異常検知に活かせないか？と考えたとき、</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正常なデータの特徴を何とかモデルに学習させて異常検知に利用しようという流れです。</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u="none" dirty="0"/>
          </a:p>
          <a:p>
            <a:r>
              <a:rPr kumimoji="1" lang="ja-JP" altLang="en-US" u="none" dirty="0"/>
              <a:t>＠ここでクリック。</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・今回はその中でも、メモリバンクベースの手法の紹介になります。</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kumimoji="1" lang="ja-JP" altLang="en-US" dirty="0"/>
              <a:t>まず、事前知識としてメモリバンクを説明します。</a:t>
            </a:r>
            <a:endParaRPr kumimoji="1" lang="en-US" altLang="ja-JP" dirty="0"/>
          </a:p>
          <a:p>
            <a:r>
              <a:rPr kumimoji="1" lang="ja-JP" altLang="en-US" dirty="0"/>
              <a:t>イメージは大量の</a:t>
            </a:r>
            <a:r>
              <a:rPr lang="ja-JP" altLang="en-US" sz="1200" dirty="0"/>
              <a:t>正常画像から得られる特徴ベクトルの倉庫です。</a:t>
            </a:r>
            <a:endParaRPr lang="en-US" altLang="ja-JP" sz="1200" dirty="0"/>
          </a:p>
          <a:p>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5</a:t>
            </a:fld>
            <a:endParaRPr kumimoji="1" lang="ja-JP" altLang="en-US"/>
          </a:p>
        </p:txBody>
      </p:sp>
    </p:spTree>
    <p:extLst>
      <p:ext uri="{BB962C8B-B14F-4D97-AF65-F5344CB8AC3E}">
        <p14:creationId xmlns:p14="http://schemas.microsoft.com/office/powerpoint/2010/main" val="248306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lang="ja-JP" altLang="en-US" sz="1200" dirty="0"/>
              <a:t>与えられた点について、メモリバンク上で最も近い</a:t>
            </a:r>
            <a:r>
              <a:rPr lang="en-US" altLang="ja-JP" sz="1200" dirty="0"/>
              <a:t>(</a:t>
            </a:r>
            <a:r>
              <a:rPr lang="ja-JP" altLang="en-US" sz="1200" dirty="0"/>
              <a:t>似ている</a:t>
            </a:r>
            <a:r>
              <a:rPr lang="en-US" altLang="ja-JP" sz="1200" dirty="0"/>
              <a:t>)K</a:t>
            </a:r>
            <a:r>
              <a:rPr lang="ja-JP" altLang="en-US" sz="1200" dirty="0"/>
              <a:t>個の点との合計距離を求めます。</a:t>
            </a:r>
            <a:endParaRPr lang="en-US" altLang="ja-JP" sz="1200" dirty="0"/>
          </a:p>
          <a:p>
            <a:r>
              <a:rPr kumimoji="1" lang="ja-JP" altLang="en-US" dirty="0"/>
              <a:t>弱点としてメモリバンクのサイズに比例して計算量とメモリ使用量が増えてしまいます。</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6</a:t>
            </a:fld>
            <a:endParaRPr kumimoji="1" lang="ja-JP" altLang="en-US"/>
          </a:p>
        </p:txBody>
      </p:sp>
    </p:spTree>
    <p:extLst>
      <p:ext uri="{BB962C8B-B14F-4D97-AF65-F5344CB8AC3E}">
        <p14:creationId xmlns:p14="http://schemas.microsoft.com/office/powerpoint/2010/main" val="14403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以上より、メモリバンクベースとは、大量の</a:t>
            </a:r>
            <a:r>
              <a:rPr lang="ja-JP" altLang="en-US" dirty="0"/>
              <a:t>正常画像から得られる特徴ベクトル群でメモリバンク構成して、</a:t>
            </a:r>
            <a:endParaRPr lang="en-US" altLang="ja-JP" dirty="0"/>
          </a:p>
          <a:p>
            <a:r>
              <a:rPr lang="ja-JP" altLang="en-US" dirty="0"/>
              <a:t>そのメモリバンクとテスト画像から得られる特徴ベクトル対して</a:t>
            </a:r>
            <a:r>
              <a:rPr lang="en-US" altLang="ja-JP" dirty="0"/>
              <a:t>KNN</a:t>
            </a:r>
            <a:r>
              <a:rPr lang="ja-JP" altLang="en-US" dirty="0"/>
              <a:t>を適用する手法です。</a:t>
            </a:r>
            <a:endParaRPr lang="en-US" altLang="ja-JP" dirty="0"/>
          </a:p>
          <a:p>
            <a:r>
              <a:rPr lang="ja-JP" altLang="en-US" sz="1200" dirty="0"/>
              <a:t>テスト画像は、合計距離が</a:t>
            </a:r>
            <a:r>
              <a:rPr lang="ja-JP" altLang="en-US" dirty="0"/>
              <a:t>小さいなら正常、大きいなら異常と見なされます。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テスト画像の特徴ベクトルとそれと似ているメモリバンク上の上位Ｋ個の特徴ベクトルとの合計距離によって異常か判定する手法です。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7</a:t>
            </a:fld>
            <a:endParaRPr kumimoji="1" lang="ja-JP" altLang="en-US"/>
          </a:p>
        </p:txBody>
      </p:sp>
    </p:spTree>
    <p:extLst>
      <p:ext uri="{BB962C8B-B14F-4D97-AF65-F5344CB8AC3E}">
        <p14:creationId xmlns:p14="http://schemas.microsoft.com/office/powerpoint/2010/main" val="2214458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の目的は、正常な製品のあらゆるパッチパターンを網羅した、メモリバンクを構築することです。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コンセプトとして、工業製品の欠陥は、画像のごく一部に現れることが大多数です。そこで、画像全体を一度に見るのではなく、画像を小さなパッチに分割し、その一つ一つを検査するアプローチを取っています。</a:t>
            </a:r>
            <a:endParaRPr lang="en-US" altLang="ja-JP" dirty="0"/>
          </a:p>
          <a:p>
            <a:r>
              <a:rPr lang="ja-JP" altLang="en-US" dirty="0"/>
              <a:t>大まかな流れとしては、</a:t>
            </a:r>
            <a:endParaRPr lang="en-US" altLang="ja-JP" b="0" dirty="0"/>
          </a:p>
          <a:p>
            <a:r>
              <a:rPr kumimoji="1" lang="ja-JP" altLang="en-US" sz="1200" b="0" i="0" kern="1200" dirty="0">
                <a:solidFill>
                  <a:schemeClr val="tx1"/>
                </a:solidFill>
                <a:effectLst/>
                <a:latin typeface="+mn-lt"/>
                <a:ea typeface="+mn-ea"/>
                <a:cs typeface="+mn-cs"/>
              </a:rPr>
              <a:t>１．大量の正常パターンの特徴を抽出します。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２．抽出した正常パターンの特徴らをメモリバンクに格納します。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３．もともとのデータ分布を代表する点を賢く選び、メモリバンクのサイズを小さくします。</a:t>
            </a:r>
            <a:endParaRPr kumimoji="1" lang="en-US" altLang="ja-JP" sz="1200" b="0" i="0" kern="1200" dirty="0">
              <a:solidFill>
                <a:schemeClr val="tx1"/>
              </a:solidFill>
              <a:effectLst/>
              <a:latin typeface="+mn-lt"/>
              <a:ea typeface="+mn-ea"/>
              <a:cs typeface="+mn-cs"/>
            </a:endParaRPr>
          </a:p>
          <a:p>
            <a:r>
              <a:rPr lang="ja-JP" altLang="en-US" b="0" dirty="0"/>
              <a:t>４．メモリバンクとテスト画像の特徴ベクトルに</a:t>
            </a:r>
            <a:r>
              <a:rPr lang="en-US" altLang="ja-JP" b="0" dirty="0"/>
              <a:t>KNN</a:t>
            </a:r>
            <a:r>
              <a:rPr lang="ja-JP" altLang="en-US" b="0" dirty="0"/>
              <a:t>を適用し、その合計距離から異常スコアを得ます。</a:t>
            </a:r>
            <a:endParaRPr lang="en-US" altLang="ja-JP" b="0" dirty="0"/>
          </a:p>
          <a:p>
            <a:r>
              <a:rPr lang="ja-JP" altLang="en-US" b="0" dirty="0"/>
              <a:t>５．しきい値と処理４で得た異常スコアを比較して、異常を検出するという流れです。</a:t>
            </a:r>
            <a:endParaRPr lang="en-US" altLang="ja-JP" b="0" dirty="0"/>
          </a:p>
          <a:p>
            <a:r>
              <a:rPr lang="ja-JP" altLang="en-US" b="0" dirty="0"/>
              <a:t>具体的に、処理３では、内容を維持しつつメモリバンクを縮小させる「コアセット・サブサンプリング」アルゴリズムを使用して、処理速度の改善を行います。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理由は、処理１・２で作成したメモリバンクは非常に大きく、このまま</a:t>
            </a:r>
            <a:r>
              <a:rPr lang="en-US" altLang="ja-JP" b="0" dirty="0"/>
              <a:t>KNN</a:t>
            </a:r>
            <a:r>
              <a:rPr lang="ja-JP" altLang="en-US" b="0" dirty="0"/>
              <a:t>を行うと処理に時間がかかってしまうからです。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r>
              <a:rPr kumimoji="1" lang="ja-JP" altLang="en-US" dirty="0"/>
              <a:t>★</a:t>
            </a:r>
            <a:endParaRPr kumimoji="1" lang="en-US" altLang="ja-JP" dirty="0"/>
          </a:p>
          <a:p>
            <a:r>
              <a:rPr kumimoji="1" lang="ja-JP" altLang="en-US" dirty="0"/>
              <a:t>今回の手法では画像を特徴抽出器に通して得られる特徴マップの１ピクセル（つまり画像の１パッチ）を中心に３＊３で平均をとったものを最終的な特徴ベクトルとしてバンクへ。これを全てのピクセルに対して行う。そしたらたくさん集まる。</a:t>
            </a:r>
            <a:endParaRPr kumimoji="1" lang="en-US" altLang="ja-JP" dirty="0"/>
          </a:p>
          <a:p>
            <a:r>
              <a:rPr kumimoji="1" lang="ja-JP" altLang="en-US" dirty="0"/>
              <a:t>さらにこれを違う画像でも行うことでメモリバンクが充実する。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endParaRPr lang="en-US" altLang="ja-JP" b="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8</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提案手法のポイント</a:t>
            </a:r>
            <a:r>
              <a:rPr kumimoji="1" lang="ja-JP" altLang="en-US" dirty="0" err="1"/>
              <a:t>。。。</a:t>
            </a:r>
            <a:endParaRPr lang="en-US" altLang="ja-JP" dirty="0"/>
          </a:p>
          <a:p>
            <a:r>
              <a:rPr lang="ja-JP" altLang="en-US" dirty="0"/>
              <a:t>この手法は工業製品特化の異常検知手法です。</a:t>
            </a:r>
            <a:endParaRPr lang="en-US" altLang="ja-JP" dirty="0"/>
          </a:p>
          <a:p>
            <a:r>
              <a:rPr lang="ja-JP" altLang="en-US" dirty="0"/>
              <a:t>特徴抽出機に中間層を採用しています。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貪欲アルゴリズムによってメモリバンク</a:t>
            </a:r>
            <a:r>
              <a:rPr lang="en-US" altLang="ja-JP" dirty="0"/>
              <a:t>100%</a:t>
            </a:r>
            <a:r>
              <a:rPr lang="ja-JP" altLang="en-US" dirty="0"/>
              <a:t>と同等の性能を発揮する、小さなメモリバンクの構成に成功しています。これにより計算量・メモリ使用量ともに改善されています。</a:t>
            </a:r>
            <a:endParaRPr lang="en-US" altLang="ja-JP" dirty="0"/>
          </a:p>
          <a:p>
            <a:r>
              <a:rPr lang="ja-JP" altLang="en-US" dirty="0"/>
              <a:t>また、（</a:t>
            </a:r>
            <a:r>
              <a:rPr lang="en-US" altLang="ja-JP" dirty="0" err="1"/>
              <a:t>Padim</a:t>
            </a:r>
            <a:r>
              <a:rPr lang="ja-JP" altLang="en-US" dirty="0"/>
              <a:t>などの）従来手法の弱点であった画像の位置ズレに耐性があります。</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a:t>
            </a:r>
            <a:r>
              <a:rPr lang="en-US" altLang="ja-JP" dirty="0" err="1"/>
              <a:t>Padim</a:t>
            </a:r>
            <a:r>
              <a:rPr lang="ja-JP" altLang="en-US" dirty="0"/>
              <a:t>の弱点の画像の位置ズレに耐性アリの理由　⇒（左上のパッチは正常な左上のパッチとだけ比較するんじゃなくて全ての正常パッチと比較するから位置に堅牢。）</a:t>
            </a:r>
            <a:endParaRPr lang="en-US" altLang="ja-JP" dirty="0"/>
          </a:p>
          <a:p>
            <a:r>
              <a:rPr lang="en-US" altLang="ja-JP" b="1" dirty="0" err="1"/>
              <a:t>PaDiM</a:t>
            </a:r>
            <a:r>
              <a:rPr lang="en-US" altLang="ja-JP" dirty="0"/>
              <a:t>: </a:t>
            </a:r>
            <a:r>
              <a:rPr lang="ja-JP" altLang="en-US" dirty="0"/>
              <a:t>「左上のパッチは、正常な左上のパッチとだけ比較する」という</a:t>
            </a:r>
            <a:r>
              <a:rPr lang="ja-JP" altLang="en-US" b="1" dirty="0"/>
              <a:t>厳格だが柔軟性のない</a:t>
            </a:r>
            <a:r>
              <a:rPr lang="ja-JP" altLang="en-US" dirty="0"/>
              <a:t>方式。位置がズレると破綻する。</a:t>
            </a:r>
          </a:p>
          <a:p>
            <a:r>
              <a:rPr lang="en-US" altLang="ja-JP" b="1" dirty="0" err="1"/>
              <a:t>PatchCore</a:t>
            </a:r>
            <a:r>
              <a:rPr lang="en-US" altLang="ja-JP" dirty="0"/>
              <a:t>: </a:t>
            </a:r>
            <a:r>
              <a:rPr lang="ja-JP" altLang="en-US" dirty="0"/>
              <a:t>「あるパッチは、全ての正常パッチと比較する」という</a:t>
            </a:r>
            <a:r>
              <a:rPr lang="ja-JP" altLang="en-US" b="1" dirty="0"/>
              <a:t>柔軟だが一見大雑把に見える</a:t>
            </a:r>
            <a:r>
              <a:rPr lang="ja-JP" altLang="en-US" dirty="0"/>
              <a:t>方式。しかし、特徴空間の意味的な類似性のおかげで、部位が多少違っても「正常の範囲内」と判断でき、位置ズレに強く、より頑健になる。</a:t>
            </a:r>
          </a:p>
          <a:p>
            <a:endParaRPr lang="en-US" altLang="ja-JP" dirty="0"/>
          </a:p>
          <a:p>
            <a:r>
              <a:rPr lang="ja-JP" altLang="en-US" dirty="0"/>
              <a:t>それだと</a:t>
            </a:r>
            <a:endParaRPr lang="en-US" altLang="ja-JP" dirty="0"/>
          </a:p>
          <a:p>
            <a:r>
              <a:rPr lang="ja-JP" altLang="en-US" dirty="0"/>
              <a:t>⇒⇒⇒「関係のない部位（例えば、ねじの胴体）とも比較してしまうのでは？」</a:t>
            </a:r>
          </a:p>
          <a:p>
            <a:r>
              <a:rPr lang="ja-JP" altLang="en-US" dirty="0"/>
              <a:t>この懸念について。 例、テスト画像のとあるパッチ「ねじの頭」は、メモリバンク内の「ねじの胴体」のパッチとも距離が計算される。</a:t>
            </a:r>
            <a:endParaRPr lang="en-US" altLang="ja-JP" dirty="0"/>
          </a:p>
          <a:p>
            <a:r>
              <a:rPr lang="ja-JP" altLang="en-US" dirty="0"/>
              <a:t>しかし、特徴空間の性質上、 </a:t>
            </a:r>
            <a:r>
              <a:rPr lang="ja-JP" altLang="en-US" b="1" dirty="0"/>
              <a:t>距離</a:t>
            </a:r>
            <a:r>
              <a:rPr lang="en-US" altLang="ja-JP" b="1" dirty="0"/>
              <a:t>(</a:t>
            </a:r>
            <a:r>
              <a:rPr lang="ja-JP" altLang="en-US" b="1" dirty="0"/>
              <a:t>テストの頭</a:t>
            </a:r>
            <a:r>
              <a:rPr lang="en-US" altLang="ja-JP" b="1" dirty="0"/>
              <a:t>, </a:t>
            </a:r>
            <a:r>
              <a:rPr lang="ja-JP" altLang="en-US" b="1" dirty="0"/>
              <a:t>正常な頭</a:t>
            </a:r>
            <a:r>
              <a:rPr lang="en-US" altLang="ja-JP" b="1" dirty="0"/>
              <a:t>) &lt; </a:t>
            </a:r>
            <a:r>
              <a:rPr lang="ja-JP" altLang="en-US" b="1" dirty="0"/>
              <a:t>距離</a:t>
            </a:r>
            <a:r>
              <a:rPr lang="en-US" altLang="ja-JP" b="1" dirty="0"/>
              <a:t>(</a:t>
            </a:r>
            <a:r>
              <a:rPr lang="ja-JP" altLang="en-US" b="1" dirty="0"/>
              <a:t>テストの頭</a:t>
            </a:r>
            <a:r>
              <a:rPr lang="en-US" altLang="ja-JP" b="1" dirty="0"/>
              <a:t>, </a:t>
            </a:r>
            <a:r>
              <a:rPr lang="ja-JP" altLang="en-US" b="1" dirty="0"/>
              <a:t>正常な胴体</a:t>
            </a:r>
            <a:r>
              <a:rPr lang="en-US" altLang="ja-JP" b="1" dirty="0"/>
              <a:t>)</a:t>
            </a:r>
            <a:r>
              <a:rPr lang="ja-JP" altLang="en-US" dirty="0"/>
              <a:t> となる可能性が非常に高い。そのため、全数検索をしても、結局は意味的に最も近い「正常な頭」が最近傍として選ばれるからヨシ</a:t>
            </a:r>
            <a:r>
              <a:rPr lang="ja-JP" altLang="en-US" dirty="0" err="1"/>
              <a:t>！。</a:t>
            </a:r>
            <a:endParaRPr lang="ja-JP" altLang="en-US"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9</a:t>
            </a:fld>
            <a:endParaRPr kumimoji="1" lang="ja-JP" altLang="en-US"/>
          </a:p>
        </p:txBody>
      </p:sp>
    </p:spTree>
    <p:extLst>
      <p:ext uri="{BB962C8B-B14F-4D97-AF65-F5344CB8AC3E}">
        <p14:creationId xmlns:p14="http://schemas.microsoft.com/office/powerpoint/2010/main" val="38052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11.png"/><Relationship Id="rId4" Type="http://schemas.openxmlformats.org/officeDocument/2006/relationships/hyperlink" Target="https://x.gd/3XSd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2106.08265"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s://www.notion.so/PatchCore-20e04fa232438116a862c18e21938bf1?source=copy_link"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33185"/>
            <a:ext cx="11859066" cy="1200329"/>
          </a:xfrm>
          <a:prstGeom prst="rect">
            <a:avLst/>
          </a:prstGeom>
          <a:noFill/>
        </p:spPr>
        <p:txBody>
          <a:bodyPr wrap="square" rtlCol="0">
            <a:spAutoFit/>
          </a:bodyPr>
          <a:lstStyle/>
          <a:p>
            <a:r>
              <a:rPr lang="en-US" altLang="ja-JP" sz="3600" b="1" dirty="0">
                <a:solidFill>
                  <a:schemeClr val="bg1"/>
                </a:solidFill>
              </a:rPr>
              <a:t>Towards Total Recall in Industrial</a:t>
            </a:r>
          </a:p>
          <a:p>
            <a:r>
              <a:rPr lang="en-US" altLang="ja-JP" sz="3600" b="1" dirty="0">
                <a:solidFill>
                  <a:schemeClr val="bg1"/>
                </a:solidFill>
              </a:rPr>
              <a:t>Anomaly Detection</a:t>
            </a:r>
            <a:endParaRPr lang="en-US" sz="3600" b="1" i="0" dirty="0">
              <a:solidFill>
                <a:schemeClr val="bg1"/>
              </a:solidFill>
              <a:effectLst/>
              <a:latin typeface="Lucida Grande" panose="020B0600040502020204" pitchFamily="34" charset="0"/>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369332"/>
          </a:xfrm>
          <a:prstGeom prst="rect">
            <a:avLst/>
          </a:prstGeom>
          <a:noFill/>
        </p:spPr>
        <p:txBody>
          <a:bodyPr wrap="square">
            <a:spAutoFit/>
          </a:bodyPr>
          <a:lstStyle/>
          <a:p>
            <a:r>
              <a:rPr lang="en-US" altLang="ja-JP" dirty="0" err="1">
                <a:solidFill>
                  <a:schemeClr val="bg1"/>
                </a:solidFill>
              </a:rPr>
              <a:t>Karsten</a:t>
            </a:r>
            <a:r>
              <a:rPr lang="en-US" altLang="ja-JP" dirty="0">
                <a:solidFill>
                  <a:schemeClr val="bg1"/>
                </a:solidFill>
              </a:rPr>
              <a:t> Roth et.al., CVPR 2022</a:t>
            </a:r>
            <a:endParaRPr lang="en-JP" dirty="0">
              <a:solidFill>
                <a:schemeClr val="bg1"/>
              </a:solidFill>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3DDC998-C8A7-4865-9D77-4643A2FF458C}"/>
              </a:ext>
            </a:extLst>
          </p:cNvPr>
          <p:cNvSpPr txBox="1"/>
          <p:nvPr/>
        </p:nvSpPr>
        <p:spPr>
          <a:xfrm>
            <a:off x="449017" y="269481"/>
            <a:ext cx="7792158" cy="707886"/>
          </a:xfrm>
          <a:prstGeom prst="rect">
            <a:avLst/>
          </a:prstGeom>
          <a:noFill/>
        </p:spPr>
        <p:txBody>
          <a:bodyPr wrap="square" rtlCol="0">
            <a:spAutoFit/>
          </a:bodyPr>
          <a:lstStyle/>
          <a:p>
            <a:r>
              <a:rPr lang="ja-JP" altLang="en-US" sz="4000" dirty="0"/>
              <a:t>中間層を採用した理由</a:t>
            </a:r>
            <a:endParaRPr lang="en-JP" sz="4000" dirty="0"/>
          </a:p>
        </p:txBody>
      </p:sp>
      <p:pic>
        <p:nvPicPr>
          <p:cNvPr id="3" name="図 2">
            <a:extLst>
              <a:ext uri="{FF2B5EF4-FFF2-40B4-BE49-F238E27FC236}">
                <a16:creationId xmlns:a16="http://schemas.microsoft.com/office/drawing/2014/main" id="{58845B87-6A37-414B-88ED-B7DBFCF46CF6}"/>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4" name="正方形/長方形 3">
            <a:extLst>
              <a:ext uri="{FF2B5EF4-FFF2-40B4-BE49-F238E27FC236}">
                <a16:creationId xmlns:a16="http://schemas.microsoft.com/office/drawing/2014/main" id="{9579F05A-8CC1-404A-AA01-611959C33C04}"/>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5" name="テキスト ボックス 4">
            <a:extLst>
              <a:ext uri="{FF2B5EF4-FFF2-40B4-BE49-F238E27FC236}">
                <a16:creationId xmlns:a16="http://schemas.microsoft.com/office/drawing/2014/main" id="{ABFC77E7-B912-4AC8-8927-2771E150A618}"/>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6" name="図 5">
            <a:extLst>
              <a:ext uri="{FF2B5EF4-FFF2-40B4-BE49-F238E27FC236}">
                <a16:creationId xmlns:a16="http://schemas.microsoft.com/office/drawing/2014/main" id="{31389738-6FD7-44E9-82C5-FD4F7063647D}"/>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7" name="テキスト ボックス 6">
            <a:extLst>
              <a:ext uri="{FF2B5EF4-FFF2-40B4-BE49-F238E27FC236}">
                <a16:creationId xmlns:a16="http://schemas.microsoft.com/office/drawing/2014/main" id="{A79108FE-EA45-44F9-AE4C-311E8C02FE95}"/>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
        <p:nvSpPr>
          <p:cNvPr id="13" name="正方形/長方形 12">
            <a:extLst>
              <a:ext uri="{FF2B5EF4-FFF2-40B4-BE49-F238E27FC236}">
                <a16:creationId xmlns:a16="http://schemas.microsoft.com/office/drawing/2014/main" id="{12AF46D4-BC75-4C4C-85ED-68B0F8690A90}"/>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
        <p:nvSpPr>
          <p:cNvPr id="9" name="TextBox 3">
            <a:extLst>
              <a:ext uri="{FF2B5EF4-FFF2-40B4-BE49-F238E27FC236}">
                <a16:creationId xmlns:a16="http://schemas.microsoft.com/office/drawing/2014/main" id="{ACCB12AF-8C68-4312-A3B1-7FD8A0D5ADC7}"/>
              </a:ext>
            </a:extLst>
          </p:cNvPr>
          <p:cNvSpPr txBox="1"/>
          <p:nvPr/>
        </p:nvSpPr>
        <p:spPr>
          <a:xfrm>
            <a:off x="449017" y="1472206"/>
            <a:ext cx="9263394" cy="1200329"/>
          </a:xfrm>
          <a:prstGeom prst="rect">
            <a:avLst/>
          </a:prstGeom>
          <a:noFill/>
        </p:spPr>
        <p:txBody>
          <a:bodyPr wrap="square" rtlCol="0">
            <a:spAutoFit/>
          </a:bodyPr>
          <a:lstStyle/>
          <a:p>
            <a:r>
              <a:rPr lang="ja-JP" altLang="en-US" sz="2400" dirty="0"/>
              <a:t>・</a:t>
            </a:r>
            <a:r>
              <a:rPr lang="en-US" altLang="ja-JP" sz="2400" dirty="0" err="1"/>
              <a:t>resnet</a:t>
            </a:r>
            <a:r>
              <a:rPr lang="ja-JP" altLang="en-US" sz="2400" dirty="0"/>
              <a:t>の深層は自然画像の特徴に特化してしまっているから。</a:t>
            </a:r>
            <a:endParaRPr lang="en-US" altLang="ja-JP" sz="2400" dirty="0"/>
          </a:p>
          <a:p>
            <a:endParaRPr lang="en-US" altLang="ja-JP" sz="2400" dirty="0"/>
          </a:p>
          <a:p>
            <a:r>
              <a:rPr lang="ja-JP" altLang="en-US" sz="2400" dirty="0"/>
              <a:t>・汎用的な特徴を捉える</a:t>
            </a:r>
            <a:r>
              <a:rPr lang="en-US" altLang="ja-JP" sz="2400" dirty="0"/>
              <a:t>(</a:t>
            </a:r>
            <a:r>
              <a:rPr lang="ja-JP" altLang="en-US" sz="2400" dirty="0"/>
              <a:t>視点を持っている</a:t>
            </a:r>
            <a:r>
              <a:rPr lang="en-US" altLang="ja-JP" sz="2400" dirty="0"/>
              <a:t>)</a:t>
            </a:r>
            <a:r>
              <a:rPr lang="ja-JP" altLang="en-US" sz="2400" dirty="0"/>
              <a:t>から。</a:t>
            </a:r>
            <a:endParaRPr lang="en-US" altLang="ja-JP" sz="2400" dirty="0"/>
          </a:p>
        </p:txBody>
      </p:sp>
    </p:spTree>
    <p:extLst>
      <p:ext uri="{BB962C8B-B14F-4D97-AF65-F5344CB8AC3E}">
        <p14:creationId xmlns:p14="http://schemas.microsoft.com/office/powerpoint/2010/main" val="1368638719"/>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60587D40-33AC-499E-83EF-A0A8BDD75480}"/>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p:pic>
        <p:nvPicPr>
          <p:cNvPr id="4" name="図 3">
            <a:extLst>
              <a:ext uri="{FF2B5EF4-FFF2-40B4-BE49-F238E27FC236}">
                <a16:creationId xmlns:a16="http://schemas.microsoft.com/office/drawing/2014/main" id="{B3EFFEDA-BCBA-4B07-81F3-20532E5C1C27}"/>
              </a:ext>
            </a:extLst>
          </p:cNvPr>
          <p:cNvPicPr>
            <a:picLocks noChangeAspect="1"/>
          </p:cNvPicPr>
          <p:nvPr/>
        </p:nvPicPr>
        <p:blipFill>
          <a:blip r:embed="rId3"/>
          <a:stretch>
            <a:fillRect/>
          </a:stretch>
        </p:blipFill>
        <p:spPr>
          <a:xfrm>
            <a:off x="7466941" y="1824129"/>
            <a:ext cx="4725059" cy="4096322"/>
          </a:xfrm>
          <a:prstGeom prst="rect">
            <a:avLst/>
          </a:prstGeom>
        </p:spPr>
      </p:pic>
      <p:sp>
        <p:nvSpPr>
          <p:cNvPr id="5" name="テキスト ボックス 4">
            <a:extLst>
              <a:ext uri="{FF2B5EF4-FFF2-40B4-BE49-F238E27FC236}">
                <a16:creationId xmlns:a16="http://schemas.microsoft.com/office/drawing/2014/main" id="{A74C89F1-6EE9-4406-894A-B64D47753166}"/>
              </a:ext>
            </a:extLst>
          </p:cNvPr>
          <p:cNvSpPr txBox="1"/>
          <p:nvPr/>
        </p:nvSpPr>
        <p:spPr>
          <a:xfrm>
            <a:off x="339524" y="1582340"/>
            <a:ext cx="7127417" cy="3693319"/>
          </a:xfrm>
          <a:prstGeom prst="rect">
            <a:avLst/>
          </a:prstGeom>
          <a:noFill/>
        </p:spPr>
        <p:txBody>
          <a:bodyPr wrap="square" rtlCol="0">
            <a:spAutoFit/>
          </a:bodyPr>
          <a:lstStyle/>
          <a:p>
            <a:r>
              <a:rPr lang="ja-JP" altLang="en-US" dirty="0"/>
              <a:t>空集合に対する </a:t>
            </a:r>
            <a:r>
              <a:rPr lang="en-US" altLang="ja-JP" dirty="0"/>
              <a:t>min </a:t>
            </a:r>
            <a:r>
              <a:rPr lang="ja-JP" altLang="en-US" dirty="0"/>
              <a:t>操作は、正の無限大 </a:t>
            </a:r>
            <a:r>
              <a:rPr lang="en-US" altLang="ja-JP" dirty="0"/>
              <a:t>(+∞) </a:t>
            </a:r>
            <a:r>
              <a:rPr lang="ja-JP" altLang="en-US" dirty="0"/>
              <a:t>を返すと定義。</a:t>
            </a:r>
            <a:endParaRPr lang="en-US" altLang="ja-JP" dirty="0"/>
          </a:p>
          <a:p>
            <a:r>
              <a:rPr lang="ja-JP" altLang="en-US" dirty="0"/>
              <a:t>最初のステップ </a:t>
            </a:r>
            <a:r>
              <a:rPr lang="en-US" altLang="ja-JP" dirty="0"/>
              <a:t>(</a:t>
            </a:r>
            <a:r>
              <a:rPr lang="en-US" altLang="ja-JP" dirty="0" err="1"/>
              <a:t>i</a:t>
            </a:r>
            <a:r>
              <a:rPr lang="en-US" altLang="ja-JP" dirty="0"/>
              <a:t>=0)</a:t>
            </a:r>
          </a:p>
          <a:p>
            <a:endParaRPr lang="en-US" altLang="ja-JP" dirty="0"/>
          </a:p>
          <a:p>
            <a:r>
              <a:rPr lang="ja-JP" altLang="en-US" dirty="0"/>
              <a:t>内側の </a:t>
            </a:r>
            <a:r>
              <a:rPr lang="en-US" altLang="ja-JP" dirty="0"/>
              <a:t>min: </a:t>
            </a:r>
          </a:p>
          <a:p>
            <a:pPr lvl="1"/>
            <a:r>
              <a:rPr lang="en-US" altLang="ja-JP" dirty="0"/>
              <a:t>Mc </a:t>
            </a:r>
            <a:r>
              <a:rPr lang="ja-JP" altLang="en-US" dirty="0"/>
              <a:t>が空なので、全ての </a:t>
            </a:r>
            <a:r>
              <a:rPr lang="en-US" altLang="ja-JP" dirty="0"/>
              <a:t>m </a:t>
            </a:r>
            <a:r>
              <a:rPr lang="ja-JP" altLang="en-US" dirty="0"/>
              <a:t>に対して </a:t>
            </a:r>
            <a:r>
              <a:rPr lang="en-US" altLang="ja-JP" dirty="0"/>
              <a:t>min_{n \in Mc} ||...|| </a:t>
            </a:r>
            <a:r>
              <a:rPr lang="ja-JP" altLang="en-US" dirty="0"/>
              <a:t>は </a:t>
            </a:r>
            <a:r>
              <a:rPr lang="en-US" altLang="ja-JP" dirty="0"/>
              <a:t>+∞ </a:t>
            </a:r>
            <a:r>
              <a:rPr lang="ja-JP" altLang="en-US" dirty="0"/>
              <a:t>になる。</a:t>
            </a:r>
          </a:p>
          <a:p>
            <a:r>
              <a:rPr lang="ja-JP" altLang="en-US" dirty="0"/>
              <a:t>外側の </a:t>
            </a:r>
            <a:r>
              <a:rPr lang="en-US" altLang="ja-JP" dirty="0" err="1"/>
              <a:t>arg</a:t>
            </a:r>
            <a:r>
              <a:rPr lang="en-US" altLang="ja-JP" dirty="0"/>
              <a:t> max: </a:t>
            </a:r>
          </a:p>
          <a:p>
            <a:pPr lvl="1"/>
            <a:r>
              <a:rPr lang="en-US" altLang="ja-JP" dirty="0" err="1"/>
              <a:t>arg</a:t>
            </a:r>
            <a:r>
              <a:rPr lang="en-US" altLang="ja-JP" dirty="0"/>
              <a:t> max_{m \in M-Mc} (+∞)</a:t>
            </a:r>
          </a:p>
          <a:p>
            <a:pPr lvl="1"/>
            <a:r>
              <a:rPr lang="ja-JP" altLang="en-US" dirty="0"/>
              <a:t>全ての </a:t>
            </a:r>
            <a:r>
              <a:rPr lang="en-US" altLang="ja-JP" dirty="0"/>
              <a:t>m </a:t>
            </a:r>
            <a:r>
              <a:rPr lang="ja-JP" altLang="en-US" dirty="0"/>
              <a:t>に対して </a:t>
            </a:r>
            <a:r>
              <a:rPr lang="en-US" altLang="ja-JP" dirty="0"/>
              <a:t>min </a:t>
            </a:r>
            <a:r>
              <a:rPr lang="ja-JP" altLang="en-US" dirty="0"/>
              <a:t>の結果が </a:t>
            </a:r>
            <a:r>
              <a:rPr lang="en-US" altLang="ja-JP" dirty="0"/>
              <a:t>+∞ </a:t>
            </a:r>
            <a:r>
              <a:rPr lang="ja-JP" altLang="en-US" dirty="0"/>
              <a:t>となり、差がない。</a:t>
            </a:r>
          </a:p>
          <a:p>
            <a:pPr lvl="1"/>
            <a:r>
              <a:rPr lang="ja-JP" altLang="en-US" dirty="0"/>
              <a:t>この場合、アルゴリズムは </a:t>
            </a:r>
            <a:r>
              <a:rPr lang="en-US" altLang="ja-JP" dirty="0"/>
              <a:t>M </a:t>
            </a:r>
            <a:r>
              <a:rPr lang="ja-JP" altLang="en-US" dirty="0"/>
              <a:t>の中からランダムに</a:t>
            </a:r>
            <a:r>
              <a:rPr lang="en-US" altLang="ja-JP" dirty="0"/>
              <a:t>1</a:t>
            </a:r>
            <a:r>
              <a:rPr lang="ja-JP" altLang="en-US" dirty="0" err="1"/>
              <a:t>つの</a:t>
            </a:r>
            <a:r>
              <a:rPr lang="ja-JP" altLang="en-US" dirty="0"/>
              <a:t>点 </a:t>
            </a:r>
            <a:r>
              <a:rPr lang="en-US" altLang="ja-JP" dirty="0"/>
              <a:t>m_0 </a:t>
            </a:r>
            <a:r>
              <a:rPr lang="ja-JP" altLang="en-US" dirty="0"/>
              <a:t>を選び最初の代表点とする。</a:t>
            </a:r>
          </a:p>
          <a:p>
            <a:endParaRPr lang="en-US" altLang="ja-JP" dirty="0"/>
          </a:p>
          <a:p>
            <a:endParaRPr kumimoji="1" lang="ja-JP" altLang="en-US" dirty="0"/>
          </a:p>
        </p:txBody>
      </p:sp>
    </p:spTree>
    <p:extLst>
      <p:ext uri="{BB962C8B-B14F-4D97-AF65-F5344CB8AC3E}">
        <p14:creationId xmlns:p14="http://schemas.microsoft.com/office/powerpoint/2010/main" val="55128799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12</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損失関数　軽く　学習過程</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938992"/>
          </a:xfrm>
          <a:prstGeom prst="rect">
            <a:avLst/>
          </a:prstGeom>
          <a:noFill/>
        </p:spPr>
        <p:txBody>
          <a:bodyPr wrap="square" rtlCol="0">
            <a:spAutoFit/>
          </a:bodyPr>
          <a:lstStyle/>
          <a:p>
            <a:r>
              <a:rPr lang="ja-JP" altLang="en-US" sz="2000" dirty="0"/>
              <a:t>Ｘｘｘｘ</a:t>
            </a:r>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p:txBody>
      </p:sp>
    </p:spTree>
    <p:extLst>
      <p:ext uri="{BB962C8B-B14F-4D97-AF65-F5344CB8AC3E}">
        <p14:creationId xmlns:p14="http://schemas.microsoft.com/office/powerpoint/2010/main" val="332614666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2985433"/>
          </a:xfrm>
          <a:prstGeom prst="rect">
            <a:avLst/>
          </a:prstGeom>
          <a:noFill/>
        </p:spPr>
        <p:txBody>
          <a:bodyPr wrap="square" rtlCol="0">
            <a:spAutoFit/>
          </a:bodyPr>
          <a:lstStyle/>
          <a:p>
            <a:r>
              <a:rPr lang="ja-JP" altLang="en-US" sz="4000" dirty="0"/>
              <a:t>結果</a:t>
            </a:r>
            <a:endParaRPr lang="en-US" altLang="ja-JP" sz="4000" dirty="0"/>
          </a:p>
          <a:p>
            <a:endParaRPr lang="en-US" altLang="ja-JP" sz="4000" dirty="0"/>
          </a:p>
          <a:p>
            <a:r>
              <a:rPr lang="ja-JP" altLang="en-US" sz="4000" dirty="0"/>
              <a:t>・評価指標の説明</a:t>
            </a:r>
            <a:endParaRPr lang="en-US" altLang="ja-JP" sz="4000" dirty="0"/>
          </a:p>
          <a:p>
            <a:endParaRPr lang="en-US" sz="2800" dirty="0"/>
          </a:p>
          <a:p>
            <a:r>
              <a:rPr lang="ja-JP" altLang="en-US" sz="4000" dirty="0"/>
              <a:t>・結果の説明</a:t>
            </a:r>
            <a:endParaRPr lang="en-US" sz="4000" dirty="0"/>
          </a:p>
        </p:txBody>
      </p:sp>
    </p:spTree>
    <p:extLst>
      <p:ext uri="{BB962C8B-B14F-4D97-AF65-F5344CB8AC3E}">
        <p14:creationId xmlns:p14="http://schemas.microsoft.com/office/powerpoint/2010/main" val="9907217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14</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結果１</a:t>
            </a:r>
            <a:endParaRPr lang="en-US" altLang="ja-JP" sz="4000" dirty="0"/>
          </a:p>
        </p:txBody>
      </p:sp>
      <p:pic>
        <p:nvPicPr>
          <p:cNvPr id="3" name="図 2">
            <a:extLst>
              <a:ext uri="{FF2B5EF4-FFF2-40B4-BE49-F238E27FC236}">
                <a16:creationId xmlns:a16="http://schemas.microsoft.com/office/drawing/2014/main" id="{96C73D89-497D-4C97-B8E1-8B6D19D9E958}"/>
              </a:ext>
            </a:extLst>
          </p:cNvPr>
          <p:cNvPicPr>
            <a:picLocks noChangeAspect="1"/>
          </p:cNvPicPr>
          <p:nvPr/>
        </p:nvPicPr>
        <p:blipFill rotWithShape="1">
          <a:blip r:embed="rId3"/>
          <a:srcRect t="26881"/>
          <a:stretch/>
        </p:blipFill>
        <p:spPr>
          <a:xfrm>
            <a:off x="41304" y="4143730"/>
            <a:ext cx="12109392" cy="992623"/>
          </a:xfrm>
          <a:prstGeom prst="rect">
            <a:avLst/>
          </a:prstGeom>
        </p:spPr>
      </p:pic>
      <p:sp>
        <p:nvSpPr>
          <p:cNvPr id="4" name="テキスト ボックス 3">
            <a:extLst>
              <a:ext uri="{FF2B5EF4-FFF2-40B4-BE49-F238E27FC236}">
                <a16:creationId xmlns:a16="http://schemas.microsoft.com/office/drawing/2014/main" id="{76FF1925-F185-4C7C-8531-2C2F696E8FE5}"/>
              </a:ext>
            </a:extLst>
          </p:cNvPr>
          <p:cNvSpPr txBox="1"/>
          <p:nvPr/>
        </p:nvSpPr>
        <p:spPr>
          <a:xfrm>
            <a:off x="229096" y="1339706"/>
            <a:ext cx="10568354" cy="400110"/>
          </a:xfrm>
          <a:prstGeom prst="rect">
            <a:avLst/>
          </a:prstGeom>
          <a:noFill/>
        </p:spPr>
        <p:txBody>
          <a:bodyPr wrap="square" rtlCol="0">
            <a:spAutoFit/>
          </a:bodyPr>
          <a:lstStyle/>
          <a:p>
            <a:r>
              <a:rPr lang="ja-JP" altLang="en-US" sz="2000" b="1" dirty="0"/>
              <a:t>注目すべきはメモリバンクを圧縮した際の性能低下。</a:t>
            </a:r>
            <a:endParaRPr lang="en-US" altLang="ja-JP" sz="2000" dirty="0"/>
          </a:p>
        </p:txBody>
      </p:sp>
      <p:pic>
        <p:nvPicPr>
          <p:cNvPr id="5" name="図 4">
            <a:extLst>
              <a:ext uri="{FF2B5EF4-FFF2-40B4-BE49-F238E27FC236}">
                <a16:creationId xmlns:a16="http://schemas.microsoft.com/office/drawing/2014/main" id="{C231FC82-C182-4488-AB1E-62251E0AF265}"/>
              </a:ext>
            </a:extLst>
          </p:cNvPr>
          <p:cNvPicPr>
            <a:picLocks noChangeAspect="1"/>
          </p:cNvPicPr>
          <p:nvPr/>
        </p:nvPicPr>
        <p:blipFill>
          <a:blip r:embed="rId4"/>
          <a:stretch>
            <a:fillRect/>
          </a:stretch>
        </p:blipFill>
        <p:spPr>
          <a:xfrm>
            <a:off x="800138" y="5601663"/>
            <a:ext cx="10591724" cy="1114176"/>
          </a:xfrm>
          <a:prstGeom prst="rect">
            <a:avLst/>
          </a:prstGeom>
        </p:spPr>
      </p:pic>
      <p:sp>
        <p:nvSpPr>
          <p:cNvPr id="6" name="テキスト ボックス 5">
            <a:extLst>
              <a:ext uri="{FF2B5EF4-FFF2-40B4-BE49-F238E27FC236}">
                <a16:creationId xmlns:a16="http://schemas.microsoft.com/office/drawing/2014/main" id="{FACF206B-850B-4FC9-9DAC-DC903DDB3547}"/>
              </a:ext>
            </a:extLst>
          </p:cNvPr>
          <p:cNvSpPr txBox="1"/>
          <p:nvPr/>
        </p:nvSpPr>
        <p:spPr>
          <a:xfrm>
            <a:off x="811822" y="6511842"/>
            <a:ext cx="10568354" cy="338554"/>
          </a:xfrm>
          <a:prstGeom prst="rect">
            <a:avLst/>
          </a:prstGeom>
          <a:noFill/>
        </p:spPr>
        <p:txBody>
          <a:bodyPr wrap="square" rtlCol="0">
            <a:spAutoFit/>
          </a:bodyPr>
          <a:lstStyle/>
          <a:p>
            <a:pPr algn="ctr"/>
            <a:r>
              <a:rPr lang="en-US" altLang="ja-JP" sz="1600" dirty="0"/>
              <a:t>PRO</a:t>
            </a:r>
            <a:r>
              <a:rPr lang="ja-JP" altLang="en-US" sz="1600" dirty="0"/>
              <a:t>スコアの結果</a:t>
            </a:r>
            <a:endParaRPr lang="en-US" altLang="ja-JP" sz="1600" dirty="0"/>
          </a:p>
        </p:txBody>
      </p:sp>
      <p:sp>
        <p:nvSpPr>
          <p:cNvPr id="7" name="テキスト ボックス 6">
            <a:extLst>
              <a:ext uri="{FF2B5EF4-FFF2-40B4-BE49-F238E27FC236}">
                <a16:creationId xmlns:a16="http://schemas.microsoft.com/office/drawing/2014/main" id="{F2FAAA9C-DB45-4B85-9D71-6713405EBF10}"/>
              </a:ext>
            </a:extLst>
          </p:cNvPr>
          <p:cNvSpPr txBox="1"/>
          <p:nvPr/>
        </p:nvSpPr>
        <p:spPr>
          <a:xfrm>
            <a:off x="616018" y="4962185"/>
            <a:ext cx="10568354" cy="338554"/>
          </a:xfrm>
          <a:prstGeom prst="rect">
            <a:avLst/>
          </a:prstGeom>
          <a:noFill/>
        </p:spPr>
        <p:txBody>
          <a:bodyPr wrap="square" rtlCol="0">
            <a:spAutoFit/>
          </a:bodyPr>
          <a:lstStyle/>
          <a:p>
            <a:pPr algn="ctr"/>
            <a:r>
              <a:rPr lang="ja-JP" altLang="en-US" sz="1600" dirty="0"/>
              <a:t>ピクセル単位</a:t>
            </a:r>
            <a:r>
              <a:rPr lang="en-US" altLang="ja-JP" sz="1600" dirty="0"/>
              <a:t>AUROC</a:t>
            </a:r>
            <a:r>
              <a:rPr lang="ja-JP" altLang="en-US" sz="1600" dirty="0"/>
              <a:t>スコアの結果</a:t>
            </a:r>
            <a:endParaRPr lang="en-US" altLang="ja-JP" sz="1600" dirty="0"/>
          </a:p>
        </p:txBody>
      </p:sp>
      <p:pic>
        <p:nvPicPr>
          <p:cNvPr id="8" name="図 7">
            <a:extLst>
              <a:ext uri="{FF2B5EF4-FFF2-40B4-BE49-F238E27FC236}">
                <a16:creationId xmlns:a16="http://schemas.microsoft.com/office/drawing/2014/main" id="{360BCC86-0854-4973-BAF6-B556F76D79D5}"/>
              </a:ext>
            </a:extLst>
          </p:cNvPr>
          <p:cNvPicPr>
            <a:picLocks noChangeAspect="1"/>
          </p:cNvPicPr>
          <p:nvPr/>
        </p:nvPicPr>
        <p:blipFill>
          <a:blip r:embed="rId5"/>
          <a:stretch>
            <a:fillRect/>
          </a:stretch>
        </p:blipFill>
        <p:spPr>
          <a:xfrm>
            <a:off x="616018" y="2563505"/>
            <a:ext cx="10959963" cy="877306"/>
          </a:xfrm>
          <a:prstGeom prst="rect">
            <a:avLst/>
          </a:prstGeom>
        </p:spPr>
      </p:pic>
      <p:sp>
        <p:nvSpPr>
          <p:cNvPr id="9" name="テキスト ボックス 8">
            <a:extLst>
              <a:ext uri="{FF2B5EF4-FFF2-40B4-BE49-F238E27FC236}">
                <a16:creationId xmlns:a16="http://schemas.microsoft.com/office/drawing/2014/main" id="{23C9B89A-E533-4AF1-98F5-D41838FBCEED}"/>
              </a:ext>
            </a:extLst>
          </p:cNvPr>
          <p:cNvSpPr txBox="1"/>
          <p:nvPr/>
        </p:nvSpPr>
        <p:spPr>
          <a:xfrm>
            <a:off x="616018" y="3461131"/>
            <a:ext cx="10568354" cy="338554"/>
          </a:xfrm>
          <a:prstGeom prst="rect">
            <a:avLst/>
          </a:prstGeom>
          <a:noFill/>
        </p:spPr>
        <p:txBody>
          <a:bodyPr wrap="square" rtlCol="0">
            <a:spAutoFit/>
          </a:bodyPr>
          <a:lstStyle/>
          <a:p>
            <a:pPr algn="ctr"/>
            <a:r>
              <a:rPr lang="ja-JP" altLang="en-US" sz="1600" dirty="0"/>
              <a:t>画像単位</a:t>
            </a:r>
            <a:r>
              <a:rPr lang="en-US" altLang="ja-JP" sz="1600" dirty="0"/>
              <a:t>AUROC</a:t>
            </a:r>
            <a:r>
              <a:rPr lang="ja-JP" altLang="en-US" sz="1600" dirty="0"/>
              <a:t>スコアの結果</a:t>
            </a:r>
            <a:endParaRPr lang="en-US" altLang="ja-JP" sz="1600" dirty="0"/>
          </a:p>
        </p:txBody>
      </p:sp>
    </p:spTree>
    <p:extLst>
      <p:ext uri="{BB962C8B-B14F-4D97-AF65-F5344CB8AC3E}">
        <p14:creationId xmlns:p14="http://schemas.microsoft.com/office/powerpoint/2010/main" val="12107271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結果２</a:t>
            </a:r>
            <a:endParaRPr lang="en-US" altLang="ja-JP" sz="4000" dirty="0"/>
          </a:p>
        </p:txBody>
      </p:sp>
      <p:pic>
        <p:nvPicPr>
          <p:cNvPr id="3" name="図 2">
            <a:extLst>
              <a:ext uri="{FF2B5EF4-FFF2-40B4-BE49-F238E27FC236}">
                <a16:creationId xmlns:a16="http://schemas.microsoft.com/office/drawing/2014/main" id="{64D01B05-733B-49B3-80E9-7774C2E73198}"/>
              </a:ext>
            </a:extLst>
          </p:cNvPr>
          <p:cNvPicPr>
            <a:picLocks noChangeAspect="1"/>
          </p:cNvPicPr>
          <p:nvPr/>
        </p:nvPicPr>
        <p:blipFill>
          <a:blip r:embed="rId3"/>
          <a:stretch>
            <a:fillRect/>
          </a:stretch>
        </p:blipFill>
        <p:spPr>
          <a:xfrm>
            <a:off x="1612666" y="3719829"/>
            <a:ext cx="8966668" cy="2279662"/>
          </a:xfrm>
          <a:prstGeom prst="rect">
            <a:avLst/>
          </a:prstGeom>
        </p:spPr>
      </p:pic>
      <p:sp>
        <p:nvSpPr>
          <p:cNvPr id="4" name="テキスト ボックス 3">
            <a:extLst>
              <a:ext uri="{FF2B5EF4-FFF2-40B4-BE49-F238E27FC236}">
                <a16:creationId xmlns:a16="http://schemas.microsoft.com/office/drawing/2014/main" id="{2AB3B683-720A-4301-990C-43FD6AFABF65}"/>
              </a:ext>
            </a:extLst>
          </p:cNvPr>
          <p:cNvSpPr txBox="1"/>
          <p:nvPr/>
        </p:nvSpPr>
        <p:spPr>
          <a:xfrm>
            <a:off x="2254384" y="5999491"/>
            <a:ext cx="7329455" cy="338554"/>
          </a:xfrm>
          <a:prstGeom prst="rect">
            <a:avLst/>
          </a:prstGeom>
          <a:noFill/>
        </p:spPr>
        <p:txBody>
          <a:bodyPr wrap="square" rtlCol="0">
            <a:spAutoFit/>
          </a:bodyPr>
          <a:lstStyle/>
          <a:p>
            <a:pPr algn="ctr"/>
            <a:r>
              <a:rPr lang="ja-JP" altLang="en-US" sz="1600" dirty="0"/>
              <a:t>画像ごとの平均推論時間とスコア</a:t>
            </a:r>
            <a:r>
              <a:rPr lang="en-US" altLang="ja-JP" sz="1600" dirty="0"/>
              <a:t>( </a:t>
            </a:r>
            <a:r>
              <a:rPr lang="ja-JP" altLang="en-US" sz="1600" dirty="0"/>
              <a:t>画像</a:t>
            </a:r>
            <a:r>
              <a:rPr lang="en-US" altLang="ja-JP" sz="1600" dirty="0"/>
              <a:t>AUROC, </a:t>
            </a:r>
            <a:r>
              <a:rPr lang="ja-JP" altLang="en-US" sz="1600" dirty="0"/>
              <a:t>ピクセル</a:t>
            </a:r>
            <a:r>
              <a:rPr lang="en-US" altLang="ja-JP" sz="1600" dirty="0"/>
              <a:t>AUROC, PRO )</a:t>
            </a:r>
          </a:p>
        </p:txBody>
      </p:sp>
      <p:sp>
        <p:nvSpPr>
          <p:cNvPr id="11" name="テキスト ボックス 10">
            <a:extLst>
              <a:ext uri="{FF2B5EF4-FFF2-40B4-BE49-F238E27FC236}">
                <a16:creationId xmlns:a16="http://schemas.microsoft.com/office/drawing/2014/main" id="{9B1A0125-3340-472F-90AD-40222C729D40}"/>
              </a:ext>
            </a:extLst>
          </p:cNvPr>
          <p:cNvSpPr txBox="1"/>
          <p:nvPr/>
        </p:nvSpPr>
        <p:spPr>
          <a:xfrm>
            <a:off x="449017" y="1565299"/>
            <a:ext cx="9979773" cy="923330"/>
          </a:xfrm>
          <a:prstGeom prst="rect">
            <a:avLst/>
          </a:prstGeom>
          <a:noFill/>
        </p:spPr>
        <p:txBody>
          <a:bodyPr wrap="square" rtlCol="0">
            <a:spAutoFit/>
          </a:bodyPr>
          <a:lstStyle/>
          <a:p>
            <a:r>
              <a:rPr lang="ja-JP" altLang="en-US" dirty="0"/>
              <a:t>・推論時間では</a:t>
            </a:r>
            <a:r>
              <a:rPr lang="en-US" altLang="ja-JP" dirty="0"/>
              <a:t>PatchCore-10%</a:t>
            </a:r>
            <a:r>
              <a:rPr lang="ja-JP" altLang="en-US" dirty="0"/>
              <a:t>は</a:t>
            </a:r>
            <a:r>
              <a:rPr lang="en-US" altLang="ja-JP" dirty="0"/>
              <a:t>0.22s</a:t>
            </a:r>
            <a:r>
              <a:rPr lang="ja-JP" altLang="en-US" dirty="0" err="1"/>
              <a:t>、</a:t>
            </a:r>
            <a:r>
              <a:rPr lang="en-US" altLang="ja-JP" dirty="0" err="1"/>
              <a:t>PaDiM</a:t>
            </a:r>
            <a:r>
              <a:rPr lang="ja-JP" altLang="en-US" dirty="0"/>
              <a:t>は</a:t>
            </a:r>
            <a:r>
              <a:rPr lang="en-US" altLang="ja-JP" dirty="0"/>
              <a:t>0.19s</a:t>
            </a:r>
            <a:r>
              <a:rPr lang="ja-JP" altLang="en-US" dirty="0"/>
              <a:t>と提案手法が劣勢。</a:t>
            </a:r>
            <a:endParaRPr lang="en-US" altLang="ja-JP" dirty="0"/>
          </a:p>
          <a:p>
            <a:endParaRPr lang="en-US" altLang="ja-JP" dirty="0"/>
          </a:p>
          <a:p>
            <a:r>
              <a:rPr lang="ja-JP" altLang="en-US" dirty="0"/>
              <a:t>・</a:t>
            </a:r>
            <a:r>
              <a:rPr lang="en-US" altLang="ja-JP" dirty="0"/>
              <a:t>PatchCore-1%</a:t>
            </a:r>
            <a:r>
              <a:rPr lang="ja-JP" altLang="en-US" dirty="0"/>
              <a:t>では平均推論時間・各スコア共に優勢。</a:t>
            </a:r>
            <a:endParaRPr lang="en-US" altLang="ja-JP" dirty="0"/>
          </a:p>
        </p:txBody>
      </p:sp>
    </p:spTree>
    <p:extLst>
      <p:ext uri="{BB962C8B-B14F-4D97-AF65-F5344CB8AC3E}">
        <p14:creationId xmlns:p14="http://schemas.microsoft.com/office/powerpoint/2010/main" val="320302364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結果３</a:t>
            </a:r>
            <a:endParaRPr lang="en-US" altLang="ja-JP" sz="4000" dirty="0"/>
          </a:p>
        </p:txBody>
      </p:sp>
      <p:pic>
        <p:nvPicPr>
          <p:cNvPr id="6" name="図 5">
            <a:extLst>
              <a:ext uri="{FF2B5EF4-FFF2-40B4-BE49-F238E27FC236}">
                <a16:creationId xmlns:a16="http://schemas.microsoft.com/office/drawing/2014/main" id="{503ED876-7303-4291-842A-67A9A68C9110}"/>
              </a:ext>
            </a:extLst>
          </p:cNvPr>
          <p:cNvPicPr>
            <a:picLocks noChangeAspect="1"/>
          </p:cNvPicPr>
          <p:nvPr/>
        </p:nvPicPr>
        <p:blipFill>
          <a:blip r:embed="rId3"/>
          <a:stretch>
            <a:fillRect/>
          </a:stretch>
        </p:blipFill>
        <p:spPr>
          <a:xfrm>
            <a:off x="1658408" y="3669175"/>
            <a:ext cx="8693222" cy="2667595"/>
          </a:xfrm>
          <a:prstGeom prst="rect">
            <a:avLst/>
          </a:prstGeom>
        </p:spPr>
      </p:pic>
      <p:sp>
        <p:nvSpPr>
          <p:cNvPr id="7" name="正方形/長方形 6">
            <a:extLst>
              <a:ext uri="{FF2B5EF4-FFF2-40B4-BE49-F238E27FC236}">
                <a16:creationId xmlns:a16="http://schemas.microsoft.com/office/drawing/2014/main" id="{03AB8F58-16D9-4592-B0CC-928C890BED2F}"/>
              </a:ext>
            </a:extLst>
          </p:cNvPr>
          <p:cNvSpPr/>
          <p:nvPr/>
        </p:nvSpPr>
        <p:spPr>
          <a:xfrm>
            <a:off x="2694486" y="6361840"/>
            <a:ext cx="1212316" cy="369332"/>
          </a:xfrm>
          <a:prstGeom prst="rect">
            <a:avLst/>
          </a:prstGeom>
        </p:spPr>
        <p:txBody>
          <a:bodyPr wrap="square">
            <a:spAutoFit/>
          </a:bodyPr>
          <a:lstStyle/>
          <a:p>
            <a:r>
              <a:rPr lang="ja-JP" altLang="en-US" dirty="0"/>
              <a:t>画像単位</a:t>
            </a:r>
          </a:p>
        </p:txBody>
      </p:sp>
      <p:sp>
        <p:nvSpPr>
          <p:cNvPr id="8" name="正方形/長方形 7">
            <a:extLst>
              <a:ext uri="{FF2B5EF4-FFF2-40B4-BE49-F238E27FC236}">
                <a16:creationId xmlns:a16="http://schemas.microsoft.com/office/drawing/2014/main" id="{10485C00-B604-4F02-BCCD-7B8B9F9AE574}"/>
              </a:ext>
            </a:extLst>
          </p:cNvPr>
          <p:cNvSpPr/>
          <p:nvPr/>
        </p:nvSpPr>
        <p:spPr>
          <a:xfrm>
            <a:off x="5146296" y="6361840"/>
            <a:ext cx="1717446" cy="369332"/>
          </a:xfrm>
          <a:prstGeom prst="rect">
            <a:avLst/>
          </a:prstGeom>
        </p:spPr>
        <p:txBody>
          <a:bodyPr wrap="square">
            <a:spAutoFit/>
          </a:bodyPr>
          <a:lstStyle/>
          <a:p>
            <a:r>
              <a:rPr lang="ja-JP" altLang="en-US" dirty="0"/>
              <a:t>ピクセル単位</a:t>
            </a:r>
          </a:p>
        </p:txBody>
      </p:sp>
      <p:sp>
        <p:nvSpPr>
          <p:cNvPr id="9" name="正方形/長方形 8">
            <a:extLst>
              <a:ext uri="{FF2B5EF4-FFF2-40B4-BE49-F238E27FC236}">
                <a16:creationId xmlns:a16="http://schemas.microsoft.com/office/drawing/2014/main" id="{0FC5AE0D-19A2-40D5-97FD-CB8AC503E3EE}"/>
              </a:ext>
            </a:extLst>
          </p:cNvPr>
          <p:cNvSpPr/>
          <p:nvPr/>
        </p:nvSpPr>
        <p:spPr>
          <a:xfrm>
            <a:off x="7998397" y="6336770"/>
            <a:ext cx="1717446" cy="369332"/>
          </a:xfrm>
          <a:prstGeom prst="rect">
            <a:avLst/>
          </a:prstGeom>
        </p:spPr>
        <p:txBody>
          <a:bodyPr wrap="square">
            <a:spAutoFit/>
          </a:bodyPr>
          <a:lstStyle/>
          <a:p>
            <a:r>
              <a:rPr lang="ja-JP" altLang="en-US" dirty="0"/>
              <a:t>ピクセル単位</a:t>
            </a:r>
          </a:p>
        </p:txBody>
      </p:sp>
      <p:sp>
        <p:nvSpPr>
          <p:cNvPr id="10" name="正方形/長方形 9">
            <a:extLst>
              <a:ext uri="{FF2B5EF4-FFF2-40B4-BE49-F238E27FC236}">
                <a16:creationId xmlns:a16="http://schemas.microsoft.com/office/drawing/2014/main" id="{015AF978-407B-43A9-B66F-59AD3B95A6BC}"/>
              </a:ext>
            </a:extLst>
          </p:cNvPr>
          <p:cNvSpPr/>
          <p:nvPr/>
        </p:nvSpPr>
        <p:spPr>
          <a:xfrm>
            <a:off x="4311153" y="3320654"/>
            <a:ext cx="3387732" cy="338554"/>
          </a:xfrm>
          <a:prstGeom prst="rect">
            <a:avLst/>
          </a:prstGeom>
          <a:ln>
            <a:solidFill>
              <a:schemeClr val="tx1"/>
            </a:solidFill>
          </a:ln>
        </p:spPr>
        <p:txBody>
          <a:bodyPr wrap="square">
            <a:spAutoFit/>
          </a:bodyPr>
          <a:lstStyle/>
          <a:p>
            <a:pPr algn="ctr"/>
            <a:r>
              <a:rPr lang="en-US" altLang="ja-JP" sz="1600" dirty="0" err="1"/>
              <a:t>FewShot</a:t>
            </a:r>
            <a:r>
              <a:rPr lang="ja-JP" altLang="en-US" sz="1600" dirty="0"/>
              <a:t>性能の比較</a:t>
            </a:r>
          </a:p>
        </p:txBody>
      </p:sp>
      <p:sp>
        <p:nvSpPr>
          <p:cNvPr id="11" name="テキスト ボックス 10">
            <a:extLst>
              <a:ext uri="{FF2B5EF4-FFF2-40B4-BE49-F238E27FC236}">
                <a16:creationId xmlns:a16="http://schemas.microsoft.com/office/drawing/2014/main" id="{76D12076-6B1D-4111-84B1-527E583E3628}"/>
              </a:ext>
            </a:extLst>
          </p:cNvPr>
          <p:cNvSpPr txBox="1"/>
          <p:nvPr/>
        </p:nvSpPr>
        <p:spPr>
          <a:xfrm>
            <a:off x="449017" y="1565299"/>
            <a:ext cx="8693222" cy="923330"/>
          </a:xfrm>
          <a:prstGeom prst="rect">
            <a:avLst/>
          </a:prstGeom>
          <a:noFill/>
        </p:spPr>
        <p:txBody>
          <a:bodyPr wrap="square" rtlCol="0">
            <a:spAutoFit/>
          </a:bodyPr>
          <a:lstStyle/>
          <a:p>
            <a:r>
              <a:rPr lang="ja-JP" altLang="en-US" dirty="0"/>
              <a:t>・従来手法が全データを使って達成した最高スコアを約</a:t>
            </a:r>
            <a:r>
              <a:rPr lang="en-US" altLang="ja-JP" dirty="0"/>
              <a:t>20%</a:t>
            </a:r>
            <a:r>
              <a:rPr lang="ja-JP" altLang="en-US" dirty="0"/>
              <a:t>のデータで達成。</a:t>
            </a:r>
            <a:endParaRPr lang="en-US" altLang="ja-JP" dirty="0"/>
          </a:p>
          <a:p>
            <a:endParaRPr lang="en-US" altLang="ja-JP" dirty="0"/>
          </a:p>
          <a:p>
            <a:r>
              <a:rPr lang="ja-JP" altLang="en-US" dirty="0"/>
              <a:t>・どんなデータ量でも高い性能を示している。</a:t>
            </a:r>
            <a:endParaRPr lang="en-US" altLang="ja-JP" dirty="0"/>
          </a:p>
        </p:txBody>
      </p:sp>
    </p:spTree>
    <p:extLst>
      <p:ext uri="{BB962C8B-B14F-4D97-AF65-F5344CB8AC3E}">
        <p14:creationId xmlns:p14="http://schemas.microsoft.com/office/powerpoint/2010/main" val="124270926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位置ずれに強く、未知の欠陥を高い精度で検出する技術の確立。</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067559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位置ずれに強く、未知の欠陥を高い精度で検出する技術の確立。</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73708305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20</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2031325"/>
          </a:xfrm>
          <a:prstGeom prst="rect">
            <a:avLst/>
          </a:prstGeom>
          <a:noFill/>
        </p:spPr>
        <p:txBody>
          <a:bodyPr wrap="square" rtlCol="0">
            <a:spAutoFit/>
          </a:bodyPr>
          <a:lstStyle/>
          <a:p>
            <a:r>
              <a:rPr lang="en-JP" altLang="ja-JP" dirty="0"/>
              <a:t>[1]</a:t>
            </a:r>
            <a:r>
              <a:rPr lang="ja-JP" altLang="en-US" dirty="0"/>
              <a:t> </a:t>
            </a:r>
            <a:r>
              <a:rPr lang="en-US" altLang="ja-JP" dirty="0"/>
              <a:t>Roth et.al., </a:t>
            </a:r>
            <a:r>
              <a:rPr lang="en-US" altLang="ja-JP" dirty="0">
                <a:hlinkClick r:id="rId3"/>
              </a:rPr>
              <a:t>“Towards Total Recall in Industrial Anomaly Detection”</a:t>
            </a:r>
            <a:r>
              <a:rPr lang="en-US" altLang="ja-JP" dirty="0">
                <a:solidFill>
                  <a:srgbClr val="000000"/>
                </a:solidFill>
              </a:rPr>
              <a:t> 2021, </a:t>
            </a:r>
            <a:r>
              <a:rPr lang="en-US" altLang="ja-JP" dirty="0"/>
              <a:t>CVPR 2022</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
        <p:nvSpPr>
          <p:cNvPr id="6" name="正方形/長方形 5">
            <a:extLst>
              <a:ext uri="{FF2B5EF4-FFF2-40B4-BE49-F238E27FC236}">
                <a16:creationId xmlns:a16="http://schemas.microsoft.com/office/drawing/2014/main" id="{78AD3620-1B95-4C07-9DEE-747FD2025B13}"/>
              </a:ext>
            </a:extLst>
          </p:cNvPr>
          <p:cNvSpPr/>
          <p:nvPr/>
        </p:nvSpPr>
        <p:spPr>
          <a:xfrm>
            <a:off x="0" y="6651360"/>
            <a:ext cx="6096000" cy="215444"/>
          </a:xfrm>
          <a:prstGeom prst="rect">
            <a:avLst/>
          </a:prstGeom>
        </p:spPr>
        <p:txBody>
          <a:bodyPr>
            <a:spAutoFit/>
          </a:bodyPr>
          <a:lstStyle/>
          <a:p>
            <a:r>
              <a:rPr lang="ja-JP" altLang="en-US" sz="800" dirty="0">
                <a:hlinkClick r:id="rId4"/>
              </a:rPr>
              <a:t>https://www.notion.so/PatchCore-20e04fa232438116a862c18e21938bf1?source=copy_link</a:t>
            </a:r>
            <a:endParaRPr lang="en-US" altLang="ja-JP" sz="800" dirty="0"/>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21</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22</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1477328"/>
          </a:xfrm>
          <a:prstGeom prst="rect">
            <a:avLst/>
          </a:prstGeom>
        </p:spPr>
        <p:txBody>
          <a:bodyPr wrap="square">
            <a:spAutoFit/>
          </a:bodyPr>
          <a:lstStyle/>
          <a:p>
            <a:r>
              <a:rPr lang="en-JP" altLang="ja-JP" dirty="0"/>
              <a:t>・</a:t>
            </a:r>
            <a:r>
              <a:rPr lang="ja-JP" altLang="en-US" dirty="0"/>
              <a:t>新しく提案された手法でも過去の手法より苦手な評価項目が存在してる。</a:t>
            </a:r>
            <a:r>
              <a:rPr lang="en-US" altLang="ja-JP" dirty="0"/>
              <a:t>(</a:t>
            </a:r>
            <a:r>
              <a:rPr lang="ja-JP" altLang="en-US" dirty="0"/>
              <a:t>平均的な性能は優れているが</a:t>
            </a:r>
            <a:r>
              <a:rPr lang="en-US" altLang="ja-JP" dirty="0"/>
              <a:t>)</a:t>
            </a:r>
          </a:p>
          <a:p>
            <a:endParaRPr lang="en-US" altLang="ja-JP" dirty="0"/>
          </a:p>
          <a:p>
            <a:r>
              <a:rPr lang="ja-JP" altLang="en-US" dirty="0"/>
              <a:t>・損失関数の設計。</a:t>
            </a:r>
            <a:endParaRPr lang="en-US" altLang="ja-JP" dirty="0"/>
          </a:p>
          <a:p>
            <a:endParaRPr lang="en-US" altLang="ja-JP" dirty="0"/>
          </a:p>
          <a:p>
            <a:r>
              <a:rPr lang="ja-JP" altLang="en-US" dirty="0"/>
              <a:t>・意外と</a:t>
            </a:r>
            <a:r>
              <a:rPr lang="en-US" altLang="ja-JP" dirty="0"/>
              <a:t>”</a:t>
            </a:r>
            <a:r>
              <a:rPr lang="ja-JP" altLang="en-US" dirty="0"/>
              <a:t>既存の手法の改善</a:t>
            </a:r>
            <a:r>
              <a:rPr lang="en-US" altLang="ja-JP" dirty="0"/>
              <a:t>”</a:t>
            </a:r>
            <a:r>
              <a:rPr lang="ja-JP" altLang="en-US" dirty="0"/>
              <a:t>で論文が出ていることに気づいた。</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61058F1-450A-421B-9892-8AB9A5AA1BEE}"/>
              </a:ext>
            </a:extLst>
          </p:cNvPr>
          <p:cNvPicPr>
            <a:picLocks noChangeAspect="1"/>
          </p:cNvPicPr>
          <p:nvPr/>
        </p:nvPicPr>
        <p:blipFill>
          <a:blip r:embed="rId2"/>
          <a:stretch>
            <a:fillRect/>
          </a:stretch>
        </p:blipFill>
        <p:spPr>
          <a:xfrm>
            <a:off x="1318546" y="2626909"/>
            <a:ext cx="9554908" cy="3038899"/>
          </a:xfrm>
          <a:prstGeom prst="rect">
            <a:avLst/>
          </a:prstGeom>
        </p:spPr>
      </p:pic>
    </p:spTree>
    <p:extLst>
      <p:ext uri="{BB962C8B-B14F-4D97-AF65-F5344CB8AC3E}">
        <p14:creationId xmlns:p14="http://schemas.microsoft.com/office/powerpoint/2010/main" val="174080377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正常データの特徴をモデルに学ばせて異常を弾こう。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　</a:t>
            </a:r>
            <a:r>
              <a:rPr lang="en-US" altLang="ja-JP" sz="2800" dirty="0"/>
              <a:t>…</a:t>
            </a:r>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765067" y="1851586"/>
            <a:ext cx="2174635"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pic>
        <p:nvPicPr>
          <p:cNvPr id="12" name="図 11">
            <a:extLst>
              <a:ext uri="{FF2B5EF4-FFF2-40B4-BE49-F238E27FC236}">
                <a16:creationId xmlns:a16="http://schemas.microsoft.com/office/drawing/2014/main" id="{3401CC8A-E512-4A9E-B1A6-47CCC27A1FEB}"/>
              </a:ext>
            </a:extLst>
          </p:cNvPr>
          <p:cNvPicPr>
            <a:picLocks noChangeAspect="1"/>
          </p:cNvPicPr>
          <p:nvPr/>
        </p:nvPicPr>
        <p:blipFill>
          <a:blip r:embed="rId3"/>
          <a:stretch>
            <a:fillRect/>
          </a:stretch>
        </p:blipFill>
        <p:spPr>
          <a:xfrm>
            <a:off x="2178337" y="2931496"/>
            <a:ext cx="1465312" cy="1383904"/>
          </a:xfrm>
          <a:prstGeom prst="rect">
            <a:avLst/>
          </a:prstGeom>
        </p:spPr>
      </p:pic>
      <p:pic>
        <p:nvPicPr>
          <p:cNvPr id="11" name="図 10">
            <a:extLst>
              <a:ext uri="{FF2B5EF4-FFF2-40B4-BE49-F238E27FC236}">
                <a16:creationId xmlns:a16="http://schemas.microsoft.com/office/drawing/2014/main" id="{D4A01954-AD48-4EDE-89A8-41181FF16628}"/>
              </a:ext>
            </a:extLst>
          </p:cNvPr>
          <p:cNvPicPr>
            <a:picLocks noChangeAspect="1"/>
          </p:cNvPicPr>
          <p:nvPr/>
        </p:nvPicPr>
        <p:blipFill>
          <a:blip r:embed="rId4"/>
          <a:stretch>
            <a:fillRect/>
          </a:stretch>
        </p:blipFill>
        <p:spPr>
          <a:xfrm>
            <a:off x="3097689" y="3086328"/>
            <a:ext cx="1465313" cy="1426751"/>
          </a:xfrm>
          <a:prstGeom prst="rect">
            <a:avLst/>
          </a:prstGeom>
        </p:spPr>
      </p:pic>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メモリバンク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523220"/>
          </a:xfrm>
          <a:prstGeom prst="rect">
            <a:avLst/>
          </a:prstGeom>
          <a:noFill/>
        </p:spPr>
        <p:txBody>
          <a:bodyPr wrap="square" rtlCol="0">
            <a:spAutoFit/>
          </a:bodyPr>
          <a:lstStyle/>
          <a:p>
            <a:r>
              <a:rPr lang="ja-JP" altLang="en-US" sz="2800" dirty="0"/>
              <a:t>・正常画像から得られる特徴ベクトルの辞書・データベース。</a:t>
            </a:r>
            <a:endParaRPr lang="en-US" altLang="ja-JP" sz="2800" dirty="0"/>
          </a:p>
        </p:txBody>
      </p:sp>
      <p:grpSp>
        <p:nvGrpSpPr>
          <p:cNvPr id="5" name="グループ化 4">
            <a:extLst>
              <a:ext uri="{FF2B5EF4-FFF2-40B4-BE49-F238E27FC236}">
                <a16:creationId xmlns:a16="http://schemas.microsoft.com/office/drawing/2014/main" id="{C832EE7F-FBE9-4870-9A7D-E43138A8CD91}"/>
              </a:ext>
            </a:extLst>
          </p:cNvPr>
          <p:cNvGrpSpPr/>
          <p:nvPr/>
        </p:nvGrpSpPr>
        <p:grpSpPr>
          <a:xfrm>
            <a:off x="6622264" y="3941040"/>
            <a:ext cx="3229040" cy="2197112"/>
            <a:chOff x="7152608" y="3699439"/>
            <a:chExt cx="1741679" cy="1185078"/>
          </a:xfrm>
        </p:grpSpPr>
        <p:pic>
          <p:nvPicPr>
            <p:cNvPr id="6" name="Picture 2">
              <a:extLst>
                <a:ext uri="{FF2B5EF4-FFF2-40B4-BE49-F238E27FC236}">
                  <a16:creationId xmlns:a16="http://schemas.microsoft.com/office/drawing/2014/main" id="{3D418A96-B580-4080-9DAF-9A7E84B543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DFD39DD-E584-44D6-835F-BA9C6A65E96A}"/>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8" name="正方形/長方形 7">
              <a:extLst>
                <a:ext uri="{FF2B5EF4-FFF2-40B4-BE49-F238E27FC236}">
                  <a16:creationId xmlns:a16="http://schemas.microsoft.com/office/drawing/2014/main" id="{43429423-8439-4EBD-953F-E5EEDB699D02}"/>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8F7DD57B-31DA-468E-B746-D3BFF6953296}"/>
              </a:ext>
            </a:extLst>
          </p:cNvPr>
          <p:cNvSpPr txBox="1"/>
          <p:nvPr/>
        </p:nvSpPr>
        <p:spPr>
          <a:xfrm>
            <a:off x="3029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10" name="矢印: 下 9">
            <a:extLst>
              <a:ext uri="{FF2B5EF4-FFF2-40B4-BE49-F238E27FC236}">
                <a16:creationId xmlns:a16="http://schemas.microsoft.com/office/drawing/2014/main" id="{916BF612-A66F-4BC1-9E34-D0BA08BA2A8B}"/>
              </a:ext>
            </a:extLst>
          </p:cNvPr>
          <p:cNvSpPr/>
          <p:nvPr/>
        </p:nvSpPr>
        <p:spPr>
          <a:xfrm>
            <a:off x="3675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4" name="コネクタ: 曲線 13">
            <a:extLst>
              <a:ext uri="{FF2B5EF4-FFF2-40B4-BE49-F238E27FC236}">
                <a16:creationId xmlns:a16="http://schemas.microsoft.com/office/drawing/2014/main" id="{15AB9543-F170-4263-9755-7FA5A822C537}"/>
              </a:ext>
            </a:extLst>
          </p:cNvPr>
          <p:cNvCxnSpPr>
            <a:cxnSpLocks/>
            <a:stCxn id="9" idx="3"/>
            <a:endCxn id="8" idx="1"/>
          </p:cNvCxnSpPr>
          <p:nvPr/>
        </p:nvCxnSpPr>
        <p:spPr>
          <a:xfrm flipV="1">
            <a:off x="4494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061E7718-99B7-45F5-9278-918D3E0312E3}"/>
              </a:ext>
            </a:extLst>
          </p:cNvPr>
          <p:cNvPicPr>
            <a:picLocks noChangeAspect="1"/>
          </p:cNvPicPr>
          <p:nvPr/>
        </p:nvPicPr>
        <p:blipFill>
          <a:blip r:embed="rId6"/>
          <a:stretch>
            <a:fillRect/>
          </a:stretch>
        </p:blipFill>
        <p:spPr>
          <a:xfrm>
            <a:off x="3919223" y="3396629"/>
            <a:ext cx="1465313" cy="1337895"/>
          </a:xfrm>
          <a:prstGeom prst="rect">
            <a:avLst/>
          </a:prstGeom>
        </p:spPr>
      </p:pic>
      <p:sp>
        <p:nvSpPr>
          <p:cNvPr id="15" name="テキスト ボックス 14">
            <a:extLst>
              <a:ext uri="{FF2B5EF4-FFF2-40B4-BE49-F238E27FC236}">
                <a16:creationId xmlns:a16="http://schemas.microsoft.com/office/drawing/2014/main" id="{01502086-812F-4BD9-80E1-0A6D4D77E1DC}"/>
              </a:ext>
            </a:extLst>
          </p:cNvPr>
          <p:cNvSpPr txBox="1"/>
          <p:nvPr/>
        </p:nvSpPr>
        <p:spPr>
          <a:xfrm>
            <a:off x="3027960" y="4716332"/>
            <a:ext cx="1465314" cy="369332"/>
          </a:xfrm>
          <a:prstGeom prst="rect">
            <a:avLst/>
          </a:prstGeom>
          <a:noFill/>
          <a:ln>
            <a:noFill/>
          </a:ln>
        </p:spPr>
        <p:txBody>
          <a:bodyPr wrap="square" rtlCol="0">
            <a:spAutoFit/>
          </a:bodyPr>
          <a:lstStyle/>
          <a:p>
            <a:pPr algn="ctr"/>
            <a:r>
              <a:rPr kumimoji="1" lang="ja-JP" altLang="en-US" dirty="0"/>
              <a:t>正常画像</a:t>
            </a:r>
          </a:p>
        </p:txBody>
      </p:sp>
      <p:sp>
        <p:nvSpPr>
          <p:cNvPr id="16" name="テキスト ボックス 15">
            <a:extLst>
              <a:ext uri="{FF2B5EF4-FFF2-40B4-BE49-F238E27FC236}">
                <a16:creationId xmlns:a16="http://schemas.microsoft.com/office/drawing/2014/main" id="{FE7F955E-4863-477F-BA94-A01DB224D032}"/>
              </a:ext>
            </a:extLst>
          </p:cNvPr>
          <p:cNvSpPr txBox="1"/>
          <p:nvPr/>
        </p:nvSpPr>
        <p:spPr>
          <a:xfrm>
            <a:off x="4874999" y="5417332"/>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197676397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a:t>
            </a:r>
            <a:r>
              <a:rPr lang="en-US" altLang="ja-JP" sz="4000" dirty="0"/>
              <a:t>KNN</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1200329"/>
          </a:xfrm>
          <a:prstGeom prst="rect">
            <a:avLst/>
          </a:prstGeom>
          <a:noFill/>
        </p:spPr>
        <p:txBody>
          <a:bodyPr wrap="square" rtlCol="0">
            <a:spAutoFit/>
          </a:bodyPr>
          <a:lstStyle/>
          <a:p>
            <a:r>
              <a:rPr lang="ja-JP" altLang="en-US" sz="2400" dirty="0"/>
              <a:t>・イメージは与えられた点に最も近い点を</a:t>
            </a:r>
            <a:r>
              <a:rPr lang="en-US" altLang="ja-JP" sz="2400" dirty="0"/>
              <a:t>K</a:t>
            </a:r>
            <a:r>
              <a:rPr lang="ja-JP" altLang="en-US" sz="2400" dirty="0"/>
              <a:t>個見つける最近傍探索。</a:t>
            </a:r>
            <a:endParaRPr lang="en-US" altLang="ja-JP" sz="2400" dirty="0"/>
          </a:p>
          <a:p>
            <a:endParaRPr lang="en-US" altLang="ja-JP" sz="2400" dirty="0"/>
          </a:p>
          <a:p>
            <a:r>
              <a:rPr lang="ja-JP" altLang="en-US" sz="2400" dirty="0"/>
              <a:t>・弱点はメモリバンクのサイズに比例して計算量・メモリ使用量が増大する点。</a:t>
            </a:r>
            <a:endParaRPr lang="en-US" altLang="ja-JP" sz="2400" dirty="0"/>
          </a:p>
        </p:txBody>
      </p:sp>
      <p:grpSp>
        <p:nvGrpSpPr>
          <p:cNvPr id="15" name="グループ化 14">
            <a:extLst>
              <a:ext uri="{FF2B5EF4-FFF2-40B4-BE49-F238E27FC236}">
                <a16:creationId xmlns:a16="http://schemas.microsoft.com/office/drawing/2014/main" id="{412190E1-6297-45EF-8C49-2057D0FC8637}"/>
              </a:ext>
            </a:extLst>
          </p:cNvPr>
          <p:cNvGrpSpPr/>
          <p:nvPr/>
        </p:nvGrpSpPr>
        <p:grpSpPr>
          <a:xfrm>
            <a:off x="4574389" y="3941040"/>
            <a:ext cx="3229040" cy="2197112"/>
            <a:chOff x="7152608" y="3699439"/>
            <a:chExt cx="1741679" cy="1185078"/>
          </a:xfrm>
        </p:grpSpPr>
        <p:pic>
          <p:nvPicPr>
            <p:cNvPr id="16" name="Picture 2">
              <a:extLst>
                <a:ext uri="{FF2B5EF4-FFF2-40B4-BE49-F238E27FC236}">
                  <a16:creationId xmlns:a16="http://schemas.microsoft.com/office/drawing/2014/main" id="{BC8AA55E-5420-4BAF-8835-256AC25AB3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39B1953D-48EB-4576-889C-FF6103E80857}"/>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8" name="正方形/長方形 17">
              <a:extLst>
                <a:ext uri="{FF2B5EF4-FFF2-40B4-BE49-F238E27FC236}">
                  <a16:creationId xmlns:a16="http://schemas.microsoft.com/office/drawing/2014/main" id="{F773497A-9F47-4E66-AE30-C7B0406A0576}"/>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楕円 23">
            <a:extLst>
              <a:ext uri="{FF2B5EF4-FFF2-40B4-BE49-F238E27FC236}">
                <a16:creationId xmlns:a16="http://schemas.microsoft.com/office/drawing/2014/main" id="{A7841921-0D19-4385-A588-EFD184EA4378}"/>
              </a:ext>
            </a:extLst>
          </p:cNvPr>
          <p:cNvSpPr/>
          <p:nvPr/>
        </p:nvSpPr>
        <p:spPr>
          <a:xfrm>
            <a:off x="6050013"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935914D7-AFF3-4641-9BF7-5455B04E26A6}"/>
              </a:ext>
            </a:extLst>
          </p:cNvPr>
          <p:cNvCxnSpPr>
            <a:endCxn id="24" idx="7"/>
          </p:cNvCxnSpPr>
          <p:nvPr/>
        </p:nvCxnSpPr>
        <p:spPr>
          <a:xfrm flipH="1">
            <a:off x="6168568" y="3992106"/>
            <a:ext cx="2321303" cy="985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A0CA059-9879-44E7-B43B-6BE960138E1A}"/>
              </a:ext>
            </a:extLst>
          </p:cNvPr>
          <p:cNvSpPr txBox="1"/>
          <p:nvPr/>
        </p:nvSpPr>
        <p:spPr>
          <a:xfrm>
            <a:off x="7741828" y="3622000"/>
            <a:ext cx="1789897" cy="369332"/>
          </a:xfrm>
          <a:prstGeom prst="rect">
            <a:avLst/>
          </a:prstGeom>
          <a:noFill/>
          <a:ln>
            <a:solidFill>
              <a:schemeClr val="tx1"/>
            </a:solidFill>
          </a:ln>
        </p:spPr>
        <p:txBody>
          <a:bodyPr wrap="square" rtlCol="0">
            <a:spAutoFit/>
          </a:bodyPr>
          <a:lstStyle/>
          <a:p>
            <a:pPr algn="ctr"/>
            <a:r>
              <a:rPr kumimoji="1" lang="ja-JP" altLang="en-US" dirty="0"/>
              <a:t>与えられる点</a:t>
            </a:r>
          </a:p>
        </p:txBody>
      </p:sp>
      <p:cxnSp>
        <p:nvCxnSpPr>
          <p:cNvPr id="10" name="直線矢印コネクタ 9">
            <a:extLst>
              <a:ext uri="{FF2B5EF4-FFF2-40B4-BE49-F238E27FC236}">
                <a16:creationId xmlns:a16="http://schemas.microsoft.com/office/drawing/2014/main" id="{5EE8E505-8B8B-4423-8687-3364AD87B627}"/>
              </a:ext>
            </a:extLst>
          </p:cNvPr>
          <p:cNvCxnSpPr>
            <a:cxnSpLocks/>
            <a:stCxn id="24" idx="4"/>
          </p:cNvCxnSpPr>
          <p:nvPr/>
        </p:nvCxnSpPr>
        <p:spPr>
          <a:xfrm>
            <a:off x="6119461" y="5095994"/>
            <a:ext cx="0" cy="417605"/>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208AD86-963B-4BE6-B403-A3EA4B228E50}"/>
              </a:ext>
            </a:extLst>
          </p:cNvPr>
          <p:cNvCxnSpPr>
            <a:cxnSpLocks/>
            <a:endCxn id="24" idx="1"/>
          </p:cNvCxnSpPr>
          <p:nvPr/>
        </p:nvCxnSpPr>
        <p:spPr>
          <a:xfrm>
            <a:off x="6001192" y="4802153"/>
            <a:ext cx="69162" cy="175286"/>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2094EF5-00A7-4D2B-BEFE-2C33B15521D4}"/>
              </a:ext>
            </a:extLst>
          </p:cNvPr>
          <p:cNvCxnSpPr>
            <a:cxnSpLocks/>
            <a:stCxn id="24" idx="6"/>
          </p:cNvCxnSpPr>
          <p:nvPr/>
        </p:nvCxnSpPr>
        <p:spPr>
          <a:xfrm>
            <a:off x="6188909" y="5026546"/>
            <a:ext cx="137335" cy="132829"/>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2470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メモリバンクベース</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523220"/>
          </a:xfrm>
          <a:prstGeom prst="rect">
            <a:avLst/>
          </a:prstGeom>
          <a:noFill/>
        </p:spPr>
        <p:txBody>
          <a:bodyPr wrap="square" rtlCol="0">
            <a:spAutoFit/>
          </a:bodyPr>
          <a:lstStyle/>
          <a:p>
            <a:r>
              <a:rPr lang="ja-JP" altLang="en-US" sz="2800" dirty="0"/>
              <a:t>・</a:t>
            </a:r>
            <a:r>
              <a:rPr lang="en-US" altLang="ja-JP" sz="2800" dirty="0"/>
              <a:t>KNN</a:t>
            </a:r>
            <a:r>
              <a:rPr lang="ja-JP" altLang="en-US" sz="2800" dirty="0"/>
              <a:t>で合計距離が大きい場合は異常とみなす。</a:t>
            </a:r>
            <a:endParaRPr lang="en-US" altLang="ja-JP" sz="2800" dirty="0"/>
          </a:p>
        </p:txBody>
      </p:sp>
      <p:grpSp>
        <p:nvGrpSpPr>
          <p:cNvPr id="5" name="グループ化 4">
            <a:extLst>
              <a:ext uri="{FF2B5EF4-FFF2-40B4-BE49-F238E27FC236}">
                <a16:creationId xmlns:a16="http://schemas.microsoft.com/office/drawing/2014/main" id="{C1EA38DB-8955-44EB-AEE7-C7A0D3DB36AD}"/>
              </a:ext>
            </a:extLst>
          </p:cNvPr>
          <p:cNvGrpSpPr/>
          <p:nvPr/>
        </p:nvGrpSpPr>
        <p:grpSpPr>
          <a:xfrm>
            <a:off x="5479264" y="3941040"/>
            <a:ext cx="3229040" cy="2197112"/>
            <a:chOff x="7152608" y="3699439"/>
            <a:chExt cx="1741679" cy="1185078"/>
          </a:xfrm>
        </p:grpSpPr>
        <p:pic>
          <p:nvPicPr>
            <p:cNvPr id="6" name="Picture 2">
              <a:extLst>
                <a:ext uri="{FF2B5EF4-FFF2-40B4-BE49-F238E27FC236}">
                  <a16:creationId xmlns:a16="http://schemas.microsoft.com/office/drawing/2014/main" id="{2021DF2D-7E93-4477-88FE-39B966F62A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00EFE7BA-096D-4A6D-88E8-868435D10520}"/>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9" name="正方形/長方形 8">
              <a:extLst>
                <a:ext uri="{FF2B5EF4-FFF2-40B4-BE49-F238E27FC236}">
                  <a16:creationId xmlns:a16="http://schemas.microsoft.com/office/drawing/2014/main" id="{D13F15C9-A4CD-4980-B738-16C1D0102FD0}"/>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a:extLst>
              <a:ext uri="{FF2B5EF4-FFF2-40B4-BE49-F238E27FC236}">
                <a16:creationId xmlns:a16="http://schemas.microsoft.com/office/drawing/2014/main" id="{E97268B4-C23E-4749-8597-A22D80C47AF9}"/>
              </a:ext>
            </a:extLst>
          </p:cNvPr>
          <p:cNvSpPr txBox="1"/>
          <p:nvPr/>
        </p:nvSpPr>
        <p:spPr>
          <a:xfrm>
            <a:off x="1886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cxnSp>
        <p:nvCxnSpPr>
          <p:cNvPr id="11" name="コネクタ: 曲線 10">
            <a:extLst>
              <a:ext uri="{FF2B5EF4-FFF2-40B4-BE49-F238E27FC236}">
                <a16:creationId xmlns:a16="http://schemas.microsoft.com/office/drawing/2014/main" id="{3B3160CA-F451-431B-89EE-E85CA5CA3CBA}"/>
              </a:ext>
            </a:extLst>
          </p:cNvPr>
          <p:cNvCxnSpPr>
            <a:cxnSpLocks/>
            <a:stCxn id="10" idx="3"/>
            <a:endCxn id="9" idx="1"/>
          </p:cNvCxnSpPr>
          <p:nvPr/>
        </p:nvCxnSpPr>
        <p:spPr>
          <a:xfrm flipV="1">
            <a:off x="3351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4F230CC3-0406-4889-B31A-9A874E945FC6}"/>
              </a:ext>
            </a:extLst>
          </p:cNvPr>
          <p:cNvSpPr/>
          <p:nvPr/>
        </p:nvSpPr>
        <p:spPr>
          <a:xfrm>
            <a:off x="6954888"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6C37CD9-26BD-43D6-AF0A-1504CCD71EF1}"/>
              </a:ext>
            </a:extLst>
          </p:cNvPr>
          <p:cNvSpPr txBox="1"/>
          <p:nvPr/>
        </p:nvSpPr>
        <p:spPr>
          <a:xfrm>
            <a:off x="9157113" y="2959045"/>
            <a:ext cx="1789897" cy="369332"/>
          </a:xfrm>
          <a:prstGeom prst="rect">
            <a:avLst/>
          </a:prstGeom>
          <a:noFill/>
          <a:ln>
            <a:noFill/>
          </a:ln>
        </p:spPr>
        <p:txBody>
          <a:bodyPr wrap="square" rtlCol="0">
            <a:spAutoFit/>
          </a:bodyPr>
          <a:lstStyle/>
          <a:p>
            <a:pPr algn="ctr"/>
            <a:r>
              <a:rPr kumimoji="1" lang="ja-JP" altLang="en-US" dirty="0"/>
              <a:t>テスト画像</a:t>
            </a:r>
          </a:p>
        </p:txBody>
      </p:sp>
      <p:pic>
        <p:nvPicPr>
          <p:cNvPr id="15" name="図 14">
            <a:extLst>
              <a:ext uri="{FF2B5EF4-FFF2-40B4-BE49-F238E27FC236}">
                <a16:creationId xmlns:a16="http://schemas.microsoft.com/office/drawing/2014/main" id="{65291EA4-F5CA-4D3F-ADBE-27008F0A6BD5}"/>
              </a:ext>
            </a:extLst>
          </p:cNvPr>
          <p:cNvPicPr>
            <a:picLocks noChangeAspect="1"/>
          </p:cNvPicPr>
          <p:nvPr/>
        </p:nvPicPr>
        <p:blipFill>
          <a:blip r:embed="rId4"/>
          <a:stretch>
            <a:fillRect/>
          </a:stretch>
        </p:blipFill>
        <p:spPr>
          <a:xfrm>
            <a:off x="1035337" y="2931496"/>
            <a:ext cx="1465312" cy="1383904"/>
          </a:xfrm>
          <a:prstGeom prst="rect">
            <a:avLst/>
          </a:prstGeom>
        </p:spPr>
      </p:pic>
      <p:pic>
        <p:nvPicPr>
          <p:cNvPr id="16" name="図 15">
            <a:extLst>
              <a:ext uri="{FF2B5EF4-FFF2-40B4-BE49-F238E27FC236}">
                <a16:creationId xmlns:a16="http://schemas.microsoft.com/office/drawing/2014/main" id="{E3182F7D-51F4-462C-9B18-1F9DBCE6ED67}"/>
              </a:ext>
            </a:extLst>
          </p:cNvPr>
          <p:cNvPicPr>
            <a:picLocks noChangeAspect="1"/>
          </p:cNvPicPr>
          <p:nvPr/>
        </p:nvPicPr>
        <p:blipFill>
          <a:blip r:embed="rId5"/>
          <a:stretch>
            <a:fillRect/>
          </a:stretch>
        </p:blipFill>
        <p:spPr>
          <a:xfrm>
            <a:off x="1954689" y="3086328"/>
            <a:ext cx="1465313" cy="1426751"/>
          </a:xfrm>
          <a:prstGeom prst="rect">
            <a:avLst/>
          </a:prstGeom>
        </p:spPr>
      </p:pic>
      <p:sp>
        <p:nvSpPr>
          <p:cNvPr id="17" name="矢印: 下 16">
            <a:extLst>
              <a:ext uri="{FF2B5EF4-FFF2-40B4-BE49-F238E27FC236}">
                <a16:creationId xmlns:a16="http://schemas.microsoft.com/office/drawing/2014/main" id="{D510D3CA-481C-4210-9559-8D9C227BA81A}"/>
              </a:ext>
            </a:extLst>
          </p:cNvPr>
          <p:cNvSpPr/>
          <p:nvPr/>
        </p:nvSpPr>
        <p:spPr>
          <a:xfrm>
            <a:off x="2532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6F4068F2-7FAD-4CB3-8080-26F4CEF71BEF}"/>
              </a:ext>
            </a:extLst>
          </p:cNvPr>
          <p:cNvPicPr>
            <a:picLocks noChangeAspect="1"/>
          </p:cNvPicPr>
          <p:nvPr/>
        </p:nvPicPr>
        <p:blipFill>
          <a:blip r:embed="rId6"/>
          <a:stretch>
            <a:fillRect/>
          </a:stretch>
        </p:blipFill>
        <p:spPr>
          <a:xfrm>
            <a:off x="2776223" y="3396629"/>
            <a:ext cx="1465313" cy="1337895"/>
          </a:xfrm>
          <a:prstGeom prst="rect">
            <a:avLst/>
          </a:prstGeom>
        </p:spPr>
      </p:pic>
      <p:sp>
        <p:nvSpPr>
          <p:cNvPr id="19" name="テキスト ボックス 18">
            <a:extLst>
              <a:ext uri="{FF2B5EF4-FFF2-40B4-BE49-F238E27FC236}">
                <a16:creationId xmlns:a16="http://schemas.microsoft.com/office/drawing/2014/main" id="{7E8D3743-774A-4A7F-B88B-94FEBE8B3528}"/>
              </a:ext>
            </a:extLst>
          </p:cNvPr>
          <p:cNvSpPr txBox="1"/>
          <p:nvPr/>
        </p:nvSpPr>
        <p:spPr>
          <a:xfrm>
            <a:off x="1884960" y="4716332"/>
            <a:ext cx="1465314" cy="369332"/>
          </a:xfrm>
          <a:prstGeom prst="rect">
            <a:avLst/>
          </a:prstGeom>
          <a:noFill/>
          <a:ln>
            <a:noFill/>
          </a:ln>
        </p:spPr>
        <p:txBody>
          <a:bodyPr wrap="square" rtlCol="0">
            <a:spAutoFit/>
          </a:bodyPr>
          <a:lstStyle/>
          <a:p>
            <a:pPr algn="ctr"/>
            <a:r>
              <a:rPr kumimoji="1" lang="ja-JP" altLang="en-US" dirty="0"/>
              <a:t>正常画像</a:t>
            </a:r>
          </a:p>
        </p:txBody>
      </p:sp>
      <p:cxnSp>
        <p:nvCxnSpPr>
          <p:cNvPr id="20" name="直線矢印コネクタ 19">
            <a:extLst>
              <a:ext uri="{FF2B5EF4-FFF2-40B4-BE49-F238E27FC236}">
                <a16:creationId xmlns:a16="http://schemas.microsoft.com/office/drawing/2014/main" id="{5A1E68BF-D63B-4386-B050-D874BF979169}"/>
              </a:ext>
            </a:extLst>
          </p:cNvPr>
          <p:cNvCxnSpPr>
            <a:cxnSpLocks/>
            <a:stCxn id="12" idx="4"/>
          </p:cNvCxnSpPr>
          <p:nvPr/>
        </p:nvCxnSpPr>
        <p:spPr>
          <a:xfrm>
            <a:off x="7024336" y="5095994"/>
            <a:ext cx="0" cy="417605"/>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FCA8FB7-F70F-4A3B-AFE0-61CE63C16199}"/>
              </a:ext>
            </a:extLst>
          </p:cNvPr>
          <p:cNvCxnSpPr>
            <a:cxnSpLocks/>
            <a:endCxn id="12" idx="1"/>
          </p:cNvCxnSpPr>
          <p:nvPr/>
        </p:nvCxnSpPr>
        <p:spPr>
          <a:xfrm>
            <a:off x="6906067" y="4802153"/>
            <a:ext cx="69162" cy="175286"/>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2F52CCB-2907-443B-BB64-00FA31505E00}"/>
              </a:ext>
            </a:extLst>
          </p:cNvPr>
          <p:cNvCxnSpPr>
            <a:cxnSpLocks/>
            <a:stCxn id="12" idx="6"/>
          </p:cNvCxnSpPr>
          <p:nvPr/>
        </p:nvCxnSpPr>
        <p:spPr>
          <a:xfrm>
            <a:off x="7093784" y="5026546"/>
            <a:ext cx="137335" cy="132829"/>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E02ECD29-359F-4212-A2A9-B9401B97355C}"/>
              </a:ext>
            </a:extLst>
          </p:cNvPr>
          <p:cNvPicPr>
            <a:picLocks noChangeAspect="1"/>
          </p:cNvPicPr>
          <p:nvPr/>
        </p:nvPicPr>
        <p:blipFill>
          <a:blip r:embed="rId7"/>
          <a:stretch>
            <a:fillRect/>
          </a:stretch>
        </p:blipFill>
        <p:spPr>
          <a:xfrm>
            <a:off x="9394746" y="1672984"/>
            <a:ext cx="1314633" cy="1333686"/>
          </a:xfrm>
          <a:prstGeom prst="rect">
            <a:avLst/>
          </a:prstGeom>
        </p:spPr>
      </p:pic>
      <p:sp>
        <p:nvSpPr>
          <p:cNvPr id="23" name="テキスト ボックス 22">
            <a:extLst>
              <a:ext uri="{FF2B5EF4-FFF2-40B4-BE49-F238E27FC236}">
                <a16:creationId xmlns:a16="http://schemas.microsoft.com/office/drawing/2014/main" id="{D6A6231D-7067-4F9D-90DC-76C61496ABA9}"/>
              </a:ext>
            </a:extLst>
          </p:cNvPr>
          <p:cNvSpPr txBox="1"/>
          <p:nvPr/>
        </p:nvSpPr>
        <p:spPr>
          <a:xfrm>
            <a:off x="9288316" y="3768089"/>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24" name="矢印: 下 23">
            <a:extLst>
              <a:ext uri="{FF2B5EF4-FFF2-40B4-BE49-F238E27FC236}">
                <a16:creationId xmlns:a16="http://schemas.microsoft.com/office/drawing/2014/main" id="{DC2305A3-6D91-4655-A9F3-4FCB25915DA3}"/>
              </a:ext>
            </a:extLst>
          </p:cNvPr>
          <p:cNvSpPr/>
          <p:nvPr/>
        </p:nvSpPr>
        <p:spPr>
          <a:xfrm>
            <a:off x="9934162" y="3360164"/>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5" name="コネクタ: 曲線 24">
            <a:extLst>
              <a:ext uri="{FF2B5EF4-FFF2-40B4-BE49-F238E27FC236}">
                <a16:creationId xmlns:a16="http://schemas.microsoft.com/office/drawing/2014/main" id="{7B16D36D-7B69-44E0-96CD-77B0480E98A4}"/>
              </a:ext>
            </a:extLst>
          </p:cNvPr>
          <p:cNvCxnSpPr>
            <a:cxnSpLocks/>
            <a:stCxn id="23" idx="2"/>
          </p:cNvCxnSpPr>
          <p:nvPr/>
        </p:nvCxnSpPr>
        <p:spPr>
          <a:xfrm rot="5400000">
            <a:off x="8137369" y="3093837"/>
            <a:ext cx="840020" cy="2927189"/>
          </a:xfrm>
          <a:prstGeom prst="curved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2C58C14-40CE-4173-A576-2136A807224A}"/>
              </a:ext>
            </a:extLst>
          </p:cNvPr>
          <p:cNvSpPr txBox="1"/>
          <p:nvPr/>
        </p:nvSpPr>
        <p:spPr>
          <a:xfrm>
            <a:off x="3731999" y="5399227"/>
            <a:ext cx="1789897" cy="246221"/>
          </a:xfrm>
          <a:prstGeom prst="rect">
            <a:avLst/>
          </a:prstGeom>
          <a:noFill/>
          <a:ln>
            <a:noFill/>
          </a:ln>
        </p:spPr>
        <p:txBody>
          <a:bodyPr wrap="square" rtlCol="0">
            <a:spAutoFit/>
          </a:bodyPr>
          <a:lstStyle/>
          <a:p>
            <a:pPr algn="ctr"/>
            <a:r>
              <a:rPr kumimoji="1" lang="ja-JP" altLang="en-US" sz="1000" dirty="0"/>
              <a:t>特徴ベクトル</a:t>
            </a:r>
          </a:p>
        </p:txBody>
      </p:sp>
      <p:sp>
        <p:nvSpPr>
          <p:cNvPr id="29" name="テキスト ボックス 28">
            <a:extLst>
              <a:ext uri="{FF2B5EF4-FFF2-40B4-BE49-F238E27FC236}">
                <a16:creationId xmlns:a16="http://schemas.microsoft.com/office/drawing/2014/main" id="{B49DD297-789A-4A1D-9A2E-D0123E1231EC}"/>
              </a:ext>
            </a:extLst>
          </p:cNvPr>
          <p:cNvSpPr txBox="1"/>
          <p:nvPr/>
        </p:nvSpPr>
        <p:spPr>
          <a:xfrm>
            <a:off x="8625980" y="4450942"/>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99915960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8</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26783" cy="707886"/>
          </a:xfrm>
          <a:prstGeom prst="rect">
            <a:avLst/>
          </a:prstGeom>
          <a:noFill/>
        </p:spPr>
        <p:txBody>
          <a:bodyPr wrap="square" rtlCol="0">
            <a:spAutoFit/>
          </a:bodyPr>
          <a:lstStyle/>
          <a:p>
            <a:r>
              <a:rPr lang="ja-JP" altLang="en-US" sz="4000" dirty="0"/>
              <a:t>提案手法：</a:t>
            </a:r>
            <a:r>
              <a:rPr lang="en-US" altLang="ja-JP" sz="4000" dirty="0" err="1"/>
              <a:t>PatchCore</a:t>
            </a:r>
            <a:r>
              <a:rPr lang="en-US" altLang="ja-JP" sz="4000" dirty="0"/>
              <a:t> </a:t>
            </a:r>
            <a:r>
              <a:rPr lang="ja-JP" altLang="en-US" sz="4000" dirty="0"/>
              <a:t>は何をするか</a:t>
            </a:r>
            <a:endParaRPr lang="en-US" altLang="ja-JP" sz="4000"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593600"/>
            <a:ext cx="10643442" cy="3061812"/>
          </a:xfrm>
          <a:prstGeom prst="rect">
            <a:avLst/>
          </a:prstGeom>
        </p:spPr>
      </p:pic>
      <p:sp>
        <p:nvSpPr>
          <p:cNvPr id="6" name="テキスト ボックス 5">
            <a:extLst>
              <a:ext uri="{FF2B5EF4-FFF2-40B4-BE49-F238E27FC236}">
                <a16:creationId xmlns:a16="http://schemas.microsoft.com/office/drawing/2014/main" id="{CCFA2019-D0A5-48BB-8170-E96ACC95805E}"/>
              </a:ext>
            </a:extLst>
          </p:cNvPr>
          <p:cNvSpPr txBox="1"/>
          <p:nvPr/>
        </p:nvSpPr>
        <p:spPr>
          <a:xfrm>
            <a:off x="2633999" y="6554942"/>
            <a:ext cx="6273478" cy="369332"/>
          </a:xfrm>
          <a:prstGeom prst="rect">
            <a:avLst/>
          </a:prstGeom>
          <a:noFill/>
        </p:spPr>
        <p:txBody>
          <a:bodyPr wrap="square" rtlCol="0">
            <a:spAutoFit/>
          </a:bodyPr>
          <a:lstStyle/>
          <a:p>
            <a:pPr algn="ctr"/>
            <a:r>
              <a:rPr kumimoji="1" lang="ja-JP" altLang="en-US" dirty="0"/>
              <a:t>全体の概略図</a:t>
            </a:r>
          </a:p>
        </p:txBody>
      </p:sp>
      <p:sp>
        <p:nvSpPr>
          <p:cNvPr id="7" name="正方形/長方形 6">
            <a:extLst>
              <a:ext uri="{FF2B5EF4-FFF2-40B4-BE49-F238E27FC236}">
                <a16:creationId xmlns:a16="http://schemas.microsoft.com/office/drawing/2014/main" id="{F66388BF-229E-4F8A-AC55-C0B29A9E6FFA}"/>
              </a:ext>
            </a:extLst>
          </p:cNvPr>
          <p:cNvSpPr/>
          <p:nvPr/>
        </p:nvSpPr>
        <p:spPr>
          <a:xfrm>
            <a:off x="449017" y="1452605"/>
            <a:ext cx="10409483" cy="2123658"/>
          </a:xfrm>
          <a:prstGeom prst="rect">
            <a:avLst/>
          </a:prstGeom>
        </p:spPr>
        <p:txBody>
          <a:bodyPr wrap="square">
            <a:spAutoFit/>
          </a:bodyPr>
          <a:lstStyle/>
          <a:p>
            <a:r>
              <a:rPr lang="ja-JP" altLang="en-US" sz="2400" dirty="0"/>
              <a:t>処理の流れ</a:t>
            </a:r>
            <a:endParaRPr lang="en-US" altLang="ja-JP" dirty="0"/>
          </a:p>
          <a:p>
            <a:endParaRPr lang="en-US" altLang="ja-JP" dirty="0"/>
          </a:p>
          <a:p>
            <a:r>
              <a:rPr lang="ja-JP" altLang="en-US" dirty="0"/>
              <a:t>１．大量に正常パターンの特徴を抽出する。</a:t>
            </a:r>
            <a:endParaRPr lang="en-US" altLang="ja-JP" dirty="0"/>
          </a:p>
          <a:p>
            <a:r>
              <a:rPr lang="ja-JP" altLang="en-US" dirty="0"/>
              <a:t>２．その特徴をメモリバンクに格納する。</a:t>
            </a:r>
            <a:endParaRPr lang="en-US" altLang="ja-JP" dirty="0"/>
          </a:p>
          <a:p>
            <a:r>
              <a:rPr lang="ja-JP" altLang="en-US" dirty="0"/>
              <a:t>３．メモリバンクのサイズを小さくする。</a:t>
            </a:r>
            <a:r>
              <a:rPr lang="en-US" altLang="ja-JP" dirty="0"/>
              <a:t>(</a:t>
            </a:r>
            <a:r>
              <a:rPr lang="ja-JP" altLang="en-US" dirty="0"/>
              <a:t>コアセット・サブサンプリングアルゴリズムを適用</a:t>
            </a:r>
            <a:r>
              <a:rPr lang="en-US" altLang="ja-JP" dirty="0"/>
              <a:t>)</a:t>
            </a:r>
          </a:p>
          <a:p>
            <a:r>
              <a:rPr lang="ja-JP" altLang="en-US" dirty="0"/>
              <a:t>４．メモリバンクとテスト画像の特徴ベクトルで</a:t>
            </a:r>
            <a:r>
              <a:rPr lang="en-US" altLang="ja-JP" dirty="0"/>
              <a:t>KNN</a:t>
            </a:r>
            <a:r>
              <a:rPr lang="ja-JP" altLang="en-US" dirty="0"/>
              <a:t>を行い、合計距離を異常スコアとする。</a:t>
            </a:r>
            <a:endParaRPr lang="en-US" altLang="ja-JP" dirty="0"/>
          </a:p>
          <a:p>
            <a:r>
              <a:rPr lang="ja-JP" altLang="en-US" dirty="0"/>
              <a:t>５．あらかじめ決定しておいた閾値と異常スコアを比較して、異常を検出する。</a:t>
            </a:r>
            <a:endParaRPr lang="en-US" altLang="ja-JP"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9</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409483" cy="2031325"/>
          </a:xfrm>
          <a:prstGeom prst="rect">
            <a:avLst/>
          </a:prstGeom>
        </p:spPr>
        <p:txBody>
          <a:bodyPr wrap="square">
            <a:spAutoFit/>
          </a:bodyPr>
          <a:lstStyle/>
          <a:p>
            <a:r>
              <a:rPr lang="ja-JP" altLang="en-US" dirty="0"/>
              <a:t>・工業製品特化の異常検知手法。</a:t>
            </a:r>
            <a:endParaRPr lang="en-US" altLang="ja-JP" dirty="0"/>
          </a:p>
          <a:p>
            <a:endParaRPr lang="en-US" altLang="ja-JP" dirty="0"/>
          </a:p>
          <a:p>
            <a:r>
              <a:rPr lang="ja-JP" altLang="en-US" dirty="0"/>
              <a:t>・特徴抽出器では中間層を採用。</a:t>
            </a:r>
            <a:endParaRPr lang="en-US" altLang="ja-JP" dirty="0"/>
          </a:p>
          <a:p>
            <a:endParaRPr lang="en-US" altLang="ja-JP" dirty="0"/>
          </a:p>
          <a:p>
            <a:r>
              <a:rPr lang="ja-JP" altLang="en-US" dirty="0"/>
              <a:t>・貪欲アルゴリズムによってメモリバンクの圧縮に成功。</a:t>
            </a:r>
            <a:endParaRPr lang="en-US" altLang="ja-JP" dirty="0"/>
          </a:p>
          <a:p>
            <a:endParaRPr lang="en-US" altLang="ja-JP" dirty="0"/>
          </a:p>
          <a:p>
            <a:r>
              <a:rPr lang="ja-JP" altLang="en-US" dirty="0"/>
              <a:t>・位置ズレに強い。</a:t>
            </a:r>
            <a:endParaRPr lang="en-US" altLang="ja-JP"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479300"/>
            <a:ext cx="10643442" cy="3061812"/>
          </a:xfrm>
          <a:prstGeom prst="rect">
            <a:avLst/>
          </a:prstGeom>
        </p:spPr>
      </p:pic>
      <p:sp>
        <p:nvSpPr>
          <p:cNvPr id="6" name="テキスト ボックス 5">
            <a:extLst>
              <a:ext uri="{FF2B5EF4-FFF2-40B4-BE49-F238E27FC236}">
                <a16:creationId xmlns:a16="http://schemas.microsoft.com/office/drawing/2014/main" id="{CCFA2019-D0A5-48BB-8170-E96ACC95805E}"/>
              </a:ext>
            </a:extLst>
          </p:cNvPr>
          <p:cNvSpPr txBox="1"/>
          <p:nvPr/>
        </p:nvSpPr>
        <p:spPr>
          <a:xfrm>
            <a:off x="2633999" y="6440642"/>
            <a:ext cx="6273478" cy="369332"/>
          </a:xfrm>
          <a:prstGeom prst="rect">
            <a:avLst/>
          </a:prstGeom>
          <a:noFill/>
        </p:spPr>
        <p:txBody>
          <a:bodyPr wrap="square" rtlCol="0">
            <a:spAutoFit/>
          </a:bodyPr>
          <a:lstStyle/>
          <a:p>
            <a:pPr algn="ctr"/>
            <a:r>
              <a:rPr kumimoji="1" lang="ja-JP" altLang="en-US" dirty="0"/>
              <a:t>全体の概略図</a:t>
            </a:r>
          </a:p>
        </p:txBody>
      </p:sp>
    </p:spTree>
    <p:extLst>
      <p:ext uri="{BB962C8B-B14F-4D97-AF65-F5344CB8AC3E}">
        <p14:creationId xmlns:p14="http://schemas.microsoft.com/office/powerpoint/2010/main" val="3178600889"/>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2121</TotalTime>
  <Words>3464</Words>
  <Application>Microsoft Office PowerPoint</Application>
  <PresentationFormat>ワイド画面</PresentationFormat>
  <Paragraphs>351</Paragraphs>
  <Slides>23</Slides>
  <Notes>21</Notes>
  <HiddenSlides>4</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Lucida Grande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cp:lastModifiedBy>
  <cp:revision>191</cp:revision>
  <dcterms:created xsi:type="dcterms:W3CDTF">2025-06-30T02:25:33Z</dcterms:created>
  <dcterms:modified xsi:type="dcterms:W3CDTF">2025-07-04T09:57:01Z</dcterms:modified>
</cp:coreProperties>
</file>