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9" r:id="rId2"/>
    <p:sldId id="335" r:id="rId3"/>
    <p:sldId id="331" r:id="rId4"/>
    <p:sldId id="323" r:id="rId5"/>
    <p:sldId id="344" r:id="rId6"/>
    <p:sldId id="342" r:id="rId7"/>
    <p:sldId id="346" r:id="rId8"/>
    <p:sldId id="324" r:id="rId9"/>
    <p:sldId id="348" r:id="rId10"/>
    <p:sldId id="339" r:id="rId11"/>
    <p:sldId id="350" r:id="rId12"/>
    <p:sldId id="351" r:id="rId13"/>
    <p:sldId id="347" r:id="rId14"/>
    <p:sldId id="337" r:id="rId15"/>
    <p:sldId id="340" r:id="rId16"/>
    <p:sldId id="352" r:id="rId17"/>
    <p:sldId id="353" r:id="rId18"/>
    <p:sldId id="332" r:id="rId19"/>
    <p:sldId id="320" r:id="rId20"/>
    <p:sldId id="321" r:id="rId21"/>
    <p:sldId id="333" r:id="rId22"/>
    <p:sldId id="341" r:id="rId23"/>
    <p:sldId id="345" r:id="rId24"/>
    <p:sldId id="343" r:id="rId25"/>
    <p:sldId id="289" r:id="rId26"/>
    <p:sldId id="322" r:id="rId27"/>
    <p:sldId id="306" r:id="rId28"/>
    <p:sldId id="336"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73460" autoAdjust="0"/>
  </p:normalViewPr>
  <p:slideViewPr>
    <p:cSldViewPr snapToGrid="0">
      <p:cViewPr varScale="1">
        <p:scale>
          <a:sx n="83" d="100"/>
          <a:sy n="83" d="100"/>
        </p:scale>
        <p:origin x="138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EEBC3-E73B-4C7A-8A9B-630A45928F96}" type="datetimeFigureOut">
              <a:rPr kumimoji="1" lang="ja-JP" altLang="en-US" smtClean="0"/>
              <a:t>2025/7/24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89636-1275-4B33-B565-A6C15888DBD7}" type="slidenum">
              <a:rPr kumimoji="1" lang="ja-JP" altLang="en-US" smtClean="0"/>
              <a:t>‹#›</a:t>
            </a:fld>
            <a:endParaRPr kumimoji="1" lang="ja-JP" altLang="en-US"/>
          </a:p>
        </p:txBody>
      </p:sp>
    </p:spTree>
    <p:extLst>
      <p:ext uri="{BB962C8B-B14F-4D97-AF65-F5344CB8AC3E}">
        <p14:creationId xmlns:p14="http://schemas.microsoft.com/office/powerpoint/2010/main" val="24457884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7899D-4B62-5C0F-06AB-CF67A486A5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845DE3-4655-3C12-66E7-029E4F6513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D2353-CC1F-12DA-FA57-99FA7D91A0F8}"/>
              </a:ext>
            </a:extLst>
          </p:cNvPr>
          <p:cNvSpPr>
            <a:spLocks noGrp="1"/>
          </p:cNvSpPr>
          <p:nvPr>
            <p:ph type="body" idx="1"/>
          </p:nvPr>
        </p:nvSpPr>
        <p:spPr/>
        <p:txBody>
          <a:bodyPr/>
          <a:lstStyle/>
          <a:p>
            <a:r>
              <a:rPr kumimoji="1" lang="en-US" altLang="ja-JP" dirty="0"/>
              <a:t>B4</a:t>
            </a:r>
            <a:r>
              <a:rPr kumimoji="1" lang="ja-JP" altLang="en-US" dirty="0"/>
              <a:t>の上坂です。発表を始めます．</a:t>
            </a:r>
            <a:endParaRPr kumimoji="1" lang="en-US" altLang="ja-JP" dirty="0"/>
          </a:p>
          <a:p>
            <a:r>
              <a:rPr kumimoji="1" lang="ja-JP" altLang="en-US" dirty="0"/>
              <a:t>タイトルは，</a:t>
            </a:r>
            <a:r>
              <a:rPr kumimoji="1" lang="en-US" altLang="ja-JP" dirty="0"/>
              <a:t>”</a:t>
            </a:r>
            <a:r>
              <a:rPr lang="en-US" altLang="ja-JP" sz="1200" b="1" dirty="0">
                <a:solidFill>
                  <a:schemeClr val="bg1"/>
                </a:solidFill>
              </a:rPr>
              <a:t> Towards Total Recall in </a:t>
            </a:r>
            <a:r>
              <a:rPr lang="en-US" altLang="ja-JP" sz="1200" b="1" dirty="0" err="1">
                <a:solidFill>
                  <a:schemeClr val="bg1"/>
                </a:solidFill>
              </a:rPr>
              <a:t>IndustrialAnomaly</a:t>
            </a:r>
            <a:r>
              <a:rPr lang="en-US" altLang="ja-JP" sz="1200" b="1" dirty="0">
                <a:solidFill>
                  <a:schemeClr val="bg1"/>
                </a:solidFill>
              </a:rPr>
              <a:t> Detection</a:t>
            </a:r>
            <a:r>
              <a:rPr kumimoji="1" lang="en-US" altLang="ja-JP" dirty="0"/>
              <a:t>”</a:t>
            </a:r>
            <a:r>
              <a:rPr kumimoji="1" lang="ja-JP" altLang="en-US" dirty="0"/>
              <a:t>で，</a:t>
            </a:r>
            <a:r>
              <a:rPr kumimoji="1" lang="en-US" altLang="ja-JP" dirty="0"/>
              <a:t>ICCV2021</a:t>
            </a:r>
            <a:r>
              <a:rPr kumimoji="1" lang="ja-JP" altLang="en-JP" dirty="0"/>
              <a:t>に</a:t>
            </a:r>
            <a:r>
              <a:rPr kumimoji="1" lang="ja-JP" altLang="en-US" dirty="0"/>
              <a:t>採択されている論文です．</a:t>
            </a:r>
            <a:endParaRPr kumimoji="1" lang="en-US" altLang="ja-JP" dirty="0"/>
          </a:p>
          <a:p>
            <a:r>
              <a:rPr kumimoji="1" lang="ja-JP" altLang="en-US" dirty="0"/>
              <a:t>カーステン・ロスさんが最貢献者</a:t>
            </a:r>
            <a:endParaRPr kumimoji="1" lang="en-US" altLang="ja-JP" dirty="0"/>
          </a:p>
          <a:p>
            <a:endParaRPr kumimoji="1" lang="en-US" altLang="ja-JP" dirty="0"/>
          </a:p>
          <a:p>
            <a:endParaRPr kumimoji="1" lang="en-US" altLang="ja-JP" u="none" dirty="0"/>
          </a:p>
        </p:txBody>
      </p:sp>
      <p:sp>
        <p:nvSpPr>
          <p:cNvPr id="4" name="スライド番号プレースホルダー 3">
            <a:extLst>
              <a:ext uri="{FF2B5EF4-FFF2-40B4-BE49-F238E27FC236}">
                <a16:creationId xmlns:a16="http://schemas.microsoft.com/office/drawing/2014/main" id="{86D19EA6-A7AB-D4DB-059B-49C0D7D3FE50}"/>
              </a:ext>
            </a:extLst>
          </p:cNvPr>
          <p:cNvSpPr>
            <a:spLocks noGrp="1"/>
          </p:cNvSpPr>
          <p:nvPr>
            <p:ph type="sldNum" sz="quarter" idx="10"/>
          </p:nvPr>
        </p:nvSpPr>
        <p:spPr/>
        <p:txBody>
          <a:bodyPr/>
          <a:lstStyle/>
          <a:p>
            <a:fld id="{4170CF48-14AD-4B24-8659-A353857BCB31}" type="slidenum">
              <a:rPr kumimoji="1" lang="ja-JP" altLang="en-US" smtClean="0"/>
              <a:t>1</a:t>
            </a:fld>
            <a:endParaRPr kumimoji="1" lang="ja-JP" altLang="en-US"/>
          </a:p>
        </p:txBody>
      </p:sp>
    </p:spTree>
    <p:extLst>
      <p:ext uri="{BB962C8B-B14F-4D97-AF65-F5344CB8AC3E}">
        <p14:creationId xmlns:p14="http://schemas.microsoft.com/office/powerpoint/2010/main" val="306993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中間層を採用した理由は、特徴抽出器の</a:t>
            </a:r>
            <a:r>
              <a:rPr lang="en-US" altLang="ja-JP" dirty="0" err="1"/>
              <a:t>resnet</a:t>
            </a:r>
            <a:r>
              <a:rPr lang="ja-JP" altLang="en-US" dirty="0"/>
              <a:t>にあります。</a:t>
            </a:r>
            <a:endParaRPr lang="en-US" altLang="ja-JP" dirty="0"/>
          </a:p>
          <a:p>
            <a:r>
              <a:rPr lang="en-US" altLang="ja-JP" dirty="0"/>
              <a:t>1</a:t>
            </a:r>
            <a:r>
              <a:rPr lang="ja-JP" altLang="en-US" dirty="0"/>
              <a:t>つ目は、</a:t>
            </a:r>
            <a:r>
              <a:rPr lang="en-US" altLang="ja-JP" dirty="0" err="1"/>
              <a:t>resnet</a:t>
            </a:r>
            <a:r>
              <a:rPr lang="ja-JP" altLang="en-US" dirty="0"/>
              <a:t>の深層は工業製品の異常検知に適切でないからです。</a:t>
            </a:r>
            <a:endParaRPr lang="en-US" altLang="ja-JP" dirty="0"/>
          </a:p>
          <a:p>
            <a:r>
              <a:rPr lang="en-US" altLang="ja-JP" dirty="0" err="1"/>
              <a:t>resnet</a:t>
            </a:r>
            <a:r>
              <a:rPr lang="ja-JP" altLang="en-US" dirty="0"/>
              <a:t>は</a:t>
            </a:r>
            <a:r>
              <a:rPr lang="en-US" altLang="ja-JP" dirty="0"/>
              <a:t>ImageNet</a:t>
            </a:r>
            <a:r>
              <a:rPr lang="ja-JP" altLang="en-US" dirty="0"/>
              <a:t>で学習したモデルであるから、その深い層では</a:t>
            </a:r>
            <a:r>
              <a:rPr kumimoji="1" lang="ja-JP" altLang="en-US" sz="1200" b="0" i="0" kern="1200" dirty="0">
                <a:solidFill>
                  <a:schemeClr val="tx1"/>
                </a:solidFill>
                <a:effectLst/>
                <a:latin typeface="+mn-lt"/>
                <a:ea typeface="+mn-ea"/>
                <a:cs typeface="+mn-cs"/>
              </a:rPr>
              <a:t>自然画像の</a:t>
            </a:r>
            <a:r>
              <a:rPr lang="ja-JP" altLang="en-US" dirty="0"/>
              <a:t>様々な特徴に特化していて、工業製品用の異常検知では有効ではないと考えられます。</a:t>
            </a:r>
            <a:endParaRPr lang="en-US" altLang="ja-JP" dirty="0"/>
          </a:p>
          <a:p>
            <a:r>
              <a:rPr lang="en-US" altLang="ja-JP" dirty="0"/>
              <a:t>2</a:t>
            </a:r>
            <a:r>
              <a:rPr lang="ja-JP" altLang="en-US" dirty="0"/>
              <a:t>つ目は、中間層ならば自然画像に特化する前の汎用的な特徴を捉えていると考えられるからです。</a:t>
            </a:r>
            <a:endParaRPr lang="en-US" altLang="ja-JP" dirty="0"/>
          </a:p>
          <a:p>
            <a:endParaRPr kumimoji="1" lang="en-US" altLang="ja-JP" dirty="0"/>
          </a:p>
          <a:p>
            <a:endParaRPr kumimoji="1" lang="en-US" altLang="ja-JP" dirty="0"/>
          </a:p>
          <a:p>
            <a:r>
              <a:rPr kumimoji="1" lang="ja-JP" altLang="en-US" dirty="0"/>
              <a:t>★</a:t>
            </a:r>
            <a:endParaRPr kumimoji="1" lang="en-US" altLang="ja-JP" dirty="0"/>
          </a:p>
          <a:p>
            <a:r>
              <a:rPr kumimoji="1" lang="ja-JP" altLang="en-US" dirty="0"/>
              <a:t>汎用的な特徴</a:t>
            </a:r>
            <a:r>
              <a:rPr kumimoji="1" lang="en-US" altLang="ja-JP" dirty="0"/>
              <a:t>…</a:t>
            </a:r>
          </a:p>
          <a:p>
            <a:r>
              <a:rPr kumimoji="1" lang="ja-JP" altLang="en-US" dirty="0"/>
              <a:t>浅層の特徴</a:t>
            </a:r>
            <a:r>
              <a:rPr kumimoji="1" lang="en-US" altLang="ja-JP" dirty="0"/>
              <a:t>…</a:t>
            </a:r>
          </a:p>
          <a:p>
            <a:r>
              <a:rPr kumimoji="1" lang="ja-JP" altLang="en-US" dirty="0"/>
              <a:t>深層の特徴</a:t>
            </a:r>
            <a:r>
              <a:rPr kumimoji="1" lang="en-US" altLang="ja-JP" dirty="0"/>
              <a:t>…</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10</a:t>
            </a:fld>
            <a:endParaRPr kumimoji="1" lang="ja-JP" altLang="en-US"/>
          </a:p>
        </p:txBody>
      </p:sp>
    </p:spTree>
    <p:extLst>
      <p:ext uri="{BB962C8B-B14F-4D97-AF65-F5344CB8AC3E}">
        <p14:creationId xmlns:p14="http://schemas.microsoft.com/office/powerpoint/2010/main" val="2141966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CC6DA-5014-FE29-E3F6-94F9A5E21D9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131E801-8AF4-BCE2-AF2C-E2834E24C383}"/>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コアセット・サブサンプリングについて説明します。</a:t>
                </a:r>
                <a:endParaRPr kumimoji="1" lang="en-US" altLang="ja-JP" dirty="0"/>
              </a:p>
              <a:p>
                <a:r>
                  <a:rPr kumimoji="1" lang="ja-JP" altLang="en-US" dirty="0"/>
                  <a:t>一言で言うと、データの多様性を保ちつつ本当に重要な特徴だけを抜き出してメモリバンクを厳選する作業です。</a:t>
                </a:r>
                <a:endParaRPr kumimoji="1" lang="en-US" altLang="ja-JP" dirty="0"/>
              </a:p>
              <a:p>
                <a:r>
                  <a:rPr kumimoji="1" lang="ja-JP" altLang="en-US" dirty="0"/>
                  <a:t>このアルゴリズムが必要な理由は、使用メモリ量・推論時間のカットのためです。</a:t>
                </a:r>
                <a:endParaRPr kumimoji="1" lang="en-US" altLang="ja-JP" dirty="0"/>
              </a:p>
              <a:p>
                <a:endParaRPr kumimoji="1" lang="en-US" altLang="ja-JP" dirty="0"/>
              </a:p>
              <a:p>
                <a:endParaRPr kumimoji="1" lang="en-US" altLang="ja-JP" dirty="0"/>
              </a:p>
              <a:p>
                <a:r>
                  <a:rPr kumimoji="1" lang="ja-JP" altLang="en-US" dirty="0"/>
                  <a:t>アルゴリズムを追ってみます。手順は</a:t>
                </a:r>
                <a:r>
                  <a:rPr kumimoji="1" lang="en-US" altLang="ja-JP" dirty="0"/>
                  <a:t>6</a:t>
                </a:r>
                <a:r>
                  <a:rPr kumimoji="1" lang="ja-JP" altLang="en-US" dirty="0"/>
                  <a:t>個に分けられるので２ページに分けて説明します。</a:t>
                </a:r>
                <a:endParaRPr kumimoji="1" lang="en-US" altLang="ja-JP" dirty="0"/>
              </a:p>
              <a:p>
                <a:r>
                  <a:rPr kumimoji="1" lang="ja-JP" altLang="en-US" dirty="0"/>
                  <a:t>まず、</a:t>
                </a:r>
                <a:r>
                  <a:rPr lang="ja-JP" altLang="en-US" dirty="0"/>
                  <a:t>空のメモリバンク</a:t>
                </a:r>
                <a14:m>
                  <m:oMath xmlns:m="http://schemas.openxmlformats.org/officeDocument/2006/math">
                    <m:r>
                      <a:rPr lang="en-US" altLang="ja-JP" i="1">
                        <a:latin typeface="Cambria Math" panose="02040503050406030204" pitchFamily="18" charset="0"/>
                      </a:rPr>
                      <m:t>𝑀</m:t>
                    </m:r>
                  </m:oMath>
                </a14:m>
                <a:r>
                  <a:rPr lang="ja-JP" altLang="en-US" dirty="0"/>
                  <a:t>を用意します。</a:t>
                </a:r>
                <a:endParaRPr lang="en-US" altLang="ja-JP" dirty="0"/>
              </a:p>
              <a:p>
                <a:r>
                  <a:rPr lang="ja-JP" altLang="en-US" dirty="0"/>
                  <a:t>続いて、用意した全ての正常画像の特徴マップを</a:t>
                </a:r>
                <a:r>
                  <a:rPr lang="en-US" altLang="ja-JP" dirty="0" err="1"/>
                  <a:t>resnet</a:t>
                </a:r>
                <a:r>
                  <a:rPr lang="ja-JP" altLang="en-US" dirty="0"/>
                  <a:t>等の特徴抽出器から獲得します。</a:t>
                </a:r>
                <a:endParaRPr lang="en-US" altLang="ja-JP" dirty="0"/>
              </a:p>
              <a:p>
                <a:r>
                  <a:rPr lang="ja-JP" altLang="en-US" dirty="0"/>
                  <a:t>得られた特徴マップをパッチに分解して、周辺のパッチとの平均をとってからメモリバンク</a:t>
                </a:r>
                <a14:m>
                  <m:oMath xmlns:m="http://schemas.openxmlformats.org/officeDocument/2006/math">
                    <m:r>
                      <a:rPr lang="en-US" altLang="ja-JP" i="1">
                        <a:latin typeface="Cambria Math" panose="02040503050406030204" pitchFamily="18" charset="0"/>
                      </a:rPr>
                      <m:t>𝑀</m:t>
                    </m:r>
                  </m:oMath>
                </a14:m>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Choice>
        <mc:Fallback xmlns="">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端的に言うと、データの多様性を保ちつつ本当に重要な特徴だけを抜き出してメモリバンクを厳選する作業です。</a:t>
                </a:r>
                <a:endParaRPr kumimoji="1" lang="en-US" altLang="ja-JP" dirty="0"/>
              </a:p>
              <a:p>
                <a:r>
                  <a:rPr kumimoji="1" lang="ja-JP" altLang="en-US" dirty="0"/>
                  <a:t>改めて、このアルゴリズムが必要な理由は、使用メモリ量・推論時間のカットのためです。</a:t>
                </a:r>
                <a:endParaRPr kumimoji="1" lang="en-US" altLang="ja-JP" dirty="0"/>
              </a:p>
              <a:p>
                <a:endParaRPr kumimoji="1" lang="en-US" altLang="ja-JP" dirty="0"/>
              </a:p>
              <a:p>
                <a:r>
                  <a:rPr kumimoji="1" lang="ja-JP" altLang="en-US" dirty="0"/>
                  <a:t>まず、</a:t>
                </a:r>
                <a:r>
                  <a:rPr lang="ja-JP" altLang="en-US" dirty="0"/>
                  <a:t>空のメモリバンク</a:t>
                </a:r>
                <a:r>
                  <a:rPr lang="en-US" altLang="ja-JP" i="0">
                    <a:latin typeface="Cambria Math" panose="02040503050406030204" pitchFamily="18" charset="0"/>
                  </a:rPr>
                  <a:t>𝑀</a:t>
                </a:r>
                <a:r>
                  <a:rPr lang="ja-JP" altLang="en-US" dirty="0"/>
                  <a:t>を用意します。</a:t>
                </a:r>
                <a:endParaRPr lang="en-US" altLang="ja-JP" dirty="0"/>
              </a:p>
              <a:p>
                <a:r>
                  <a:rPr lang="ja-JP" altLang="en-US" dirty="0"/>
                  <a:t>続いて、用意した全ての正常画像の特徴ベクトルをメモリバンク</a:t>
                </a:r>
                <a:r>
                  <a:rPr lang="en-US" altLang="ja-JP" i="0">
                    <a:latin typeface="Cambria Math" panose="02040503050406030204" pitchFamily="18" charset="0"/>
                  </a:rPr>
                  <a:t>𝑀</a:t>
                </a:r>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A55D7572-47DD-3F42-FAB3-93A76F9B1905}"/>
              </a:ext>
            </a:extLst>
          </p:cNvPr>
          <p:cNvSpPr>
            <a:spLocks noGrp="1"/>
          </p:cNvSpPr>
          <p:nvPr>
            <p:ph type="sldNum" sz="quarter" idx="5"/>
          </p:nvPr>
        </p:nvSpPr>
        <p:spPr/>
        <p:txBody>
          <a:bodyPr/>
          <a:lstStyle/>
          <a:p>
            <a:fld id="{9C089636-1275-4B33-B565-A6C15888DBD7}" type="slidenum">
              <a:rPr kumimoji="1" lang="ja-JP" altLang="en-US" smtClean="0"/>
              <a:t>11</a:t>
            </a:fld>
            <a:endParaRPr kumimoji="1" lang="ja-JP" altLang="en-US"/>
          </a:p>
        </p:txBody>
      </p:sp>
    </p:spTree>
    <p:extLst>
      <p:ext uri="{BB962C8B-B14F-4D97-AF65-F5344CB8AC3E}">
        <p14:creationId xmlns:p14="http://schemas.microsoft.com/office/powerpoint/2010/main" val="3096126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18CB0-B332-9787-B2D9-990912C44D5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C948A7F-F5DF-B5C6-FFA7-64A6F9A0384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329F235-2E7B-2C92-E07C-8D60CF9904A5}"/>
              </a:ext>
            </a:extLst>
          </p:cNvPr>
          <p:cNvSpPr>
            <a:spLocks noGrp="1"/>
          </p:cNvSpPr>
          <p:nvPr>
            <p:ph type="body" idx="1"/>
          </p:nvPr>
        </p:nvSpPr>
        <p:spPr/>
        <p:txBody>
          <a:bodyPr/>
          <a:lstStyle/>
          <a:p>
            <a:r>
              <a:rPr kumimoji="1" lang="ja-JP" altLang="en-US" dirty="0"/>
              <a:t>続いて、新しく空のメモリバンク</a:t>
            </a:r>
            <a:r>
              <a:rPr kumimoji="1" lang="en-US" altLang="ja-JP" dirty="0"/>
              <a:t>Mc</a:t>
            </a:r>
            <a:r>
              <a:rPr kumimoji="1" lang="ja-JP" altLang="en-US" dirty="0"/>
              <a:t>を用意します。</a:t>
            </a:r>
            <a:endParaRPr kumimoji="1" lang="en-US" altLang="ja-JP" dirty="0"/>
          </a:p>
          <a:p>
            <a:r>
              <a:rPr kumimoji="1" lang="ja-JP" altLang="en-US" dirty="0"/>
              <a:t>ここで最終的に採用する特徴ベクトルの数だけ以下の</a:t>
            </a:r>
            <a:r>
              <a:rPr kumimoji="1" lang="en-US" altLang="ja-JP" dirty="0"/>
              <a:t>for</a:t>
            </a:r>
            <a:r>
              <a:rPr kumimoji="1" lang="ja-JP" altLang="en-US" dirty="0"/>
              <a:t>ループを回します。</a:t>
            </a:r>
            <a:endParaRPr kumimoji="1" lang="en-US" altLang="ja-JP" dirty="0"/>
          </a:p>
          <a:p>
            <a:r>
              <a:rPr kumimoji="1" lang="ja-JP" altLang="en-US" dirty="0"/>
              <a:t>最初の点はメモリバンクからランダムに選択します。</a:t>
            </a:r>
            <a:endParaRPr kumimoji="1" lang="en-US" altLang="ja-JP" dirty="0"/>
          </a:p>
          <a:p>
            <a:r>
              <a:rPr kumimoji="1" lang="ja-JP" altLang="en-US" dirty="0"/>
              <a:t>それ以降はまだ選択していない点のうち、最も離れている点を選択します。</a:t>
            </a:r>
            <a:endParaRPr kumimoji="1" lang="en-US" altLang="ja-JP" dirty="0"/>
          </a:p>
          <a:p>
            <a:r>
              <a:rPr kumimoji="1" lang="ja-JP" altLang="en-US" dirty="0"/>
              <a:t>選択した点をメモリバンク</a:t>
            </a:r>
            <a:r>
              <a:rPr kumimoji="1" lang="en-US" altLang="ja-JP" dirty="0"/>
              <a:t>M</a:t>
            </a:r>
            <a:r>
              <a:rPr kumimoji="1" lang="ja-JP" altLang="en-US" dirty="0"/>
              <a:t>ｃに格納します。</a:t>
            </a:r>
            <a:endParaRPr kumimoji="1" lang="en-US" altLang="ja-JP" dirty="0"/>
          </a:p>
          <a:p>
            <a:r>
              <a:rPr kumimoji="1" lang="ja-JP" altLang="en-US" dirty="0"/>
              <a:t>ループが終われば厳選されたメモリバンク</a:t>
            </a:r>
            <a:r>
              <a:rPr kumimoji="1" lang="en-US" altLang="ja-JP" dirty="0"/>
              <a:t>Mc</a:t>
            </a:r>
            <a:r>
              <a:rPr kumimoji="1" lang="ja-JP" altLang="en-US" dirty="0"/>
              <a:t>が得られます。</a:t>
            </a:r>
            <a:endParaRPr kumimoji="1" lang="en-US" altLang="ja-JP" dirty="0"/>
          </a:p>
          <a:p>
            <a:endParaRPr kumimoji="1" lang="en-US" altLang="ja-JP" dirty="0"/>
          </a:p>
          <a:p>
            <a:endParaRPr kumimoji="1" lang="en-US" altLang="ja-JP" dirty="0"/>
          </a:p>
          <a:p>
            <a:r>
              <a:rPr kumimoji="1" lang="ja-JP" altLang="en-US" dirty="0"/>
              <a:t>★パッチサイズｐだけまわりのパッチを集約</a:t>
            </a:r>
            <a:endParaRPr kumimoji="1" lang="en-US" altLang="ja-JP" dirty="0"/>
          </a:p>
          <a:p>
            <a:endParaRPr kumimoji="1" lang="en-US" altLang="ja-JP" dirty="0"/>
          </a:p>
          <a:p>
            <a:endParaRPr kumimoji="1" lang="en-US" altLang="ja-JP" dirty="0"/>
          </a:p>
          <a:p>
            <a:r>
              <a:rPr kumimoji="1" lang="ja-JP" altLang="en-US" dirty="0"/>
              <a:t>★</a:t>
            </a:r>
            <a:r>
              <a:rPr kumimoji="1" lang="ja-JP" altLang="en-US" sz="1200" b="1" i="0" kern="1200" dirty="0">
                <a:solidFill>
                  <a:schemeClr val="tx1"/>
                </a:solidFill>
                <a:effectLst/>
                <a:latin typeface="+mn-lt"/>
                <a:ea typeface="+mn-ea"/>
                <a:cs typeface="+mn-cs"/>
              </a:rPr>
              <a:t>事前学習済み</a:t>
            </a:r>
            <a:r>
              <a:rPr kumimoji="1" lang="en-US" altLang="ja-JP" sz="1200" b="1" i="0" kern="1200" dirty="0">
                <a:solidFill>
                  <a:schemeClr val="tx1"/>
                </a:solidFill>
                <a:effectLst/>
                <a:latin typeface="+mn-lt"/>
                <a:ea typeface="+mn-ea"/>
                <a:cs typeface="+mn-cs"/>
              </a:rPr>
              <a:t>φ</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画像から特徴を抽出するためのニューラルネットワーク（例</a:t>
            </a:r>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ResNet</a:t>
            </a:r>
            <a:r>
              <a:rPr kumimoji="1" lang="ja-JP" altLang="en-US" sz="1200" b="0" i="0" kern="1200" dirty="0">
                <a:solidFill>
                  <a:schemeClr val="tx1"/>
                </a:solidFill>
                <a:effectLst/>
                <a:latin typeface="+mn-lt"/>
                <a:ea typeface="+mn-ea"/>
                <a:cs typeface="+mn-cs"/>
              </a:rPr>
              <a:t>）。</a:t>
            </a:r>
          </a:p>
          <a:p>
            <a:r>
              <a:rPr kumimoji="1" lang="ja-JP" altLang="en-US" sz="1200" b="1" i="0" kern="1200" dirty="0">
                <a:solidFill>
                  <a:schemeClr val="tx1"/>
                </a:solidFill>
                <a:effectLst/>
                <a:latin typeface="+mn-lt"/>
                <a:ea typeface="+mn-ea"/>
                <a:cs typeface="+mn-cs"/>
              </a:rPr>
              <a:t>階層 </a:t>
            </a:r>
            <a:r>
              <a:rPr kumimoji="1" lang="en-US" altLang="ja-JP" sz="1200" b="1" i="0" kern="1200" dirty="0">
                <a:solidFill>
                  <a:schemeClr val="tx1"/>
                </a:solidFill>
                <a:effectLst/>
                <a:latin typeface="+mn-lt"/>
                <a:ea typeface="+mn-ea"/>
                <a:cs typeface="+mn-cs"/>
              </a:rPr>
              <a:t>j</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ネットワークのどの層から特徴を取り出すかの指定。</a:t>
            </a:r>
          </a:p>
          <a:p>
            <a:r>
              <a:rPr kumimoji="1" lang="ja-JP" altLang="en-US" sz="1200" b="1" i="0" kern="1200" dirty="0">
                <a:solidFill>
                  <a:schemeClr val="tx1"/>
                </a:solidFill>
                <a:effectLst/>
                <a:latin typeface="+mn-lt"/>
                <a:ea typeface="+mn-ea"/>
                <a:cs typeface="+mn-cs"/>
              </a:rPr>
              <a:t>公称データ </a:t>
            </a:r>
            <a:r>
              <a:rPr kumimoji="1" lang="en-US" altLang="ja-JP" sz="1200" b="1" i="0" kern="1200" dirty="0">
                <a:solidFill>
                  <a:schemeClr val="tx1"/>
                </a:solidFill>
                <a:effectLst/>
                <a:latin typeface="+mn-lt"/>
                <a:ea typeface="+mn-ea"/>
                <a:cs typeface="+mn-cs"/>
              </a:rPr>
              <a:t>X&lt;sub&gt;N&lt;/sub&gt;</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学習に使う、大量の正常な製品画像。</a:t>
            </a:r>
          </a:p>
          <a:p>
            <a:r>
              <a:rPr kumimoji="1" lang="ja-JP" altLang="en-US" sz="1200" b="1" i="0" kern="1200" dirty="0">
                <a:solidFill>
                  <a:schemeClr val="tx1"/>
                </a:solidFill>
                <a:effectLst/>
                <a:latin typeface="+mn-lt"/>
                <a:ea typeface="+mn-ea"/>
                <a:cs typeface="+mn-cs"/>
              </a:rPr>
              <a:t>ストライド </a:t>
            </a:r>
            <a:r>
              <a:rPr kumimoji="1" lang="en-US" altLang="ja-JP" sz="1200" b="1" i="0" kern="1200" dirty="0">
                <a:solidFill>
                  <a:schemeClr val="tx1"/>
                </a:solidFill>
                <a:effectLst/>
                <a:latin typeface="+mn-lt"/>
                <a:ea typeface="+mn-ea"/>
                <a:cs typeface="+mn-cs"/>
              </a:rPr>
              <a:t>s, </a:t>
            </a:r>
            <a:r>
              <a:rPr kumimoji="1" lang="ja-JP" altLang="en-US" sz="1200" b="1" i="0" kern="1200" dirty="0">
                <a:solidFill>
                  <a:schemeClr val="tx1"/>
                </a:solidFill>
                <a:effectLst/>
                <a:latin typeface="+mn-lt"/>
                <a:ea typeface="+mn-ea"/>
                <a:cs typeface="+mn-cs"/>
              </a:rPr>
              <a:t>パッチサイズ </a:t>
            </a:r>
            <a:r>
              <a:rPr kumimoji="1" lang="en-US" altLang="ja-JP" sz="1200" b="1" i="0" kern="1200" dirty="0">
                <a:solidFill>
                  <a:schemeClr val="tx1"/>
                </a:solidFill>
                <a:effectLst/>
                <a:latin typeface="+mn-lt"/>
                <a:ea typeface="+mn-ea"/>
                <a:cs typeface="+mn-cs"/>
              </a:rPr>
              <a:t>p</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画像をパッチに分割するときの設定。</a:t>
            </a:r>
          </a:p>
          <a:p>
            <a:r>
              <a:rPr kumimoji="1" lang="ja-JP" altLang="en-US" sz="1200" b="1" i="0" kern="1200" dirty="0">
                <a:solidFill>
                  <a:schemeClr val="tx1"/>
                </a:solidFill>
                <a:effectLst/>
                <a:latin typeface="+mn-lt"/>
                <a:ea typeface="+mn-ea"/>
                <a:cs typeface="+mn-cs"/>
              </a:rPr>
              <a:t>コアセットターゲット </a:t>
            </a:r>
            <a:r>
              <a:rPr kumimoji="1" lang="en-US" altLang="ja-JP" sz="1200" b="1" i="0" kern="1200" dirty="0">
                <a:solidFill>
                  <a:schemeClr val="tx1"/>
                </a:solidFill>
                <a:effectLst/>
                <a:latin typeface="+mn-lt"/>
                <a:ea typeface="+mn-ea"/>
                <a:cs typeface="+mn-cs"/>
              </a:rPr>
              <a:t>l</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最終的にメモリバンクに残したいデータ点の数（目標のサイズ）。</a:t>
            </a:r>
          </a:p>
          <a:p>
            <a:r>
              <a:rPr kumimoji="1" lang="ja-JP" altLang="en-US" sz="1200" b="1" i="0" kern="1200" dirty="0">
                <a:solidFill>
                  <a:schemeClr val="tx1"/>
                </a:solidFill>
                <a:effectLst/>
                <a:latin typeface="+mn-lt"/>
                <a:ea typeface="+mn-ea"/>
                <a:cs typeface="+mn-cs"/>
              </a:rPr>
              <a:t>ランダム線形投影 </a:t>
            </a:r>
            <a:r>
              <a:rPr kumimoji="1" lang="en-US" altLang="ja-JP" sz="1200" b="1" i="0" kern="1200" dirty="0">
                <a:solidFill>
                  <a:schemeClr val="tx1"/>
                </a:solidFill>
                <a:effectLst/>
                <a:latin typeface="+mn-lt"/>
                <a:ea typeface="+mn-ea"/>
                <a:cs typeface="+mn-cs"/>
              </a:rPr>
              <a:t>ψ</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オプション</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計算を高速化するために、特徴ベクトルの次元を削減するためのもの。</a:t>
            </a:r>
          </a:p>
          <a:p>
            <a:endParaRPr kumimoji="1" lang="en-US" altLang="ja-JP" dirty="0"/>
          </a:p>
          <a:p>
            <a:endParaRPr kumimoji="1" lang="en-US" altLang="ja-JP" dirty="0"/>
          </a:p>
          <a:p>
            <a:endParaRPr kumimoji="1" lang="en-US" altLang="ja-JP" dirty="0"/>
          </a:p>
          <a:p>
            <a:r>
              <a:rPr kumimoji="1" lang="ja-JP" altLang="en-US" dirty="0"/>
              <a:t>★最初のループの詳細</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空集合に対する </a:t>
            </a:r>
            <a:r>
              <a:rPr lang="en-US" altLang="ja-JP" dirty="0"/>
              <a:t>min </a:t>
            </a:r>
            <a:r>
              <a:rPr lang="ja-JP" altLang="en-US" dirty="0"/>
              <a:t>操作は、正の無限大 </a:t>
            </a:r>
            <a:r>
              <a:rPr lang="en-US" altLang="ja-JP" dirty="0"/>
              <a:t>(+∞) </a:t>
            </a:r>
            <a:r>
              <a:rPr lang="ja-JP" altLang="en-US" dirty="0"/>
              <a:t>を返すと定義。</a:t>
            </a:r>
            <a:endParaRPr kumimoji="1" lang="en-US" altLang="ja-JP" dirty="0"/>
          </a:p>
          <a:p>
            <a:r>
              <a:rPr lang="ja-JP" altLang="en-US" dirty="0"/>
              <a:t>内側の </a:t>
            </a:r>
            <a:r>
              <a:rPr lang="en-US" altLang="ja-JP" dirty="0"/>
              <a:t>min: </a:t>
            </a:r>
          </a:p>
          <a:p>
            <a:pPr lvl="1"/>
            <a:r>
              <a:rPr lang="en-US" altLang="ja-JP" dirty="0"/>
              <a:t>Mc </a:t>
            </a:r>
            <a:r>
              <a:rPr lang="ja-JP" altLang="en-US" dirty="0"/>
              <a:t>が空なので、全ての </a:t>
            </a:r>
            <a:r>
              <a:rPr lang="en-US" altLang="ja-JP" dirty="0"/>
              <a:t>m </a:t>
            </a:r>
            <a:r>
              <a:rPr lang="ja-JP" altLang="en-US" dirty="0"/>
              <a:t>に対して </a:t>
            </a:r>
            <a:r>
              <a:rPr lang="en-US" altLang="ja-JP" dirty="0"/>
              <a:t>min_{n \in Mc} ||...|| </a:t>
            </a:r>
            <a:r>
              <a:rPr lang="ja-JP" altLang="en-US" dirty="0"/>
              <a:t>は </a:t>
            </a:r>
            <a:r>
              <a:rPr lang="en-US" altLang="ja-JP" dirty="0"/>
              <a:t>+∞ </a:t>
            </a:r>
            <a:r>
              <a:rPr lang="ja-JP" altLang="en-US" dirty="0"/>
              <a:t>になる。</a:t>
            </a:r>
          </a:p>
          <a:p>
            <a:r>
              <a:rPr lang="ja-JP" altLang="en-US" dirty="0"/>
              <a:t>外側の </a:t>
            </a:r>
            <a:r>
              <a:rPr lang="en-US" altLang="ja-JP" dirty="0" err="1"/>
              <a:t>arg</a:t>
            </a:r>
            <a:r>
              <a:rPr lang="en-US" altLang="ja-JP" dirty="0"/>
              <a:t> max: </a:t>
            </a:r>
          </a:p>
          <a:p>
            <a:pPr lvl="1"/>
            <a:r>
              <a:rPr lang="en-US" altLang="ja-JP" dirty="0" err="1"/>
              <a:t>arg</a:t>
            </a:r>
            <a:r>
              <a:rPr lang="en-US" altLang="ja-JP" dirty="0"/>
              <a:t> max_{m \in M-Mc} (+∞)</a:t>
            </a:r>
          </a:p>
          <a:p>
            <a:pPr lvl="1"/>
            <a:r>
              <a:rPr lang="ja-JP" altLang="en-US" dirty="0"/>
              <a:t>全ての </a:t>
            </a:r>
            <a:r>
              <a:rPr lang="en-US" altLang="ja-JP" dirty="0"/>
              <a:t>m </a:t>
            </a:r>
            <a:r>
              <a:rPr lang="ja-JP" altLang="en-US" dirty="0"/>
              <a:t>に対して </a:t>
            </a:r>
            <a:r>
              <a:rPr lang="en-US" altLang="ja-JP" dirty="0"/>
              <a:t>min </a:t>
            </a:r>
            <a:r>
              <a:rPr lang="ja-JP" altLang="en-US" dirty="0"/>
              <a:t>の結果が </a:t>
            </a:r>
            <a:r>
              <a:rPr lang="en-US" altLang="ja-JP" dirty="0"/>
              <a:t>+∞ </a:t>
            </a:r>
            <a:r>
              <a:rPr lang="ja-JP" altLang="en-US" dirty="0"/>
              <a:t>となり、差がない。</a:t>
            </a:r>
          </a:p>
          <a:p>
            <a:pPr lvl="1"/>
            <a:r>
              <a:rPr lang="ja-JP" altLang="en-US" dirty="0"/>
              <a:t>この場合、アルゴリズムは </a:t>
            </a:r>
            <a:r>
              <a:rPr lang="en-US" altLang="ja-JP" dirty="0"/>
              <a:t>M </a:t>
            </a:r>
            <a:r>
              <a:rPr lang="ja-JP" altLang="en-US" dirty="0"/>
              <a:t>の中からランダムに</a:t>
            </a:r>
            <a:r>
              <a:rPr lang="en-US" altLang="ja-JP" dirty="0"/>
              <a:t>1</a:t>
            </a:r>
            <a:r>
              <a:rPr lang="ja-JP" altLang="en-US" dirty="0"/>
              <a:t>つの点 </a:t>
            </a:r>
            <a:r>
              <a:rPr lang="en-US" altLang="ja-JP" dirty="0"/>
              <a:t>m_0 </a:t>
            </a:r>
            <a:r>
              <a:rPr lang="ja-JP" altLang="en-US" dirty="0"/>
              <a:t>を選び最初の代表点とする。</a:t>
            </a:r>
            <a:endParaRPr lang="en-US" altLang="ja-JP" dirty="0"/>
          </a:p>
          <a:p>
            <a:pPr lvl="1"/>
            <a:r>
              <a:rPr lang="en-US" altLang="ja-JP" dirty="0"/>
              <a:t>Mc</a:t>
            </a:r>
            <a:r>
              <a:rPr lang="ja-JP" altLang="en-US" dirty="0"/>
              <a:t>に</a:t>
            </a:r>
            <a:r>
              <a:rPr lang="en-US" altLang="ja-JP" dirty="0"/>
              <a:t>m_0</a:t>
            </a:r>
            <a:r>
              <a:rPr lang="ja-JP" altLang="en-US" dirty="0"/>
              <a:t>が格納される。</a:t>
            </a:r>
            <a:endParaRPr kumimoji="1" lang="en-US" altLang="ja-JP" dirty="0"/>
          </a:p>
          <a:p>
            <a:endParaRPr kumimoji="1" lang="en-US" altLang="ja-JP" dirty="0"/>
          </a:p>
          <a:p>
            <a:r>
              <a:rPr kumimoji="1" lang="ja-JP" altLang="en-US" dirty="0"/>
              <a:t>★</a:t>
            </a:r>
            <a:r>
              <a:rPr lang="ja-JP" altLang="en-US" b="1" dirty="0">
                <a:effectLst/>
              </a:rPr>
              <a:t>距離計算の高速化</a:t>
            </a:r>
            <a:r>
              <a:rPr lang="en-US" altLang="ja-JP" dirty="0"/>
              <a:t>: </a:t>
            </a:r>
            <a:r>
              <a:rPr lang="ja-JP" altLang="en-US" dirty="0"/>
              <a:t>貪欲法をさらに速くするため、  事前に  </a:t>
            </a:r>
            <a:r>
              <a:rPr lang="en-US" altLang="ja-JP" dirty="0"/>
              <a:t>JL</a:t>
            </a:r>
            <a:r>
              <a:rPr lang="ja-JP" altLang="en-US" dirty="0"/>
              <a:t>定理に基づいた</a:t>
            </a:r>
            <a:r>
              <a:rPr lang="ja-JP" altLang="en-US" b="1" dirty="0">
                <a:effectLst/>
              </a:rPr>
              <a:t>ランダム射影による次元削減</a:t>
            </a:r>
            <a:r>
              <a:rPr lang="ja-JP" altLang="en-US" dirty="0"/>
              <a:t>を事前に行う。高次元のベクトル群を位置関係を保ったまま低次元に写像できるという定理。</a:t>
            </a:r>
            <a:endParaRPr kumimoji="1" lang="ja-JP" altLang="en-US" dirty="0"/>
          </a:p>
        </p:txBody>
      </p:sp>
      <p:sp>
        <p:nvSpPr>
          <p:cNvPr id="4" name="スライド番号プレースホルダー 3">
            <a:extLst>
              <a:ext uri="{FF2B5EF4-FFF2-40B4-BE49-F238E27FC236}">
                <a16:creationId xmlns:a16="http://schemas.microsoft.com/office/drawing/2014/main" id="{273F19B5-4F3A-F3E5-E08A-280E71C658C5}"/>
              </a:ext>
            </a:extLst>
          </p:cNvPr>
          <p:cNvSpPr>
            <a:spLocks noGrp="1"/>
          </p:cNvSpPr>
          <p:nvPr>
            <p:ph type="sldNum" sz="quarter" idx="5"/>
          </p:nvPr>
        </p:nvSpPr>
        <p:spPr/>
        <p:txBody>
          <a:bodyPr/>
          <a:lstStyle/>
          <a:p>
            <a:fld id="{9C089636-1275-4B33-B565-A6C15888DBD7}" type="slidenum">
              <a:rPr kumimoji="1" lang="ja-JP" altLang="en-US" smtClean="0"/>
              <a:t>12</a:t>
            </a:fld>
            <a:endParaRPr kumimoji="1" lang="ja-JP" altLang="en-US"/>
          </a:p>
        </p:txBody>
      </p:sp>
    </p:spTree>
    <p:extLst>
      <p:ext uri="{BB962C8B-B14F-4D97-AF65-F5344CB8AC3E}">
        <p14:creationId xmlns:p14="http://schemas.microsoft.com/office/powerpoint/2010/main" val="1283886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3B80E-7240-3AF5-DA99-63E0553BF11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515CCE2-B6F8-9A93-71AC-E5AB96FD1CAA}"/>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3C1D4014-7E14-4648-6CD9-4A31F2BC41ED}"/>
                  </a:ext>
                </a:extLst>
              </p:cNvPr>
              <p:cNvSpPr>
                <a:spLocks noGrp="1"/>
              </p:cNvSpPr>
              <p:nvPr>
                <p:ph type="body" idx="1"/>
              </p:nvPr>
            </p:nvSpPr>
            <p:spPr/>
            <p:txBody>
              <a:bodyPr/>
              <a:lstStyle/>
              <a:p>
                <a:r>
                  <a:rPr lang="ja-JP" altLang="en-US" dirty="0"/>
                  <a:t>１．まだ選ばれていない、ある点一つと既に選ばれた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oMath>
                </a14:m>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２．求めた距離のうち最小のものを記録する。これは　</a:t>
                </a:r>
                <a:r>
                  <a:rPr lang="en-US" altLang="ja-JP" sz="800" dirty="0"/>
                  <a:t>=</a:t>
                </a:r>
                <a:r>
                  <a:rPr lang="ja-JP" altLang="en-US" sz="800" dirty="0"/>
                  <a:t>　他の点もこれ以上離れていると保証</a:t>
                </a:r>
                <a:endParaRPr lang="en-US" altLang="ja-JP" sz="800"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3C1D4014-7E14-4648-6CD9-4A31F2BC41ED}"/>
                  </a:ext>
                </a:extLst>
              </p:cNvPr>
              <p:cNvSpPr>
                <a:spLocks noGrp="1"/>
              </p:cNvSpPr>
              <p:nvPr>
                <p:ph type="body" idx="1"/>
              </p:nvPr>
            </p:nvSpPr>
            <p:spPr/>
            <p:txBody>
              <a:bodyPr/>
              <a:lstStyle/>
              <a:p>
                <a:r>
                  <a:rPr lang="ja-JP" altLang="en-US" dirty="0"/>
                  <a:t>１．まだ選ばれていない、ある点一つと既に選ばれた</a:t>
                </a:r>
                <a:r>
                  <a:rPr lang="en-US" altLang="ja-JP" i="0">
                    <a:latin typeface="Cambria Math" panose="02040503050406030204" pitchFamily="18" charset="0"/>
                  </a:rPr>
                  <a:t>𝑀_𝑐</a:t>
                </a:r>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２．求めた距離のうち最小のものを記録する。これは　</a:t>
                </a:r>
                <a:r>
                  <a:rPr lang="en-US" altLang="ja-JP" sz="800" dirty="0"/>
                  <a:t>=</a:t>
                </a:r>
                <a:r>
                  <a:rPr lang="ja-JP" altLang="en-US" sz="800" dirty="0"/>
                  <a:t>　他の点もこれ以上離れていると保証</a:t>
                </a:r>
                <a:endParaRPr lang="en-US" altLang="ja-JP" sz="800"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F86496CE-F7AA-AC25-ECC3-2210509B103A}"/>
              </a:ext>
            </a:extLst>
          </p:cNvPr>
          <p:cNvSpPr>
            <a:spLocks noGrp="1"/>
          </p:cNvSpPr>
          <p:nvPr>
            <p:ph type="sldNum" sz="quarter" idx="5"/>
          </p:nvPr>
        </p:nvSpPr>
        <p:spPr/>
        <p:txBody>
          <a:bodyPr/>
          <a:lstStyle/>
          <a:p>
            <a:fld id="{9C089636-1275-4B33-B565-A6C15888DBD7}" type="slidenum">
              <a:rPr kumimoji="1" lang="ja-JP" altLang="en-US" smtClean="0"/>
              <a:t>13</a:t>
            </a:fld>
            <a:endParaRPr kumimoji="1" lang="ja-JP" altLang="en-US"/>
          </a:p>
        </p:txBody>
      </p:sp>
    </p:spTree>
    <p:extLst>
      <p:ext uri="{BB962C8B-B14F-4D97-AF65-F5344CB8AC3E}">
        <p14:creationId xmlns:p14="http://schemas.microsoft.com/office/powerpoint/2010/main" val="320397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メモリバンクに格納されるパッチは、特徴マップの</a:t>
            </a:r>
            <a:r>
              <a:rPr kumimoji="1" lang="en-US" altLang="ja-JP" sz="1200" b="0"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マス</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元画像でいうパッチ</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に加えてその周辺３＊３とかのマスのベクトルを平均して得られる。⇒周辺情報を集約している。</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そのメリットは、受容野の拡大　・　位置ズレへの頑健性</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受容野の拡大　</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単なる線の特徴からネジ山の谷部分の線に関する特徴に進化（もっと意味をとられられるように）</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位置ズレへの頑健性</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製品が検査時に少しだけズレていても、周辺情報を平均化しているため、抽出されるパッチ特徴は大きく変化しません</a:t>
            </a:r>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14</a:t>
            </a:fld>
            <a:endParaRPr kumimoji="1" lang="ja-JP" altLang="en-US"/>
          </a:p>
        </p:txBody>
      </p:sp>
    </p:spTree>
    <p:extLst>
      <p:ext uri="{BB962C8B-B14F-4D97-AF65-F5344CB8AC3E}">
        <p14:creationId xmlns:p14="http://schemas.microsoft.com/office/powerpoint/2010/main" val="2912119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kumimoji="1" lang="ja-JP" altLang="en-US" dirty="0"/>
                  <a:t>先ほど得られたメモリバンクを用いて異常スコアを計算します。</a:t>
                </a:r>
                <a:endParaRPr kumimoji="1" lang="en-US" altLang="ja-JP" dirty="0"/>
              </a:p>
              <a:p>
                <a:r>
                  <a:rPr lang="ja-JP" altLang="en-US" dirty="0"/>
                  <a:t>異常スコアとはこの入力データが異常かどうか判定するための数値です。</a:t>
                </a:r>
                <a:endParaRPr lang="en-US" altLang="ja-JP" dirty="0"/>
              </a:p>
              <a:p>
                <a:endParaRPr lang="en-US" altLang="ja-JP" dirty="0"/>
              </a:p>
              <a:p>
                <a:r>
                  <a:rPr lang="ja-JP" altLang="en-US" dirty="0"/>
                  <a:t>まず簡単に流れを説明します。</a:t>
                </a:r>
                <a:endParaRPr lang="en-US" altLang="ja-JP" dirty="0"/>
              </a:p>
              <a:p>
                <a:r>
                  <a:rPr lang="ja-JP" altLang="en-US" sz="1200" dirty="0"/>
                  <a:t>テスト画像の各パッチベクトルに一番似ているようなパッチベクトルをメモリバンク</a:t>
                </a:r>
                <a14:m>
                  <m:oMath xmlns:m="http://schemas.openxmlformats.org/officeDocument/2006/math">
                    <m:r>
                      <a:rPr lang="en-US" altLang="ja-JP" sz="1200" i="1" dirty="0">
                        <a:latin typeface="Cambria Math" panose="02040503050406030204" pitchFamily="18" charset="0"/>
                      </a:rPr>
                      <m:t>𝑀</m:t>
                    </m:r>
                    <m:r>
                      <a:rPr lang="ja-JP" altLang="en-US" sz="1200" i="1" dirty="0" smtClean="0">
                        <a:latin typeface="Cambria Math" panose="02040503050406030204" pitchFamily="18" charset="0"/>
                      </a:rPr>
                      <m:t>から</m:t>
                    </m:r>
                  </m:oMath>
                </a14:m>
                <a:r>
                  <a:rPr lang="ja-JP" altLang="en-US" sz="1200" dirty="0"/>
                  <a:t>探してきて、それらの距離を記録します。</a:t>
                </a:r>
                <a:endParaRPr lang="en-US" altLang="ja-JP" sz="1200" dirty="0"/>
              </a:p>
              <a:p>
                <a:r>
                  <a:rPr lang="ja-JP" altLang="en-US" sz="1200" dirty="0"/>
                  <a:t>記録した距離のうち、最大のものを異常スコアの素</a:t>
                </a:r>
                <a14:m>
                  <m:oMath xmlns:m="http://schemas.openxmlformats.org/officeDocument/2006/math">
                    <m:sSup>
                      <m:sSupPr>
                        <m:ctrlPr>
                          <a:rPr lang="en-US" altLang="ja-JP" sz="1200" i="1">
                            <a:latin typeface="Cambria Math" panose="02040503050406030204" pitchFamily="18" charset="0"/>
                          </a:rPr>
                        </m:ctrlPr>
                      </m:sSupPr>
                      <m:e>
                        <m:r>
                          <a:rPr lang="en-US" altLang="ja-JP" sz="1200" b="0" i="1" smtClean="0">
                            <a:latin typeface="Cambria Math" panose="02040503050406030204" pitchFamily="18" charset="0"/>
                          </a:rPr>
                          <m:t> </m:t>
                        </m:r>
                        <m:r>
                          <a:rPr lang="en-US" altLang="ja-JP" sz="1200" i="1">
                            <a:latin typeface="Cambria Math" panose="02040503050406030204" pitchFamily="18" charset="0"/>
                          </a:rPr>
                          <m:t>𝑠</m:t>
                        </m:r>
                      </m:e>
                      <m:sup>
                        <m:r>
                          <a:rPr lang="en-US" altLang="ja-JP" sz="1200" i="1">
                            <a:latin typeface="Cambria Math" panose="02040503050406030204" pitchFamily="18" charset="0"/>
                          </a:rPr>
                          <m:t>∗</m:t>
                        </m:r>
                      </m:sup>
                    </m:sSup>
                  </m:oMath>
                </a14:m>
                <a:r>
                  <a:rPr lang="ja-JP" altLang="en-US" sz="1200" dirty="0"/>
                  <a:t>として採用します。</a:t>
                </a:r>
                <a:endParaRPr lang="en-US" altLang="ja-JP" sz="1200" dirty="0"/>
              </a:p>
              <a:p>
                <a:endParaRPr lang="en-US" altLang="ja-JP" dirty="0"/>
              </a:p>
            </p:txBody>
          </p:sp>
        </mc:Choice>
        <mc:Fallback xmlns="">
          <p:sp>
            <p:nvSpPr>
              <p:cNvPr id="3" name="Notes Placeholder 2"/>
              <p:cNvSpPr>
                <a:spLocks noGrp="1"/>
              </p:cNvSpPr>
              <p:nvPr>
                <p:ph type="body" idx="1"/>
              </p:nvPr>
            </p:nvSpPr>
            <p:spPr/>
            <p:txBody>
              <a:bodyPr/>
              <a:lstStyle/>
              <a:p>
                <a:r>
                  <a:rPr kumimoji="1" lang="ja-JP" altLang="en-US" dirty="0"/>
                  <a:t>先ほど得られたメモリバンクを用いて異常スコアを計算します。</a:t>
                </a:r>
                <a:endParaRPr kumimoji="1" lang="en-US" altLang="ja-JP" dirty="0"/>
              </a:p>
              <a:p>
                <a:r>
                  <a:rPr lang="ja-JP" altLang="en-US" dirty="0"/>
                  <a:t>異常スコアとはこの入力データが異常かどうか判定するための数値です。</a:t>
                </a:r>
                <a:endParaRPr lang="en-US" altLang="ja-JP" dirty="0"/>
              </a:p>
              <a:p>
                <a:endParaRPr lang="en-US" altLang="ja-JP" dirty="0"/>
              </a:p>
              <a:p>
                <a:r>
                  <a:rPr lang="ja-JP" altLang="en-US" dirty="0"/>
                  <a:t>まず簡単に流れを説明します。</a:t>
                </a:r>
                <a:endParaRPr lang="en-US" altLang="ja-JP" dirty="0"/>
              </a:p>
              <a:p>
                <a:r>
                  <a:rPr lang="ja-JP" altLang="en-US" sz="1200" dirty="0"/>
                  <a:t>テスト画像の各パッチベクトルに一番似ているようなパッチベクトルをメモリバンク</a:t>
                </a:r>
                <a:r>
                  <a:rPr lang="en-US" altLang="ja-JP" sz="1200" i="0" dirty="0">
                    <a:latin typeface="Cambria Math" panose="02040503050406030204" pitchFamily="18" charset="0"/>
                  </a:rPr>
                  <a:t>𝑀</a:t>
                </a:r>
                <a:r>
                  <a:rPr lang="ja-JP" altLang="en-US" sz="1200" i="0" dirty="0">
                    <a:latin typeface="Cambria Math" panose="02040503050406030204" pitchFamily="18" charset="0"/>
                  </a:rPr>
                  <a:t>から</a:t>
                </a:r>
                <a:r>
                  <a:rPr lang="ja-JP" altLang="en-US" sz="1200" dirty="0"/>
                  <a:t>探してきて、それらの距離を記録します。</a:t>
                </a:r>
                <a:endParaRPr lang="en-US" altLang="ja-JP" sz="1200" dirty="0"/>
              </a:p>
              <a:p>
                <a:r>
                  <a:rPr lang="ja-JP" altLang="en-US" sz="1200" dirty="0"/>
                  <a:t>記録した距離のうち、最大のものを異常スコアの素</a:t>
                </a:r>
                <a:r>
                  <a:rPr lang="en-US" altLang="ja-JP" sz="1200" i="0">
                    <a:latin typeface="Cambria Math" panose="02040503050406030204" pitchFamily="18" charset="0"/>
                  </a:rPr>
                  <a:t>〖</a:t>
                </a:r>
                <a:r>
                  <a:rPr lang="en-US" altLang="ja-JP" sz="1200" b="0" i="0">
                    <a:latin typeface="Cambria Math" panose="02040503050406030204" pitchFamily="18" charset="0"/>
                  </a:rPr>
                  <a:t> </a:t>
                </a:r>
                <a:r>
                  <a:rPr lang="en-US" altLang="ja-JP" sz="1200" i="0">
                    <a:latin typeface="Cambria Math" panose="02040503050406030204" pitchFamily="18" charset="0"/>
                  </a:rPr>
                  <a:t>𝑠〗^∗</a:t>
                </a:r>
                <a:r>
                  <a:rPr lang="ja-JP" altLang="en-US" sz="1200" dirty="0"/>
                  <a:t>として採用します。</a:t>
                </a:r>
                <a:endParaRPr lang="en-US" altLang="ja-JP" sz="1200" dirty="0"/>
              </a:p>
              <a:p>
                <a:endParaRPr lang="en-US" altLang="ja-JP" dirty="0"/>
              </a:p>
            </p:txBody>
          </p:sp>
        </mc:Fallback>
      </mc:AlternateContent>
      <p:sp>
        <p:nvSpPr>
          <p:cNvPr id="4" name="Slide Number Placeholder 3"/>
          <p:cNvSpPr>
            <a:spLocks noGrp="1"/>
          </p:cNvSpPr>
          <p:nvPr>
            <p:ph type="sldNum" sz="quarter" idx="5"/>
          </p:nvPr>
        </p:nvSpPr>
        <p:spPr/>
        <p:txBody>
          <a:bodyPr/>
          <a:lstStyle/>
          <a:p>
            <a:fld id="{4170CF48-14AD-4B24-8659-A353857BCB31}" type="slidenum">
              <a:rPr kumimoji="1" lang="ja-JP" altLang="en-US" smtClean="0"/>
              <a:t>15</a:t>
            </a:fld>
            <a:endParaRPr kumimoji="1" lang="ja-JP" altLang="en-US"/>
          </a:p>
        </p:txBody>
      </p:sp>
    </p:spTree>
    <p:extLst>
      <p:ext uri="{BB962C8B-B14F-4D97-AF65-F5344CB8AC3E}">
        <p14:creationId xmlns:p14="http://schemas.microsoft.com/office/powerpoint/2010/main" val="3557147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563C9-21D9-F717-F619-12C6C0A50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920F2D-A637-D78A-6CDF-D918E3D59C3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dirty="0"/>
                  <a:t>詳細に異常スコアの素を計算します。</a:t>
                </a:r>
                <a:endParaRPr lang="en-US" altLang="ja-JP" dirty="0"/>
              </a:p>
              <a:p>
                <a:endParaRPr lang="en-US" altLang="ja-JP" dirty="0"/>
              </a:p>
              <a:p>
                <a:r>
                  <a:rPr lang="ja-JP" altLang="en-US" dirty="0"/>
                  <a:t>流れとしては</a:t>
                </a:r>
                <a:endParaRPr lang="en-US" altLang="ja-JP" dirty="0"/>
              </a:p>
              <a:p>
                <a:r>
                  <a:rPr lang="ja-JP" altLang="en-US" b="0" dirty="0"/>
                  <a:t>１．</a:t>
                </a:r>
                <a14:m>
                  <m:oMath xmlns:m="http://schemas.openxmlformats.org/officeDocument/2006/math">
                    <m:r>
                      <a:rPr lang="en-US" altLang="ja-JP" b="0" i="1" smtClean="0">
                        <a:latin typeface="Cambria Math" panose="02040503050406030204" pitchFamily="18" charset="0"/>
                      </a:rPr>
                      <m:t>𝑚</m:t>
                    </m:r>
                  </m:oMath>
                </a14:m>
                <a:r>
                  <a:rPr lang="ja-JP" altLang="en-US" dirty="0"/>
                  <a:t>と</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𝑡𝑒𝑠𝑡</m:t>
                        </m:r>
                      </m:sup>
                    </m:sSup>
                  </m:oMath>
                </a14:m>
                <a:r>
                  <a:rPr lang="ja-JP" altLang="en-US" dirty="0"/>
                  <a:t>の距離を全ての</a:t>
                </a:r>
                <a14:m>
                  <m:oMath xmlns:m="http://schemas.openxmlformats.org/officeDocument/2006/math">
                    <m:r>
                      <a:rPr lang="en-US" altLang="ja-JP" i="1">
                        <a:latin typeface="Cambria Math" panose="02040503050406030204" pitchFamily="18" charset="0"/>
                      </a:rPr>
                      <m:t>𝑚</m:t>
                    </m:r>
                    <m:r>
                      <a:rPr lang="ja-JP" altLang="en-US" i="1" smtClean="0">
                        <a:latin typeface="Cambria Math" panose="02040503050406030204" pitchFamily="18" charset="0"/>
                      </a:rPr>
                      <m:t>について</m:t>
                    </m:r>
                    <m:r>
                      <a:rPr lang="ja-JP" altLang="en-US" i="1">
                        <a:latin typeface="Cambria Math" panose="02040503050406030204" pitchFamily="18" charset="0"/>
                      </a:rPr>
                      <m:t>求めます。</m:t>
                    </m:r>
                  </m:oMath>
                </a14:m>
                <a:endParaRPr lang="en-US" altLang="ja-JP" dirty="0"/>
              </a:p>
              <a:p>
                <a:r>
                  <a:rPr lang="ja-JP" altLang="en-US" dirty="0"/>
                  <a:t>２．求めた中で最小の距離を記録します。</a:t>
                </a:r>
              </a:p>
              <a:p>
                <a:r>
                  <a:rPr lang="ja-JP" altLang="en-US" dirty="0"/>
                  <a:t>３．これをテスト画像の全てのパッチベクトルに対して行います。</a:t>
                </a:r>
              </a:p>
              <a:p>
                <a:r>
                  <a:rPr lang="ja-JP" altLang="en-US" dirty="0"/>
                  <a:t>４．得られた記録から、その距離が最大である</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のペアを選択し、それぞれ</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b="0" i="1" smtClean="0">
                            <a:latin typeface="Cambria Math" panose="02040503050406030204" pitchFamily="18" charset="0"/>
                          </a:rPr>
                          <m:t>∗</m:t>
                        </m:r>
                      </m:sup>
                    </m:sSup>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r>
                          <a:rPr lang="en-US" altLang="ja-JP" b="0" i="1" smtClean="0">
                            <a:latin typeface="Cambria Math" panose="02040503050406030204" pitchFamily="18" charset="0"/>
                          </a:rPr>
                          <m:t>∗</m:t>
                        </m:r>
                      </m:sup>
                    </m:sSup>
                  </m:oMath>
                </a14:m>
                <a:r>
                  <a:rPr lang="ja-JP" altLang="en-US" dirty="0"/>
                  <a:t>と命名しておきます。</a:t>
                </a:r>
              </a:p>
              <a:p>
                <a:r>
                  <a:rPr lang="ja-JP" altLang="en-US" dirty="0"/>
                  <a:t>５．そして、選択したペアのユークリッド距離を異常スコアの素とする感じです。</a:t>
                </a:r>
              </a:p>
            </p:txBody>
          </p:sp>
        </mc:Choice>
        <mc:Fallback xmlns="">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dirty="0"/>
                  <a:t>詳細に異常スコアの素を計算します。</a:t>
                </a:r>
                <a:endParaRPr lang="en-US" altLang="ja-JP" dirty="0"/>
              </a:p>
              <a:p>
                <a:endParaRPr lang="en-US" altLang="ja-JP" dirty="0"/>
              </a:p>
              <a:p>
                <a:r>
                  <a:rPr lang="ja-JP" altLang="en-US" dirty="0"/>
                  <a:t>流れとしては</a:t>
                </a:r>
                <a:endParaRPr lang="en-US" altLang="ja-JP" dirty="0"/>
              </a:p>
              <a:p>
                <a:r>
                  <a:rPr lang="ja-JP" altLang="en-US" b="0" dirty="0"/>
                  <a:t>１．</a:t>
                </a:r>
                <a:r>
                  <a:rPr lang="en-US" altLang="ja-JP" b="0" i="0">
                    <a:latin typeface="Cambria Math" panose="02040503050406030204" pitchFamily="18" charset="0"/>
                  </a:rPr>
                  <a:t>𝑚</a:t>
                </a:r>
                <a:r>
                  <a:rPr lang="ja-JP" altLang="en-US" dirty="0"/>
                  <a:t>と</a:t>
                </a:r>
                <a:r>
                  <a:rPr lang="en-US" altLang="ja-JP" b="0" i="0">
                    <a:latin typeface="Cambria Math" panose="02040503050406030204" pitchFamily="18" charset="0"/>
                  </a:rPr>
                  <a:t>𝑚^𝑡𝑒𝑠𝑡</a:t>
                </a:r>
                <a:r>
                  <a:rPr lang="ja-JP" altLang="en-US" dirty="0"/>
                  <a:t>の距離を全ての</a:t>
                </a:r>
                <a:r>
                  <a:rPr lang="en-US" altLang="ja-JP" i="0">
                    <a:latin typeface="Cambria Math" panose="02040503050406030204" pitchFamily="18" charset="0"/>
                  </a:rPr>
                  <a:t>𝑚</a:t>
                </a:r>
                <a:r>
                  <a:rPr lang="ja-JP" altLang="en-US" i="0">
                    <a:latin typeface="Cambria Math" panose="02040503050406030204" pitchFamily="18" charset="0"/>
                  </a:rPr>
                  <a:t>について求めます。</a:t>
                </a:r>
                <a:endParaRPr lang="en-US" altLang="ja-JP" dirty="0"/>
              </a:p>
              <a:p>
                <a:r>
                  <a:rPr lang="ja-JP" altLang="en-US" dirty="0"/>
                  <a:t>２．求めた中で最小の距離を記録します。</a:t>
                </a:r>
              </a:p>
              <a:p>
                <a:r>
                  <a:rPr lang="ja-JP" altLang="en-US" dirty="0"/>
                  <a:t>３．これをテスト画像の全てのパッチベクトルに対して行います。</a:t>
                </a:r>
              </a:p>
              <a:p>
                <a:r>
                  <a:rPr lang="ja-JP" altLang="en-US" dirty="0"/>
                  <a:t>４．得られた記録から、その距離が最大である</a:t>
                </a:r>
                <a:r>
                  <a:rPr lang="en-US" altLang="ja-JP" i="0">
                    <a:latin typeface="Cambria Math" panose="02040503050406030204" pitchFamily="18" charset="0"/>
                  </a:rPr>
                  <a:t>𝑚</a:t>
                </a:r>
                <a:r>
                  <a:rPr lang="ja-JP" altLang="en-US" dirty="0"/>
                  <a:t>と</a:t>
                </a:r>
                <a:r>
                  <a:rPr lang="en-US" altLang="ja-JP" i="0">
                    <a:latin typeface="Cambria Math" panose="02040503050406030204" pitchFamily="18" charset="0"/>
                  </a:rPr>
                  <a:t>𝑚^𝑡𝑒𝑠𝑡</a:t>
                </a:r>
                <a:r>
                  <a:rPr lang="ja-JP" altLang="en-US" dirty="0"/>
                  <a:t>のペアを選択し、それぞれ</a:t>
                </a:r>
                <a:r>
                  <a:rPr lang="en-US" altLang="ja-JP" i="0">
                    <a:latin typeface="Cambria Math" panose="02040503050406030204" pitchFamily="18" charset="0"/>
                  </a:rPr>
                  <a:t>𝑚^</a:t>
                </a:r>
                <a:r>
                  <a:rPr lang="en-US" altLang="ja-JP" b="0" i="0">
                    <a:latin typeface="Cambria Math" panose="02040503050406030204" pitchFamily="18" charset="0"/>
                  </a:rPr>
                  <a:t>∗</a:t>
                </a:r>
                <a:r>
                  <a:rPr lang="en-US" altLang="ja-JP" dirty="0"/>
                  <a:t>, </a:t>
                </a:r>
                <a:r>
                  <a:rPr lang="en-US" altLang="ja-JP" i="0">
                    <a:latin typeface="Cambria Math" panose="02040503050406030204" pitchFamily="18" charset="0"/>
                  </a:rPr>
                  <a:t>𝑚^(𝑡𝑒𝑠𝑡</a:t>
                </a:r>
                <a:r>
                  <a:rPr lang="en-US" altLang="ja-JP" b="0" i="0">
                    <a:latin typeface="Cambria Math" panose="02040503050406030204" pitchFamily="18" charset="0"/>
                  </a:rPr>
                  <a:t>∗)</a:t>
                </a:r>
                <a:r>
                  <a:rPr lang="ja-JP" altLang="en-US" dirty="0"/>
                  <a:t>と命名しておきます。</a:t>
                </a:r>
              </a:p>
              <a:p>
                <a:r>
                  <a:rPr lang="ja-JP" altLang="en-US" dirty="0"/>
                  <a:t>５．そして、選択したペアのユークリッド距離を異常スコアの素とする感じです。</a:t>
                </a:r>
              </a:p>
            </p:txBody>
          </p:sp>
        </mc:Fallback>
      </mc:AlternateContent>
      <p:sp>
        <p:nvSpPr>
          <p:cNvPr id="4" name="Slide Number Placeholder 3">
            <a:extLst>
              <a:ext uri="{FF2B5EF4-FFF2-40B4-BE49-F238E27FC236}">
                <a16:creationId xmlns:a16="http://schemas.microsoft.com/office/drawing/2014/main" id="{EC3F1C3E-6092-6BEF-CD2C-97715DF34263}"/>
              </a:ext>
            </a:extLst>
          </p:cNvPr>
          <p:cNvSpPr>
            <a:spLocks noGrp="1"/>
          </p:cNvSpPr>
          <p:nvPr>
            <p:ph type="sldNum" sz="quarter" idx="5"/>
          </p:nvPr>
        </p:nvSpPr>
        <p:spPr/>
        <p:txBody>
          <a:bodyPr/>
          <a:lstStyle/>
          <a:p>
            <a:fld id="{4170CF48-14AD-4B24-8659-A353857BCB31}" type="slidenum">
              <a:rPr kumimoji="1" lang="ja-JP" altLang="en-US" smtClean="0"/>
              <a:t>16</a:t>
            </a:fld>
            <a:endParaRPr kumimoji="1" lang="ja-JP" altLang="en-US"/>
          </a:p>
        </p:txBody>
      </p:sp>
    </p:spTree>
    <p:extLst>
      <p:ext uri="{BB962C8B-B14F-4D97-AF65-F5344CB8AC3E}">
        <p14:creationId xmlns:p14="http://schemas.microsoft.com/office/powerpoint/2010/main" val="680095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878B1-EC1A-9F57-9066-2708E12B80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703A0D-3B0F-4987-74DE-280BB5B64F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C9970A-A594-102A-3C54-256F2F6CD76F}"/>
              </a:ext>
            </a:extLst>
          </p:cNvPr>
          <p:cNvSpPr>
            <a:spLocks noGrp="1"/>
          </p:cNvSpPr>
          <p:nvPr>
            <p:ph type="body" idx="1"/>
          </p:nvPr>
        </p:nvSpPr>
        <p:spPr/>
        <p:txBody>
          <a:bodyPr/>
          <a:lstStyle/>
          <a:p>
            <a:r>
              <a:rPr kumimoji="1" lang="ja-JP" altLang="en-US" dirty="0"/>
              <a:t>最終的な異常スコアについて説明します</a:t>
            </a:r>
            <a:endParaRPr kumimoji="1" lang="en-US" altLang="ja-JP" dirty="0"/>
          </a:p>
          <a:p>
            <a:r>
              <a:rPr kumimoji="1" lang="ja-JP" altLang="en-US" dirty="0"/>
              <a:t>最終的な異常スコアは、異常スコアの素に、スコア調整の係数をかけて得られます。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kern="1200" dirty="0">
                <a:solidFill>
                  <a:schemeClr val="tx1"/>
                </a:solidFill>
                <a:effectLst/>
                <a:latin typeface="+mn-lt"/>
                <a:ea typeface="+mn-ea"/>
                <a:cs typeface="+mn-cs"/>
              </a:rPr>
              <a:t>目的は「偽陽性」を減らすことです。</a:t>
            </a:r>
            <a:endParaRPr kumimoji="1" lang="en-US" altLang="ja-JP" dirty="0"/>
          </a:p>
          <a:p>
            <a:r>
              <a:rPr kumimoji="1" lang="en-US" altLang="ja-JP" sz="1200" b="0" i="0" kern="1200" dirty="0">
                <a:solidFill>
                  <a:schemeClr val="tx1"/>
                </a:solidFill>
                <a:effectLst/>
                <a:latin typeface="+mn-lt"/>
                <a:ea typeface="+mn-ea"/>
                <a:cs typeface="+mn-cs"/>
              </a:rPr>
              <a:t>s*</a:t>
            </a:r>
            <a:r>
              <a:rPr kumimoji="1" lang="ja-JP" altLang="en-US" sz="1200" b="0" i="0" kern="1200" dirty="0">
                <a:solidFill>
                  <a:schemeClr val="tx1"/>
                </a:solidFill>
                <a:effectLst/>
                <a:latin typeface="+mn-lt"/>
                <a:ea typeface="+mn-ea"/>
                <a:cs typeface="+mn-cs"/>
              </a:rPr>
              <a:t> だけだと、**「たまたま珍しい正常パターンに似ていた」</a:t>
            </a:r>
            <a:r>
              <a:rPr kumimoji="1" lang="ja-JP" altLang="en-US" sz="1200" b="1" i="0" kern="1200" dirty="0">
                <a:solidFill>
                  <a:schemeClr val="tx1"/>
                </a:solidFill>
                <a:effectLst/>
                <a:latin typeface="+mn-lt"/>
                <a:ea typeface="+mn-ea"/>
                <a:cs typeface="+mn-cs"/>
              </a:rPr>
              <a:t>のか</a:t>
            </a:r>
            <a:r>
              <a:rPr kumimoji="1" lang="ja-JP" altLang="en-US" sz="1200" b="0" i="0" kern="1200" dirty="0">
                <a:solidFill>
                  <a:schemeClr val="tx1"/>
                </a:solidFill>
                <a:effectLst/>
                <a:latin typeface="+mn-lt"/>
                <a:ea typeface="+mn-ea"/>
                <a:cs typeface="+mn-cs"/>
              </a:rPr>
              <a:t>「本当に異常なのか」**の区別がつきにくい場合があります</a:t>
            </a:r>
            <a:r>
              <a:rPr kumimoji="1" lang="en-US" altLang="ja-JP" sz="1200" b="0" i="0" kern="1200" dirty="0">
                <a:solidFill>
                  <a:schemeClr val="tx1"/>
                </a:solidFill>
                <a:effectLst/>
                <a:latin typeface="+mn-lt"/>
                <a:ea typeface="+mn-ea"/>
                <a:cs typeface="+mn-cs"/>
              </a:rPr>
              <a:t>.</a:t>
            </a:r>
            <a:endParaRPr kumimoji="1" lang="en-US" altLang="ja-JP" sz="1200" b="1" i="0" kern="1200" dirty="0">
              <a:solidFill>
                <a:schemeClr val="tx1"/>
              </a:solidFill>
              <a:effectLst/>
              <a:latin typeface="+mn-lt"/>
              <a:ea typeface="+mn-ea"/>
              <a:cs typeface="+mn-cs"/>
            </a:endParaRPr>
          </a:p>
          <a:p>
            <a:endParaRPr kumimoji="1" lang="en-US" altLang="ja-JP" dirty="0"/>
          </a:p>
          <a:p>
            <a:endParaRPr kumimoji="1" lang="en-US" altLang="ja-JP" dirty="0"/>
          </a:p>
          <a:p>
            <a:r>
              <a:rPr kumimoji="1" lang="ja-JP" altLang="en-US" dirty="0"/>
              <a:t>★係数の説明</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は </a:t>
            </a:r>
            <a:r>
              <a:rPr kumimoji="1" lang="en-US" altLang="ja-JP" sz="1200" b="0" i="0" kern="1200" dirty="0" err="1">
                <a:solidFill>
                  <a:schemeClr val="tx1"/>
                </a:solidFill>
                <a:effectLst/>
                <a:latin typeface="+mn-lt"/>
                <a:ea typeface="+mn-ea"/>
                <a:cs typeface="+mn-cs"/>
              </a:rPr>
              <a:t>m_test</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 に一番近いので、この値は分母の中で一番小さくなる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tx1"/>
                </a:solidFill>
                <a:effectLst/>
                <a:latin typeface="+mn-lt"/>
                <a:ea typeface="+mn-ea"/>
                <a:cs typeface="+mn-cs"/>
              </a:rPr>
              <a:t>“</a:t>
            </a:r>
            <a:r>
              <a:rPr kumimoji="1" lang="ja-JP" altLang="en-US" sz="1200" b="1" i="0" kern="1200" dirty="0">
                <a:solidFill>
                  <a:schemeClr val="tx1"/>
                </a:solidFill>
                <a:effectLst/>
                <a:latin typeface="+mn-lt"/>
                <a:ea typeface="+mn-ea"/>
                <a:cs typeface="+mn-cs"/>
              </a:rPr>
              <a:t>めったにないのだが正真正銘の正常パターン</a:t>
            </a:r>
            <a:r>
              <a:rPr kumimoji="1" lang="en-US" altLang="ja-JP" sz="1200" b="1" i="0" kern="1200" dirty="0">
                <a:solidFill>
                  <a:schemeClr val="tx1"/>
                </a:solidFill>
                <a:effectLst/>
                <a:latin typeface="+mn-lt"/>
                <a:ea typeface="+mn-ea"/>
                <a:cs typeface="+mn-cs"/>
              </a:rPr>
              <a:t>”  </a:t>
            </a:r>
            <a:r>
              <a:rPr kumimoji="1" lang="ja-JP" altLang="en-US" sz="1200" b="1" i="0" kern="1200" dirty="0">
                <a:solidFill>
                  <a:schemeClr val="tx1"/>
                </a:solidFill>
                <a:effectLst/>
                <a:latin typeface="+mn-lt"/>
                <a:ea typeface="+mn-ea"/>
                <a:cs typeface="+mn-cs"/>
              </a:rPr>
              <a:t>を見逃さないようにしたい。←そもそも、コアセットサブサンプリングでは「珍しい正常パターン」を、意図的にメモリバンクに残す</a:t>
            </a:r>
            <a:r>
              <a:rPr kumimoji="1" lang="ja-JP" altLang="en-US" sz="1200" b="0" i="0" kern="1200" dirty="0">
                <a:solidFill>
                  <a:schemeClr val="tx1"/>
                </a:solidFill>
                <a:effectLst/>
                <a:latin typeface="+mn-lt"/>
                <a:ea typeface="+mn-ea"/>
                <a:cs typeface="+mn-cs"/>
              </a:rPr>
              <a:t>ように設計してるから貢献が大きい。これが前提</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kern="1200" dirty="0">
                <a:solidFill>
                  <a:schemeClr val="tx1"/>
                </a:solidFill>
                <a:effectLst/>
                <a:latin typeface="+mn-lt"/>
                <a:ea typeface="+mn-ea"/>
                <a:cs typeface="+mn-cs"/>
              </a:rPr>
              <a:t>普遍的な正常パターン点に関しては数点だけ内包しておけば大体カバーできるよねって認識です。 </a:t>
            </a:r>
            <a:endParaRPr kumimoji="1" lang="en-US" altLang="ja-JP"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tx1"/>
                </a:solidFill>
                <a:effectLst/>
                <a:latin typeface="+mn-lt"/>
                <a:ea typeface="+mn-ea"/>
                <a:cs typeface="+mn-cs"/>
              </a:rPr>
              <a:t>m*</a:t>
            </a:r>
            <a:r>
              <a:rPr kumimoji="1" lang="ja-JP" altLang="en-US" sz="1200" b="1" i="0" kern="1200" dirty="0">
                <a:solidFill>
                  <a:schemeClr val="tx1"/>
                </a:solidFill>
                <a:effectLst/>
                <a:latin typeface="+mn-lt"/>
                <a:ea typeface="+mn-ea"/>
                <a:cs typeface="+mn-cs"/>
              </a:rPr>
              <a:t> が密集している（典型的な正常パターン）場合 </a:t>
            </a:r>
            <a:r>
              <a:rPr kumimoji="1" lang="ja-JP" altLang="en-US" sz="1200" b="0" i="0" kern="1200" dirty="0">
                <a:solidFill>
                  <a:schemeClr val="tx1"/>
                </a:solidFill>
                <a:effectLst/>
                <a:latin typeface="+mn-lt"/>
                <a:ea typeface="+mn-ea"/>
                <a:cs typeface="+mn-cs"/>
              </a:rPr>
              <a:t>➡ テストパッチ </a:t>
            </a:r>
            <a:r>
              <a:rPr kumimoji="1" lang="en-US" altLang="ja-JP" sz="1200" b="0" i="0" kern="1200" dirty="0" err="1">
                <a:solidFill>
                  <a:schemeClr val="tx1"/>
                </a:solidFill>
                <a:effectLst/>
                <a:latin typeface="+mn-lt"/>
                <a:ea typeface="+mn-ea"/>
                <a:cs typeface="+mn-cs"/>
              </a:rPr>
              <a:t>m_test</a:t>
            </a:r>
            <a:r>
              <a:rPr kumimoji="1" lang="ja-JP" altLang="en-US" sz="1200" b="0" i="0" kern="1200" dirty="0">
                <a:solidFill>
                  <a:schemeClr val="tx1"/>
                </a:solidFill>
                <a:effectLst/>
                <a:latin typeface="+mn-lt"/>
                <a:ea typeface="+mn-ea"/>
                <a:cs typeface="+mn-cs"/>
              </a:rPr>
              <a:t> は、</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とも、その近傍の他の正常パッチ </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たちとも、</a:t>
            </a:r>
            <a:r>
              <a:rPr kumimoji="1" lang="ja-JP" altLang="en-US" sz="1200" b="1" i="0" kern="1200" dirty="0">
                <a:solidFill>
                  <a:schemeClr val="tx1"/>
                </a:solidFill>
                <a:effectLst/>
                <a:latin typeface="+mn-lt"/>
                <a:ea typeface="+mn-ea"/>
                <a:cs typeface="+mn-cs"/>
              </a:rPr>
              <a:t>だいたい同じくらい遠い</a:t>
            </a:r>
            <a:r>
              <a:rPr kumimoji="1" lang="ja-JP" altLang="en-US" sz="1200" b="0" i="0" kern="1200" dirty="0">
                <a:solidFill>
                  <a:schemeClr val="tx1"/>
                </a:solidFill>
                <a:effectLst/>
                <a:latin typeface="+mn-lt"/>
                <a:ea typeface="+mn-ea"/>
                <a:cs typeface="+mn-cs"/>
              </a:rPr>
              <a:t>。➡</a:t>
            </a:r>
            <a:r>
              <a:rPr kumimoji="1" lang="ja-JP" altLang="en-US" sz="1200" b="1" i="0" kern="1200" dirty="0">
                <a:solidFill>
                  <a:schemeClr val="tx1"/>
                </a:solidFill>
                <a:effectLst/>
                <a:latin typeface="+mn-lt"/>
                <a:ea typeface="+mn-ea"/>
                <a:cs typeface="+mn-cs"/>
              </a:rPr>
              <a:t>スコアはほとんど減衰されない（そのまま）。</a:t>
            </a:r>
            <a:endParaRPr kumimoji="1" lang="en-US" altLang="ja-JP"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tx1"/>
                </a:solidFill>
                <a:effectLst/>
                <a:latin typeface="+mn-lt"/>
                <a:ea typeface="+mn-ea"/>
                <a:cs typeface="+mn-cs"/>
              </a:rPr>
              <a:t>m*</a:t>
            </a:r>
            <a:r>
              <a:rPr kumimoji="1" lang="ja-JP" altLang="en-US" sz="1200" b="1" i="0" kern="1200" dirty="0">
                <a:solidFill>
                  <a:schemeClr val="tx1"/>
                </a:solidFill>
                <a:effectLst/>
                <a:latin typeface="+mn-lt"/>
                <a:ea typeface="+mn-ea"/>
                <a:cs typeface="+mn-cs"/>
              </a:rPr>
              <a:t> が孤立している（珍しい正常パターン）場合 </a:t>
            </a:r>
            <a:r>
              <a:rPr kumimoji="1" lang="ja-JP" altLang="en-US" sz="1200" b="0" i="0" kern="1200" dirty="0">
                <a:solidFill>
                  <a:schemeClr val="tx1"/>
                </a:solidFill>
                <a:effectLst/>
                <a:latin typeface="+mn-lt"/>
                <a:ea typeface="+mn-ea"/>
                <a:cs typeface="+mn-cs"/>
              </a:rPr>
              <a:t>➡ テストパッチ </a:t>
            </a:r>
            <a:r>
              <a:rPr kumimoji="1" lang="en-US" altLang="ja-JP" sz="1200" b="0" i="0" kern="1200" dirty="0" err="1">
                <a:solidFill>
                  <a:schemeClr val="tx1"/>
                </a:solidFill>
                <a:effectLst/>
                <a:latin typeface="+mn-lt"/>
                <a:ea typeface="+mn-ea"/>
                <a:cs typeface="+mn-cs"/>
              </a:rPr>
              <a:t>m_test</a:t>
            </a:r>
            <a:r>
              <a:rPr kumimoji="1" lang="ja-JP" altLang="en-US" sz="1200" b="0" i="0" kern="1200" dirty="0">
                <a:solidFill>
                  <a:schemeClr val="tx1"/>
                </a:solidFill>
                <a:effectLst/>
                <a:latin typeface="+mn-lt"/>
                <a:ea typeface="+mn-ea"/>
                <a:cs typeface="+mn-cs"/>
              </a:rPr>
              <a:t> は、</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には近いが、</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の近傍にいる他の正常パッチ </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たちからは非常に遠い。➡</a:t>
            </a:r>
            <a:r>
              <a:rPr lang="ja-JP" altLang="en-US" i="1" dirty="0"/>
              <a:t>珍しい正常と距離が近かったんだなと</a:t>
            </a:r>
            <a:r>
              <a:rPr lang="en-US" altLang="ja-JP" i="1" dirty="0"/>
              <a:t>,</a:t>
            </a:r>
            <a:r>
              <a:rPr kumimoji="1" lang="ja-JP" altLang="en-US" sz="1200" b="1" i="0" kern="1200" dirty="0">
                <a:solidFill>
                  <a:schemeClr val="tx1"/>
                </a:solidFill>
                <a:effectLst/>
                <a:latin typeface="+mn-lt"/>
                <a:ea typeface="+mn-ea"/>
                <a:cs typeface="+mn-cs"/>
              </a:rPr>
              <a:t>スコアを減衰させる</a:t>
            </a:r>
            <a:endParaRPr kumimoji="1" lang="en-US" altLang="ja-JP"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要は密集してるところから離れている（似ていないパターン）は最も異常らしい。その他ケースで偽陽性</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異常じゃないのに異常と判定すること</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を減らしたいから調整を行っている。</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a:t>
            </a:r>
            <a:r>
              <a:rPr kumimoji="1" lang="en-US" altLang="ja-JP" sz="1200" b="0" i="0" kern="1200" dirty="0" err="1">
                <a:solidFill>
                  <a:schemeClr val="tx1"/>
                </a:solidFill>
                <a:effectLst/>
                <a:latin typeface="+mn-lt"/>
                <a:ea typeface="+mn-ea"/>
                <a:cs typeface="+mn-cs"/>
              </a:rPr>
              <a:t>Softmax</a:t>
            </a:r>
            <a:r>
              <a:rPr kumimoji="1" lang="ja-JP" altLang="en-US" sz="1200" b="0" i="0" kern="1200" dirty="0">
                <a:solidFill>
                  <a:schemeClr val="tx1"/>
                </a:solidFill>
                <a:effectLst/>
                <a:latin typeface="+mn-lt"/>
                <a:ea typeface="+mn-ea"/>
                <a:cs typeface="+mn-cs"/>
              </a:rPr>
              <a:t>風の計算で、</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は特に突出して近くないため、分数の値は </a:t>
            </a:r>
            <a:r>
              <a:rPr kumimoji="1" lang="en-US" altLang="ja-JP" sz="1200" b="1" i="0" kern="1200" dirty="0">
                <a:solidFill>
                  <a:schemeClr val="tx1"/>
                </a:solidFill>
                <a:effectLst/>
                <a:latin typeface="+mn-lt"/>
                <a:ea typeface="+mn-ea"/>
                <a:cs typeface="+mn-cs"/>
              </a:rPr>
              <a:t>1/b </a:t>
            </a:r>
            <a:r>
              <a:rPr kumimoji="1" lang="ja-JP" altLang="en-US" sz="1200" b="1" i="0" kern="1200" dirty="0">
                <a:solidFill>
                  <a:schemeClr val="tx1"/>
                </a:solidFill>
                <a:effectLst/>
                <a:latin typeface="+mn-lt"/>
                <a:ea typeface="+mn-ea"/>
                <a:cs typeface="+mn-cs"/>
              </a:rPr>
              <a:t>のような小さい値</a:t>
            </a:r>
            <a:r>
              <a:rPr kumimoji="1" lang="ja-JP" altLang="en-US" sz="1200" b="0" i="0" kern="1200" dirty="0">
                <a:solidFill>
                  <a:schemeClr val="tx1"/>
                </a:solidFill>
                <a:effectLst/>
                <a:latin typeface="+mn-lt"/>
                <a:ea typeface="+mn-ea"/>
                <a:cs typeface="+mn-cs"/>
              </a:rPr>
              <a:t>になる。</a:t>
            </a:r>
            <a:endParaRPr lang="en-JP" dirty="0"/>
          </a:p>
        </p:txBody>
      </p:sp>
      <p:sp>
        <p:nvSpPr>
          <p:cNvPr id="4" name="Slide Number Placeholder 3">
            <a:extLst>
              <a:ext uri="{FF2B5EF4-FFF2-40B4-BE49-F238E27FC236}">
                <a16:creationId xmlns:a16="http://schemas.microsoft.com/office/drawing/2014/main" id="{8AB0060F-6987-A97D-E7D9-8DF83947E57B}"/>
              </a:ext>
            </a:extLst>
          </p:cNvPr>
          <p:cNvSpPr>
            <a:spLocks noGrp="1"/>
          </p:cNvSpPr>
          <p:nvPr>
            <p:ph type="sldNum" sz="quarter" idx="5"/>
          </p:nvPr>
        </p:nvSpPr>
        <p:spPr/>
        <p:txBody>
          <a:bodyPr/>
          <a:lstStyle/>
          <a:p>
            <a:fld id="{4170CF48-14AD-4B24-8659-A353857BCB31}" type="slidenum">
              <a:rPr kumimoji="1" lang="ja-JP" altLang="en-US" smtClean="0"/>
              <a:t>17</a:t>
            </a:fld>
            <a:endParaRPr kumimoji="1" lang="ja-JP" altLang="en-US"/>
          </a:p>
        </p:txBody>
      </p:sp>
    </p:spTree>
    <p:extLst>
      <p:ext uri="{BB962C8B-B14F-4D97-AF65-F5344CB8AC3E}">
        <p14:creationId xmlns:p14="http://schemas.microsoft.com/office/powerpoint/2010/main" val="244307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結果をこの順番で説明します。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18</a:t>
            </a:fld>
            <a:endParaRPr kumimoji="1" lang="ja-JP" altLang="en-US"/>
          </a:p>
        </p:txBody>
      </p:sp>
    </p:spTree>
    <p:extLst>
      <p:ext uri="{BB962C8B-B14F-4D97-AF65-F5344CB8AC3E}">
        <p14:creationId xmlns:p14="http://schemas.microsoft.com/office/powerpoint/2010/main" val="706150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ROCAUC</a:t>
            </a:r>
            <a:r>
              <a:rPr lang="ja-JP" altLang="en-US" dirty="0"/>
              <a:t>は異常をとらえるしきい値を変化させていった際の</a:t>
            </a:r>
            <a:r>
              <a:rPr lang="en-US" altLang="ja-JP" dirty="0"/>
              <a:t>TPR</a:t>
            </a:r>
            <a:r>
              <a:rPr lang="ja-JP" altLang="en-US" dirty="0"/>
              <a:t>と</a:t>
            </a:r>
            <a:r>
              <a:rPr lang="en-US" altLang="ja-JP" dirty="0"/>
              <a:t>FPR</a:t>
            </a:r>
            <a:r>
              <a:rPr lang="ja-JP" altLang="en-US" dirty="0"/>
              <a:t>が描くグラフの下側面積の大きさです。</a:t>
            </a:r>
            <a:endParaRPr lang="en-US" altLang="ja-JP" dirty="0"/>
          </a:p>
          <a:p>
            <a:r>
              <a:rPr lang="ja-JP" altLang="en-US" dirty="0"/>
              <a:t>詳細は末尾に記載しています。</a:t>
            </a:r>
            <a:endParaRPr lang="en-JP" altLang="ja-JP" dirty="0"/>
          </a:p>
          <a:p>
            <a:endParaRPr lang="en-US" dirty="0"/>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各項目の最大値は１なので最大スコアも１となります。</a:t>
            </a:r>
            <a:endParaRPr lang="en-US" dirty="0"/>
          </a:p>
          <a:p>
            <a:r>
              <a:rPr lang="ja-JP" altLang="en-US" dirty="0"/>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Receiver Operating Characteristic curve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AUC; Area under the curve</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19</a:t>
            </a:fld>
            <a:endParaRPr kumimoji="1" lang="ja-JP" altLang="en-US"/>
          </a:p>
        </p:txBody>
      </p:sp>
    </p:spTree>
    <p:extLst>
      <p:ext uri="{BB962C8B-B14F-4D97-AF65-F5344CB8AC3E}">
        <p14:creationId xmlns:p14="http://schemas.microsoft.com/office/powerpoint/2010/main" val="210267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論文の概要を説明します。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この論文では、</a:t>
            </a:r>
            <a:r>
              <a:rPr kumimoji="1" lang="ja-JP" altLang="en-US" sz="1200" b="0" i="0" kern="1200" dirty="0">
                <a:solidFill>
                  <a:schemeClr val="tx1"/>
                </a:solidFill>
                <a:effectLst/>
                <a:latin typeface="+mn-lt"/>
                <a:ea typeface="+mn-ea"/>
                <a:cs typeface="+mn-cs"/>
              </a:rPr>
              <a:t> 製品の位置や向きの固定を前提とせず</a:t>
            </a:r>
            <a:r>
              <a:rPr lang="ja-JP" altLang="en-US" sz="1200" b="0" dirty="0"/>
              <a:t>、正常な製品の画像のみを学習</a:t>
            </a:r>
            <a:r>
              <a:rPr lang="ja-JP" altLang="en-US" sz="1200" dirty="0"/>
              <a:t>し、未知の多様な欠陥（傷、汚れ、構造など）を高い精度で検出する技術を確立しました。</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また、本来であれば、メモリバンクベースの手法は根底で</a:t>
            </a:r>
            <a:r>
              <a:rPr lang="en-US" altLang="ja-JP" sz="1200" dirty="0"/>
              <a:t>KNN</a:t>
            </a:r>
            <a:r>
              <a:rPr lang="ja-JP" altLang="en-US" sz="1200" dirty="0"/>
              <a:t>を利用しているため、計算量の問題を含有しています。</a:t>
            </a:r>
            <a:r>
              <a:rPr lang="en-US" altLang="ja-JP" sz="1200" dirty="0"/>
              <a:t> </a:t>
            </a:r>
            <a:r>
              <a:rPr lang="ja-JP" altLang="en-US" sz="1200" dirty="0"/>
              <a:t>提案手法ではモデル化など</a:t>
            </a:r>
            <a:r>
              <a:rPr lang="ja-JP" altLang="en-US" dirty="0"/>
              <a:t>による事前計算なしに、</a:t>
            </a:r>
            <a:r>
              <a:rPr lang="ja-JP" altLang="en-US" sz="1200" dirty="0"/>
              <a:t>この計算量の削減に取り組みました。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工夫点は、中間層の採用と高次元な特徴マップの情報不足への対策、メモリバンクの縮小のためにコアセット・サブサンプリングという貪欲アルゴリズムを利用した点です。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得られた知見は、</a:t>
            </a:r>
            <a:r>
              <a:rPr lang="ja-JP" altLang="en-US" dirty="0"/>
              <a:t>画像レベルの異常検知にて、</a:t>
            </a:r>
            <a:r>
              <a:rPr lang="en-US" altLang="ja-JP" dirty="0"/>
              <a:t>AUROC</a:t>
            </a:r>
            <a:r>
              <a:rPr lang="ja-JP" altLang="en-US" dirty="0"/>
              <a:t>スコア</a:t>
            </a:r>
            <a:r>
              <a:rPr lang="en-US" altLang="ja-JP" dirty="0"/>
              <a:t>99.6%</a:t>
            </a:r>
            <a:r>
              <a:rPr lang="ja-JP" altLang="en-US" dirty="0"/>
              <a:t>を達成、メモリバンクを１％にまで削減しても高性能が維持できること、</a:t>
            </a:r>
            <a:r>
              <a:rPr lang="en-US" altLang="ja-JP" dirty="0"/>
              <a:t>Few-Shot</a:t>
            </a:r>
            <a:r>
              <a:rPr lang="ja-JP" altLang="en-US" dirty="0"/>
              <a:t>性能が高いことです。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複数クラスの正常データを同時に学習し、すべてのクラスに適用可能な単一のモデルを構築した</a:t>
            </a:r>
            <a:endParaRPr lang="en-US" altLang="ja-JP" dirty="0"/>
          </a:p>
          <a:p>
            <a:r>
              <a:rPr lang="ja-JP" altLang="en-US" dirty="0"/>
              <a:t>従来の異常検知手法の多くは、製品のクラスごとに個別のモデルを学習させる「</a:t>
            </a:r>
            <a:r>
              <a:rPr lang="en-US" altLang="ja-JP" dirty="0"/>
              <a:t>1</a:t>
            </a:r>
            <a:r>
              <a:rPr lang="ja-JP" altLang="en-US" dirty="0"/>
              <a:t>クラス</a:t>
            </a:r>
            <a:r>
              <a:rPr lang="en-US" altLang="ja-JP" dirty="0"/>
              <a:t>1</a:t>
            </a:r>
            <a:r>
              <a:rPr lang="ja-JP" altLang="en-US" dirty="0"/>
              <a:t>モデル」方式です。この方式では、クラス数が増えるにつれてメモリ消費が大きくなるという問題があります。</a:t>
            </a:r>
          </a:p>
          <a:p>
            <a:r>
              <a:rPr lang="ja-JP" altLang="en-US" dirty="0"/>
              <a:t>そこで本研究では、複数クラスをまとめて扱える、統一モデル（</a:t>
            </a:r>
            <a:r>
              <a:rPr lang="en-US" altLang="ja-JP" dirty="0"/>
              <a:t>Unified Model</a:t>
            </a:r>
            <a:r>
              <a:rPr lang="ja-JP" altLang="en-US" dirty="0"/>
              <a:t>）の構築を行いました。</a:t>
            </a:r>
            <a:br>
              <a:rPr lang="en-US" altLang="ja-JP" dirty="0"/>
            </a:br>
            <a:r>
              <a:rPr lang="ja-JP" altLang="en-US" dirty="0"/>
              <a:t>しかし、単一モデルで複数クラスの正常データを学習させると、「同一性ショートカット（</a:t>
            </a:r>
            <a:r>
              <a:rPr lang="en-US" altLang="ja-JP" dirty="0"/>
              <a:t>identical shortcut</a:t>
            </a:r>
            <a:r>
              <a:rPr lang="ja-JP" altLang="en-US" dirty="0"/>
              <a:t>）」という深刻な問題が発生します 。これは、モデルが正常データだけでなく</a:t>
            </a:r>
          </a:p>
          <a:p>
            <a:r>
              <a:rPr lang="ja-JP" altLang="en-US" dirty="0"/>
              <a:t>異常データまでも完璧に再構成（コピー）**してしまい、両者の区別がつかなくなる現象です 。この問題は、データ分布がより複雑になる統一モデルのケースで特に顕著に</a:t>
            </a:r>
            <a:r>
              <a:rPr lang="ja-JP" altLang="en-US"/>
              <a:t>なります 。</a:t>
            </a:r>
            <a:endParaRPr lang="ja-JP" altLang="en-US"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a:t>
            </a:fld>
            <a:endParaRPr kumimoji="1" lang="ja-JP" altLang="en-US"/>
          </a:p>
        </p:txBody>
      </p:sp>
    </p:spTree>
    <p:extLst>
      <p:ext uri="{BB962C8B-B14F-4D97-AF65-F5344CB8AC3E}">
        <p14:creationId xmlns:p14="http://schemas.microsoft.com/office/powerpoint/2010/main" val="480776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sz="1200" dirty="0"/>
              <a:t>ピクセル単位の</a:t>
            </a:r>
            <a:r>
              <a:rPr kumimoji="1" lang="en-US" altLang="ja-JP" sz="1200" dirty="0"/>
              <a:t>ROCAUC</a:t>
            </a:r>
            <a:r>
              <a:rPr kumimoji="1" lang="ja-JP" altLang="en-US" sz="1200" dirty="0"/>
              <a:t>ではサイズの大きい欠陥を持つ画像に対してスコアが高く</a:t>
            </a:r>
            <a:r>
              <a:rPr lang="ja-JP" altLang="en-US" sz="1200" dirty="0"/>
              <a:t>なりやすい</a:t>
            </a:r>
            <a:r>
              <a:rPr kumimoji="1" lang="ja-JP" altLang="en-US" sz="1200" dirty="0"/>
              <a:t>。</a:t>
            </a:r>
            <a:endParaRPr kumimoji="1" lang="en-US" altLang="ja-JP" sz="1200" dirty="0"/>
          </a:p>
          <a:p>
            <a:r>
              <a:rPr kumimoji="1" lang="ja-JP" altLang="en-US" sz="1200" dirty="0"/>
              <a:t>そのため、小さい欠陥を見逃しても高スコアを</a:t>
            </a:r>
            <a:r>
              <a:rPr lang="ja-JP" altLang="en-US" sz="1200" dirty="0"/>
              <a:t>達成してしまうかもしれない</a:t>
            </a:r>
            <a:endParaRPr lang="en-US" altLang="ja-JP" sz="1200" dirty="0"/>
          </a:p>
          <a:p>
            <a:r>
              <a:rPr lang="ja-JP" altLang="en-US" sz="1200" dirty="0"/>
              <a:t>そこで</a:t>
            </a:r>
            <a:r>
              <a:rPr lang="en-US" altLang="ja-JP" sz="1200" dirty="0"/>
              <a:t>PRO</a:t>
            </a:r>
            <a:r>
              <a:rPr lang="ja-JP" altLang="en-US" sz="1200" dirty="0"/>
              <a:t>スコアを併用します。</a:t>
            </a:r>
            <a:endParaRPr lang="en-US" altLang="ja-JP" sz="1200" dirty="0"/>
          </a:p>
          <a:p>
            <a:endParaRPr lang="en-US" sz="1200" dirty="0"/>
          </a:p>
          <a:p>
            <a:r>
              <a:rPr lang="en-US" altLang="ja-JP" sz="1200" dirty="0"/>
              <a:t>PRO</a:t>
            </a:r>
            <a:r>
              <a:rPr lang="ja-JP" altLang="en-US" sz="1200" dirty="0"/>
              <a:t>では、</a:t>
            </a:r>
            <a:r>
              <a:rPr lang="ja-JP" altLang="en-US" dirty="0"/>
              <a:t>ピクセルではなく、異常領域のかたまりを</a:t>
            </a:r>
            <a:r>
              <a:rPr lang="en-US" altLang="ja-JP" dirty="0"/>
              <a:t>1</a:t>
            </a:r>
            <a:r>
              <a:rPr lang="ja-JP" altLang="en-US" dirty="0" err="1"/>
              <a:t>つの</a:t>
            </a:r>
            <a:r>
              <a:rPr lang="ja-JP" altLang="en-US" dirty="0"/>
              <a:t>単位として評価する。　（大きい領域でも小さい領域でも１つとカウント）</a:t>
            </a:r>
            <a:endParaRPr lang="en-US" altLang="ja-JP" dirty="0"/>
          </a:p>
          <a:p>
            <a:r>
              <a:rPr lang="ja-JP" altLang="en-US" dirty="0"/>
              <a:t>⇒つまり、領域レベルで評価します。</a:t>
            </a:r>
            <a:endParaRPr lang="en-US" altLang="ja-JP" dirty="0"/>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（正しく検出された異常領域の数） </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（画像全体の真の異常領域の総数）</a:t>
            </a:r>
            <a:endParaRPr lang="en-US" dirty="0"/>
          </a:p>
          <a:p>
            <a:r>
              <a:rPr lang="ja-JP" altLang="en-US" dirty="0"/>
              <a:t>詳細は末尾に比較した表を添付している。</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20</a:t>
            </a:fld>
            <a:endParaRPr kumimoji="1" lang="ja-JP" altLang="en-US"/>
          </a:p>
        </p:txBody>
      </p:sp>
    </p:spTree>
    <p:extLst>
      <p:ext uri="{BB962C8B-B14F-4D97-AF65-F5344CB8AC3E}">
        <p14:creationId xmlns:p14="http://schemas.microsoft.com/office/powerpoint/2010/main" val="2753617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これは性能指標の比較表です。</a:t>
            </a:r>
            <a:endParaRPr kumimoji="1" lang="en-US" altLang="ja-JP" dirty="0"/>
          </a:p>
          <a:p>
            <a:r>
              <a:rPr kumimoji="1" lang="ja-JP" altLang="en-US" dirty="0"/>
              <a:t>どの項目においても提案手法の</a:t>
            </a:r>
            <a:r>
              <a:rPr kumimoji="1" lang="en-US" altLang="ja-JP" dirty="0" err="1"/>
              <a:t>PatchCore</a:t>
            </a:r>
            <a:r>
              <a:rPr kumimoji="1" lang="ja-JP" altLang="en-US" dirty="0"/>
              <a:t>がほかの手法を上回る性能を示しています。</a:t>
            </a:r>
            <a:endParaRPr kumimoji="1" lang="en-US" altLang="ja-JP" dirty="0"/>
          </a:p>
          <a:p>
            <a:r>
              <a:rPr kumimoji="1" lang="ja-JP" altLang="en-US" dirty="0"/>
              <a:t>また、注目すべきはメモリバンク圧縮による性能低下がほとんど見られない点です。　　     </a:t>
            </a:r>
            <a:r>
              <a:rPr kumimoji="1" lang="en-US" altLang="ja-JP" b="1" i="0" u="none" dirty="0"/>
              <a:t>(((</a:t>
            </a:r>
            <a:r>
              <a:rPr kumimoji="1" lang="ja-JP" altLang="en-US" b="1" i="0" u="none" dirty="0"/>
              <a:t>スライドに赤線引く？？</a:t>
            </a:r>
            <a:endParaRPr kumimoji="1" lang="en-US" altLang="ja-JP" b="1" i="0" u="none" dirty="0"/>
          </a:p>
          <a:p>
            <a:r>
              <a:rPr kumimoji="1" lang="ja-JP" altLang="en-US" dirty="0"/>
              <a:t>これによりメモリバンクのサイズ削減と高精度の両立に成功していることも示されています。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a:t>
            </a:r>
            <a:endParaRPr kumimoji="1" lang="en-US" altLang="ja-JP" dirty="0"/>
          </a:p>
          <a:p>
            <a:r>
              <a:rPr kumimoji="1" lang="ja-JP" altLang="en-US" dirty="0"/>
              <a:t>矢印は評価指標として高い方がいいか低い方がいいかを表しています。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21</a:t>
            </a:fld>
            <a:endParaRPr kumimoji="1" lang="ja-JP" altLang="en-US"/>
          </a:p>
        </p:txBody>
      </p:sp>
    </p:spTree>
    <p:extLst>
      <p:ext uri="{BB962C8B-B14F-4D97-AF65-F5344CB8AC3E}">
        <p14:creationId xmlns:p14="http://schemas.microsoft.com/office/powerpoint/2010/main" val="3362683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次は高速化に成功しているか確認します。</a:t>
            </a:r>
            <a:endParaRPr kumimoji="1" lang="en-US" altLang="ja-JP" dirty="0"/>
          </a:p>
          <a:p>
            <a:r>
              <a:rPr kumimoji="1" lang="ja-JP" altLang="en-US" dirty="0"/>
              <a:t>こちらは平均推論時間と各スコアの表です。</a:t>
            </a:r>
            <a:endParaRPr kumimoji="1" lang="en-US" altLang="ja-JP" dirty="0"/>
          </a:p>
          <a:p>
            <a:r>
              <a:rPr kumimoji="1" lang="ja-JP" altLang="en-US" dirty="0"/>
              <a:t>推論時間に注目すると</a:t>
            </a:r>
            <a:r>
              <a:rPr kumimoji="1" lang="en-US" altLang="ja-JP" dirty="0"/>
              <a:t>PatchCore-10%</a:t>
            </a:r>
            <a:r>
              <a:rPr kumimoji="1" lang="ja-JP" altLang="en-US" dirty="0"/>
              <a:t>では</a:t>
            </a:r>
            <a:r>
              <a:rPr kumimoji="1" lang="en-US" altLang="ja-JP" dirty="0"/>
              <a:t>0.22s</a:t>
            </a:r>
            <a:r>
              <a:rPr kumimoji="1" lang="ja-JP" altLang="en-US" dirty="0"/>
              <a:t>だが、</a:t>
            </a:r>
            <a:r>
              <a:rPr kumimoji="1" lang="en-US" altLang="ja-JP" dirty="0" err="1"/>
              <a:t>PaDiM</a:t>
            </a:r>
            <a:r>
              <a:rPr kumimoji="1" lang="ja-JP" altLang="en-US" dirty="0"/>
              <a:t>は</a:t>
            </a:r>
            <a:r>
              <a:rPr kumimoji="1" lang="en-US" altLang="ja-JP" dirty="0"/>
              <a:t>0.19s</a:t>
            </a:r>
            <a:r>
              <a:rPr kumimoji="1" lang="ja-JP" altLang="en-US" dirty="0"/>
              <a:t>と</a:t>
            </a:r>
            <a:r>
              <a:rPr kumimoji="1" lang="en-US" altLang="ja-JP" dirty="0" err="1"/>
              <a:t>PaDiM</a:t>
            </a:r>
            <a:r>
              <a:rPr kumimoji="1" lang="ja-JP" altLang="en-US" dirty="0"/>
              <a:t>に劣っています。</a:t>
            </a:r>
            <a:endParaRPr kumimoji="1" lang="en-US" altLang="ja-JP" dirty="0"/>
          </a:p>
          <a:p>
            <a:r>
              <a:rPr kumimoji="1" lang="ja-JP" altLang="en-US" dirty="0"/>
              <a:t>対して</a:t>
            </a:r>
            <a:r>
              <a:rPr kumimoji="1" lang="en-US" altLang="ja-JP" dirty="0"/>
              <a:t>PatchCore-1</a:t>
            </a:r>
            <a:r>
              <a:rPr kumimoji="1" lang="ja-JP" altLang="en-US" dirty="0"/>
              <a:t>％は推論時間が</a:t>
            </a:r>
            <a:r>
              <a:rPr kumimoji="1" lang="en-US" altLang="ja-JP" dirty="0"/>
              <a:t>0.17s</a:t>
            </a:r>
            <a:r>
              <a:rPr kumimoji="1" lang="ja-JP" altLang="en-US" dirty="0"/>
              <a:t>と</a:t>
            </a:r>
            <a:r>
              <a:rPr kumimoji="1" lang="en-US" altLang="ja-JP" dirty="0" err="1"/>
              <a:t>PaDiM</a:t>
            </a:r>
            <a:r>
              <a:rPr kumimoji="1" lang="ja-JP" altLang="en-US" dirty="0"/>
              <a:t>より優れています。</a:t>
            </a:r>
            <a:endParaRPr kumimoji="1" lang="en-US" altLang="ja-JP" dirty="0"/>
          </a:p>
          <a:p>
            <a:r>
              <a:rPr kumimoji="1" lang="ja-JP" altLang="en-US" dirty="0"/>
              <a:t>さらに、各スコアに関しても</a:t>
            </a:r>
            <a:r>
              <a:rPr kumimoji="1" lang="en-US" altLang="ja-JP" dirty="0" err="1"/>
              <a:t>PaDiM</a:t>
            </a:r>
            <a:r>
              <a:rPr kumimoji="1" lang="ja-JP" altLang="en-US" dirty="0"/>
              <a:t>を上回っており、平均推論時間、スコア共に優れていることが示されています。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dirty="0"/>
              <a:t>★</a:t>
            </a:r>
            <a:endParaRPr kumimoji="1" lang="en-US" altLang="ja-JP" dirty="0"/>
          </a:p>
          <a:p>
            <a:r>
              <a:rPr kumimoji="1" lang="ja-JP" altLang="en-US" dirty="0"/>
              <a:t>・</a:t>
            </a:r>
            <a:r>
              <a:rPr kumimoji="1" lang="en-US" altLang="ja-JP" dirty="0"/>
              <a:t>IVFPQ</a:t>
            </a:r>
            <a:r>
              <a:rPr kumimoji="1" lang="ja-JP" altLang="en-US" dirty="0"/>
              <a:t>は</a:t>
            </a:r>
            <a:r>
              <a:rPr kumimoji="1" lang="en-US" altLang="ja-JP" dirty="0"/>
              <a:t>ANN</a:t>
            </a:r>
            <a:r>
              <a:rPr kumimoji="1" lang="ja-JP" altLang="en-US" dirty="0"/>
              <a:t>という大体これでええでしょう</a:t>
            </a:r>
            <a:r>
              <a:rPr kumimoji="1" lang="en-US" altLang="ja-JP" dirty="0"/>
              <a:t>-</a:t>
            </a:r>
            <a:r>
              <a:rPr kumimoji="1" lang="ja-JP" altLang="en-US" dirty="0"/>
              <a:t>と最近傍データを見つける技術（さらなる推論の高速化のために）。</a:t>
            </a:r>
            <a:endParaRPr kumimoji="1" lang="en-US" altLang="ja-JP" sz="1200" b="0" i="0" kern="1200" dirty="0">
              <a:solidFill>
                <a:schemeClr val="tx1"/>
              </a:solidFill>
              <a:effectLst/>
              <a:latin typeface="+mn-lt"/>
              <a:ea typeface="+mn-ea"/>
              <a:cs typeface="+mn-cs"/>
            </a:endParaRPr>
          </a:p>
          <a:p>
            <a:r>
              <a:rPr kumimoji="1" lang="ja-JP" altLang="en-US" sz="1200" b="1" i="0" kern="1200" dirty="0">
                <a:solidFill>
                  <a:schemeClr val="tx1"/>
                </a:solidFill>
                <a:effectLst/>
                <a:latin typeface="+mn-lt"/>
                <a:ea typeface="+mn-ea"/>
                <a:cs typeface="+mn-cs"/>
              </a:rPr>
              <a:t>・</a:t>
            </a:r>
            <a:r>
              <a:rPr kumimoji="1" lang="en-US" altLang="ja-JP" sz="1200" b="1" i="0" kern="1200" dirty="0" err="1">
                <a:solidFill>
                  <a:schemeClr val="tx1"/>
                </a:solidFill>
                <a:effectLst/>
                <a:latin typeface="+mn-lt"/>
                <a:ea typeface="+mn-ea"/>
                <a:cs typeface="+mn-cs"/>
              </a:rPr>
              <a:t>PaDiM</a:t>
            </a:r>
            <a:r>
              <a:rPr kumimoji="1" lang="ja-JP" altLang="en-US" sz="1200" b="1" i="0" kern="1200" dirty="0">
                <a:solidFill>
                  <a:schemeClr val="tx1"/>
                </a:solidFill>
                <a:effectLst/>
                <a:latin typeface="+mn-lt"/>
                <a:ea typeface="+mn-ea"/>
                <a:cs typeface="+mn-cs"/>
              </a:rPr>
              <a:t>の計算</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テスト画像のパッチ </a:t>
            </a:r>
            <a:r>
              <a:rPr kumimoji="1" lang="en-US" altLang="ja-JP" sz="1200" b="0" i="0" kern="1200" dirty="0" err="1">
                <a:solidFill>
                  <a:schemeClr val="tx1"/>
                </a:solidFill>
                <a:effectLst/>
                <a:latin typeface="+mn-lt"/>
                <a:ea typeface="+mn-ea"/>
                <a:cs typeface="+mn-cs"/>
              </a:rPr>
              <a:t>p_test</a:t>
            </a:r>
            <a:r>
              <a:rPr kumimoji="1" lang="ja-JP" altLang="en-US" sz="1200" b="0" i="0" kern="1200" dirty="0">
                <a:solidFill>
                  <a:schemeClr val="tx1"/>
                </a:solidFill>
                <a:effectLst/>
                <a:latin typeface="+mn-lt"/>
                <a:ea typeface="+mn-ea"/>
                <a:cs typeface="+mn-cs"/>
              </a:rPr>
              <a:t> は、</a:t>
            </a:r>
            <a:r>
              <a:rPr kumimoji="1" lang="ja-JP" altLang="en-US" sz="1200" b="1" i="0" kern="1200" dirty="0">
                <a:solidFill>
                  <a:schemeClr val="tx1"/>
                </a:solidFill>
                <a:effectLst/>
                <a:latin typeface="+mn-lt"/>
                <a:ea typeface="+mn-ea"/>
                <a:cs typeface="+mn-cs"/>
              </a:rPr>
              <a:t>あらかじめ決められた対応座標の統計量</a:t>
            </a:r>
            <a:r>
              <a:rPr kumimoji="1" lang="ja-JP" altLang="en-US" sz="1200" b="0" i="0" kern="1200" dirty="0">
                <a:solidFill>
                  <a:schemeClr val="tx1"/>
                </a:solidFill>
                <a:effectLst/>
                <a:latin typeface="+mn-lt"/>
                <a:ea typeface="+mn-ea"/>
                <a:cs typeface="+mn-cs"/>
              </a:rPr>
              <a:t>と</a:t>
            </a:r>
            <a:r>
              <a:rPr kumimoji="1" lang="en-US" altLang="ja-JP" sz="1200" b="0"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回だけマハラノビス距離を計算すれば完了です。計算は</a:t>
            </a:r>
            <a:r>
              <a:rPr kumimoji="1" lang="en-US" altLang="ja-JP" sz="1200" b="1" i="0" kern="1200" dirty="0">
                <a:solidFill>
                  <a:schemeClr val="tx1"/>
                </a:solidFill>
                <a:effectLst/>
                <a:latin typeface="+mn-lt"/>
                <a:ea typeface="+mn-ea"/>
                <a:cs typeface="+mn-cs"/>
              </a:rPr>
              <a:t>1</a:t>
            </a:r>
            <a:r>
              <a:rPr kumimoji="1" lang="ja-JP" altLang="en-US" sz="1200" b="1" i="0" kern="1200" dirty="0">
                <a:solidFill>
                  <a:schemeClr val="tx1"/>
                </a:solidFill>
                <a:effectLst/>
                <a:latin typeface="+mn-lt"/>
                <a:ea typeface="+mn-ea"/>
                <a:cs typeface="+mn-cs"/>
              </a:rPr>
              <a:t>対</a:t>
            </a:r>
            <a:r>
              <a:rPr kumimoji="1" lang="en-US" altLang="ja-JP" sz="1200" b="1"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です。</a:t>
            </a:r>
          </a:p>
          <a:p>
            <a:r>
              <a:rPr kumimoji="1" lang="ja-JP" altLang="en-US" sz="1200" b="1" i="0" kern="1200" dirty="0">
                <a:solidFill>
                  <a:schemeClr val="tx1"/>
                </a:solidFill>
                <a:effectLst/>
                <a:latin typeface="+mn-lt"/>
                <a:ea typeface="+mn-ea"/>
                <a:cs typeface="+mn-cs"/>
              </a:rPr>
              <a:t>・</a:t>
            </a:r>
            <a:r>
              <a:rPr kumimoji="1" lang="en-US" altLang="ja-JP" sz="1200" b="1" i="0" kern="1200" dirty="0">
                <a:solidFill>
                  <a:schemeClr val="tx1"/>
                </a:solidFill>
                <a:effectLst/>
                <a:latin typeface="+mn-lt"/>
                <a:ea typeface="+mn-ea"/>
                <a:cs typeface="+mn-cs"/>
              </a:rPr>
              <a:t>PatchCore-100%</a:t>
            </a:r>
            <a:r>
              <a:rPr kumimoji="1" lang="ja-JP" altLang="en-US" sz="1200" b="1" i="0" kern="1200" dirty="0">
                <a:solidFill>
                  <a:schemeClr val="tx1"/>
                </a:solidFill>
                <a:effectLst/>
                <a:latin typeface="+mn-lt"/>
                <a:ea typeface="+mn-ea"/>
                <a:cs typeface="+mn-cs"/>
              </a:rPr>
              <a:t>の計算</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テスト画像のパッチ </a:t>
            </a:r>
            <a:r>
              <a:rPr kumimoji="1" lang="en-US" altLang="ja-JP" sz="1200" b="0" i="0" kern="1200" dirty="0" err="1">
                <a:solidFill>
                  <a:schemeClr val="tx1"/>
                </a:solidFill>
                <a:effectLst/>
                <a:latin typeface="+mn-lt"/>
                <a:ea typeface="+mn-ea"/>
                <a:cs typeface="+mn-cs"/>
              </a:rPr>
              <a:t>p_test</a:t>
            </a:r>
            <a:r>
              <a:rPr kumimoji="1" lang="ja-JP" altLang="en-US" sz="1200" b="0" i="0" kern="1200" dirty="0">
                <a:solidFill>
                  <a:schemeClr val="tx1"/>
                </a:solidFill>
                <a:effectLst/>
                <a:latin typeface="+mn-lt"/>
                <a:ea typeface="+mn-ea"/>
                <a:cs typeface="+mn-cs"/>
              </a:rPr>
              <a:t> は、メモリバンク内にある</a:t>
            </a:r>
            <a:r>
              <a:rPr kumimoji="1" lang="ja-JP" altLang="en-US" sz="1200" b="1" i="0" kern="1200" dirty="0">
                <a:solidFill>
                  <a:schemeClr val="tx1"/>
                </a:solidFill>
                <a:effectLst/>
                <a:latin typeface="+mn-lt"/>
                <a:ea typeface="+mn-ea"/>
                <a:cs typeface="+mn-cs"/>
              </a:rPr>
              <a:t>膨大な数の全ての正常パッチ</a:t>
            </a:r>
            <a:r>
              <a:rPr kumimoji="1" lang="ja-JP" altLang="en-US" sz="1200" b="0" i="0" kern="1200" dirty="0">
                <a:solidFill>
                  <a:schemeClr val="tx1"/>
                </a:solidFill>
                <a:effectLst/>
                <a:latin typeface="+mn-lt"/>
                <a:ea typeface="+mn-ea"/>
                <a:cs typeface="+mn-cs"/>
              </a:rPr>
              <a:t>と距離を計算して、その中から最小値を探す必要があるし、計算は</a:t>
            </a:r>
            <a:r>
              <a:rPr kumimoji="1" lang="en-US" altLang="ja-JP" sz="1200" b="1" i="0" kern="1200" dirty="0">
                <a:solidFill>
                  <a:schemeClr val="tx1"/>
                </a:solidFill>
                <a:effectLst/>
                <a:latin typeface="+mn-lt"/>
                <a:ea typeface="+mn-ea"/>
                <a:cs typeface="+mn-cs"/>
              </a:rPr>
              <a:t>1</a:t>
            </a:r>
            <a:r>
              <a:rPr kumimoji="1" lang="ja-JP" altLang="en-US" sz="1200" b="1" i="0" kern="1200" dirty="0">
                <a:solidFill>
                  <a:schemeClr val="tx1"/>
                </a:solidFill>
                <a:effectLst/>
                <a:latin typeface="+mn-lt"/>
                <a:ea typeface="+mn-ea"/>
                <a:cs typeface="+mn-cs"/>
              </a:rPr>
              <a:t>対</a:t>
            </a:r>
            <a:r>
              <a:rPr kumimoji="1" lang="en-US" altLang="ja-JP" sz="1200" b="1"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a:t>
            </a:r>
            <a:r>
              <a:rPr kumimoji="1" lang="en-US" altLang="ja-JP" sz="1200" b="0"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はメモリバンクのサイズ）であり、</a:t>
            </a:r>
            <a:r>
              <a:rPr kumimoji="1" lang="en-US" altLang="ja-JP" sz="1200" b="0"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が大きいため時間がいる。</a:t>
            </a:r>
          </a:p>
          <a:p>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22</a:t>
            </a:fld>
            <a:endParaRPr kumimoji="1" lang="ja-JP" altLang="en-US"/>
          </a:p>
        </p:txBody>
      </p:sp>
    </p:spTree>
    <p:extLst>
      <p:ext uri="{BB962C8B-B14F-4D97-AF65-F5344CB8AC3E}">
        <p14:creationId xmlns:p14="http://schemas.microsoft.com/office/powerpoint/2010/main" val="2311795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a:t>
            </a:r>
            <a:r>
              <a:rPr kumimoji="1" lang="en-US" altLang="ja-JP" dirty="0" err="1"/>
              <a:t>FewShot</a:t>
            </a:r>
            <a:r>
              <a:rPr kumimoji="1" lang="ja-JP" altLang="en-US" dirty="0"/>
              <a:t>性能の比較グラフです。</a:t>
            </a:r>
            <a:endParaRPr kumimoji="1" lang="en-US" altLang="ja-JP" dirty="0"/>
          </a:p>
          <a:p>
            <a:r>
              <a:rPr kumimoji="1" lang="ja-JP" altLang="en-US" sz="1200" b="0" i="0" kern="1200" dirty="0">
                <a:solidFill>
                  <a:schemeClr val="tx1"/>
                </a:solidFill>
                <a:effectLst/>
                <a:latin typeface="+mn-lt"/>
                <a:ea typeface="+mn-ea"/>
                <a:cs typeface="+mn-cs"/>
              </a:rPr>
              <a:t>黒の点線が、従来手法が全データ（</a:t>
            </a:r>
            <a:r>
              <a:rPr kumimoji="1" lang="en-US" altLang="ja-JP" sz="1200" b="0" i="0" kern="1200" dirty="0">
                <a:solidFill>
                  <a:schemeClr val="tx1"/>
                </a:solidFill>
                <a:effectLst/>
                <a:latin typeface="+mn-lt"/>
                <a:ea typeface="+mn-ea"/>
                <a:cs typeface="+mn-cs"/>
              </a:rPr>
              <a:t>100%</a:t>
            </a:r>
            <a:r>
              <a:rPr kumimoji="1" lang="ja-JP" altLang="en-US" sz="1200" b="0" i="0" kern="1200" dirty="0">
                <a:solidFill>
                  <a:schemeClr val="tx1"/>
                </a:solidFill>
                <a:effectLst/>
                <a:latin typeface="+mn-lt"/>
                <a:ea typeface="+mn-ea"/>
                <a:cs typeface="+mn-cs"/>
              </a:rPr>
              <a:t>）を使って達成した最高の性能スコア」**を示しています。</a:t>
            </a:r>
            <a:endParaRPr kumimoji="1" lang="en-US" altLang="ja-JP" dirty="0"/>
          </a:p>
          <a:p>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は</a:t>
            </a:r>
            <a:r>
              <a:rPr kumimoji="1" lang="en-US" altLang="ja-JP" sz="1200" b="0" i="0" kern="1200" dirty="0">
                <a:solidFill>
                  <a:schemeClr val="tx1"/>
                </a:solidFill>
                <a:effectLst/>
                <a:latin typeface="+mn-lt"/>
                <a:ea typeface="+mn-ea"/>
                <a:cs typeface="+mn-cs"/>
              </a:rPr>
              <a:t>20%</a:t>
            </a:r>
            <a:r>
              <a:rPr kumimoji="1" lang="ja-JP" altLang="en-US" sz="1200" b="0" i="0" kern="1200" dirty="0">
                <a:solidFill>
                  <a:schemeClr val="tx1"/>
                </a:solidFill>
                <a:effectLst/>
                <a:latin typeface="+mn-lt"/>
                <a:ea typeface="+mn-ea"/>
                <a:cs typeface="+mn-cs"/>
              </a:rPr>
              <a:t>程度のデータを使っただけで、従来手法の</a:t>
            </a:r>
            <a:r>
              <a:rPr kumimoji="1" lang="en-US" altLang="ja-JP" sz="1200" b="0" i="0" kern="1200" dirty="0">
                <a:solidFill>
                  <a:schemeClr val="tx1"/>
                </a:solidFill>
                <a:effectLst/>
                <a:latin typeface="+mn-lt"/>
                <a:ea typeface="+mn-ea"/>
                <a:cs typeface="+mn-cs"/>
              </a:rPr>
              <a:t>100%</a:t>
            </a:r>
            <a:r>
              <a:rPr kumimoji="1" lang="ja-JP" altLang="en-US" sz="1200" b="0" i="0" kern="1200" dirty="0">
                <a:solidFill>
                  <a:schemeClr val="tx1"/>
                </a:solidFill>
                <a:effectLst/>
                <a:latin typeface="+mn-lt"/>
                <a:ea typeface="+mn-ea"/>
                <a:cs typeface="+mn-cs"/>
              </a:rPr>
              <a:t>データ使用時の性能と同等か上回っています。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また、全てのグラフで、</a:t>
            </a:r>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の線が他の手法よりも常に上にあり、どのようなデータ量でも高い性能を示しています。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新しい製品ラインを立ち上げた直後など、</a:t>
            </a:r>
            <a:r>
              <a:rPr kumimoji="1" lang="ja-JP" altLang="en-US" sz="1200" b="1" i="0" kern="1200" dirty="0">
                <a:solidFill>
                  <a:schemeClr val="tx1"/>
                </a:solidFill>
                <a:effectLst/>
                <a:latin typeface="+mn-lt"/>
                <a:ea typeface="+mn-ea"/>
                <a:cs typeface="+mn-cs"/>
              </a:rPr>
              <a:t>十分な量の正常データを集めるのが難しい</a:t>
            </a:r>
            <a:r>
              <a:rPr kumimoji="1" lang="ja-JP" altLang="en-US" sz="1200" b="0" i="0" kern="1200" dirty="0">
                <a:solidFill>
                  <a:schemeClr val="tx1"/>
                </a:solidFill>
                <a:effectLst/>
                <a:latin typeface="+mn-lt"/>
                <a:ea typeface="+mn-ea"/>
                <a:cs typeface="+mn-cs"/>
              </a:rPr>
              <a:t>ケースー＞データが限られた状況でも性能を発揮できる。</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23</a:t>
            </a:fld>
            <a:endParaRPr kumimoji="1" lang="ja-JP" altLang="en-US"/>
          </a:p>
        </p:txBody>
      </p:sp>
    </p:spTree>
    <p:extLst>
      <p:ext uri="{BB962C8B-B14F-4D97-AF65-F5344CB8AC3E}">
        <p14:creationId xmlns:p14="http://schemas.microsoft.com/office/powerpoint/2010/main" val="1132651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論文のまとめです。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この論文では、</a:t>
            </a:r>
            <a:r>
              <a:rPr kumimoji="1" lang="ja-JP" altLang="en-US" sz="1200" b="0" i="0" kern="1200" dirty="0">
                <a:solidFill>
                  <a:schemeClr val="tx1"/>
                </a:solidFill>
                <a:effectLst/>
                <a:latin typeface="+mn-lt"/>
                <a:ea typeface="+mn-ea"/>
                <a:cs typeface="+mn-cs"/>
              </a:rPr>
              <a:t> 位置ずれに強く</a:t>
            </a:r>
            <a:r>
              <a:rPr lang="ja-JP" altLang="en-US" sz="1200" b="0" dirty="0"/>
              <a:t>、正常な製品の画像のみを学習</a:t>
            </a:r>
            <a:r>
              <a:rPr lang="ja-JP" altLang="en-US" sz="1200" dirty="0"/>
              <a:t>し、未知の多様な欠陥を高い精度で検出する技術を確立しました。</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また、</a:t>
            </a:r>
            <a:r>
              <a:rPr lang="en-US" altLang="ja-JP" sz="1200" dirty="0"/>
              <a:t>KNN</a:t>
            </a:r>
            <a:r>
              <a:rPr lang="ja-JP" altLang="en-US" sz="1200" dirty="0"/>
              <a:t>利用による計算量の問題の低減に取り組みました。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中間層を採用と高次元な特徴マップの情報不足への対策、メモリバンクの縮小のため貪欲アルゴリズムを利用しました。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結果として、画像レベルの異常検知にて、</a:t>
            </a:r>
            <a:r>
              <a:rPr lang="en-US" altLang="ja-JP" dirty="0"/>
              <a:t>AUROC</a:t>
            </a:r>
            <a:r>
              <a:rPr lang="ja-JP" altLang="en-US" dirty="0"/>
              <a:t>スコア</a:t>
            </a:r>
            <a:r>
              <a:rPr lang="en-US" altLang="ja-JP" dirty="0"/>
              <a:t>99.6%</a:t>
            </a:r>
            <a:r>
              <a:rPr lang="ja-JP" altLang="en-US" dirty="0"/>
              <a:t>を達成し、メモリバンクを１％にまで削減しても高性能が維持できることや</a:t>
            </a:r>
            <a:r>
              <a:rPr lang="en-US" altLang="ja-JP" dirty="0"/>
              <a:t>Few-Shot</a:t>
            </a:r>
            <a:r>
              <a:rPr lang="ja-JP" altLang="en-US" dirty="0"/>
              <a:t>性能が高いことが分かりました。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24</a:t>
            </a:fld>
            <a:endParaRPr kumimoji="1" lang="ja-JP" altLang="en-US"/>
          </a:p>
        </p:txBody>
      </p:sp>
    </p:spTree>
    <p:extLst>
      <p:ext uri="{BB962C8B-B14F-4D97-AF65-F5344CB8AC3E}">
        <p14:creationId xmlns:p14="http://schemas.microsoft.com/office/powerpoint/2010/main" val="2170550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参考にした論文です。</a:t>
            </a:r>
            <a:endParaRPr kumimoji="1" lang="en-US" altLang="ja-JP" dirty="0"/>
          </a:p>
          <a:p>
            <a:endParaRPr kumimoji="1" lang="en-US" altLang="ja-JP" dirty="0"/>
          </a:p>
          <a:p>
            <a:r>
              <a:rPr kumimoji="1" lang="ja-JP" altLang="en-US" dirty="0"/>
              <a:t>以上で発表を終わります。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25</a:t>
            </a:fld>
            <a:endParaRPr kumimoji="1" lang="ja-JP" altLang="en-US"/>
          </a:p>
        </p:txBody>
      </p:sp>
    </p:spTree>
    <p:extLst>
      <p:ext uri="{BB962C8B-B14F-4D97-AF65-F5344CB8AC3E}">
        <p14:creationId xmlns:p14="http://schemas.microsoft.com/office/powerpoint/2010/main" val="1260155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両者を採用することで互いの弱点（小さな異常への注目と異常の被覆率）を補完しあえるため、いい感じに評価できます。</a:t>
            </a:r>
            <a:endParaRPr lang="en-JP" altLang="ja-JP" dirty="0"/>
          </a:p>
          <a:p>
            <a:endParaRPr lang="en-US" dirty="0"/>
          </a:p>
          <a:p>
            <a:endParaRPr lang="en-US" dirty="0"/>
          </a:p>
          <a:p>
            <a:endParaRPr lang="en-US" dirty="0"/>
          </a:p>
          <a:p>
            <a:endParaRPr lang="en-US" dirty="0"/>
          </a:p>
          <a:p>
            <a:r>
              <a:rPr lang="ja-JP" altLang="en-US" dirty="0"/>
              <a:t>★</a:t>
            </a:r>
            <a:endParaRPr lang="en-US" altLang="ja-JP" dirty="0"/>
          </a:p>
          <a:p>
            <a:r>
              <a:rPr lang="ja-JP" altLang="en-US" dirty="0"/>
              <a:t>★貢献</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KNN</a:t>
            </a:r>
            <a:r>
              <a:rPr lang="ja-JP" altLang="en-US" dirty="0"/>
              <a:t>ベースの手法は、本来メモリバンクの肥大に伴って計算量とメモリ使用量が増大する欠点があります。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提案手法ではこれを改善しました。＋</a:t>
            </a:r>
            <a:r>
              <a:rPr lang="en-US" altLang="ja-JP" dirty="0" err="1"/>
              <a:t>PaDiM</a:t>
            </a:r>
            <a:r>
              <a:rPr lang="ja-JP" altLang="en-US" dirty="0" err="1"/>
              <a:t>のような</a:t>
            </a:r>
            <a:r>
              <a:rPr lang="ja-JP" altLang="en-US" dirty="0"/>
              <a:t>平均と共分散行列を得るモデル化による事前計算なしに！</a:t>
            </a:r>
            <a:endParaRPr lang="en-US" altLang="ja-JP" dirty="0"/>
          </a:p>
          <a:p>
            <a:endParaRPr lang="en-US"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26</a:t>
            </a:fld>
            <a:endParaRPr kumimoji="1" lang="ja-JP" altLang="en-US"/>
          </a:p>
        </p:txBody>
      </p:sp>
    </p:spTree>
    <p:extLst>
      <p:ext uri="{BB962C8B-B14F-4D97-AF65-F5344CB8AC3E}">
        <p14:creationId xmlns:p14="http://schemas.microsoft.com/office/powerpoint/2010/main" val="875335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破壊的な新技術を見つけて手法提案じゃなくて、改善が</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27</a:t>
            </a:fld>
            <a:endParaRPr kumimoji="1" lang="ja-JP" altLang="en-US"/>
          </a:p>
        </p:txBody>
      </p:sp>
    </p:spTree>
    <p:extLst>
      <p:ext uri="{BB962C8B-B14F-4D97-AF65-F5344CB8AC3E}">
        <p14:creationId xmlns:p14="http://schemas.microsoft.com/office/powerpoint/2010/main" val="113678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背景としては</a:t>
            </a:r>
            <a:r>
              <a:rPr kumimoji="1" lang="ja-JP" altLang="en-US" dirty="0" err="1"/>
              <a:t>、、、</a:t>
            </a:r>
            <a:r>
              <a:rPr kumimoji="1" lang="ja-JP" altLang="en-US" dirty="0"/>
              <a:t>異常は稀な現象なので正常データと比較して非常に不足しています。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だったら、この大量にある正常データを異常検知に活かせないか？と考えたときに、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正常なデータの特徴を何とかモデルに学習させて異常検知に利用しようという流れです。</a:t>
            </a:r>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3</a:t>
            </a:fld>
            <a:endParaRPr kumimoji="1" lang="ja-JP" altLang="en-US"/>
          </a:p>
        </p:txBody>
      </p:sp>
    </p:spTree>
    <p:extLst>
      <p:ext uri="{BB962C8B-B14F-4D97-AF65-F5344CB8AC3E}">
        <p14:creationId xmlns:p14="http://schemas.microsoft.com/office/powerpoint/2010/main" val="91560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・手法は大きく分けると特徴量ベースのものと、再構築ベースのものに大別できます。　　　　　　　　　　</a:t>
            </a:r>
            <a:endParaRPr kumimoji="1" lang="en-US" altLang="ja-JP" u="none" dirty="0"/>
          </a:p>
          <a:p>
            <a:r>
              <a:rPr kumimoji="1" lang="ja-JP" altLang="en-US" u="none" dirty="0"/>
              <a:t>＠ここでクリック。</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・今回はその中でも、メモリバンクベースの手法の紹介になります。</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u="none"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4</a:t>
            </a:fld>
            <a:endParaRPr kumimoji="1" lang="ja-JP" altLang="en-US"/>
          </a:p>
        </p:txBody>
      </p:sp>
    </p:spTree>
    <p:extLst>
      <p:ext uri="{BB962C8B-B14F-4D97-AF65-F5344CB8AC3E}">
        <p14:creationId xmlns:p14="http://schemas.microsoft.com/office/powerpoint/2010/main" val="673946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r>
              <a:rPr kumimoji="1" lang="ja-JP" altLang="en-US" dirty="0"/>
              <a:t>まず、事前知識としてメモリバンクを説明します。</a:t>
            </a:r>
            <a:endParaRPr kumimoji="1" lang="en-US" altLang="ja-JP" dirty="0"/>
          </a:p>
          <a:p>
            <a:r>
              <a:rPr kumimoji="1" lang="ja-JP" altLang="en-US" dirty="0"/>
              <a:t>イメージは大量の</a:t>
            </a:r>
            <a:r>
              <a:rPr lang="ja-JP" altLang="en-US" sz="1200" dirty="0"/>
              <a:t>正常画像から得られる特徴ベクトルの倉庫です。</a:t>
            </a:r>
            <a:endParaRPr lang="en-US" altLang="ja-JP" sz="1200" dirty="0"/>
          </a:p>
          <a:p>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5</a:t>
            </a:fld>
            <a:endParaRPr kumimoji="1" lang="ja-JP" altLang="en-US"/>
          </a:p>
        </p:txBody>
      </p:sp>
    </p:spTree>
    <p:extLst>
      <p:ext uri="{BB962C8B-B14F-4D97-AF65-F5344CB8AC3E}">
        <p14:creationId xmlns:p14="http://schemas.microsoft.com/office/powerpoint/2010/main" val="2483069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r>
              <a:rPr lang="ja-JP" altLang="en-US" sz="1200" dirty="0"/>
              <a:t>続いて</a:t>
            </a:r>
            <a:r>
              <a:rPr lang="en-US" altLang="ja-JP" sz="1200" dirty="0"/>
              <a:t>KNN</a:t>
            </a:r>
            <a:r>
              <a:rPr lang="ja-JP" altLang="en-US" sz="1200" dirty="0"/>
              <a:t>です。</a:t>
            </a:r>
            <a:endParaRPr lang="en-US" altLang="ja-JP" sz="1200" dirty="0"/>
          </a:p>
          <a:p>
            <a:r>
              <a:rPr lang="ja-JP" altLang="en-US" sz="1200" dirty="0"/>
              <a:t>これは、与えられた点について、メモリバンク上で最も近い</a:t>
            </a:r>
            <a:r>
              <a:rPr lang="en-US" altLang="ja-JP" sz="1200" dirty="0"/>
              <a:t>(</a:t>
            </a:r>
            <a:r>
              <a:rPr lang="ja-JP" altLang="en-US" sz="1200" dirty="0"/>
              <a:t>似ている</a:t>
            </a:r>
            <a:r>
              <a:rPr lang="en-US" altLang="ja-JP" sz="1200" dirty="0"/>
              <a:t>)K</a:t>
            </a:r>
            <a:r>
              <a:rPr lang="ja-JP" altLang="en-US" sz="1200" dirty="0"/>
              <a:t>個の点との合計距離を求めます。</a:t>
            </a:r>
            <a:endParaRPr lang="en-US" altLang="ja-JP" sz="1200" dirty="0"/>
          </a:p>
          <a:p>
            <a:r>
              <a:rPr kumimoji="1" lang="ja-JP" altLang="en-US" dirty="0"/>
              <a:t>弱点としてメモリバンクのサイズに比例して計算量とメモリ使用量が増えてしまいます。</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6</a:t>
            </a:fld>
            <a:endParaRPr kumimoji="1" lang="ja-JP" altLang="en-US"/>
          </a:p>
        </p:txBody>
      </p:sp>
    </p:spTree>
    <p:extLst>
      <p:ext uri="{BB962C8B-B14F-4D97-AF65-F5344CB8AC3E}">
        <p14:creationId xmlns:p14="http://schemas.microsoft.com/office/powerpoint/2010/main" val="14403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最後にメモリバンクベースです。</a:t>
            </a:r>
            <a:endParaRPr kumimoji="1" lang="en-US" altLang="ja-JP" dirty="0"/>
          </a:p>
          <a:p>
            <a:r>
              <a:rPr kumimoji="1" lang="ja-JP" altLang="en-US" dirty="0"/>
              <a:t>これは、大量の</a:t>
            </a:r>
            <a:r>
              <a:rPr lang="ja-JP" altLang="en-US" dirty="0"/>
              <a:t>正常画像から得られる特徴ベクトル群でメモリバンク構成して、</a:t>
            </a:r>
            <a:endParaRPr lang="en-US" altLang="ja-JP" dirty="0"/>
          </a:p>
          <a:p>
            <a:r>
              <a:rPr lang="ja-JP" altLang="en-US" dirty="0"/>
              <a:t>そのメモリバンクとテスト画像から得られる特徴ベクトル対して</a:t>
            </a:r>
            <a:r>
              <a:rPr lang="en-US" altLang="ja-JP" dirty="0"/>
              <a:t>KNN</a:t>
            </a:r>
            <a:r>
              <a:rPr lang="ja-JP" altLang="en-US" dirty="0"/>
              <a:t>を適用する手法です。</a:t>
            </a:r>
            <a:endParaRPr lang="en-US" altLang="ja-JP" dirty="0"/>
          </a:p>
          <a:p>
            <a:r>
              <a:rPr lang="ja-JP" altLang="en-US" sz="1200" dirty="0"/>
              <a:t>テスト画像は、合計距離が</a:t>
            </a:r>
            <a:r>
              <a:rPr lang="ja-JP" altLang="en-US" dirty="0"/>
              <a:t>小さいなら正常、大きいなら異常と見なされます。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テスト画像の特徴ベクトルとそれと似ているメモリバンク上の上位Ｋ個の特徴ベクトルとの合計距離によって異常か判定する手法です。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u="none"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7</a:t>
            </a:fld>
            <a:endParaRPr kumimoji="1" lang="ja-JP" altLang="en-US"/>
          </a:p>
        </p:txBody>
      </p:sp>
    </p:spTree>
    <p:extLst>
      <p:ext uri="{BB962C8B-B14F-4D97-AF65-F5344CB8AC3E}">
        <p14:creationId xmlns:p14="http://schemas.microsoft.com/office/powerpoint/2010/main" val="2214458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の目的は、正常な製品のあらゆるパッチパターンを網羅した、メモリバンクを構築することです。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コンセプトとして、工業製品の欠陥は、画像のごく一部に現れることが大多数です。そこで、画像全体を一度に見るのではなく、画像を小さなパッチに分割し、その一つ一つを検査するアプローチを取っています。</a:t>
            </a:r>
            <a:endParaRPr lang="en-US" altLang="ja-JP" dirty="0"/>
          </a:p>
          <a:p>
            <a:r>
              <a:rPr lang="ja-JP" altLang="en-US" dirty="0"/>
              <a:t>大まかな流れとしては、</a:t>
            </a:r>
            <a:endParaRPr lang="en-US" altLang="ja-JP" b="0" dirty="0"/>
          </a:p>
          <a:p>
            <a:r>
              <a:rPr kumimoji="1" lang="ja-JP" altLang="en-US" sz="1200" b="0" i="0" kern="1200" dirty="0">
                <a:solidFill>
                  <a:schemeClr val="tx1"/>
                </a:solidFill>
                <a:effectLst/>
                <a:latin typeface="+mn-lt"/>
                <a:ea typeface="+mn-ea"/>
                <a:cs typeface="+mn-cs"/>
              </a:rPr>
              <a:t>１．大量の正常パターンの特徴を抽出します。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２．抽出した正常パターンの特徴らをメモリバンクに格納します。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３．もともとのデータ分布を代表する点を賢く選び、メモリバンクのサイズを小さくします。</a:t>
            </a:r>
            <a:endParaRPr kumimoji="1" lang="en-US" altLang="ja-JP" sz="1200" b="0" i="0" kern="1200" dirty="0">
              <a:solidFill>
                <a:schemeClr val="tx1"/>
              </a:solidFill>
              <a:effectLst/>
              <a:latin typeface="+mn-lt"/>
              <a:ea typeface="+mn-ea"/>
              <a:cs typeface="+mn-cs"/>
            </a:endParaRPr>
          </a:p>
          <a:p>
            <a:r>
              <a:rPr lang="ja-JP" altLang="en-US" b="0" dirty="0"/>
              <a:t>４．メモリバンクとテスト画像の特徴ベクトルに</a:t>
            </a:r>
            <a:r>
              <a:rPr lang="en-US" altLang="ja-JP" b="0" dirty="0"/>
              <a:t>KNN</a:t>
            </a:r>
            <a:r>
              <a:rPr lang="ja-JP" altLang="en-US" b="0" dirty="0"/>
              <a:t>を適用し、その合計距離から異常スコアを得ます。</a:t>
            </a:r>
            <a:endParaRPr lang="en-US" altLang="ja-JP" b="0" dirty="0"/>
          </a:p>
          <a:p>
            <a:r>
              <a:rPr lang="ja-JP" altLang="en-US" b="0" dirty="0"/>
              <a:t>５．しきい値と処理４で得た異常スコアを比較して、異常を検出する、という流れです。</a:t>
            </a:r>
            <a:endParaRPr lang="en-US" altLang="ja-JP" b="0" dirty="0"/>
          </a:p>
          <a:p>
            <a:r>
              <a:rPr lang="ja-JP" altLang="en-US" b="0" dirty="0"/>
              <a:t>具体的に、処理３では、コアセット・サブサンプリングを使用して、処理速度の改善を行います。</a:t>
            </a: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理由は、処理１・２で作成したメモリバンクは非常に大きく、このまま</a:t>
            </a:r>
            <a:r>
              <a:rPr lang="en-US" altLang="ja-JP" b="0" dirty="0"/>
              <a:t>KNN</a:t>
            </a:r>
            <a:r>
              <a:rPr lang="ja-JP" altLang="en-US" b="0" dirty="0"/>
              <a:t>を行うと処理に時間がかかってしまうからです。</a:t>
            </a: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r>
              <a:rPr kumimoji="1" lang="ja-JP" altLang="en-US" dirty="0"/>
              <a:t>★</a:t>
            </a:r>
            <a:endParaRPr kumimoji="1" lang="en-US" altLang="ja-JP" dirty="0"/>
          </a:p>
          <a:p>
            <a:r>
              <a:rPr kumimoji="1" lang="ja-JP" altLang="en-US" dirty="0"/>
              <a:t>今回の手法では画像を特徴抽出器に通して得られる特徴マップの１ピクセル（つまり画像の１パッチ）を中心に３＊３で平均をとったものを最終的な特徴ベクトルとしてバンクへ。これを全てのピクセルに対して行う。そしたらたくさん集まる。</a:t>
            </a:r>
            <a:endParaRPr kumimoji="1" lang="en-US" altLang="ja-JP" dirty="0"/>
          </a:p>
          <a:p>
            <a:r>
              <a:rPr kumimoji="1" lang="ja-JP" altLang="en-US" dirty="0"/>
              <a:t>さらにこれを違う画像でも行うことでメモリバンクが充実する。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endParaRPr lang="en-US" altLang="ja-JP" b="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8</a:t>
            </a:fld>
            <a:endParaRPr kumimoji="1" lang="ja-JP" altLang="en-US"/>
          </a:p>
        </p:txBody>
      </p:sp>
    </p:spTree>
    <p:extLst>
      <p:ext uri="{BB962C8B-B14F-4D97-AF65-F5344CB8AC3E}">
        <p14:creationId xmlns:p14="http://schemas.microsoft.com/office/powerpoint/2010/main" val="3124842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提案手法のポイント</a:t>
            </a:r>
            <a:r>
              <a:rPr kumimoji="1" lang="ja-JP" altLang="en-US" dirty="0" err="1"/>
              <a:t>。。。</a:t>
            </a:r>
            <a:endParaRPr lang="en-US" altLang="ja-JP" dirty="0"/>
          </a:p>
          <a:p>
            <a:r>
              <a:rPr lang="ja-JP" altLang="en-US" dirty="0"/>
              <a:t>この手法は工業製品特化の異常検知手法です。</a:t>
            </a:r>
            <a:endParaRPr lang="en-US" altLang="ja-JP" dirty="0"/>
          </a:p>
          <a:p>
            <a:r>
              <a:rPr lang="ja-JP" altLang="en-US" dirty="0"/>
              <a:t>特徴抽出機に中間層を採用しています。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貪欲アルゴリズムによってメモリバンク</a:t>
            </a:r>
            <a:r>
              <a:rPr lang="en-US" altLang="ja-JP" dirty="0"/>
              <a:t>100%</a:t>
            </a:r>
            <a:r>
              <a:rPr lang="ja-JP" altLang="en-US" dirty="0"/>
              <a:t>と同等の性能を発揮する、小さなメモリバンクの構成に成功しています。これにより計算量・メモリ使用量ともに改善されています。</a:t>
            </a:r>
            <a:endParaRPr lang="en-US" altLang="ja-JP" dirty="0"/>
          </a:p>
          <a:p>
            <a:r>
              <a:rPr lang="ja-JP" altLang="en-US" dirty="0"/>
              <a:t>また、（</a:t>
            </a:r>
            <a:r>
              <a:rPr lang="en-US" altLang="ja-JP" dirty="0" err="1"/>
              <a:t>Padim</a:t>
            </a:r>
            <a:r>
              <a:rPr lang="ja-JP" altLang="en-US" dirty="0"/>
              <a:t>などの）従来手法の弱点であった画像の位置ズレに耐性があります。</a:t>
            </a:r>
            <a:endParaRPr lang="en-US" altLang="ja-JP" dirty="0"/>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a:t>
            </a:r>
            <a:r>
              <a:rPr lang="en-US" altLang="ja-JP" dirty="0" err="1"/>
              <a:t>Padim</a:t>
            </a:r>
            <a:r>
              <a:rPr lang="ja-JP" altLang="en-US" dirty="0"/>
              <a:t>の弱点の画像の位置ズレに耐性アリの理由　⇒（左上のパッチは正常な左上のパッチとだけ比較するんじゃなくて全ての正常パッチと比較するから位置に堅牢。）</a:t>
            </a:r>
            <a:endParaRPr lang="en-US" altLang="ja-JP" dirty="0"/>
          </a:p>
          <a:p>
            <a:r>
              <a:rPr lang="en-US" altLang="ja-JP" b="1" dirty="0" err="1"/>
              <a:t>PaDiM</a:t>
            </a:r>
            <a:r>
              <a:rPr lang="en-US" altLang="ja-JP" dirty="0"/>
              <a:t>: </a:t>
            </a:r>
            <a:r>
              <a:rPr lang="ja-JP" altLang="en-US" dirty="0"/>
              <a:t>「左上のパッチは、正常な左上のパッチとだけ比較する」という</a:t>
            </a:r>
            <a:r>
              <a:rPr lang="ja-JP" altLang="en-US" b="1" dirty="0"/>
              <a:t>厳格だが柔軟性のない</a:t>
            </a:r>
            <a:r>
              <a:rPr lang="ja-JP" altLang="en-US" dirty="0"/>
              <a:t>方式。位置がズレると破綻する。</a:t>
            </a:r>
          </a:p>
          <a:p>
            <a:r>
              <a:rPr lang="en-US" altLang="ja-JP" b="1" dirty="0" err="1"/>
              <a:t>PatchCore</a:t>
            </a:r>
            <a:r>
              <a:rPr lang="en-US" altLang="ja-JP" dirty="0"/>
              <a:t>: </a:t>
            </a:r>
            <a:r>
              <a:rPr lang="ja-JP" altLang="en-US" dirty="0"/>
              <a:t>「あるパッチは、全ての正常パッチと比較する」という</a:t>
            </a:r>
            <a:r>
              <a:rPr lang="ja-JP" altLang="en-US" b="1" dirty="0"/>
              <a:t>柔軟だが一見大雑把に見える</a:t>
            </a:r>
            <a:r>
              <a:rPr lang="ja-JP" altLang="en-US" dirty="0"/>
              <a:t>方式。しかし、特徴空間の意味的な類似性のおかげで、部位が多少違っても「正常の範囲内」と判断でき、位置ズレに強く、より頑健になる。</a:t>
            </a:r>
          </a:p>
          <a:p>
            <a:endParaRPr lang="en-US" altLang="ja-JP" dirty="0"/>
          </a:p>
          <a:p>
            <a:r>
              <a:rPr lang="ja-JP" altLang="en-US" dirty="0"/>
              <a:t>それだと</a:t>
            </a:r>
            <a:endParaRPr lang="en-US" altLang="ja-JP" dirty="0"/>
          </a:p>
          <a:p>
            <a:r>
              <a:rPr lang="ja-JP" altLang="en-US" dirty="0"/>
              <a:t>⇒⇒⇒「関係のない部位（例えば、ねじの胴体）とも比較してしまうのでは？」</a:t>
            </a:r>
          </a:p>
          <a:p>
            <a:r>
              <a:rPr lang="ja-JP" altLang="en-US" dirty="0"/>
              <a:t>この懸念について。 例、テスト画像のとあるパッチ「ねじの頭」は、メモリバンク内の「ねじの胴体」のパッチとも距離が計算される。</a:t>
            </a:r>
            <a:endParaRPr lang="en-US" altLang="ja-JP" dirty="0"/>
          </a:p>
          <a:p>
            <a:r>
              <a:rPr lang="ja-JP" altLang="en-US" dirty="0"/>
              <a:t>しかし、特徴空間の性質上、 </a:t>
            </a:r>
            <a:r>
              <a:rPr lang="ja-JP" altLang="en-US" b="1" dirty="0"/>
              <a:t>距離</a:t>
            </a:r>
            <a:r>
              <a:rPr lang="en-US" altLang="ja-JP" b="1" dirty="0"/>
              <a:t>(</a:t>
            </a:r>
            <a:r>
              <a:rPr lang="ja-JP" altLang="en-US" b="1" dirty="0"/>
              <a:t>テストの頭</a:t>
            </a:r>
            <a:r>
              <a:rPr lang="en-US" altLang="ja-JP" b="1" dirty="0"/>
              <a:t>, </a:t>
            </a:r>
            <a:r>
              <a:rPr lang="ja-JP" altLang="en-US" b="1" dirty="0"/>
              <a:t>正常な頭</a:t>
            </a:r>
            <a:r>
              <a:rPr lang="en-US" altLang="ja-JP" b="1" dirty="0"/>
              <a:t>) &lt; </a:t>
            </a:r>
            <a:r>
              <a:rPr lang="ja-JP" altLang="en-US" b="1" dirty="0"/>
              <a:t>距離</a:t>
            </a:r>
            <a:r>
              <a:rPr lang="en-US" altLang="ja-JP" b="1" dirty="0"/>
              <a:t>(</a:t>
            </a:r>
            <a:r>
              <a:rPr lang="ja-JP" altLang="en-US" b="1" dirty="0"/>
              <a:t>テストの頭</a:t>
            </a:r>
            <a:r>
              <a:rPr lang="en-US" altLang="ja-JP" b="1" dirty="0"/>
              <a:t>, </a:t>
            </a:r>
            <a:r>
              <a:rPr lang="ja-JP" altLang="en-US" b="1" dirty="0"/>
              <a:t>正常な胴体</a:t>
            </a:r>
            <a:r>
              <a:rPr lang="en-US" altLang="ja-JP" b="1" dirty="0"/>
              <a:t>)</a:t>
            </a:r>
            <a:r>
              <a:rPr lang="ja-JP" altLang="en-US" dirty="0"/>
              <a:t> となる可能性が非常に高い。そのため、全数検索をしても、結局は意味的に最も近い「正常な頭」が最近傍として選ばれるからヨシ</a:t>
            </a:r>
            <a:r>
              <a:rPr lang="ja-JP" altLang="en-US" dirty="0" err="1"/>
              <a:t>！。</a:t>
            </a:r>
            <a:endParaRPr lang="ja-JP" altLang="en-US"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9</a:t>
            </a:fld>
            <a:endParaRPr kumimoji="1" lang="ja-JP" altLang="en-US"/>
          </a:p>
        </p:txBody>
      </p:sp>
    </p:spTree>
    <p:extLst>
      <p:ext uri="{BB962C8B-B14F-4D97-AF65-F5344CB8AC3E}">
        <p14:creationId xmlns:p14="http://schemas.microsoft.com/office/powerpoint/2010/main" val="38052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AA94C-C78B-8B84-0164-D824A976B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05463E-A5F1-7499-75A6-82E1E149C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3829E6-41A1-32E0-BBD3-7F1E63B2FEA2}"/>
              </a:ext>
            </a:extLst>
          </p:cNvPr>
          <p:cNvSpPr>
            <a:spLocks noGrp="1"/>
          </p:cNvSpPr>
          <p:nvPr>
            <p:ph type="dt" sz="half" idx="10"/>
          </p:nvPr>
        </p:nvSpPr>
        <p:spPr/>
        <p:txBody>
          <a:bodyPr/>
          <a:lstStyle/>
          <a:p>
            <a:fld id="{8E13C0C7-DE05-4833-8785-D21399826AC3}" type="datetimeFigureOut">
              <a:rPr kumimoji="1" lang="ja-JP" altLang="en-US" smtClean="0"/>
              <a:t>2025/7/24</a:t>
            </a:fld>
            <a:endParaRPr kumimoji="1" lang="ja-JP" altLang="en-US"/>
          </a:p>
        </p:txBody>
      </p:sp>
      <p:sp>
        <p:nvSpPr>
          <p:cNvPr id="5" name="フッター プレースホルダー 4">
            <a:extLst>
              <a:ext uri="{FF2B5EF4-FFF2-40B4-BE49-F238E27FC236}">
                <a16:creationId xmlns:a16="http://schemas.microsoft.com/office/drawing/2014/main" id="{3D6038A9-17D9-B5DE-061E-F5A84B2668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BD0B5A-2623-95D2-934B-A36770B28D3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39347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62124-9B03-4C55-6036-70C3C76DFC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CDED1-2A7C-2E17-766C-DB5C07DB94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005DD8-D932-A560-8E54-5C4CDA7D4BBE}"/>
              </a:ext>
            </a:extLst>
          </p:cNvPr>
          <p:cNvSpPr>
            <a:spLocks noGrp="1"/>
          </p:cNvSpPr>
          <p:nvPr>
            <p:ph type="dt" sz="half" idx="10"/>
          </p:nvPr>
        </p:nvSpPr>
        <p:spPr/>
        <p:txBody>
          <a:bodyPr/>
          <a:lstStyle/>
          <a:p>
            <a:fld id="{8E13C0C7-DE05-4833-8785-D21399826AC3}" type="datetimeFigureOut">
              <a:rPr kumimoji="1" lang="ja-JP" altLang="en-US" smtClean="0"/>
              <a:t>2025/7/24</a:t>
            </a:fld>
            <a:endParaRPr kumimoji="1" lang="ja-JP" altLang="en-US"/>
          </a:p>
        </p:txBody>
      </p:sp>
      <p:sp>
        <p:nvSpPr>
          <p:cNvPr id="5" name="フッター プレースホルダー 4">
            <a:extLst>
              <a:ext uri="{FF2B5EF4-FFF2-40B4-BE49-F238E27FC236}">
                <a16:creationId xmlns:a16="http://schemas.microsoft.com/office/drawing/2014/main" id="{75427621-E898-E828-A852-4F3093FD7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E477AA-B495-B173-8518-B7E1D8A964A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3132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A1D12B-731E-4AD7-37DE-8CC2360CF8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AA455D-F010-6C8A-3608-C5CBD3F893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9CE086-FBDF-F03C-757C-8587208E1497}"/>
              </a:ext>
            </a:extLst>
          </p:cNvPr>
          <p:cNvSpPr>
            <a:spLocks noGrp="1"/>
          </p:cNvSpPr>
          <p:nvPr>
            <p:ph type="dt" sz="half" idx="10"/>
          </p:nvPr>
        </p:nvSpPr>
        <p:spPr/>
        <p:txBody>
          <a:bodyPr/>
          <a:lstStyle/>
          <a:p>
            <a:fld id="{8E13C0C7-DE05-4833-8785-D21399826AC3}" type="datetimeFigureOut">
              <a:rPr kumimoji="1" lang="ja-JP" altLang="en-US" smtClean="0"/>
              <a:t>2025/7/24</a:t>
            </a:fld>
            <a:endParaRPr kumimoji="1" lang="ja-JP" altLang="en-US"/>
          </a:p>
        </p:txBody>
      </p:sp>
      <p:sp>
        <p:nvSpPr>
          <p:cNvPr id="5" name="フッター プレースホルダー 4">
            <a:extLst>
              <a:ext uri="{FF2B5EF4-FFF2-40B4-BE49-F238E27FC236}">
                <a16:creationId xmlns:a16="http://schemas.microsoft.com/office/drawing/2014/main" id="{445C0FF1-6E6D-54FF-6251-2540E16B4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4204D-D02C-27D7-867E-81F3B32E861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69930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7C3E57F-6EFE-7459-A4CA-BB6D44C8394E}"/>
              </a:ext>
            </a:extLst>
          </p:cNvPr>
          <p:cNvGrpSpPr>
            <a:grpSpLocks/>
          </p:cNvGrpSpPr>
          <p:nvPr userDrawn="1"/>
        </p:nvGrpSpPr>
        <p:grpSpPr>
          <a:xfrm>
            <a:off x="0" y="2335876"/>
            <a:ext cx="12192000" cy="2186247"/>
            <a:chOff x="0" y="2335876"/>
            <a:chExt cx="12192000" cy="2186247"/>
          </a:xfrm>
        </p:grpSpPr>
        <p:sp>
          <p:nvSpPr>
            <p:cNvPr id="14" name="Rectangle 13">
              <a:extLst>
                <a:ext uri="{FF2B5EF4-FFF2-40B4-BE49-F238E27FC236}">
                  <a16:creationId xmlns:a16="http://schemas.microsoft.com/office/drawing/2014/main" id="{F672296A-8C4C-69C7-7EF2-C390FAFA6C06}"/>
                </a:ext>
              </a:extLst>
            </p:cNvPr>
            <p:cNvSpPr>
              <a:spLocks noGrp="1" noRot="1" noMove="1" noResize="1" noEditPoints="1" noAdjustHandles="1" noChangeArrowheads="1" noChangeShapeType="1"/>
            </p:cNvSpPr>
            <p:nvPr userDrawn="1"/>
          </p:nvSpPr>
          <p:spPr>
            <a:xfrm>
              <a:off x="0" y="2335876"/>
              <a:ext cx="12192000" cy="2186247"/>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Straight Connector 16">
              <a:extLst>
                <a:ext uri="{FF2B5EF4-FFF2-40B4-BE49-F238E27FC236}">
                  <a16:creationId xmlns:a16="http://schemas.microsoft.com/office/drawing/2014/main" id="{9DAA3D7C-57CF-4D37-DFC7-6E3BC42FF281}"/>
                </a:ext>
              </a:extLst>
            </p:cNvPr>
            <p:cNvCxnSpPr>
              <a:cxnSpLocks/>
            </p:cNvCxnSpPr>
            <p:nvPr userDrawn="1"/>
          </p:nvCxnSpPr>
          <p:spPr>
            <a:xfrm>
              <a:off x="0" y="3884523"/>
              <a:ext cx="12192000" cy="0"/>
            </a:xfrm>
            <a:prstGeom prst="line">
              <a:avLst/>
            </a:prstGeom>
            <a:ln>
              <a:solidFill>
                <a:srgbClr val="F9B78F"/>
              </a:solidFill>
            </a:ln>
          </p:spPr>
          <p:style>
            <a:lnRef idx="1">
              <a:schemeClr val="accent1"/>
            </a:lnRef>
            <a:fillRef idx="0">
              <a:schemeClr val="accent1"/>
            </a:fillRef>
            <a:effectRef idx="0">
              <a:schemeClr val="accent1"/>
            </a:effectRef>
            <a:fontRef idx="minor">
              <a:schemeClr val="tx1"/>
            </a:fontRef>
          </p:style>
        </p:cxnSp>
      </p:grpSp>
      <p:pic>
        <p:nvPicPr>
          <p:cNvPr id="34" name="図 7">
            <a:hlinkClick r:id="rId2"/>
            <a:extLst>
              <a:ext uri="{FF2B5EF4-FFF2-40B4-BE49-F238E27FC236}">
                <a16:creationId xmlns:a16="http://schemas.microsoft.com/office/drawing/2014/main" id="{71543427-2F0C-3E44-5F7F-98EC994B1FC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cxnSp>
        <p:nvCxnSpPr>
          <p:cNvPr id="36" name="Straight Connector 35">
            <a:extLst>
              <a:ext uri="{FF2B5EF4-FFF2-40B4-BE49-F238E27FC236}">
                <a16:creationId xmlns:a16="http://schemas.microsoft.com/office/drawing/2014/main" id="{219FCDA0-3BA2-18C2-A79A-BCA3ED6E2EFB}"/>
              </a:ext>
            </a:extLst>
          </p:cNvPr>
          <p:cNvCxnSpPr>
            <a:cxnSpLocks noGrp="1" noRot="1" noMove="1" noResize="1" noEditPoints="1" noAdjustHandles="1" noChangeArrowheads="1" noChangeShapeType="1"/>
          </p:cNvCxnSpPr>
          <p:nvPr userDrawn="1"/>
        </p:nvCxnSpPr>
        <p:spPr>
          <a:xfrm>
            <a:off x="4107305" y="5413876"/>
            <a:ext cx="397739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7DF935-A92D-AAD2-3441-D44B40E19FAE}"/>
              </a:ext>
            </a:extLst>
          </p:cNvPr>
          <p:cNvSpPr txBox="1"/>
          <p:nvPr userDrawn="1"/>
        </p:nvSpPr>
        <p:spPr>
          <a:xfrm>
            <a:off x="5440180" y="4867573"/>
            <a:ext cx="1311640" cy="461665"/>
          </a:xfrm>
          <a:prstGeom prst="rect">
            <a:avLst/>
          </a:prstGeom>
          <a:noFill/>
        </p:spPr>
        <p:txBody>
          <a:bodyPr wrap="square" rtlCol="0">
            <a:spAutoFit/>
          </a:bodyPr>
          <a:lstStyle/>
          <a:p>
            <a:pPr algn="ctr"/>
            <a:r>
              <a:rPr lang="en-JP" sz="2400" baseline="0" dirty="0">
                <a:latin typeface="+mn-lt"/>
                <a:ea typeface="+mj-ea"/>
              </a:rPr>
              <a:t>発表者</a:t>
            </a:r>
          </a:p>
        </p:txBody>
      </p:sp>
      <p:sp>
        <p:nvSpPr>
          <p:cNvPr id="44" name="TextBox 43">
            <a:extLst>
              <a:ext uri="{FF2B5EF4-FFF2-40B4-BE49-F238E27FC236}">
                <a16:creationId xmlns:a16="http://schemas.microsoft.com/office/drawing/2014/main" id="{E915E4E1-7EFE-4080-C644-E088DFBCF07A}"/>
              </a:ext>
            </a:extLst>
          </p:cNvPr>
          <p:cNvSpPr txBox="1">
            <a:spLocks noGrp="1" noRot="1" noMove="1" noResize="1" noEditPoints="1" noAdjustHandles="1" noChangeArrowheads="1" noChangeShapeType="1"/>
          </p:cNvSpPr>
          <p:nvPr userDrawn="1"/>
        </p:nvSpPr>
        <p:spPr>
          <a:xfrm>
            <a:off x="4107305" y="6300401"/>
            <a:ext cx="3584188" cy="400110"/>
          </a:xfrm>
          <a:prstGeom prst="rect">
            <a:avLst/>
          </a:prstGeom>
          <a:noFill/>
        </p:spPr>
        <p:txBody>
          <a:bodyPr wrap="square" rtlCol="0">
            <a:spAutoFit/>
          </a:bodyPr>
          <a:lstStyle/>
          <a:p>
            <a:pPr algn="ctr"/>
            <a:r>
              <a:rPr lang="en-JP" sz="2000" b="1" baseline="0" dirty="0">
                <a:solidFill>
                  <a:schemeClr val="bg1">
                    <a:lumMod val="75000"/>
                  </a:schemeClr>
                </a:solidFill>
                <a:latin typeface="+mn-lt"/>
                <a:ea typeface="+mj-ea"/>
              </a:rPr>
              <a:t>福井大学 長谷川研究室</a:t>
            </a:r>
          </a:p>
        </p:txBody>
      </p:sp>
    </p:spTree>
    <p:extLst>
      <p:ext uri="{BB962C8B-B14F-4D97-AF65-F5344CB8AC3E}">
        <p14:creationId xmlns:p14="http://schemas.microsoft.com/office/powerpoint/2010/main" val="198387424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AAD224-E952-98E0-9A9D-3CFA0B0113B0}"/>
              </a:ext>
            </a:extLst>
          </p:cNvPr>
          <p:cNvSpPr/>
          <p:nvPr userDrawn="1"/>
        </p:nvSpPr>
        <p:spPr>
          <a:xfrm>
            <a:off x="191192" y="169442"/>
            <a:ext cx="11809616"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pic>
        <p:nvPicPr>
          <p:cNvPr id="11" name="図 7">
            <a:hlinkClick r:id="rId2"/>
            <a:extLst>
              <a:ext uri="{FF2B5EF4-FFF2-40B4-BE49-F238E27FC236}">
                <a16:creationId xmlns:a16="http://schemas.microsoft.com/office/drawing/2014/main" id="{D6F4D23F-A1C9-C4F7-9ABE-02BC8A67F988}"/>
              </a:ext>
            </a:extLst>
          </p:cNvPr>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spTree>
    <p:extLst>
      <p:ext uri="{BB962C8B-B14F-4D97-AF65-F5344CB8AC3E}">
        <p14:creationId xmlns:p14="http://schemas.microsoft.com/office/powerpoint/2010/main" val="3497889405"/>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B0168-39F4-CECC-A9C7-645C07687F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AAE2B0-805C-9288-259B-BD2594F83A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9B28C-E40E-2C79-A180-DBC817403940}"/>
              </a:ext>
            </a:extLst>
          </p:cNvPr>
          <p:cNvSpPr>
            <a:spLocks noGrp="1"/>
          </p:cNvSpPr>
          <p:nvPr>
            <p:ph type="dt" sz="half" idx="10"/>
          </p:nvPr>
        </p:nvSpPr>
        <p:spPr/>
        <p:txBody>
          <a:bodyPr/>
          <a:lstStyle/>
          <a:p>
            <a:fld id="{8E13C0C7-DE05-4833-8785-D21399826AC3}" type="datetimeFigureOut">
              <a:rPr kumimoji="1" lang="ja-JP" altLang="en-US" smtClean="0"/>
              <a:t>2025/7/24</a:t>
            </a:fld>
            <a:endParaRPr kumimoji="1" lang="ja-JP" altLang="en-US"/>
          </a:p>
        </p:txBody>
      </p:sp>
      <p:sp>
        <p:nvSpPr>
          <p:cNvPr id="5" name="フッター プレースホルダー 4">
            <a:extLst>
              <a:ext uri="{FF2B5EF4-FFF2-40B4-BE49-F238E27FC236}">
                <a16:creationId xmlns:a16="http://schemas.microsoft.com/office/drawing/2014/main" id="{0A0E5092-3BDE-CB70-1400-2A27149FD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00DD3-5A9A-D845-08ED-F60953F2E25C}"/>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806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8262D-87CD-0828-C8E6-3490C82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5D6229-8F40-47CE-84B7-AEFB0670C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A7CE55F-EC29-8D05-4682-79ADE4E81E4B}"/>
              </a:ext>
            </a:extLst>
          </p:cNvPr>
          <p:cNvSpPr>
            <a:spLocks noGrp="1"/>
          </p:cNvSpPr>
          <p:nvPr>
            <p:ph type="dt" sz="half" idx="10"/>
          </p:nvPr>
        </p:nvSpPr>
        <p:spPr/>
        <p:txBody>
          <a:bodyPr/>
          <a:lstStyle/>
          <a:p>
            <a:fld id="{8E13C0C7-DE05-4833-8785-D21399826AC3}" type="datetimeFigureOut">
              <a:rPr kumimoji="1" lang="ja-JP" altLang="en-US" smtClean="0"/>
              <a:t>2025/7/24</a:t>
            </a:fld>
            <a:endParaRPr kumimoji="1" lang="ja-JP" altLang="en-US"/>
          </a:p>
        </p:txBody>
      </p:sp>
      <p:sp>
        <p:nvSpPr>
          <p:cNvPr id="5" name="フッター プレースホルダー 4">
            <a:extLst>
              <a:ext uri="{FF2B5EF4-FFF2-40B4-BE49-F238E27FC236}">
                <a16:creationId xmlns:a16="http://schemas.microsoft.com/office/drawing/2014/main" id="{9B2D3D83-728B-FE43-623F-A5CB8DCA3D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1F8778-8D38-7E47-C658-0341B44569EA}"/>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36219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88A3-B628-99E0-B02A-E10389049D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01AC6-47DA-DA32-FD37-3B21DF6863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408AB3-4B02-AA07-2556-DE3CFE25E3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26D0D1-0DBE-838C-F96F-1AD78192C37E}"/>
              </a:ext>
            </a:extLst>
          </p:cNvPr>
          <p:cNvSpPr>
            <a:spLocks noGrp="1"/>
          </p:cNvSpPr>
          <p:nvPr>
            <p:ph type="dt" sz="half" idx="10"/>
          </p:nvPr>
        </p:nvSpPr>
        <p:spPr/>
        <p:txBody>
          <a:bodyPr/>
          <a:lstStyle/>
          <a:p>
            <a:fld id="{8E13C0C7-DE05-4833-8785-D21399826AC3}" type="datetimeFigureOut">
              <a:rPr kumimoji="1" lang="ja-JP" altLang="en-US" smtClean="0"/>
              <a:t>2025/7/24</a:t>
            </a:fld>
            <a:endParaRPr kumimoji="1" lang="ja-JP" altLang="en-US"/>
          </a:p>
        </p:txBody>
      </p:sp>
      <p:sp>
        <p:nvSpPr>
          <p:cNvPr id="6" name="フッター プレースホルダー 5">
            <a:extLst>
              <a:ext uri="{FF2B5EF4-FFF2-40B4-BE49-F238E27FC236}">
                <a16:creationId xmlns:a16="http://schemas.microsoft.com/office/drawing/2014/main" id="{B0B136A0-CB76-0E21-6F80-B7ABD62F1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031BF8-D534-BDA2-D42F-52297841CD2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10488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F36C0-A6E1-72AE-DB6E-78DA0601A8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4F3713-DCBC-BD69-F2C5-CEE33741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29FEB1-2E92-AA38-93B4-1D105FBCB6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26D008-FC45-1689-3E35-67880A4C3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B2ECA6-9A5A-B922-52CE-E92450ED8B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04D299-7B42-EC33-0EB3-829A963DFCC6}"/>
              </a:ext>
            </a:extLst>
          </p:cNvPr>
          <p:cNvSpPr>
            <a:spLocks noGrp="1"/>
          </p:cNvSpPr>
          <p:nvPr>
            <p:ph type="dt" sz="half" idx="10"/>
          </p:nvPr>
        </p:nvSpPr>
        <p:spPr/>
        <p:txBody>
          <a:bodyPr/>
          <a:lstStyle/>
          <a:p>
            <a:fld id="{8E13C0C7-DE05-4833-8785-D21399826AC3}" type="datetimeFigureOut">
              <a:rPr kumimoji="1" lang="ja-JP" altLang="en-US" smtClean="0"/>
              <a:t>2025/7/24</a:t>
            </a:fld>
            <a:endParaRPr kumimoji="1" lang="ja-JP" altLang="en-US"/>
          </a:p>
        </p:txBody>
      </p:sp>
      <p:sp>
        <p:nvSpPr>
          <p:cNvPr id="8" name="フッター プレースホルダー 7">
            <a:extLst>
              <a:ext uri="{FF2B5EF4-FFF2-40B4-BE49-F238E27FC236}">
                <a16:creationId xmlns:a16="http://schemas.microsoft.com/office/drawing/2014/main" id="{D01F93E7-7A5D-E2E7-0AA3-25C3E1543B8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3BA612-DDAB-6A2E-F4BE-408549F2ECC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772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8DA64-3558-2CF0-41AE-B7A881908C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ED35D7-2336-CD1E-AB4D-C402EE7AB800}"/>
              </a:ext>
            </a:extLst>
          </p:cNvPr>
          <p:cNvSpPr>
            <a:spLocks noGrp="1"/>
          </p:cNvSpPr>
          <p:nvPr>
            <p:ph type="dt" sz="half" idx="10"/>
          </p:nvPr>
        </p:nvSpPr>
        <p:spPr/>
        <p:txBody>
          <a:bodyPr/>
          <a:lstStyle/>
          <a:p>
            <a:fld id="{8E13C0C7-DE05-4833-8785-D21399826AC3}" type="datetimeFigureOut">
              <a:rPr kumimoji="1" lang="ja-JP" altLang="en-US" smtClean="0"/>
              <a:t>2025/7/24</a:t>
            </a:fld>
            <a:endParaRPr kumimoji="1" lang="ja-JP" altLang="en-US"/>
          </a:p>
        </p:txBody>
      </p:sp>
      <p:sp>
        <p:nvSpPr>
          <p:cNvPr id="4" name="フッター プレースホルダー 3">
            <a:extLst>
              <a:ext uri="{FF2B5EF4-FFF2-40B4-BE49-F238E27FC236}">
                <a16:creationId xmlns:a16="http://schemas.microsoft.com/office/drawing/2014/main" id="{4CA57564-F36F-1462-A126-66E514503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D36B62-B5AE-C3E8-B99D-B2D0DA081868}"/>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40349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8B6D62-9B35-9BDE-43D2-4A0ECF74F78C}"/>
              </a:ext>
            </a:extLst>
          </p:cNvPr>
          <p:cNvSpPr>
            <a:spLocks noGrp="1"/>
          </p:cNvSpPr>
          <p:nvPr>
            <p:ph type="dt" sz="half" idx="10"/>
          </p:nvPr>
        </p:nvSpPr>
        <p:spPr/>
        <p:txBody>
          <a:bodyPr/>
          <a:lstStyle/>
          <a:p>
            <a:fld id="{8E13C0C7-DE05-4833-8785-D21399826AC3}" type="datetimeFigureOut">
              <a:rPr kumimoji="1" lang="ja-JP" altLang="en-US" smtClean="0"/>
              <a:t>2025/7/24</a:t>
            </a:fld>
            <a:endParaRPr kumimoji="1" lang="ja-JP" altLang="en-US"/>
          </a:p>
        </p:txBody>
      </p:sp>
      <p:sp>
        <p:nvSpPr>
          <p:cNvPr id="3" name="フッター プレースホルダー 2">
            <a:extLst>
              <a:ext uri="{FF2B5EF4-FFF2-40B4-BE49-F238E27FC236}">
                <a16:creationId xmlns:a16="http://schemas.microsoft.com/office/drawing/2014/main" id="{49B2E34D-F75F-042B-500D-2169CCF359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D06263A-74EB-0AEE-F73F-15EE7B66451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033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9FE4C-6210-97D7-3818-F3D6958955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60078-7C6C-E447-F8C5-7CA56D6A2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4422FE-D1E7-05A8-AFD2-32FB2B9E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2A26D8-1B3F-6399-05BF-C61E97E50C1D}"/>
              </a:ext>
            </a:extLst>
          </p:cNvPr>
          <p:cNvSpPr>
            <a:spLocks noGrp="1"/>
          </p:cNvSpPr>
          <p:nvPr>
            <p:ph type="dt" sz="half" idx="10"/>
          </p:nvPr>
        </p:nvSpPr>
        <p:spPr/>
        <p:txBody>
          <a:bodyPr/>
          <a:lstStyle/>
          <a:p>
            <a:fld id="{8E13C0C7-DE05-4833-8785-D21399826AC3}" type="datetimeFigureOut">
              <a:rPr kumimoji="1" lang="ja-JP" altLang="en-US" smtClean="0"/>
              <a:t>2025/7/24</a:t>
            </a:fld>
            <a:endParaRPr kumimoji="1" lang="ja-JP" altLang="en-US"/>
          </a:p>
        </p:txBody>
      </p:sp>
      <p:sp>
        <p:nvSpPr>
          <p:cNvPr id="6" name="フッター プレースホルダー 5">
            <a:extLst>
              <a:ext uri="{FF2B5EF4-FFF2-40B4-BE49-F238E27FC236}">
                <a16:creationId xmlns:a16="http://schemas.microsoft.com/office/drawing/2014/main" id="{75EFF522-9088-EFFD-59D5-F17918F790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B43703-BF04-ABAE-4CFD-9650121F512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147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D06E5-E09B-919E-8EF3-5C1BB78D07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73A6D-9452-F6C9-3DCE-526B5B368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1E86EE-F9D8-95E9-1177-FA194ADE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69FB69-0A37-3E7B-374E-D6516A286EF7}"/>
              </a:ext>
            </a:extLst>
          </p:cNvPr>
          <p:cNvSpPr>
            <a:spLocks noGrp="1"/>
          </p:cNvSpPr>
          <p:nvPr>
            <p:ph type="dt" sz="half" idx="10"/>
          </p:nvPr>
        </p:nvSpPr>
        <p:spPr/>
        <p:txBody>
          <a:bodyPr/>
          <a:lstStyle/>
          <a:p>
            <a:fld id="{8E13C0C7-DE05-4833-8785-D21399826AC3}" type="datetimeFigureOut">
              <a:rPr kumimoji="1" lang="ja-JP" altLang="en-US" smtClean="0"/>
              <a:t>2025/7/24</a:t>
            </a:fld>
            <a:endParaRPr kumimoji="1" lang="ja-JP" altLang="en-US"/>
          </a:p>
        </p:txBody>
      </p:sp>
      <p:sp>
        <p:nvSpPr>
          <p:cNvPr id="6" name="フッター プレースホルダー 5">
            <a:extLst>
              <a:ext uri="{FF2B5EF4-FFF2-40B4-BE49-F238E27FC236}">
                <a16:creationId xmlns:a16="http://schemas.microsoft.com/office/drawing/2014/main" id="{70126295-86FE-4222-AD2F-5C0108946E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50FE62-14EF-9164-8970-102BE50B6A0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04027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E5971D-D8FB-76DA-E6AD-AA38F0DA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333A56-DFD0-170A-130B-333C3C971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CBF7F8-0BE5-B065-F84B-B9CAB3A18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C0C7-DE05-4833-8785-D21399826AC3}" type="datetimeFigureOut">
              <a:rPr kumimoji="1" lang="ja-JP" altLang="en-US" smtClean="0"/>
              <a:t>2025/7/24</a:t>
            </a:fld>
            <a:endParaRPr kumimoji="1" lang="ja-JP" altLang="en-US"/>
          </a:p>
        </p:txBody>
      </p:sp>
      <p:sp>
        <p:nvSpPr>
          <p:cNvPr id="5" name="フッター プレースホルダー 4">
            <a:extLst>
              <a:ext uri="{FF2B5EF4-FFF2-40B4-BE49-F238E27FC236}">
                <a16:creationId xmlns:a16="http://schemas.microsoft.com/office/drawing/2014/main" id="{551B8354-A86E-7E6E-20EC-1CD704E8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8EB31E-2B9C-113D-2556-A79C1C4C1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4388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hyperlink" Target="https://hoya012.github.io/blog/MVTec-AD/" TargetMode="External"/><Relationship Id="rId5" Type="http://schemas.openxmlformats.org/officeDocument/2006/relationships/image" Target="../media/image11.png"/><Relationship Id="rId4" Type="http://schemas.openxmlformats.org/officeDocument/2006/relationships/hyperlink" Target="https://x.gd/3XSdz"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60.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jpe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14.png"/><Relationship Id="rId10" Type="http://schemas.openxmlformats.org/officeDocument/2006/relationships/hyperlink" Target="https://qiita.com/makotoito/items/c58ebf12f5f179950e68" TargetMode="External"/><Relationship Id="rId4" Type="http://schemas.openxmlformats.org/officeDocument/2006/relationships/image" Target="../media/image16.png"/><Relationship Id="rId9" Type="http://schemas.openxmlformats.org/officeDocument/2006/relationships/hyperlink" Target="https://monoist.itmedia.co.jp/mn/articles/1511/30/news016_2.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20.png"/></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5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arxiv.org/abs/2106.08265"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hyperlink" Target="https://www.notion.so/PatchCore-20e04fa232438116a862c18e21938bf1?source=copy_link"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E6B8D-78D5-51B2-6515-2ECA15E35C8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5FED9F60-3224-E2E6-77D1-095E6681F1F2}"/>
              </a:ext>
            </a:extLst>
          </p:cNvPr>
          <p:cNvSpPr txBox="1">
            <a:spLocks/>
          </p:cNvSpPr>
          <p:nvPr/>
        </p:nvSpPr>
        <p:spPr>
          <a:xfrm>
            <a:off x="166467" y="2533185"/>
            <a:ext cx="11859066" cy="646331"/>
          </a:xfrm>
          <a:prstGeom prst="rect">
            <a:avLst/>
          </a:prstGeom>
          <a:noFill/>
        </p:spPr>
        <p:txBody>
          <a:bodyPr wrap="square" rtlCol="0">
            <a:spAutoFit/>
          </a:bodyPr>
          <a:lstStyle/>
          <a:p>
            <a:r>
              <a:rPr lang="en-US" altLang="ja-JP" sz="3600" dirty="0">
                <a:solidFill>
                  <a:schemeClr val="bg1"/>
                </a:solidFill>
              </a:rPr>
              <a:t>A Unified Model for Multi-class Anomaly Detection</a:t>
            </a:r>
            <a:endParaRPr lang="en-US" sz="3600" b="1" i="0" dirty="0">
              <a:solidFill>
                <a:schemeClr val="bg1"/>
              </a:solidFill>
              <a:effectLst/>
              <a:latin typeface="Lucida Grande" panose="020B0600040502020204" pitchFamily="34" charset="0"/>
            </a:endParaRPr>
          </a:p>
        </p:txBody>
      </p:sp>
      <p:pic>
        <p:nvPicPr>
          <p:cNvPr id="15" name="Picture 14" descr="A white rectangular sign with red x and black text&#10;&#10;Description automatically generated">
            <a:extLst>
              <a:ext uri="{FF2B5EF4-FFF2-40B4-BE49-F238E27FC236}">
                <a16:creationId xmlns:a16="http://schemas.microsoft.com/office/drawing/2014/main" id="{D53B32E5-253D-DAD7-6B28-85FC5913F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100" y="3862059"/>
            <a:ext cx="780033" cy="682529"/>
          </a:xfrm>
          <a:prstGeom prst="rect">
            <a:avLst/>
          </a:prstGeom>
        </p:spPr>
      </p:pic>
      <p:pic>
        <p:nvPicPr>
          <p:cNvPr id="16" name="Picture 15" descr="A logo with a cat in the middle&#10;&#10;Description automatically generated">
            <a:extLst>
              <a:ext uri="{FF2B5EF4-FFF2-40B4-BE49-F238E27FC236}">
                <a16:creationId xmlns:a16="http://schemas.microsoft.com/office/drawing/2014/main" id="{68FE3746-D913-8791-EF45-FE816E046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5133" y="3991894"/>
            <a:ext cx="660400" cy="419100"/>
          </a:xfrm>
          <a:prstGeom prst="rect">
            <a:avLst/>
          </a:prstGeom>
        </p:spPr>
      </p:pic>
      <p:sp>
        <p:nvSpPr>
          <p:cNvPr id="17" name="TextBox 16">
            <a:extLst>
              <a:ext uri="{FF2B5EF4-FFF2-40B4-BE49-F238E27FC236}">
                <a16:creationId xmlns:a16="http://schemas.microsoft.com/office/drawing/2014/main" id="{BD2285E0-817C-8E09-2BBE-DB9C5E3FD91B}"/>
              </a:ext>
            </a:extLst>
          </p:cNvPr>
          <p:cNvSpPr txBox="1"/>
          <p:nvPr/>
        </p:nvSpPr>
        <p:spPr>
          <a:xfrm>
            <a:off x="3970697" y="5588244"/>
            <a:ext cx="3899138" cy="584775"/>
          </a:xfrm>
          <a:prstGeom prst="rect">
            <a:avLst/>
          </a:prstGeom>
          <a:noFill/>
        </p:spPr>
        <p:txBody>
          <a:bodyPr wrap="square" rtlCol="0">
            <a:spAutoFit/>
          </a:bodyPr>
          <a:lstStyle/>
          <a:p>
            <a:pPr algn="ctr"/>
            <a:r>
              <a:rPr lang="ja-JP" altLang="en-US" sz="3200" dirty="0">
                <a:ea typeface="+mj-ea"/>
              </a:rPr>
              <a:t>上坂　大樹</a:t>
            </a:r>
            <a:endParaRPr lang="en-JP" sz="3200" baseline="0" dirty="0">
              <a:latin typeface="+mn-lt"/>
              <a:ea typeface="+mj-ea"/>
            </a:endParaRPr>
          </a:p>
        </p:txBody>
      </p:sp>
      <p:sp>
        <p:nvSpPr>
          <p:cNvPr id="18" name="TextBox 17">
            <a:extLst>
              <a:ext uri="{FF2B5EF4-FFF2-40B4-BE49-F238E27FC236}">
                <a16:creationId xmlns:a16="http://schemas.microsoft.com/office/drawing/2014/main" id="{29912992-FB6E-D116-461D-72441E611A69}"/>
              </a:ext>
            </a:extLst>
          </p:cNvPr>
          <p:cNvSpPr txBox="1"/>
          <p:nvPr/>
        </p:nvSpPr>
        <p:spPr>
          <a:xfrm>
            <a:off x="7285996" y="6305630"/>
            <a:ext cx="583839" cy="400110"/>
          </a:xfrm>
          <a:prstGeom prst="rect">
            <a:avLst/>
          </a:prstGeom>
          <a:noFill/>
        </p:spPr>
        <p:txBody>
          <a:bodyPr wrap="square" rtlCol="0">
            <a:spAutoFit/>
          </a:bodyPr>
          <a:lstStyle/>
          <a:p>
            <a:pPr algn="ctr"/>
            <a:r>
              <a:rPr lang="en-US" altLang="ja-JP" sz="2000" b="1" dirty="0">
                <a:solidFill>
                  <a:schemeClr val="bg1">
                    <a:lumMod val="75000"/>
                  </a:schemeClr>
                </a:solidFill>
                <a:ea typeface="+mj-ea"/>
              </a:rPr>
              <a:t>B4</a:t>
            </a:r>
            <a:endParaRPr lang="en-JP" sz="2000" b="1" baseline="0" dirty="0">
              <a:solidFill>
                <a:schemeClr val="bg1">
                  <a:lumMod val="75000"/>
                </a:schemeClr>
              </a:solidFill>
              <a:latin typeface="+mn-lt"/>
              <a:ea typeface="+mj-ea"/>
            </a:endParaRPr>
          </a:p>
        </p:txBody>
      </p:sp>
      <p:sp>
        <p:nvSpPr>
          <p:cNvPr id="14" name="TextBox 13">
            <a:extLst>
              <a:ext uri="{FF2B5EF4-FFF2-40B4-BE49-F238E27FC236}">
                <a16:creationId xmlns:a16="http://schemas.microsoft.com/office/drawing/2014/main" id="{027B6BEF-8749-0527-5F19-E649DA59603A}"/>
              </a:ext>
            </a:extLst>
          </p:cNvPr>
          <p:cNvSpPr txBox="1">
            <a:spLocks/>
          </p:cNvSpPr>
          <p:nvPr/>
        </p:nvSpPr>
        <p:spPr>
          <a:xfrm>
            <a:off x="166467" y="4036435"/>
            <a:ext cx="5058676" cy="369332"/>
          </a:xfrm>
          <a:prstGeom prst="rect">
            <a:avLst/>
          </a:prstGeom>
          <a:noFill/>
        </p:spPr>
        <p:txBody>
          <a:bodyPr wrap="square">
            <a:spAutoFit/>
          </a:bodyPr>
          <a:lstStyle/>
          <a:p>
            <a:r>
              <a:rPr lang="en-US" altLang="ja-JP" dirty="0" err="1">
                <a:solidFill>
                  <a:schemeClr val="bg1"/>
                </a:solidFill>
              </a:rPr>
              <a:t>Zhiyuan</a:t>
            </a:r>
            <a:r>
              <a:rPr lang="en-US" altLang="ja-JP" dirty="0">
                <a:solidFill>
                  <a:schemeClr val="bg1"/>
                </a:solidFill>
              </a:rPr>
              <a:t> you et.al., </a:t>
            </a:r>
            <a:r>
              <a:rPr lang="en-US" altLang="ja-JP" dirty="0" err="1">
                <a:solidFill>
                  <a:schemeClr val="bg1"/>
                </a:solidFill>
              </a:rPr>
              <a:t>NeurIPS</a:t>
            </a:r>
            <a:r>
              <a:rPr lang="en-US" altLang="ja-JP" dirty="0">
                <a:solidFill>
                  <a:schemeClr val="bg1"/>
                </a:solidFill>
              </a:rPr>
              <a:t> 2022</a:t>
            </a:r>
            <a:endParaRPr lang="en-JP" dirty="0">
              <a:solidFill>
                <a:schemeClr val="bg1"/>
              </a:solidFill>
            </a:endParaRPr>
          </a:p>
        </p:txBody>
      </p:sp>
    </p:spTree>
    <p:extLst>
      <p:ext uri="{BB962C8B-B14F-4D97-AF65-F5344CB8AC3E}">
        <p14:creationId xmlns:p14="http://schemas.microsoft.com/office/powerpoint/2010/main" val="233854551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93DDC998-C8A7-4865-9D77-4643A2FF458C}"/>
              </a:ext>
            </a:extLst>
          </p:cNvPr>
          <p:cNvSpPr txBox="1"/>
          <p:nvPr/>
        </p:nvSpPr>
        <p:spPr>
          <a:xfrm>
            <a:off x="449017" y="269481"/>
            <a:ext cx="7792158" cy="707886"/>
          </a:xfrm>
          <a:prstGeom prst="rect">
            <a:avLst/>
          </a:prstGeom>
          <a:noFill/>
        </p:spPr>
        <p:txBody>
          <a:bodyPr wrap="square" rtlCol="0">
            <a:spAutoFit/>
          </a:bodyPr>
          <a:lstStyle/>
          <a:p>
            <a:r>
              <a:rPr lang="ja-JP" altLang="en-US" sz="4000" dirty="0"/>
              <a:t>中間層を採用した理由</a:t>
            </a:r>
            <a:endParaRPr lang="en-JP" sz="4000" dirty="0"/>
          </a:p>
        </p:txBody>
      </p:sp>
      <p:pic>
        <p:nvPicPr>
          <p:cNvPr id="3" name="図 2">
            <a:extLst>
              <a:ext uri="{FF2B5EF4-FFF2-40B4-BE49-F238E27FC236}">
                <a16:creationId xmlns:a16="http://schemas.microsoft.com/office/drawing/2014/main" id="{58845B87-6A37-414B-88ED-B7DBFCF46CF6}"/>
              </a:ext>
            </a:extLst>
          </p:cNvPr>
          <p:cNvPicPr>
            <a:picLocks noChangeAspect="1"/>
          </p:cNvPicPr>
          <p:nvPr/>
        </p:nvPicPr>
        <p:blipFill>
          <a:blip r:embed="rId3"/>
          <a:stretch>
            <a:fillRect/>
          </a:stretch>
        </p:blipFill>
        <p:spPr>
          <a:xfrm>
            <a:off x="1249235" y="3969533"/>
            <a:ext cx="3258005" cy="1876687"/>
          </a:xfrm>
          <a:prstGeom prst="rect">
            <a:avLst/>
          </a:prstGeom>
        </p:spPr>
      </p:pic>
      <p:sp>
        <p:nvSpPr>
          <p:cNvPr id="4" name="正方形/長方形 3">
            <a:extLst>
              <a:ext uri="{FF2B5EF4-FFF2-40B4-BE49-F238E27FC236}">
                <a16:creationId xmlns:a16="http://schemas.microsoft.com/office/drawing/2014/main" id="{9579F05A-8CC1-404A-AA01-611959C33C04}"/>
              </a:ext>
            </a:extLst>
          </p:cNvPr>
          <p:cNvSpPr/>
          <p:nvPr/>
        </p:nvSpPr>
        <p:spPr>
          <a:xfrm>
            <a:off x="3461091" y="5924720"/>
            <a:ext cx="1328334" cy="215391"/>
          </a:xfrm>
          <a:prstGeom prst="rect">
            <a:avLst/>
          </a:prstGeom>
        </p:spPr>
        <p:txBody>
          <a:bodyPr wrap="square">
            <a:spAutoFit/>
          </a:bodyPr>
          <a:lstStyle/>
          <a:p>
            <a:r>
              <a:rPr lang="en-US" altLang="ja-JP" sz="800" dirty="0">
                <a:hlinkClick r:id="rId4"/>
              </a:rPr>
              <a:t>https://x.gd/3XSdz</a:t>
            </a:r>
            <a:endParaRPr lang="en-US" altLang="ja-JP" sz="800" dirty="0"/>
          </a:p>
        </p:txBody>
      </p:sp>
      <p:sp>
        <p:nvSpPr>
          <p:cNvPr id="5" name="テキスト ボックス 4">
            <a:extLst>
              <a:ext uri="{FF2B5EF4-FFF2-40B4-BE49-F238E27FC236}">
                <a16:creationId xmlns:a16="http://schemas.microsoft.com/office/drawing/2014/main" id="{ABFC77E7-B912-4AC8-8927-2771E150A618}"/>
              </a:ext>
            </a:extLst>
          </p:cNvPr>
          <p:cNvSpPr txBox="1"/>
          <p:nvPr/>
        </p:nvSpPr>
        <p:spPr>
          <a:xfrm>
            <a:off x="1308882" y="6147157"/>
            <a:ext cx="3137570" cy="369332"/>
          </a:xfrm>
          <a:prstGeom prst="rect">
            <a:avLst/>
          </a:prstGeom>
          <a:noFill/>
        </p:spPr>
        <p:txBody>
          <a:bodyPr wrap="square" rtlCol="0">
            <a:spAutoFit/>
          </a:bodyPr>
          <a:lstStyle/>
          <a:p>
            <a:pPr algn="ctr"/>
            <a:r>
              <a:rPr lang="en-US" altLang="ja-JP" dirty="0"/>
              <a:t>ImageNet</a:t>
            </a:r>
            <a:r>
              <a:rPr lang="ja-JP" altLang="en-US" dirty="0"/>
              <a:t>の画像（抜粋）</a:t>
            </a:r>
            <a:endParaRPr kumimoji="1" lang="ja-JP" altLang="en-US" dirty="0"/>
          </a:p>
        </p:txBody>
      </p:sp>
      <p:pic>
        <p:nvPicPr>
          <p:cNvPr id="6" name="図 5">
            <a:extLst>
              <a:ext uri="{FF2B5EF4-FFF2-40B4-BE49-F238E27FC236}">
                <a16:creationId xmlns:a16="http://schemas.microsoft.com/office/drawing/2014/main" id="{31389738-6FD7-44E9-82C5-FD4F7063647D}"/>
              </a:ext>
            </a:extLst>
          </p:cNvPr>
          <p:cNvPicPr>
            <a:picLocks noChangeAspect="1"/>
          </p:cNvPicPr>
          <p:nvPr/>
        </p:nvPicPr>
        <p:blipFill>
          <a:blip r:embed="rId5"/>
          <a:stretch>
            <a:fillRect/>
          </a:stretch>
        </p:blipFill>
        <p:spPr>
          <a:xfrm>
            <a:off x="5653758" y="4239565"/>
            <a:ext cx="5597012" cy="1345019"/>
          </a:xfrm>
          <a:prstGeom prst="rect">
            <a:avLst/>
          </a:prstGeom>
        </p:spPr>
      </p:pic>
      <p:sp>
        <p:nvSpPr>
          <p:cNvPr id="7" name="テキスト ボックス 6">
            <a:extLst>
              <a:ext uri="{FF2B5EF4-FFF2-40B4-BE49-F238E27FC236}">
                <a16:creationId xmlns:a16="http://schemas.microsoft.com/office/drawing/2014/main" id="{A79108FE-EA45-44F9-AE4C-311E8C02FE95}"/>
              </a:ext>
            </a:extLst>
          </p:cNvPr>
          <p:cNvSpPr txBox="1"/>
          <p:nvPr/>
        </p:nvSpPr>
        <p:spPr>
          <a:xfrm>
            <a:off x="6883479" y="6140111"/>
            <a:ext cx="3137570" cy="369332"/>
          </a:xfrm>
          <a:prstGeom prst="rect">
            <a:avLst/>
          </a:prstGeom>
          <a:noFill/>
        </p:spPr>
        <p:txBody>
          <a:bodyPr wrap="square" rtlCol="0">
            <a:spAutoFit/>
          </a:bodyPr>
          <a:lstStyle/>
          <a:p>
            <a:pPr algn="ctr"/>
            <a:r>
              <a:rPr lang="en-US" altLang="ja-JP" dirty="0" err="1"/>
              <a:t>MVTecAD</a:t>
            </a:r>
            <a:r>
              <a:rPr lang="ja-JP" altLang="en-US" dirty="0"/>
              <a:t>の画像（抜粋）</a:t>
            </a:r>
            <a:endParaRPr kumimoji="1" lang="ja-JP" altLang="en-US" dirty="0"/>
          </a:p>
        </p:txBody>
      </p:sp>
      <p:sp>
        <p:nvSpPr>
          <p:cNvPr id="13" name="正方形/長方形 12">
            <a:extLst>
              <a:ext uri="{FF2B5EF4-FFF2-40B4-BE49-F238E27FC236}">
                <a16:creationId xmlns:a16="http://schemas.microsoft.com/office/drawing/2014/main" id="{12AF46D4-BC75-4C4C-85ED-68B0F8690A90}"/>
              </a:ext>
            </a:extLst>
          </p:cNvPr>
          <p:cNvSpPr/>
          <p:nvPr/>
        </p:nvSpPr>
        <p:spPr>
          <a:xfrm>
            <a:off x="8882038" y="5931766"/>
            <a:ext cx="2278022" cy="215391"/>
          </a:xfrm>
          <a:prstGeom prst="rect">
            <a:avLst/>
          </a:prstGeom>
        </p:spPr>
        <p:txBody>
          <a:bodyPr wrap="square">
            <a:spAutoFit/>
          </a:bodyPr>
          <a:lstStyle/>
          <a:p>
            <a:r>
              <a:rPr lang="en-US" altLang="ja-JP" sz="800" dirty="0">
                <a:hlinkClick r:id="rId6"/>
              </a:rPr>
              <a:t>https://hoya012.github.io/blog/MVTec-AD/</a:t>
            </a:r>
            <a:endParaRPr lang="en-US" altLang="ja-JP" sz="800" dirty="0"/>
          </a:p>
        </p:txBody>
      </p:sp>
      <p:sp>
        <p:nvSpPr>
          <p:cNvPr id="9" name="TextBox 3">
            <a:extLst>
              <a:ext uri="{FF2B5EF4-FFF2-40B4-BE49-F238E27FC236}">
                <a16:creationId xmlns:a16="http://schemas.microsoft.com/office/drawing/2014/main" id="{ACCB12AF-8C68-4312-A3B1-7FD8A0D5ADC7}"/>
              </a:ext>
            </a:extLst>
          </p:cNvPr>
          <p:cNvSpPr txBox="1"/>
          <p:nvPr/>
        </p:nvSpPr>
        <p:spPr>
          <a:xfrm>
            <a:off x="449017" y="1472206"/>
            <a:ext cx="9263394" cy="1200329"/>
          </a:xfrm>
          <a:prstGeom prst="rect">
            <a:avLst/>
          </a:prstGeom>
          <a:noFill/>
        </p:spPr>
        <p:txBody>
          <a:bodyPr wrap="square" rtlCol="0">
            <a:spAutoFit/>
          </a:bodyPr>
          <a:lstStyle/>
          <a:p>
            <a:r>
              <a:rPr lang="ja-JP" altLang="en-US" sz="2400" dirty="0"/>
              <a:t>・</a:t>
            </a:r>
            <a:r>
              <a:rPr lang="en-US" altLang="ja-JP" sz="2400" dirty="0" err="1"/>
              <a:t>resnet</a:t>
            </a:r>
            <a:r>
              <a:rPr lang="ja-JP" altLang="en-US" sz="2400" dirty="0"/>
              <a:t>の深層は自然画像の特徴に特化してしまっているから。</a:t>
            </a:r>
            <a:endParaRPr lang="en-US" altLang="ja-JP" sz="2400" dirty="0"/>
          </a:p>
          <a:p>
            <a:endParaRPr lang="en-US" altLang="ja-JP" sz="2400" dirty="0"/>
          </a:p>
          <a:p>
            <a:r>
              <a:rPr lang="ja-JP" altLang="en-US" sz="2400" dirty="0"/>
              <a:t>・汎用的な特徴を捉える</a:t>
            </a:r>
            <a:r>
              <a:rPr lang="en-US" altLang="ja-JP" sz="2400" dirty="0"/>
              <a:t>(</a:t>
            </a:r>
            <a:r>
              <a:rPr lang="ja-JP" altLang="en-US" sz="2400" dirty="0"/>
              <a:t>視点を持っている</a:t>
            </a:r>
            <a:r>
              <a:rPr lang="en-US" altLang="ja-JP" sz="2400" dirty="0"/>
              <a:t>)</a:t>
            </a:r>
            <a:r>
              <a:rPr lang="ja-JP" altLang="en-US" sz="2400" dirty="0"/>
              <a:t>から。</a:t>
            </a:r>
            <a:endParaRPr lang="en-US" altLang="ja-JP" sz="2400" dirty="0"/>
          </a:p>
        </p:txBody>
      </p:sp>
    </p:spTree>
    <p:extLst>
      <p:ext uri="{BB962C8B-B14F-4D97-AF65-F5344CB8AC3E}">
        <p14:creationId xmlns:p14="http://schemas.microsoft.com/office/powerpoint/2010/main" val="136863871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F4D09-319E-26B5-867D-22C622B5CD24}"/>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EF8EFB9D-060C-7339-57A7-B7479C724652}"/>
              </a:ext>
            </a:extLst>
          </p:cNvPr>
          <p:cNvSpPr txBox="1"/>
          <p:nvPr/>
        </p:nvSpPr>
        <p:spPr>
          <a:xfrm>
            <a:off x="449017" y="269481"/>
            <a:ext cx="7792158" cy="707886"/>
          </a:xfrm>
          <a:prstGeom prst="rect">
            <a:avLst/>
          </a:prstGeom>
          <a:noFill/>
        </p:spPr>
        <p:txBody>
          <a:bodyPr wrap="square" rtlCol="0">
            <a:spAutoFit/>
          </a:bodyPr>
          <a:lstStyle/>
          <a:p>
            <a:r>
              <a:rPr lang="ja-JP" altLang="en-US" sz="4000" dirty="0"/>
              <a:t>コアセット・サブサンプリング</a:t>
            </a:r>
            <a:endParaRPr lang="en-JP" sz="40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25556B7-5227-4F65-BDFE-4737F271AA07}"/>
                  </a:ext>
                </a:extLst>
              </p:cNvPr>
              <p:cNvSpPr txBox="1"/>
              <p:nvPr/>
            </p:nvSpPr>
            <p:spPr>
              <a:xfrm>
                <a:off x="339524" y="1582340"/>
                <a:ext cx="10023676" cy="1477328"/>
              </a:xfrm>
              <a:prstGeom prst="rect">
                <a:avLst/>
              </a:prstGeom>
              <a:noFill/>
            </p:spPr>
            <p:txBody>
              <a:bodyPr wrap="square" rtlCol="0">
                <a:spAutoFit/>
              </a:bodyPr>
              <a:lstStyle/>
              <a:p>
                <a:r>
                  <a:rPr lang="ja-JP" altLang="en-US" dirty="0"/>
                  <a:t>１．空のメモリバンク</a:t>
                </a:r>
                <a14:m>
                  <m:oMath xmlns:m="http://schemas.openxmlformats.org/officeDocument/2006/math">
                    <m:r>
                      <a:rPr lang="en-US" altLang="ja-JP" i="1">
                        <a:latin typeface="Cambria Math" panose="02040503050406030204" pitchFamily="18" charset="0"/>
                      </a:rPr>
                      <m:t>𝑀</m:t>
                    </m:r>
                  </m:oMath>
                </a14:m>
                <a:r>
                  <a:rPr lang="ja-JP" altLang="en-US" dirty="0"/>
                  <a:t>を用意。</a:t>
                </a:r>
                <a:endParaRPr lang="en-US" altLang="ja-JP" dirty="0"/>
              </a:p>
              <a:p>
                <a:r>
                  <a:rPr lang="ja-JP" altLang="en-US" dirty="0"/>
                  <a:t>２．用意した全ての正常画像の特徴マップを得る。</a:t>
                </a:r>
                <a:endParaRPr lang="en-US" altLang="ja-JP" dirty="0"/>
              </a:p>
              <a:p>
                <a:r>
                  <a:rPr lang="ja-JP" altLang="en-US" dirty="0"/>
                  <a:t>３．特徴マップを</a:t>
                </a:r>
                <a14:m>
                  <m:oMath xmlns:m="http://schemas.openxmlformats.org/officeDocument/2006/math">
                    <m:r>
                      <a:rPr lang="ja-JP" altLang="en-US" i="1" dirty="0" smtClean="0">
                        <a:latin typeface="Cambria Math" panose="02040503050406030204" pitchFamily="18" charset="0"/>
                      </a:rPr>
                      <m:t>パッチ</m:t>
                    </m:r>
                    <m:r>
                      <a:rPr lang="ja-JP" altLang="en-US" i="1" dirty="0">
                        <a:latin typeface="Cambria Math" panose="02040503050406030204" pitchFamily="18" charset="0"/>
                      </a:rPr>
                      <m:t>に</m:t>
                    </m:r>
                    <m:r>
                      <a:rPr lang="ja-JP" altLang="en-US" i="1" dirty="0" smtClean="0">
                        <a:latin typeface="Cambria Math" panose="02040503050406030204" pitchFamily="18" charset="0"/>
                      </a:rPr>
                      <m:t>分解</m:t>
                    </m:r>
                  </m:oMath>
                </a14:m>
                <a:r>
                  <a:rPr lang="ja-JP" altLang="en-US" dirty="0"/>
                  <a:t>。</a:t>
                </a:r>
                <a:endParaRPr lang="en-US" altLang="ja-JP" dirty="0"/>
              </a:p>
              <a:p>
                <a:r>
                  <a:rPr lang="ja-JP" altLang="en-US" dirty="0"/>
                  <a:t>４．パッチ＋周辺のパッチ情報で平均化してから</a:t>
                </a:r>
                <a14:m>
                  <m:oMath xmlns:m="http://schemas.openxmlformats.org/officeDocument/2006/math">
                    <m:r>
                      <a:rPr lang="en-US" altLang="ja-JP" i="1">
                        <a:latin typeface="Cambria Math" panose="02040503050406030204" pitchFamily="18" charset="0"/>
                      </a:rPr>
                      <m:t>𝑀</m:t>
                    </m:r>
                  </m:oMath>
                </a14:m>
                <a:r>
                  <a:rPr lang="ja-JP" altLang="en-US" dirty="0"/>
                  <a:t>に格納。</a:t>
                </a:r>
                <a:endParaRPr lang="en-US" altLang="ja-JP" dirty="0"/>
              </a:p>
              <a:p>
                <a:endParaRPr kumimoji="1" lang="ja-JP" altLang="en-US" dirty="0"/>
              </a:p>
            </p:txBody>
          </p:sp>
        </mc:Choice>
        <mc:Fallback xmlns="">
          <p:sp>
            <p:nvSpPr>
              <p:cNvPr id="5" name="テキスト ボックス 4">
                <a:extLst>
                  <a:ext uri="{FF2B5EF4-FFF2-40B4-BE49-F238E27FC236}">
                    <a16:creationId xmlns:a16="http://schemas.microsoft.com/office/drawing/2014/main" id="{A25556B7-5227-4F65-BDFE-4737F271AA07}"/>
                  </a:ext>
                </a:extLst>
              </p:cNvPr>
              <p:cNvSpPr txBox="1">
                <a:spLocks noRot="1" noChangeAspect="1" noMove="1" noResize="1" noEditPoints="1" noAdjustHandles="1" noChangeArrowheads="1" noChangeShapeType="1" noTextEdit="1"/>
              </p:cNvSpPr>
              <p:nvPr/>
            </p:nvSpPr>
            <p:spPr>
              <a:xfrm>
                <a:off x="339524" y="1582340"/>
                <a:ext cx="10023676" cy="1477328"/>
              </a:xfrm>
              <a:prstGeom prst="rect">
                <a:avLst/>
              </a:prstGeom>
              <a:blipFill>
                <a:blip r:embed="rId3"/>
                <a:stretch>
                  <a:fillRect l="-547" t="-2066"/>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BD95F0B3-A6D4-DED5-A36B-E3FFE8659633}"/>
              </a:ext>
            </a:extLst>
          </p:cNvPr>
          <p:cNvPicPr>
            <a:picLocks noChangeAspect="1"/>
          </p:cNvPicPr>
          <p:nvPr/>
        </p:nvPicPr>
        <p:blipFill>
          <a:blip r:embed="rId4"/>
          <a:stretch>
            <a:fillRect/>
          </a:stretch>
        </p:blipFill>
        <p:spPr>
          <a:xfrm>
            <a:off x="7466941" y="2761678"/>
            <a:ext cx="4725059" cy="4096322"/>
          </a:xfrm>
          <a:prstGeom prst="rect">
            <a:avLst/>
          </a:prstGeom>
        </p:spPr>
      </p:pic>
      <p:sp>
        <p:nvSpPr>
          <p:cNvPr id="7" name="正方形/長方形 6">
            <a:extLst>
              <a:ext uri="{FF2B5EF4-FFF2-40B4-BE49-F238E27FC236}">
                <a16:creationId xmlns:a16="http://schemas.microsoft.com/office/drawing/2014/main" id="{4DE7CDF8-B335-9721-D473-BB927DABFCE0}"/>
              </a:ext>
            </a:extLst>
          </p:cNvPr>
          <p:cNvSpPr/>
          <p:nvPr/>
        </p:nvSpPr>
        <p:spPr>
          <a:xfrm>
            <a:off x="7741534" y="4230798"/>
            <a:ext cx="3821575" cy="914400"/>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215085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80E65-9D9A-E76F-2CE8-86948A9999A1}"/>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E6F07924-B083-38E0-9335-CB01B2505D16}"/>
              </a:ext>
            </a:extLst>
          </p:cNvPr>
          <p:cNvSpPr txBox="1"/>
          <p:nvPr/>
        </p:nvSpPr>
        <p:spPr>
          <a:xfrm>
            <a:off x="449017" y="269481"/>
            <a:ext cx="7792158" cy="707886"/>
          </a:xfrm>
          <a:prstGeom prst="rect">
            <a:avLst/>
          </a:prstGeom>
          <a:noFill/>
        </p:spPr>
        <p:txBody>
          <a:bodyPr wrap="square" rtlCol="0">
            <a:spAutoFit/>
          </a:bodyPr>
          <a:lstStyle/>
          <a:p>
            <a:r>
              <a:rPr lang="ja-JP" altLang="en-US" sz="4000" dirty="0"/>
              <a:t>コアセット・サブサンプリング</a:t>
            </a:r>
            <a:endParaRPr lang="en-JP" sz="4000" dirty="0"/>
          </a:p>
        </p:txBody>
      </p:sp>
      <p:pic>
        <p:nvPicPr>
          <p:cNvPr id="4" name="図 3">
            <a:extLst>
              <a:ext uri="{FF2B5EF4-FFF2-40B4-BE49-F238E27FC236}">
                <a16:creationId xmlns:a16="http://schemas.microsoft.com/office/drawing/2014/main" id="{AD1212D6-FCB2-4746-6851-B0F294DD7C88}"/>
              </a:ext>
            </a:extLst>
          </p:cNvPr>
          <p:cNvPicPr>
            <a:picLocks noChangeAspect="1"/>
          </p:cNvPicPr>
          <p:nvPr/>
        </p:nvPicPr>
        <p:blipFill>
          <a:blip r:embed="rId3"/>
          <a:stretch>
            <a:fillRect/>
          </a:stretch>
        </p:blipFill>
        <p:spPr>
          <a:xfrm>
            <a:off x="7466941" y="2761678"/>
            <a:ext cx="4725059" cy="4096322"/>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ED9EC4A-583D-61C0-6F44-17D4D061F950}"/>
                  </a:ext>
                </a:extLst>
              </p:cNvPr>
              <p:cNvSpPr txBox="1"/>
              <p:nvPr/>
            </p:nvSpPr>
            <p:spPr>
              <a:xfrm>
                <a:off x="339524" y="1582340"/>
                <a:ext cx="8781327" cy="2341731"/>
              </a:xfrm>
              <a:prstGeom prst="rect">
                <a:avLst/>
              </a:prstGeom>
              <a:noFill/>
            </p:spPr>
            <p:txBody>
              <a:bodyPr wrap="square" rtlCol="0">
                <a:spAutoFit/>
              </a:bodyPr>
              <a:lstStyle/>
              <a:p>
                <a:r>
                  <a:rPr lang="ja-JP" altLang="en-US" dirty="0"/>
                  <a:t>４．新たに空のメモリバンク</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oMath>
                </a14:m>
                <a:r>
                  <a:rPr lang="ja-JP" altLang="en-US" dirty="0"/>
                  <a:t>を用意。</a:t>
                </a:r>
                <a:endParaRPr lang="en-US" altLang="ja-JP" dirty="0"/>
              </a:p>
              <a:p>
                <a:r>
                  <a:rPr lang="ja-JP" altLang="en-US" dirty="0"/>
                  <a:t>５．以下の</a:t>
                </a:r>
                <a:r>
                  <a:rPr lang="en-US" altLang="ja-JP" dirty="0"/>
                  <a:t>for</a:t>
                </a:r>
                <a:r>
                  <a:rPr lang="ja-JP" altLang="en-US" dirty="0"/>
                  <a:t>ループを回す。</a:t>
                </a:r>
                <a:endParaRPr lang="en-US" altLang="ja-JP" dirty="0"/>
              </a:p>
              <a:p>
                <a:r>
                  <a:rPr lang="en-US" altLang="ja-JP" dirty="0"/>
                  <a:t>	</a:t>
                </a:r>
                <a:r>
                  <a:rPr lang="en-US" altLang="ja-JP" dirty="0" err="1"/>
                  <a:t>i</a:t>
                </a:r>
                <a:r>
                  <a:rPr lang="ja-JP" altLang="en-US" dirty="0"/>
                  <a:t>＝０：</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𝑖</m:t>
                        </m:r>
                      </m:sub>
                    </m:sSub>
                    <m:r>
                      <a:rPr lang="ja-JP" altLang="en-US" b="0" i="1">
                        <a:latin typeface="Cambria Math" panose="02040503050406030204" pitchFamily="18" charset="0"/>
                      </a:rPr>
                      <m:t>は</m:t>
                    </m:r>
                    <m:r>
                      <a:rPr lang="ja-JP" altLang="en-US" b="0" i="1" smtClean="0">
                        <a:latin typeface="Cambria Math" panose="02040503050406030204" pitchFamily="18" charset="0"/>
                      </a:rPr>
                      <m:t>メモリバンク</m:t>
                    </m:r>
                    <m:r>
                      <a:rPr lang="en-US" altLang="ja-JP" b="0" i="1" smtClean="0">
                        <a:latin typeface="Cambria Math" panose="02040503050406030204" pitchFamily="18" charset="0"/>
                      </a:rPr>
                      <m:t>𝑀</m:t>
                    </m:r>
                    <m:r>
                      <a:rPr lang="ja-JP" altLang="en-US" b="0" i="1">
                        <a:latin typeface="Cambria Math" panose="02040503050406030204" pitchFamily="18" charset="0"/>
                      </a:rPr>
                      <m:t>から</m:t>
                    </m:r>
                  </m:oMath>
                </a14:m>
                <a:r>
                  <a:rPr lang="ja-JP" altLang="en-US" dirty="0"/>
                  <a:t>ランダムに選択。</a:t>
                </a:r>
                <a:endParaRPr lang="en-US" altLang="ja-JP" dirty="0"/>
              </a:p>
              <a:p>
                <a:r>
                  <a:rPr lang="en-US" altLang="ja-JP" dirty="0"/>
                  <a:t>	</a:t>
                </a:r>
                <a:r>
                  <a:rPr lang="en-US" altLang="ja-JP" dirty="0" err="1"/>
                  <a:t>i</a:t>
                </a:r>
                <a:r>
                  <a:rPr lang="ja-JP" altLang="en-US" dirty="0"/>
                  <a:t>≠０：</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𝑚</m:t>
                        </m:r>
                      </m:e>
                      <m:sub>
                        <m:r>
                          <a:rPr lang="en-US" altLang="ja-JP" b="0" i="1">
                            <a:latin typeface="Cambria Math" panose="02040503050406030204" pitchFamily="18" charset="0"/>
                          </a:rPr>
                          <m:t>𝑖</m:t>
                        </m:r>
                      </m:sub>
                    </m:sSub>
                    <m:r>
                      <a:rPr lang="ja-JP" altLang="en-US" b="0" i="1">
                        <a:latin typeface="Cambria Math" panose="02040503050406030204" pitchFamily="18" charset="0"/>
                      </a:rPr>
                      <m:t>は</m:t>
                    </m:r>
                    <m:r>
                      <m:rPr>
                        <m:nor/>
                      </m:rPr>
                      <a:rPr lang="ja-JP" altLang="en-US" dirty="0"/>
                      <m:t>まだ選ばれていない点のうち</m:t>
                    </m:r>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r>
                      <a:rPr lang="ja-JP" altLang="en-US" b="0" i="1" smtClean="0">
                        <a:latin typeface="Cambria Math" panose="02040503050406030204" pitchFamily="18" charset="0"/>
                      </a:rPr>
                      <m:t>から</m:t>
                    </m:r>
                    <m:r>
                      <m:rPr>
                        <m:nor/>
                      </m:rPr>
                      <a:rPr lang="ja-JP" altLang="en-US" dirty="0"/>
                      <m:t>最も離れている点を選択。</m:t>
                    </m:r>
                  </m:oMath>
                </a14:m>
                <a:endParaRPr lang="en-US" altLang="ja-JP" dirty="0"/>
              </a:p>
              <a:p>
                <a:r>
                  <a:rPr lang="en-US" altLang="ja-JP" dirty="0"/>
                  <a:t>	</a:t>
                </a:r>
                <a:r>
                  <a:rPr lang="ja-JP" altLang="en-US" dirty="0"/>
                  <a:t>選択した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a:rPr lang="en-US" altLang="ja-JP" i="1">
                            <a:latin typeface="Cambria Math" panose="02040503050406030204" pitchFamily="18" charset="0"/>
                          </a:rPr>
                          <m:t>𝑖</m:t>
                        </m:r>
                      </m:sub>
                    </m:sSub>
                  </m:oMath>
                </a14:m>
                <a:r>
                  <a:rPr lang="ja-JP" altLang="en-US" dirty="0"/>
                  <a:t>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r>
                      <a:rPr lang="ja-JP" altLang="en-US" i="1">
                        <a:latin typeface="Cambria Math" panose="02040503050406030204" pitchFamily="18" charset="0"/>
                      </a:rPr>
                      <m:t>に</m:t>
                    </m:r>
                  </m:oMath>
                </a14:m>
                <a:r>
                  <a:rPr lang="ja-JP" altLang="en-US" dirty="0"/>
                  <a:t>格納。</a:t>
                </a:r>
                <a:endParaRPr lang="en-US" altLang="ja-JP" dirty="0"/>
              </a:p>
              <a:p>
                <a:r>
                  <a:rPr lang="ja-JP" altLang="en-US" dirty="0"/>
                  <a:t>６．コアセット・サブサンプリングを適用した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r>
                      <a:rPr lang="ja-JP" altLang="en-US" i="1">
                        <a:latin typeface="Cambria Math" panose="02040503050406030204" pitchFamily="18" charset="0"/>
                      </a:rPr>
                      <m:t>を</m:t>
                    </m:r>
                  </m:oMath>
                </a14:m>
                <a:r>
                  <a:rPr lang="ja-JP" altLang="en-US" dirty="0"/>
                  <a:t>得る。</a:t>
                </a:r>
                <a:endParaRPr lang="en-US" altLang="ja-JP" dirty="0"/>
              </a:p>
              <a:p>
                <a:endParaRPr lang="en-US" altLang="ja-JP" dirty="0"/>
              </a:p>
              <a:p>
                <a:r>
                  <a:rPr lang="ja-JP" altLang="en-US" dirty="0"/>
                  <a:t>まだ選ばれていない点</a:t>
                </a:r>
                <a:r>
                  <a:rPr lang="en-US" altLang="ja-JP" dirty="0"/>
                  <a:t>… </a:t>
                </a:r>
                <a:r>
                  <a:rPr lang="ja-JP" altLang="en-US" dirty="0"/>
                  <a:t>集合</a:t>
                </a:r>
                <a14:m>
                  <m:oMath xmlns:m="http://schemas.openxmlformats.org/officeDocument/2006/math">
                    <m:r>
                      <a:rPr lang="en-US" altLang="ja-JP" b="0" i="1">
                        <a:latin typeface="Cambria Math" panose="02040503050406030204" pitchFamily="18" charset="0"/>
                      </a:rPr>
                      <m:t>𝑀</m:t>
                    </m:r>
                    <m:r>
                      <a:rPr lang="en-US" altLang="ja-JP" b="0" i="1">
                        <a:latin typeface="Cambria Math" panose="02040503050406030204" pitchFamily="18" charset="0"/>
                      </a:rPr>
                      <m:t> −</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𝑐</m:t>
                        </m:r>
                      </m:sub>
                    </m:sSub>
                  </m:oMath>
                </a14:m>
                <a:r>
                  <a:rPr lang="ja-JP" altLang="en-US" dirty="0"/>
                  <a:t>の要素</a:t>
                </a:r>
                <a:endParaRPr lang="en-US" altLang="ja-JP" dirty="0"/>
              </a:p>
            </p:txBody>
          </p:sp>
        </mc:Choice>
        <mc:Fallback xmlns="">
          <p:sp>
            <p:nvSpPr>
              <p:cNvPr id="5" name="テキスト ボックス 4">
                <a:extLst>
                  <a:ext uri="{FF2B5EF4-FFF2-40B4-BE49-F238E27FC236}">
                    <a16:creationId xmlns:a16="http://schemas.microsoft.com/office/drawing/2014/main" id="{FED9EC4A-583D-61C0-6F44-17D4D061F950}"/>
                  </a:ext>
                </a:extLst>
              </p:cNvPr>
              <p:cNvSpPr txBox="1">
                <a:spLocks noRot="1" noChangeAspect="1" noMove="1" noResize="1" noEditPoints="1" noAdjustHandles="1" noChangeArrowheads="1" noChangeShapeType="1" noTextEdit="1"/>
              </p:cNvSpPr>
              <p:nvPr/>
            </p:nvSpPr>
            <p:spPr>
              <a:xfrm>
                <a:off x="339524" y="1582340"/>
                <a:ext cx="8781327" cy="2341731"/>
              </a:xfrm>
              <a:prstGeom prst="rect">
                <a:avLst/>
              </a:prstGeom>
              <a:blipFill>
                <a:blip r:embed="rId4"/>
                <a:stretch>
                  <a:fillRect l="-625" t="-1302" b="-2083"/>
                </a:stretch>
              </a:blipFill>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F0BC5E84-0B2F-669E-CF81-7F2A8A9C2DBC}"/>
              </a:ext>
            </a:extLst>
          </p:cNvPr>
          <p:cNvSpPr/>
          <p:nvPr/>
        </p:nvSpPr>
        <p:spPr>
          <a:xfrm>
            <a:off x="7764683" y="5324355"/>
            <a:ext cx="3821575" cy="1510496"/>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614319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47453DE-1732-01FD-5CD3-A2B35DF59476}"/>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47B71BF7-A43A-F5BC-F7DA-8233CCC25718}"/>
              </a:ext>
            </a:extLst>
          </p:cNvPr>
          <p:cNvSpPr txBox="1"/>
          <p:nvPr/>
        </p:nvSpPr>
        <p:spPr>
          <a:xfrm>
            <a:off x="449016" y="269481"/>
            <a:ext cx="8634825" cy="707886"/>
          </a:xfrm>
          <a:prstGeom prst="rect">
            <a:avLst/>
          </a:prstGeom>
          <a:noFill/>
        </p:spPr>
        <p:txBody>
          <a:bodyPr wrap="square" rtlCol="0">
            <a:spAutoFit/>
          </a:bodyPr>
          <a:lstStyle/>
          <a:p>
            <a:r>
              <a:rPr lang="ja-JP" altLang="en-US" sz="4000" dirty="0"/>
              <a:t>コアセット・サブサンプリング詳細</a:t>
            </a:r>
            <a:endParaRPr lang="en-JP" sz="4000" dirty="0"/>
          </a:p>
        </p:txBody>
      </p:sp>
      <p:pic>
        <p:nvPicPr>
          <p:cNvPr id="4" name="図 3">
            <a:extLst>
              <a:ext uri="{FF2B5EF4-FFF2-40B4-BE49-F238E27FC236}">
                <a16:creationId xmlns:a16="http://schemas.microsoft.com/office/drawing/2014/main" id="{29386283-5996-1D7D-6BA4-6A3D32049D71}"/>
              </a:ext>
            </a:extLst>
          </p:cNvPr>
          <p:cNvPicPr>
            <a:picLocks noChangeAspect="1"/>
          </p:cNvPicPr>
          <p:nvPr/>
        </p:nvPicPr>
        <p:blipFill>
          <a:blip r:embed="rId3"/>
          <a:stretch>
            <a:fillRect/>
          </a:stretch>
        </p:blipFill>
        <p:spPr>
          <a:xfrm>
            <a:off x="7466941" y="2761678"/>
            <a:ext cx="4725059" cy="4096322"/>
          </a:xfrm>
          <a:prstGeom prst="rect">
            <a:avLst/>
          </a:prstGeom>
        </p:spPr>
      </p:pic>
      <p:sp>
        <p:nvSpPr>
          <p:cNvPr id="3" name="正方形/長方形 2">
            <a:extLst>
              <a:ext uri="{FF2B5EF4-FFF2-40B4-BE49-F238E27FC236}">
                <a16:creationId xmlns:a16="http://schemas.microsoft.com/office/drawing/2014/main" id="{D047ADC0-51E3-0521-B631-3074F3905CC1}"/>
              </a:ext>
            </a:extLst>
          </p:cNvPr>
          <p:cNvSpPr/>
          <p:nvPr/>
        </p:nvSpPr>
        <p:spPr>
          <a:xfrm>
            <a:off x="7764683" y="5324355"/>
            <a:ext cx="3821575" cy="1264164"/>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7E88E66-555A-1D62-A353-7BDE8807D88E}"/>
                  </a:ext>
                </a:extLst>
              </p:cNvPr>
              <p:cNvSpPr txBox="1"/>
              <p:nvPr/>
            </p:nvSpPr>
            <p:spPr>
              <a:xfrm>
                <a:off x="424953" y="4809839"/>
                <a:ext cx="7041988" cy="1477328"/>
              </a:xfrm>
              <a:prstGeom prst="rect">
                <a:avLst/>
              </a:prstGeom>
              <a:noFill/>
            </p:spPr>
            <p:txBody>
              <a:bodyPr wrap="square" rtlCol="0">
                <a:spAutoFit/>
              </a:bodyPr>
              <a:lstStyle/>
              <a:p>
                <a:r>
                  <a:rPr lang="ja-JP" altLang="en-US" dirty="0"/>
                  <a:t>１．まだ選ばれていない、ある点一つと</a:t>
                </a:r>
                <a:endParaRPr lang="en-US" altLang="ja-JP" dirty="0"/>
              </a:p>
              <a:p>
                <a:r>
                  <a:rPr lang="ja-JP" altLang="en-US" dirty="0"/>
                  <a:t>既に選ばれた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oMath>
                </a14:m>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a:t>
                </a:r>
                <a:endParaRPr lang="en-US" altLang="ja-JP"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p:txBody>
          </p:sp>
        </mc:Choice>
        <mc:Fallback xmlns="">
          <p:sp>
            <p:nvSpPr>
              <p:cNvPr id="7" name="テキスト ボックス 6">
                <a:extLst>
                  <a:ext uri="{FF2B5EF4-FFF2-40B4-BE49-F238E27FC236}">
                    <a16:creationId xmlns:a16="http://schemas.microsoft.com/office/drawing/2014/main" id="{D7E88E66-555A-1D62-A353-7BDE8807D88E}"/>
                  </a:ext>
                </a:extLst>
              </p:cNvPr>
              <p:cNvSpPr txBox="1">
                <a:spLocks noRot="1" noChangeAspect="1" noMove="1" noResize="1" noEditPoints="1" noAdjustHandles="1" noChangeArrowheads="1" noChangeShapeType="1" noTextEdit="1"/>
              </p:cNvSpPr>
              <p:nvPr/>
            </p:nvSpPr>
            <p:spPr>
              <a:xfrm>
                <a:off x="424953" y="4809839"/>
                <a:ext cx="7041988" cy="1477328"/>
              </a:xfrm>
              <a:prstGeom prst="rect">
                <a:avLst/>
              </a:prstGeom>
              <a:blipFill>
                <a:blip r:embed="rId4"/>
                <a:stretch>
                  <a:fillRect l="-779" t="-2066" b="-57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5BF93AF-D515-2D8C-125B-D7D43CD4C484}"/>
                  </a:ext>
                </a:extLst>
              </p:cNvPr>
              <p:cNvSpPr txBox="1"/>
              <p:nvPr/>
            </p:nvSpPr>
            <p:spPr>
              <a:xfrm>
                <a:off x="383926" y="3193535"/>
                <a:ext cx="6093994" cy="648191"/>
              </a:xfrm>
              <a:prstGeom prst="rect">
                <a:avLst/>
              </a:prstGeom>
              <a:noFill/>
            </p:spPr>
            <p:txBody>
              <a:bodyPr wrap="square">
                <a:spAutoFit/>
              </a:bodyPr>
              <a:lstStyle/>
              <a:p>
                <a:r>
                  <a:rPr lang="en-US" altLang="ja-JP" dirty="0"/>
                  <a:t>i</a:t>
                </a:r>
                <a:r>
                  <a:rPr lang="ja-JP" altLang="en-US" dirty="0"/>
                  <a:t>≠０：</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𝑚</m:t>
                        </m:r>
                      </m:e>
                      <m:sub>
                        <m:r>
                          <a:rPr lang="en-US" altLang="ja-JP" b="0" i="1">
                            <a:latin typeface="Cambria Math" panose="02040503050406030204" pitchFamily="18" charset="0"/>
                          </a:rPr>
                          <m:t>𝑖</m:t>
                        </m:r>
                      </m:sub>
                    </m:sSub>
                    <m:r>
                      <a:rPr lang="ja-JP" altLang="en-US" b="0" i="1">
                        <a:latin typeface="Cambria Math" panose="02040503050406030204" pitchFamily="18" charset="0"/>
                      </a:rPr>
                      <m:t>は</m:t>
                    </m:r>
                    <m:r>
                      <m:rPr>
                        <m:nor/>
                      </m:rPr>
                      <a:rPr lang="ja-JP" altLang="en-US" dirty="0"/>
                      <m:t>まだ選ばれていない点のうち</m:t>
                    </m:r>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r>
                      <a:rPr lang="ja-JP" altLang="en-US" b="0" i="1" smtClean="0">
                        <a:latin typeface="Cambria Math" panose="02040503050406030204" pitchFamily="18" charset="0"/>
                      </a:rPr>
                      <m:t>から</m:t>
                    </m:r>
                    <m:r>
                      <m:rPr>
                        <m:nor/>
                      </m:rPr>
                      <a:rPr lang="ja-JP" altLang="en-US" dirty="0"/>
                      <m:t>最も離れている点を選択。</m:t>
                    </m:r>
                  </m:oMath>
                </a14:m>
                <a:endParaRPr lang="en-US" altLang="ja-JP" dirty="0"/>
              </a:p>
            </p:txBody>
          </p:sp>
        </mc:Choice>
        <mc:Fallback xmlns="">
          <p:sp>
            <p:nvSpPr>
              <p:cNvPr id="9" name="テキスト ボックス 8">
                <a:extLst>
                  <a:ext uri="{FF2B5EF4-FFF2-40B4-BE49-F238E27FC236}">
                    <a16:creationId xmlns:a16="http://schemas.microsoft.com/office/drawing/2014/main" id="{45BF93AF-D515-2D8C-125B-D7D43CD4C484}"/>
                  </a:ext>
                </a:extLst>
              </p:cNvPr>
              <p:cNvSpPr txBox="1">
                <a:spLocks noRot="1" noChangeAspect="1" noMove="1" noResize="1" noEditPoints="1" noAdjustHandles="1" noChangeArrowheads="1" noChangeShapeType="1" noTextEdit="1"/>
              </p:cNvSpPr>
              <p:nvPr/>
            </p:nvSpPr>
            <p:spPr>
              <a:xfrm>
                <a:off x="383926" y="3193535"/>
                <a:ext cx="6093994" cy="648191"/>
              </a:xfrm>
              <a:prstGeom prst="rect">
                <a:avLst/>
              </a:prstGeom>
              <a:blipFill>
                <a:blip r:embed="rId5"/>
                <a:stretch>
                  <a:fillRect l="-900" t="-4717" b="-1887"/>
                </a:stretch>
              </a:blipFill>
            </p:spPr>
            <p:txBody>
              <a:bodyPr/>
              <a:lstStyle/>
              <a:p>
                <a:r>
                  <a:rPr lang="ja-JP" altLang="en-US">
                    <a:noFill/>
                  </a:rPr>
                  <a:t> </a:t>
                </a:r>
              </a:p>
            </p:txBody>
          </p:sp>
        </mc:Fallback>
      </mc:AlternateContent>
      <p:sp>
        <p:nvSpPr>
          <p:cNvPr id="10" name="矢印: 上下 9">
            <a:extLst>
              <a:ext uri="{FF2B5EF4-FFF2-40B4-BE49-F238E27FC236}">
                <a16:creationId xmlns:a16="http://schemas.microsoft.com/office/drawing/2014/main" id="{E5970C15-BBC9-BAA3-26DE-2E25F497E7EC}"/>
              </a:ext>
            </a:extLst>
          </p:cNvPr>
          <p:cNvSpPr/>
          <p:nvPr/>
        </p:nvSpPr>
        <p:spPr>
          <a:xfrm>
            <a:off x="2516523" y="3924121"/>
            <a:ext cx="505327" cy="80332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72078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60587D40-33AC-499E-83EF-A0A8BDD75480}"/>
              </a:ext>
            </a:extLst>
          </p:cNvPr>
          <p:cNvSpPr txBox="1"/>
          <p:nvPr/>
        </p:nvSpPr>
        <p:spPr>
          <a:xfrm>
            <a:off x="449017" y="269481"/>
            <a:ext cx="8995772" cy="707886"/>
          </a:xfrm>
          <a:prstGeom prst="rect">
            <a:avLst/>
          </a:prstGeom>
          <a:noFill/>
        </p:spPr>
        <p:txBody>
          <a:bodyPr wrap="square" rtlCol="0">
            <a:spAutoFit/>
          </a:bodyPr>
          <a:lstStyle/>
          <a:p>
            <a:r>
              <a:rPr lang="ja-JP" altLang="en-US" sz="4000" dirty="0"/>
              <a:t>コアセット・サブサンプリング背景</a:t>
            </a:r>
            <a:endParaRPr lang="en-JP" sz="4000" dirty="0"/>
          </a:p>
        </p:txBody>
      </p:sp>
      <p:sp>
        <p:nvSpPr>
          <p:cNvPr id="5" name="テキスト ボックス 4">
            <a:extLst>
              <a:ext uri="{FF2B5EF4-FFF2-40B4-BE49-F238E27FC236}">
                <a16:creationId xmlns:a16="http://schemas.microsoft.com/office/drawing/2014/main" id="{A74C89F1-6EE9-4406-894A-B64D47753166}"/>
              </a:ext>
            </a:extLst>
          </p:cNvPr>
          <p:cNvSpPr txBox="1"/>
          <p:nvPr/>
        </p:nvSpPr>
        <p:spPr>
          <a:xfrm>
            <a:off x="339524" y="1582340"/>
            <a:ext cx="7127417" cy="2862322"/>
          </a:xfrm>
          <a:prstGeom prst="rect">
            <a:avLst/>
          </a:prstGeom>
          <a:noFill/>
        </p:spPr>
        <p:txBody>
          <a:bodyPr wrap="square" rtlCol="0">
            <a:spAutoFit/>
          </a:bodyPr>
          <a:lstStyle/>
          <a:p>
            <a:r>
              <a:rPr lang="ja-JP" altLang="en-US" dirty="0"/>
              <a:t>前提</a:t>
            </a:r>
          </a:p>
          <a:p>
            <a:r>
              <a:rPr lang="en-US" altLang="ja-JP" dirty="0"/>
              <a:t>m: </a:t>
            </a:r>
            <a:r>
              <a:rPr lang="ja-JP" altLang="en-US" dirty="0"/>
              <a:t>元の巨大なメモリバンク </a:t>
            </a:r>
            <a:r>
              <a:rPr lang="en-US" altLang="ja-JP" dirty="0"/>
              <a:t>M </a:t>
            </a:r>
            <a:r>
              <a:rPr lang="ja-JP" altLang="en-US" dirty="0"/>
              <a:t>の中の、</a:t>
            </a:r>
            <a:r>
              <a:rPr lang="ja-JP" altLang="en-US" b="1" dirty="0"/>
              <a:t>ある</a:t>
            </a:r>
            <a:r>
              <a:rPr lang="en-US" altLang="ja-JP" b="1" dirty="0"/>
              <a:t>1</a:t>
            </a:r>
            <a:r>
              <a:rPr lang="ja-JP" altLang="en-US" b="1" dirty="0"/>
              <a:t>つの点</a:t>
            </a:r>
            <a:r>
              <a:rPr lang="ja-JP" altLang="en-US" dirty="0"/>
              <a:t>。</a:t>
            </a:r>
          </a:p>
          <a:p>
            <a:r>
              <a:rPr lang="en-US" altLang="ja-JP" dirty="0"/>
              <a:t>n: </a:t>
            </a:r>
            <a:r>
              <a:rPr lang="ja-JP" altLang="en-US" dirty="0"/>
              <a:t>これから作るコアセット </a:t>
            </a:r>
            <a:r>
              <a:rPr lang="en-US" altLang="ja-JP" dirty="0" err="1"/>
              <a:t>M_c</a:t>
            </a:r>
            <a:r>
              <a:rPr lang="en-US" altLang="ja-JP" dirty="0"/>
              <a:t> </a:t>
            </a:r>
            <a:r>
              <a:rPr lang="ja-JP" altLang="en-US" dirty="0"/>
              <a:t>の中の、</a:t>
            </a:r>
            <a:r>
              <a:rPr lang="ja-JP" altLang="en-US" b="1" dirty="0"/>
              <a:t>代表点</a:t>
            </a:r>
            <a:r>
              <a:rPr lang="ja-JP" altLang="en-US" dirty="0"/>
              <a:t>。</a:t>
            </a:r>
          </a:p>
          <a:p>
            <a:endParaRPr lang="en-US" altLang="ja-JP" dirty="0"/>
          </a:p>
          <a:p>
            <a:r>
              <a:rPr lang="ja-JP" altLang="en-US" dirty="0"/>
              <a:t>厳選後のメモリバンク</a:t>
            </a:r>
            <a:r>
              <a:rPr lang="en-US" altLang="ja-JP" dirty="0"/>
              <a:t>(</a:t>
            </a:r>
            <a:r>
              <a:rPr lang="ja-JP" altLang="en-US" dirty="0"/>
              <a:t>コアセット</a:t>
            </a:r>
            <a:r>
              <a:rPr lang="en-US" altLang="ja-JP" dirty="0"/>
              <a:t>)</a:t>
            </a:r>
            <a:r>
              <a:rPr lang="ja-JP" altLang="en-US" dirty="0"/>
              <a:t>の選択は、</a:t>
            </a:r>
          </a:p>
          <a:p>
            <a:r>
              <a:rPr lang="ja-JP" altLang="en-US" dirty="0"/>
              <a:t>あるｍを選んできて、たくさんあるｎのうち最も距離が小さくなるｎを選びその距離を測り記録する。これを全てのｍについて行って、記録した距離のなかで最大値を探し、その最大値が最も小さくなるようなコアセットを探す。</a:t>
            </a:r>
          </a:p>
          <a:p>
            <a:r>
              <a:rPr lang="ja-JP" altLang="en-US" dirty="0"/>
              <a:t>しかしこの最適化問題は</a:t>
            </a:r>
            <a:r>
              <a:rPr lang="en-US" altLang="ja-JP" dirty="0"/>
              <a:t>NP</a:t>
            </a:r>
            <a:r>
              <a:rPr lang="ja-JP" altLang="en-US" dirty="0"/>
              <a:t>困難⇒最適解に近似することを考える。</a:t>
            </a:r>
          </a:p>
        </p:txBody>
      </p:sp>
    </p:spTree>
    <p:extLst>
      <p:ext uri="{BB962C8B-B14F-4D97-AF65-F5344CB8AC3E}">
        <p14:creationId xmlns:p14="http://schemas.microsoft.com/office/powerpoint/2010/main" val="321888925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pic>
        <p:nvPicPr>
          <p:cNvPr id="1026" name="Picture 2" descr="図 2. 内部畳み込み層では 3D カーネルを前層の各特徴マップからの 2D セルで畳み込む">
            <a:extLst>
              <a:ext uri="{FF2B5EF4-FFF2-40B4-BE49-F238E27FC236}">
                <a16:creationId xmlns:a16="http://schemas.microsoft.com/office/drawing/2014/main" id="{DBB41DAC-4B8D-5A7F-E8BE-6E889CDF83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394" t="27022" b="6195"/>
          <a:stretch>
            <a:fillRect/>
          </a:stretch>
        </p:blipFill>
        <p:spPr bwMode="auto">
          <a:xfrm>
            <a:off x="1924999" y="3165966"/>
            <a:ext cx="2318092" cy="111334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15</a:t>
            </a:fld>
            <a:r>
              <a:rPr kumimoji="1" lang="en-US" altLang="ja-JP"/>
              <a:t>-</a:t>
            </a:r>
            <a:endParaRPr kumimoji="1" lang="ja-JP"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i="1">
                        <a:latin typeface="Cambria Math" panose="02040503050406030204" pitchFamily="18" charset="0"/>
                      </a:rPr>
                      <m:t>𝑠</m:t>
                    </m:r>
                    <m:r>
                      <a:rPr lang="en-US" altLang="ja-JP" sz="4000" i="1">
                        <a:latin typeface="Cambria Math" panose="02040503050406030204" pitchFamily="18" charset="0"/>
                      </a:rPr>
                      <m:t> </m:t>
                    </m:r>
                  </m:oMath>
                </a14:m>
                <a:r>
                  <a:rPr lang="ja-JP" altLang="en-US" sz="4000" dirty="0"/>
                  <a:t>　　高いほど異常</a:t>
                </a:r>
                <a:endParaRPr lang="en-JP" sz="2800" dirty="0"/>
              </a:p>
            </p:txBody>
          </p:sp>
        </mc:Choice>
        <mc:Fallback xmlns="">
          <p:sp>
            <p:nvSpPr>
              <p:cNvPr id="4" name="TextBox 3">
                <a:extLst>
                  <a:ext uri="{FF2B5EF4-FFF2-40B4-BE49-F238E27FC236}">
                    <a16:creationId xmlns:a16="http://schemas.microsoft.com/office/drawing/2014/main" id="{58CECEC3-FDFA-4105-AAAB-B509D98AACFD}"/>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4"/>
                <a:stretch>
                  <a:fillRect l="-2370" t="-15517"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6" y="1300784"/>
                <a:ext cx="11896425" cy="1945789"/>
              </a:xfrm>
              <a:prstGeom prst="rect">
                <a:avLst/>
              </a:prstGeom>
              <a:noFill/>
            </p:spPr>
            <p:txBody>
              <a:bodyPr wrap="square" rtlCol="0">
                <a:spAutoFit/>
              </a:bodyPr>
              <a:lstStyle/>
              <a:p>
                <a:r>
                  <a:rPr lang="ja-JP" altLang="en-US" sz="2400" dirty="0"/>
                  <a:t>簡単な流れ</a:t>
                </a:r>
                <a:endParaRPr lang="en-US" altLang="ja-JP" sz="2400" dirty="0"/>
              </a:p>
              <a:p>
                <a:r>
                  <a:rPr lang="ja-JP" altLang="en-US" sz="2000" dirty="0"/>
                  <a:t>テスト画像の各パッチベクトルに一番似ているパッチベクトルを</a:t>
                </a:r>
                <a14:m>
                  <m:oMath xmlns:m="http://schemas.openxmlformats.org/officeDocument/2006/math">
                    <m:r>
                      <a:rPr lang="en-US" altLang="ja-JP" sz="2000" i="1" dirty="0">
                        <a:latin typeface="Cambria Math" panose="02040503050406030204" pitchFamily="18" charset="0"/>
                      </a:rPr>
                      <m:t>𝑀</m:t>
                    </m:r>
                    <m:r>
                      <a:rPr lang="ja-JP" altLang="en-US" sz="2000" i="1" dirty="0" smtClean="0">
                        <a:latin typeface="Cambria Math" panose="02040503050406030204" pitchFamily="18" charset="0"/>
                      </a:rPr>
                      <m:t>から</m:t>
                    </m:r>
                  </m:oMath>
                </a14:m>
                <a:r>
                  <a:rPr lang="ja-JP" altLang="en-US" sz="2000" dirty="0"/>
                  <a:t>探し、それらの距離を記録。</a:t>
                </a:r>
                <a:endParaRPr lang="en-US" altLang="ja-JP" sz="2000" dirty="0"/>
              </a:p>
              <a:p>
                <a:r>
                  <a:rPr lang="ja-JP" altLang="en-US" sz="2000" dirty="0"/>
                  <a:t>記録した距離のうち、最大のものを異常スコアの素</a:t>
                </a:r>
                <a14:m>
                  <m:oMath xmlns:m="http://schemas.openxmlformats.org/officeDocument/2006/math">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 </m:t>
                        </m:r>
                        <m:r>
                          <a:rPr lang="en-US" altLang="ja-JP" sz="2000" i="1">
                            <a:latin typeface="Cambria Math" panose="02040503050406030204" pitchFamily="18" charset="0"/>
                          </a:rPr>
                          <m:t>𝑠</m:t>
                        </m:r>
                      </m:e>
                      <m:sup>
                        <m:r>
                          <a:rPr lang="en-US" altLang="ja-JP" sz="2000" i="1">
                            <a:latin typeface="Cambria Math" panose="02040503050406030204" pitchFamily="18" charset="0"/>
                          </a:rPr>
                          <m:t>∗</m:t>
                        </m:r>
                      </m:sup>
                    </m:sSup>
                  </m:oMath>
                </a14:m>
                <a:r>
                  <a:rPr lang="ja-JP" altLang="en-US" sz="2000" dirty="0"/>
                  <a:t>として採用。</a:t>
                </a:r>
                <a:endParaRPr lang="en-US" altLang="ja-JP" sz="2000" dirty="0"/>
              </a:p>
              <a:p>
                <a:endParaRPr lang="en-US" altLang="ja-JP" dirty="0"/>
              </a:p>
              <a:p>
                <a:endParaRPr lang="ja-JP" altLang="en-US" dirty="0"/>
              </a:p>
              <a:p>
                <a:endParaRPr lang="en-US" altLang="ja-JP" dirty="0"/>
              </a:p>
            </p:txBody>
          </p:sp>
        </mc:Choice>
        <mc:Fallback xmlns="">
          <p:sp>
            <p:nvSpPr>
              <p:cNvPr id="5" name="テキスト ボックス 4">
                <a:extLst>
                  <a:ext uri="{FF2B5EF4-FFF2-40B4-BE49-F238E27FC236}">
                    <a16:creationId xmlns:a16="http://schemas.microsoft.com/office/drawing/2014/main" id="{F1294C82-2161-45CA-B213-05280E7C32ED}"/>
                  </a:ext>
                </a:extLst>
              </p:cNvPr>
              <p:cNvSpPr txBox="1">
                <a:spLocks noRot="1" noChangeAspect="1" noMove="1" noResize="1" noEditPoints="1" noAdjustHandles="1" noChangeArrowheads="1" noChangeShapeType="1" noTextEdit="1"/>
              </p:cNvSpPr>
              <p:nvPr/>
            </p:nvSpPr>
            <p:spPr>
              <a:xfrm>
                <a:off x="140676" y="1300784"/>
                <a:ext cx="11896425" cy="1945789"/>
              </a:xfrm>
              <a:prstGeom prst="rect">
                <a:avLst/>
              </a:prstGeom>
              <a:blipFill>
                <a:blip r:embed="rId5"/>
                <a:stretch>
                  <a:fillRect l="-768" t="-2500"/>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ED9EB13F-54EF-4A05-BD5F-BDDF3FEFC1D2}"/>
              </a:ext>
            </a:extLst>
          </p:cNvPr>
          <p:cNvGrpSpPr/>
          <p:nvPr/>
        </p:nvGrpSpPr>
        <p:grpSpPr>
          <a:xfrm>
            <a:off x="5479264" y="3941040"/>
            <a:ext cx="3229040" cy="2197112"/>
            <a:chOff x="7152608" y="3699439"/>
            <a:chExt cx="1741679" cy="1185078"/>
          </a:xfrm>
        </p:grpSpPr>
        <p:pic>
          <p:nvPicPr>
            <p:cNvPr id="8" name="Picture 2">
              <a:extLst>
                <a:ext uri="{FF2B5EF4-FFF2-40B4-BE49-F238E27FC236}">
                  <a16:creationId xmlns:a16="http://schemas.microsoft.com/office/drawing/2014/main" id="{D174A661-CBBC-1DBB-76B3-F0C9D5A5BA0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DEA78A11-3873-C0F8-A3A0-032CD1F1F939}"/>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10" name="正方形/長方形 9">
              <a:extLst>
                <a:ext uri="{FF2B5EF4-FFF2-40B4-BE49-F238E27FC236}">
                  <a16:creationId xmlns:a16="http://schemas.microsoft.com/office/drawing/2014/main" id="{6FFF108E-6715-59B8-6E2E-C4456FF9ED09}"/>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a:extLst>
              <a:ext uri="{FF2B5EF4-FFF2-40B4-BE49-F238E27FC236}">
                <a16:creationId xmlns:a16="http://schemas.microsoft.com/office/drawing/2014/main" id="{ECC310CB-F6DC-48A1-3A86-284011C3F084}"/>
              </a:ext>
            </a:extLst>
          </p:cNvPr>
          <p:cNvPicPr>
            <a:picLocks noChangeAspect="1"/>
          </p:cNvPicPr>
          <p:nvPr/>
        </p:nvPicPr>
        <p:blipFill>
          <a:blip r:embed="rId7"/>
          <a:stretch>
            <a:fillRect/>
          </a:stretch>
        </p:blipFill>
        <p:spPr>
          <a:xfrm>
            <a:off x="449018" y="3162959"/>
            <a:ext cx="1465313" cy="1337895"/>
          </a:xfrm>
          <a:prstGeom prst="rect">
            <a:avLst/>
          </a:prstGeom>
        </p:spPr>
      </p:pic>
      <p:cxnSp>
        <p:nvCxnSpPr>
          <p:cNvPr id="14" name="コネクタ: 曲線 13">
            <a:extLst>
              <a:ext uri="{FF2B5EF4-FFF2-40B4-BE49-F238E27FC236}">
                <a16:creationId xmlns:a16="http://schemas.microsoft.com/office/drawing/2014/main" id="{1EE7AC4C-BDCF-2B6C-9A05-0CD0F00FD0AD}"/>
              </a:ext>
            </a:extLst>
          </p:cNvPr>
          <p:cNvCxnSpPr>
            <a:cxnSpLocks/>
          </p:cNvCxnSpPr>
          <p:nvPr/>
        </p:nvCxnSpPr>
        <p:spPr>
          <a:xfrm>
            <a:off x="3783869" y="3699873"/>
            <a:ext cx="2440719" cy="1377207"/>
          </a:xfrm>
          <a:prstGeom prst="curved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F94BC8A-B2E1-0DB3-1C22-5F9ED9EAFABF}"/>
              </a:ext>
            </a:extLst>
          </p:cNvPr>
          <p:cNvSpPr txBox="1"/>
          <p:nvPr/>
        </p:nvSpPr>
        <p:spPr>
          <a:xfrm>
            <a:off x="449017" y="2741186"/>
            <a:ext cx="1465314" cy="369332"/>
          </a:xfrm>
          <a:prstGeom prst="rect">
            <a:avLst/>
          </a:prstGeom>
          <a:noFill/>
          <a:ln>
            <a:solidFill>
              <a:schemeClr val="tx1"/>
            </a:solidFill>
          </a:ln>
        </p:spPr>
        <p:txBody>
          <a:bodyPr wrap="square" rtlCol="0">
            <a:spAutoFit/>
          </a:bodyPr>
          <a:lstStyle/>
          <a:p>
            <a:pPr algn="ctr"/>
            <a:r>
              <a:rPr lang="ja-JP" altLang="en-US" dirty="0"/>
              <a:t>テスト</a:t>
            </a:r>
            <a:r>
              <a:rPr kumimoji="1" lang="ja-JP" altLang="en-US" dirty="0"/>
              <a:t>画像</a:t>
            </a:r>
          </a:p>
        </p:txBody>
      </p:sp>
      <p:sp>
        <p:nvSpPr>
          <p:cNvPr id="16" name="楕円 15">
            <a:extLst>
              <a:ext uri="{FF2B5EF4-FFF2-40B4-BE49-F238E27FC236}">
                <a16:creationId xmlns:a16="http://schemas.microsoft.com/office/drawing/2014/main" id="{C1396473-EEF2-98CC-AD7C-8E28D21F3300}"/>
              </a:ext>
            </a:extLst>
          </p:cNvPr>
          <p:cNvSpPr/>
          <p:nvPr/>
        </p:nvSpPr>
        <p:spPr>
          <a:xfrm>
            <a:off x="6693760" y="5485986"/>
            <a:ext cx="86428" cy="86428"/>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206DE8B7-CE01-971B-00B9-F313E97563F5}"/>
              </a:ext>
            </a:extLst>
          </p:cNvPr>
          <p:cNvSpPr txBox="1"/>
          <p:nvPr/>
        </p:nvSpPr>
        <p:spPr>
          <a:xfrm>
            <a:off x="2520954" y="2709613"/>
            <a:ext cx="953124" cy="369332"/>
          </a:xfrm>
          <a:prstGeom prst="rect">
            <a:avLst/>
          </a:prstGeom>
          <a:noFill/>
          <a:ln>
            <a:solidFill>
              <a:schemeClr val="tx1"/>
            </a:solidFill>
          </a:ln>
        </p:spPr>
        <p:txBody>
          <a:bodyPr wrap="square" rtlCol="0">
            <a:spAutoFit/>
          </a:bodyPr>
          <a:lstStyle/>
          <a:p>
            <a:pPr algn="ctr"/>
            <a:r>
              <a:rPr kumimoji="1" lang="ja-JP" altLang="en-US" dirty="0"/>
              <a:t>パッチ</a:t>
            </a:r>
          </a:p>
        </p:txBody>
      </p:sp>
      <p:cxnSp>
        <p:nvCxnSpPr>
          <p:cNvPr id="27" name="コネクタ: 曲線 26">
            <a:extLst>
              <a:ext uri="{FF2B5EF4-FFF2-40B4-BE49-F238E27FC236}">
                <a16:creationId xmlns:a16="http://schemas.microsoft.com/office/drawing/2014/main" id="{9C705CC0-89B0-3150-DD50-CF5A3ED3D8C9}"/>
              </a:ext>
            </a:extLst>
          </p:cNvPr>
          <p:cNvCxnSpPr>
            <a:cxnSpLocks/>
          </p:cNvCxnSpPr>
          <p:nvPr/>
        </p:nvCxnSpPr>
        <p:spPr>
          <a:xfrm>
            <a:off x="3983438" y="3934539"/>
            <a:ext cx="2533826" cy="1183022"/>
          </a:xfrm>
          <a:prstGeom prst="curvedConnector3">
            <a:avLst>
              <a:gd name="adj1" fmla="val 50000"/>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曲線 31">
            <a:extLst>
              <a:ext uri="{FF2B5EF4-FFF2-40B4-BE49-F238E27FC236}">
                <a16:creationId xmlns:a16="http://schemas.microsoft.com/office/drawing/2014/main" id="{FBFFB261-9AE2-EA5D-D974-ED48CA9EA1E7}"/>
              </a:ext>
            </a:extLst>
          </p:cNvPr>
          <p:cNvCxnSpPr>
            <a:cxnSpLocks/>
          </p:cNvCxnSpPr>
          <p:nvPr/>
        </p:nvCxnSpPr>
        <p:spPr>
          <a:xfrm>
            <a:off x="3953743" y="3831906"/>
            <a:ext cx="3001145" cy="1740508"/>
          </a:xfrm>
          <a:prstGeom prst="curved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曲線 34">
            <a:extLst>
              <a:ext uri="{FF2B5EF4-FFF2-40B4-BE49-F238E27FC236}">
                <a16:creationId xmlns:a16="http://schemas.microsoft.com/office/drawing/2014/main" id="{64658339-0B5C-35CE-B32D-1ACD0EF449F3}"/>
              </a:ext>
            </a:extLst>
          </p:cNvPr>
          <p:cNvCxnSpPr>
            <a:cxnSpLocks/>
          </p:cNvCxnSpPr>
          <p:nvPr/>
        </p:nvCxnSpPr>
        <p:spPr>
          <a:xfrm>
            <a:off x="3983438" y="3660678"/>
            <a:ext cx="2833287" cy="1714041"/>
          </a:xfrm>
          <a:prstGeom prst="curvedConnector3">
            <a:avLst>
              <a:gd name="adj1" fmla="val 50000"/>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E4F74A08-4CEC-1F51-799E-76F8D200BE14}"/>
              </a:ext>
            </a:extLst>
          </p:cNvPr>
          <p:cNvSpPr/>
          <p:nvPr/>
        </p:nvSpPr>
        <p:spPr>
          <a:xfrm>
            <a:off x="6664854" y="4940794"/>
            <a:ext cx="86428" cy="86428"/>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DDC43F4A-BD76-D897-2EA5-84F5DFB9DA9C}"/>
              </a:ext>
            </a:extLst>
          </p:cNvPr>
          <p:cNvSpPr/>
          <p:nvPr/>
        </p:nvSpPr>
        <p:spPr>
          <a:xfrm>
            <a:off x="6336680" y="4900215"/>
            <a:ext cx="86428" cy="86428"/>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484577E-1166-168F-7ABD-55B72734F994}"/>
              </a:ext>
            </a:extLst>
          </p:cNvPr>
          <p:cNvSpPr/>
          <p:nvPr/>
        </p:nvSpPr>
        <p:spPr>
          <a:xfrm flipH="1">
            <a:off x="512223" y="5780975"/>
            <a:ext cx="138630" cy="138630"/>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BA88B3DD-32AC-E0A4-6D29-A1B1B9F211EA}"/>
              </a:ext>
            </a:extLst>
          </p:cNvPr>
          <p:cNvSpPr txBox="1"/>
          <p:nvPr/>
        </p:nvSpPr>
        <p:spPr>
          <a:xfrm>
            <a:off x="581538" y="5686946"/>
            <a:ext cx="4693326" cy="584775"/>
          </a:xfrm>
          <a:prstGeom prst="rect">
            <a:avLst/>
          </a:prstGeom>
          <a:noFill/>
          <a:ln>
            <a:noFill/>
          </a:ln>
        </p:spPr>
        <p:txBody>
          <a:bodyPr wrap="square" rtlCol="0">
            <a:spAutoFit/>
          </a:bodyPr>
          <a:lstStyle/>
          <a:p>
            <a:pPr algn="ctr"/>
            <a:r>
              <a:rPr kumimoji="1" lang="en-US" altLang="ja-JP" sz="1600" dirty="0"/>
              <a:t>…  </a:t>
            </a:r>
            <a:r>
              <a:rPr kumimoji="1" lang="ja-JP" altLang="en-US" sz="1600" dirty="0"/>
              <a:t>テスト画像のパッチと一番似ている</a:t>
            </a:r>
            <a:r>
              <a:rPr kumimoji="1" lang="en-US" altLang="ja-JP" sz="1600" dirty="0"/>
              <a:t>(</a:t>
            </a:r>
            <a:r>
              <a:rPr kumimoji="1" lang="ja-JP" altLang="en-US" sz="1600" dirty="0"/>
              <a:t>近い</a:t>
            </a:r>
            <a:r>
              <a:rPr kumimoji="1" lang="en-US" altLang="ja-JP" sz="1600" dirty="0"/>
              <a:t>)</a:t>
            </a:r>
            <a:r>
              <a:rPr kumimoji="1" lang="ja-JP" altLang="en-US" sz="1600" dirty="0"/>
              <a:t>点</a:t>
            </a:r>
            <a:endParaRPr kumimoji="1" lang="en-US" altLang="ja-JP" sz="1600" dirty="0"/>
          </a:p>
          <a:p>
            <a:pPr algn="ctr"/>
            <a:endParaRPr kumimoji="1" lang="ja-JP" altLang="en-US" sz="1600" dirty="0"/>
          </a:p>
        </p:txBody>
      </p:sp>
      <p:pic>
        <p:nvPicPr>
          <p:cNvPr id="33" name="図 32">
            <a:extLst>
              <a:ext uri="{FF2B5EF4-FFF2-40B4-BE49-F238E27FC236}">
                <a16:creationId xmlns:a16="http://schemas.microsoft.com/office/drawing/2014/main" id="{B6776B0C-EE83-C63D-EEFF-DBFF9A1B25E5}"/>
              </a:ext>
            </a:extLst>
          </p:cNvPr>
          <p:cNvPicPr>
            <a:picLocks noChangeAspect="1"/>
          </p:cNvPicPr>
          <p:nvPr/>
        </p:nvPicPr>
        <p:blipFill>
          <a:blip r:embed="rId8"/>
          <a:stretch>
            <a:fillRect/>
          </a:stretch>
        </p:blipFill>
        <p:spPr>
          <a:xfrm>
            <a:off x="9129576" y="3611428"/>
            <a:ext cx="2698450" cy="2698450"/>
          </a:xfrm>
          <a:prstGeom prst="rect">
            <a:avLst/>
          </a:prstGeom>
        </p:spPr>
      </p:pic>
      <p:cxnSp>
        <p:nvCxnSpPr>
          <p:cNvPr id="38" name="直線矢印コネクタ 37">
            <a:extLst>
              <a:ext uri="{FF2B5EF4-FFF2-40B4-BE49-F238E27FC236}">
                <a16:creationId xmlns:a16="http://schemas.microsoft.com/office/drawing/2014/main" id="{4E6860DE-9BC8-E9D8-EC96-582AD3920A03}"/>
              </a:ext>
            </a:extLst>
          </p:cNvPr>
          <p:cNvCxnSpPr>
            <a:cxnSpLocks/>
          </p:cNvCxnSpPr>
          <p:nvPr/>
        </p:nvCxnSpPr>
        <p:spPr>
          <a:xfrm flipV="1">
            <a:off x="10272713" y="4182067"/>
            <a:ext cx="206088" cy="251821"/>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07F6A40E-E005-AC08-1D68-051C266587C4}"/>
              </a:ext>
            </a:extLst>
          </p:cNvPr>
          <p:cNvCxnSpPr>
            <a:cxnSpLocks/>
          </p:cNvCxnSpPr>
          <p:nvPr/>
        </p:nvCxnSpPr>
        <p:spPr>
          <a:xfrm flipV="1">
            <a:off x="10751249" y="4262438"/>
            <a:ext cx="279430" cy="225586"/>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20F5183-3EC7-D4CF-B14B-8258ADADEB7C}"/>
              </a:ext>
            </a:extLst>
          </p:cNvPr>
          <p:cNvCxnSpPr>
            <a:cxnSpLocks/>
          </p:cNvCxnSpPr>
          <p:nvPr/>
        </p:nvCxnSpPr>
        <p:spPr>
          <a:xfrm flipV="1">
            <a:off x="11075194" y="4960653"/>
            <a:ext cx="222613" cy="268572"/>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9CD85315-AFA1-9ED4-2166-DAFD9FB937B9}"/>
              </a:ext>
            </a:extLst>
          </p:cNvPr>
          <p:cNvCxnSpPr>
            <a:cxnSpLocks/>
          </p:cNvCxnSpPr>
          <p:nvPr/>
        </p:nvCxnSpPr>
        <p:spPr>
          <a:xfrm>
            <a:off x="11082337" y="5233987"/>
            <a:ext cx="482169" cy="5941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5D9206C5-95DC-413B-6B33-E73AAA9A36EC}"/>
              </a:ext>
            </a:extLst>
          </p:cNvPr>
          <p:cNvCxnSpPr>
            <a:cxnSpLocks/>
          </p:cNvCxnSpPr>
          <p:nvPr/>
        </p:nvCxnSpPr>
        <p:spPr>
          <a:xfrm flipV="1">
            <a:off x="435240" y="6184525"/>
            <a:ext cx="206088" cy="251821"/>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866E31B0-893A-CC5B-9E1C-D753D8BF8A4F}"/>
              </a:ext>
            </a:extLst>
          </p:cNvPr>
          <p:cNvSpPr txBox="1"/>
          <p:nvPr/>
        </p:nvSpPr>
        <p:spPr>
          <a:xfrm>
            <a:off x="650853" y="6157747"/>
            <a:ext cx="4693326" cy="338554"/>
          </a:xfrm>
          <a:prstGeom prst="rect">
            <a:avLst/>
          </a:prstGeom>
          <a:noFill/>
          <a:ln>
            <a:noFill/>
          </a:ln>
        </p:spPr>
        <p:txBody>
          <a:bodyPr wrap="square" rtlCol="0">
            <a:spAutoFit/>
          </a:bodyPr>
          <a:lstStyle/>
          <a:p>
            <a:r>
              <a:rPr kumimoji="1" lang="en-US" altLang="ja-JP" sz="1600" dirty="0"/>
              <a:t>…  </a:t>
            </a:r>
            <a:r>
              <a:rPr kumimoji="1" lang="ja-JP" altLang="en-US" sz="1600" dirty="0"/>
              <a:t>記録する距離</a:t>
            </a:r>
          </a:p>
        </p:txBody>
      </p:sp>
      <p:sp>
        <p:nvSpPr>
          <p:cNvPr id="58" name="テキスト ボックス 57">
            <a:extLst>
              <a:ext uri="{FF2B5EF4-FFF2-40B4-BE49-F238E27FC236}">
                <a16:creationId xmlns:a16="http://schemas.microsoft.com/office/drawing/2014/main" id="{47A88045-F214-46AC-3764-28321ACDB833}"/>
              </a:ext>
            </a:extLst>
          </p:cNvPr>
          <p:cNvSpPr txBox="1"/>
          <p:nvPr/>
        </p:nvSpPr>
        <p:spPr>
          <a:xfrm>
            <a:off x="9645832" y="3258864"/>
            <a:ext cx="2006237" cy="338554"/>
          </a:xfrm>
          <a:prstGeom prst="rect">
            <a:avLst/>
          </a:prstGeom>
          <a:noFill/>
          <a:ln>
            <a:noFill/>
          </a:ln>
        </p:spPr>
        <p:txBody>
          <a:bodyPr wrap="square" rtlCol="0">
            <a:spAutoFit/>
          </a:bodyPr>
          <a:lstStyle/>
          <a:p>
            <a:pPr algn="ctr"/>
            <a:r>
              <a:rPr kumimoji="1" lang="ja-JP" altLang="en-US" sz="1600" dirty="0"/>
              <a:t>拡大した図</a:t>
            </a:r>
          </a:p>
        </p:txBody>
      </p:sp>
      <p:sp>
        <p:nvSpPr>
          <p:cNvPr id="60" name="テキスト ボックス 59">
            <a:extLst>
              <a:ext uri="{FF2B5EF4-FFF2-40B4-BE49-F238E27FC236}">
                <a16:creationId xmlns:a16="http://schemas.microsoft.com/office/drawing/2014/main" id="{F05A1F6A-3DDC-2827-DEF2-DB855B67F754}"/>
              </a:ext>
            </a:extLst>
          </p:cNvPr>
          <p:cNvSpPr txBox="1"/>
          <p:nvPr/>
        </p:nvSpPr>
        <p:spPr>
          <a:xfrm>
            <a:off x="2428389" y="4125425"/>
            <a:ext cx="1798793" cy="153888"/>
          </a:xfrm>
          <a:prstGeom prst="rect">
            <a:avLst/>
          </a:prstGeom>
          <a:noFill/>
        </p:spPr>
        <p:txBody>
          <a:bodyPr wrap="square">
            <a:spAutoFit/>
          </a:bodyPr>
          <a:lstStyle/>
          <a:p>
            <a:r>
              <a:rPr lang="ja-JP" altLang="en-US" sz="400" dirty="0">
                <a:hlinkClick r:id="rId9"/>
              </a:rPr>
              <a:t>https://monoist.itmedia.co.jp/mn/articles/1511/30/news016_2.html</a:t>
            </a:r>
            <a:endParaRPr lang="en-US" altLang="ja-JP" sz="400" dirty="0"/>
          </a:p>
        </p:txBody>
      </p:sp>
      <p:sp>
        <p:nvSpPr>
          <p:cNvPr id="61" name="正方形/長方形 60">
            <a:extLst>
              <a:ext uri="{FF2B5EF4-FFF2-40B4-BE49-F238E27FC236}">
                <a16:creationId xmlns:a16="http://schemas.microsoft.com/office/drawing/2014/main" id="{DDF13E68-6D1F-5B0E-C245-DE86630F6F0C}"/>
              </a:ext>
            </a:extLst>
          </p:cNvPr>
          <p:cNvSpPr/>
          <p:nvPr/>
        </p:nvSpPr>
        <p:spPr>
          <a:xfrm>
            <a:off x="7167762" y="6127225"/>
            <a:ext cx="3505476" cy="153888"/>
          </a:xfrm>
          <a:prstGeom prst="rect">
            <a:avLst/>
          </a:prstGeom>
        </p:spPr>
        <p:txBody>
          <a:bodyPr wrap="square">
            <a:spAutoFit/>
          </a:bodyPr>
          <a:lstStyle/>
          <a:p>
            <a:r>
              <a:rPr lang="ja-JP" altLang="en-US" sz="400" dirty="0">
                <a:hlinkClick r:id="rId10"/>
              </a:rPr>
              <a:t>https://qiita.com/makotoito/items/c58ebf12f5f179950e68</a:t>
            </a:r>
            <a:endParaRPr lang="en-US" altLang="ja-JP" sz="400" dirty="0"/>
          </a:p>
        </p:txBody>
      </p:sp>
    </p:spTree>
    <p:extLst>
      <p:ext uri="{BB962C8B-B14F-4D97-AF65-F5344CB8AC3E}">
        <p14:creationId xmlns:p14="http://schemas.microsoft.com/office/powerpoint/2010/main" val="332614666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BC0C4-DC42-35E5-E498-28ECF0682CC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872F65E-0398-7967-E046-F86581C05ED0}"/>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b="0" i="1">
                        <a:latin typeface="Cambria Math" panose="02040503050406030204" pitchFamily="18" charset="0"/>
                      </a:rPr>
                      <m:t>𝑠</m:t>
                    </m:r>
                  </m:oMath>
                </a14:m>
                <a:endParaRPr lang="en-JP" sz="4000" i="1" dirty="0"/>
              </a:p>
            </p:txBody>
          </p:sp>
        </mc:Choice>
        <mc:Fallback xmlns="">
          <p:sp>
            <p:nvSpPr>
              <p:cNvPr id="4" name="TextBox 3">
                <a:extLst>
                  <a:ext uri="{FF2B5EF4-FFF2-40B4-BE49-F238E27FC236}">
                    <a16:creationId xmlns:a16="http://schemas.microsoft.com/office/drawing/2014/main" id="{D872F65E-0398-7967-E046-F86581C05ED0}"/>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3"/>
                <a:stretch>
                  <a:fillRect l="-2370" t="-15517"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7C5AB101-3C15-27F7-8B0D-EFAC4D51A62E}"/>
                  </a:ext>
                </a:extLst>
              </p:cNvPr>
              <p:cNvSpPr txBox="1"/>
              <p:nvPr/>
            </p:nvSpPr>
            <p:spPr>
              <a:xfrm>
                <a:off x="425998" y="3165342"/>
                <a:ext cx="10568354" cy="3547574"/>
              </a:xfrm>
              <a:prstGeom prst="rect">
                <a:avLst/>
              </a:prstGeom>
              <a:solidFill>
                <a:schemeClr val="bg1"/>
              </a:solidFill>
            </p:spPr>
            <p:txBody>
              <a:bodyPr wrap="square" rtlCol="0">
                <a:spAutoFit/>
              </a:bodyPr>
              <a:lstStyle/>
              <a:p>
                <a:r>
                  <a:rPr lang="ja-JP" altLang="en-US" sz="2400" dirty="0"/>
                  <a:t>流れ</a:t>
                </a:r>
                <a:r>
                  <a:rPr lang="en-US" altLang="ja-JP" sz="2400" dirty="0"/>
                  <a:t>(</a:t>
                </a:r>
                <a:r>
                  <a:rPr lang="ja-JP" altLang="en-US" sz="2400" dirty="0"/>
                  <a:t>詳細</a:t>
                </a:r>
                <a:r>
                  <a:rPr lang="en-US" altLang="ja-JP" sz="2400" dirty="0"/>
                  <a:t>)</a:t>
                </a:r>
                <a:endParaRPr lang="ja-JP" altLang="en-US" sz="2400" dirty="0"/>
              </a:p>
              <a:p>
                <a:r>
                  <a:rPr lang="ja-JP" altLang="en-US" dirty="0"/>
                  <a:t>１．</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の距離を全ての</a:t>
                </a:r>
                <a14:m>
                  <m:oMath xmlns:m="http://schemas.openxmlformats.org/officeDocument/2006/math">
                    <m:r>
                      <a:rPr lang="en-US" altLang="ja-JP" i="1">
                        <a:latin typeface="Cambria Math" panose="02040503050406030204" pitchFamily="18" charset="0"/>
                      </a:rPr>
                      <m:t>𝑚</m:t>
                    </m:r>
                    <m:r>
                      <a:rPr lang="ja-JP" altLang="en-US" i="1">
                        <a:latin typeface="Cambria Math" panose="02040503050406030204" pitchFamily="18" charset="0"/>
                      </a:rPr>
                      <m:t>について求める。</m:t>
                    </m:r>
                  </m:oMath>
                </a14:m>
                <a:endParaRPr lang="en-US" altLang="ja-JP" dirty="0"/>
              </a:p>
              <a:p>
                <a:r>
                  <a:rPr lang="ja-JP" altLang="en-US" dirty="0"/>
                  <a:t>２．求めた中で最小の距離を記録。</a:t>
                </a:r>
              </a:p>
              <a:p>
                <a:r>
                  <a:rPr lang="ja-JP" altLang="en-US" dirty="0"/>
                  <a:t>３．これをテスト画像の全てのパッチベクトルに対して行う。</a:t>
                </a:r>
              </a:p>
              <a:p>
                <a:r>
                  <a:rPr lang="ja-JP" altLang="en-US" dirty="0"/>
                  <a:t>４．得られた記録から、その距離が最大である</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のペアを選択し、それぞれ</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m:t>
                        </m:r>
                      </m:sup>
                    </m:sSup>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r>
                          <a:rPr lang="en-US" altLang="ja-JP" i="1">
                            <a:latin typeface="Cambria Math" panose="02040503050406030204" pitchFamily="18" charset="0"/>
                          </a:rPr>
                          <m:t>∗</m:t>
                        </m:r>
                      </m:sup>
                    </m:sSup>
                  </m:oMath>
                </a14:m>
                <a:r>
                  <a:rPr lang="ja-JP" altLang="en-US" dirty="0"/>
                  <a:t>と命名。</a:t>
                </a:r>
              </a:p>
              <a:p>
                <a:r>
                  <a:rPr lang="ja-JP" altLang="en-US" dirty="0"/>
                  <a:t>５．選択したペアのユークリッド距離を異常スコアの素</a:t>
                </a:r>
                <a14:m>
                  <m:oMath xmlns:m="http://schemas.openxmlformats.org/officeDocument/2006/math">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 </m:t>
                        </m:r>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r>
                  <a:rPr lang="ja-JP" altLang="en-US" dirty="0"/>
                  <a:t>とする。</a:t>
                </a:r>
                <a:endParaRPr lang="en-US" altLang="ja-JP" dirty="0"/>
              </a:p>
              <a:p>
                <a:endParaRPr lang="en-US" altLang="ja-JP" dirty="0"/>
              </a:p>
              <a:p>
                <a:endParaRPr lang="en-US" altLang="ja-JP" dirty="0"/>
              </a:p>
              <a:p>
                <a:endParaRPr lang="en-US" altLang="ja-JP" dirty="0"/>
              </a:p>
              <a:p>
                <a14:m>
                  <m:oMath xmlns:m="http://schemas.openxmlformats.org/officeDocument/2006/math">
                    <m:r>
                      <a:rPr lang="en-US" altLang="ja-JP" i="1" dirty="0">
                        <a:latin typeface="Cambria Math" panose="02040503050406030204" pitchFamily="18" charset="0"/>
                      </a:rPr>
                      <m:t>𝑀</m:t>
                    </m:r>
                  </m:oMath>
                </a14:m>
                <a:r>
                  <a:rPr lang="en-US" altLang="ja-JP" dirty="0"/>
                  <a:t>…</a:t>
                </a:r>
                <a:r>
                  <a:rPr lang="ja-JP" altLang="en-US" dirty="0"/>
                  <a:t>コアセット・サブサンプリングを適用したメモリバンク</a:t>
                </a:r>
                <a:endParaRPr lang="en-US" altLang="ja-JP" dirty="0"/>
              </a:p>
              <a:p>
                <a14:m>
                  <m:oMath xmlns:m="http://schemas.openxmlformats.org/officeDocument/2006/math">
                    <m:r>
                      <a:rPr lang="en-US" altLang="ja-JP" i="1">
                        <a:latin typeface="Cambria Math" panose="02040503050406030204" pitchFamily="18" charset="0"/>
                      </a:rPr>
                      <m:t>𝑚</m:t>
                    </m:r>
                  </m:oMath>
                </a14:m>
                <a:r>
                  <a:rPr lang="en-US" altLang="ja-JP" dirty="0"/>
                  <a:t>…</a:t>
                </a:r>
                <a14:m>
                  <m:oMath xmlns:m="http://schemas.openxmlformats.org/officeDocument/2006/math">
                    <m:r>
                      <a:rPr lang="en-US" altLang="ja-JP" i="1" dirty="0">
                        <a:latin typeface="Cambria Math" panose="02040503050406030204" pitchFamily="18" charset="0"/>
                      </a:rPr>
                      <m:t>𝑀</m:t>
                    </m:r>
                  </m:oMath>
                </a14:m>
                <a:r>
                  <a:rPr lang="ja-JP" altLang="en-US" dirty="0"/>
                  <a:t>の任意の特徴パッチベクトル</a:t>
                </a:r>
                <a:endParaRPr lang="en-US" altLang="ja-JP" dirty="0"/>
              </a:p>
              <a:p>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en-US" altLang="ja-JP" dirty="0"/>
                  <a:t>…</a:t>
                </a:r>
                <a:r>
                  <a:rPr lang="ja-JP" altLang="en-US" dirty="0"/>
                  <a:t>テスト画像内のとある特徴パッチベクトル</a:t>
                </a:r>
                <a:endParaRPr lang="en-US" altLang="ja-JP" dirty="0"/>
              </a:p>
            </p:txBody>
          </p:sp>
        </mc:Choice>
        <mc:Fallback xmlns="">
          <p:sp>
            <p:nvSpPr>
              <p:cNvPr id="2" name="テキスト ボックス 1">
                <a:extLst>
                  <a:ext uri="{FF2B5EF4-FFF2-40B4-BE49-F238E27FC236}">
                    <a16:creationId xmlns:a16="http://schemas.microsoft.com/office/drawing/2014/main" id="{7C5AB101-3C15-27F7-8B0D-EFAC4D51A62E}"/>
                  </a:ext>
                </a:extLst>
              </p:cNvPr>
              <p:cNvSpPr txBox="1">
                <a:spLocks noRot="1" noChangeAspect="1" noMove="1" noResize="1" noEditPoints="1" noAdjustHandles="1" noChangeArrowheads="1" noChangeShapeType="1" noTextEdit="1"/>
              </p:cNvSpPr>
              <p:nvPr/>
            </p:nvSpPr>
            <p:spPr>
              <a:xfrm>
                <a:off x="425998" y="3165342"/>
                <a:ext cx="10568354" cy="3547574"/>
              </a:xfrm>
              <a:prstGeom prst="rect">
                <a:avLst/>
              </a:prstGeom>
              <a:blipFill>
                <a:blip r:embed="rId4"/>
                <a:stretch>
                  <a:fillRect l="-923" t="-1375" r="-2595" b="-859"/>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87C9E081-2D64-8869-A9FC-327935EC78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9128" y="1334360"/>
            <a:ext cx="8922094" cy="1894174"/>
          </a:xfrm>
          <a:prstGeom prst="rect">
            <a:avLst/>
          </a:prstGeom>
        </p:spPr>
      </p:pic>
      <p:sp>
        <p:nvSpPr>
          <p:cNvPr id="3" name="Slide Number Placeholder 2">
            <a:extLst>
              <a:ext uri="{FF2B5EF4-FFF2-40B4-BE49-F238E27FC236}">
                <a16:creationId xmlns:a16="http://schemas.microsoft.com/office/drawing/2014/main" id="{84ABC00E-C872-9089-9B51-D88EAE3C1279}"/>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16</a:t>
            </a:fld>
            <a:r>
              <a:rPr kumimoji="1" lang="en-US" altLang="ja-JP" dirty="0"/>
              <a:t>-</a:t>
            </a:r>
            <a:endParaRPr kumimoji="1" lang="ja-JP" altLang="en-US" dirty="0"/>
          </a:p>
        </p:txBody>
      </p:sp>
    </p:spTree>
    <p:extLst>
      <p:ext uri="{BB962C8B-B14F-4D97-AF65-F5344CB8AC3E}">
        <p14:creationId xmlns:p14="http://schemas.microsoft.com/office/powerpoint/2010/main" val="368022304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D6EFC-C5B5-269A-1231-493BF9BD3B7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1C3D51-44CB-BD00-6FD7-FBB33DDA8182}"/>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17</a:t>
            </a:fld>
            <a:r>
              <a:rPr kumimoji="1" lang="en-US" altLang="ja-JP"/>
              <a:t>-</a:t>
            </a:r>
            <a:endParaRPr kumimoji="1" lang="ja-JP"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B35D72-9CEC-243F-A580-CA8F9E9DA673}"/>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i="1">
                        <a:latin typeface="Cambria Math" panose="02040503050406030204" pitchFamily="18" charset="0"/>
                      </a:rPr>
                      <m:t>𝑠</m:t>
                    </m:r>
                  </m:oMath>
                </a14:m>
                <a:endParaRPr lang="en-JP" sz="4000" dirty="0"/>
              </a:p>
            </p:txBody>
          </p:sp>
        </mc:Choice>
        <mc:Fallback xmlns="">
          <p:sp>
            <p:nvSpPr>
              <p:cNvPr id="4" name="TextBox 3">
                <a:extLst>
                  <a:ext uri="{FF2B5EF4-FFF2-40B4-BE49-F238E27FC236}">
                    <a16:creationId xmlns:a16="http://schemas.microsoft.com/office/drawing/2014/main" id="{A9B35D72-9CEC-243F-A580-CA8F9E9DA673}"/>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3"/>
                <a:stretch>
                  <a:fillRect l="-2370" t="-15517" b="-36207"/>
                </a:stretch>
              </a:blipFill>
            </p:spPr>
            <p:txBody>
              <a:bodyPr/>
              <a:lstStyle/>
              <a:p>
                <a:r>
                  <a:rPr lang="ja-JP" altLang="en-US">
                    <a:noFill/>
                  </a:rPr>
                  <a:t> </a:t>
                </a:r>
              </a:p>
            </p:txBody>
          </p:sp>
        </mc:Fallback>
      </mc:AlternateContent>
      <p:grpSp>
        <p:nvGrpSpPr>
          <p:cNvPr id="9" name="グループ化 8">
            <a:extLst>
              <a:ext uri="{FF2B5EF4-FFF2-40B4-BE49-F238E27FC236}">
                <a16:creationId xmlns:a16="http://schemas.microsoft.com/office/drawing/2014/main" id="{A31099C4-31CE-0009-8D68-A15166832547}"/>
              </a:ext>
            </a:extLst>
          </p:cNvPr>
          <p:cNvGrpSpPr/>
          <p:nvPr/>
        </p:nvGrpSpPr>
        <p:grpSpPr>
          <a:xfrm>
            <a:off x="2132008" y="1636450"/>
            <a:ext cx="7927984" cy="1441453"/>
            <a:chOff x="1759661" y="4725004"/>
            <a:chExt cx="7927984" cy="1441453"/>
          </a:xfrm>
        </p:grpSpPr>
        <p:pic>
          <p:nvPicPr>
            <p:cNvPr id="8" name="図 7">
              <a:extLst>
                <a:ext uri="{FF2B5EF4-FFF2-40B4-BE49-F238E27FC236}">
                  <a16:creationId xmlns:a16="http://schemas.microsoft.com/office/drawing/2014/main" id="{B92A5265-CE5F-1F15-B5FB-E3AF34F85F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9661" y="4725004"/>
              <a:ext cx="7927984" cy="1441453"/>
            </a:xfrm>
            <a:prstGeom prst="rect">
              <a:avLst/>
            </a:prstGeom>
          </p:spPr>
        </p:pic>
        <p:cxnSp>
          <p:nvCxnSpPr>
            <p:cNvPr id="7" name="直線コネクタ 6">
              <a:extLst>
                <a:ext uri="{FF2B5EF4-FFF2-40B4-BE49-F238E27FC236}">
                  <a16:creationId xmlns:a16="http://schemas.microsoft.com/office/drawing/2014/main" id="{D47B9AAA-AF64-527E-2545-7CB20121296B}"/>
                </a:ext>
              </a:extLst>
            </p:cNvPr>
            <p:cNvCxnSpPr/>
            <p:nvPr/>
          </p:nvCxnSpPr>
          <p:spPr>
            <a:xfrm>
              <a:off x="2902857" y="6166457"/>
              <a:ext cx="5370286" cy="0"/>
            </a:xfrm>
            <a:prstGeom prst="line">
              <a:avLst/>
            </a:prstGeom>
            <a:ln w="825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1" name="コネクタ: 曲線 10">
            <a:extLst>
              <a:ext uri="{FF2B5EF4-FFF2-40B4-BE49-F238E27FC236}">
                <a16:creationId xmlns:a16="http://schemas.microsoft.com/office/drawing/2014/main" id="{668FB9F5-5F2D-270E-C59F-1E4E6121B4A3}"/>
              </a:ext>
            </a:extLst>
          </p:cNvPr>
          <p:cNvCxnSpPr>
            <a:cxnSpLocks/>
            <a:endCxn id="18" idx="3"/>
          </p:cNvCxnSpPr>
          <p:nvPr/>
        </p:nvCxnSpPr>
        <p:spPr>
          <a:xfrm rot="16200000" flipH="1">
            <a:off x="6071499" y="3241967"/>
            <a:ext cx="1283632" cy="1041724"/>
          </a:xfrm>
          <a:prstGeom prst="curvedConnector4">
            <a:avLst>
              <a:gd name="adj1" fmla="val 15878"/>
              <a:gd name="adj2" fmla="val 254166"/>
            </a:avLst>
          </a:prstGeom>
          <a:ln w="762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4" name="グループ化 33">
            <a:extLst>
              <a:ext uri="{FF2B5EF4-FFF2-40B4-BE49-F238E27FC236}">
                <a16:creationId xmlns:a16="http://schemas.microsoft.com/office/drawing/2014/main" id="{A2FCB837-BB0D-37BA-14D9-2531338489AB}"/>
              </a:ext>
            </a:extLst>
          </p:cNvPr>
          <p:cNvGrpSpPr/>
          <p:nvPr/>
        </p:nvGrpSpPr>
        <p:grpSpPr>
          <a:xfrm>
            <a:off x="171299" y="3736987"/>
            <a:ext cx="11165952" cy="2601851"/>
            <a:chOff x="140677" y="1233716"/>
            <a:chExt cx="11165952" cy="2601851"/>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BE4A1E5-0E95-84A4-88EB-4070A85A0D2D}"/>
                    </a:ext>
                  </a:extLst>
                </p:cNvPr>
                <p:cNvSpPr txBox="1"/>
                <p:nvPr/>
              </p:nvSpPr>
              <p:spPr>
                <a:xfrm>
                  <a:off x="140677" y="1373354"/>
                  <a:ext cx="11165952" cy="2462213"/>
                </a:xfrm>
                <a:prstGeom prst="rect">
                  <a:avLst/>
                </a:prstGeom>
                <a:noFill/>
              </p:spPr>
              <p:txBody>
                <a:bodyPr wrap="square" rtlCol="0">
                  <a:spAutoFit/>
                </a:bodyPr>
                <a:lstStyle/>
                <a:p>
                  <a:r>
                    <a:rPr lang="ja-JP" altLang="en-US" sz="2000" b="1" dirty="0"/>
                    <a:t>・</a:t>
                  </a:r>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m:t>
                          </m:r>
                        </m:sup>
                      </m:sSup>
                    </m:oMath>
                  </a14:m>
                  <a:r>
                    <a:rPr lang="ja-JP" altLang="en-US" dirty="0"/>
                    <a:t>が</a:t>
                  </a:r>
                  <a14:m>
                    <m:oMath xmlns:m="http://schemas.openxmlformats.org/officeDocument/2006/math">
                      <m:r>
                        <a:rPr lang="en-US" altLang="ja-JP" i="1">
                          <a:latin typeface="Cambria Math" panose="02040503050406030204" pitchFamily="18" charset="0"/>
                        </a:rPr>
                        <m:t>𝑚</m:t>
                      </m:r>
                    </m:oMath>
                  </a14:m>
                  <a:r>
                    <a:rPr lang="ja-JP" altLang="en-US" sz="2000" dirty="0"/>
                    <a:t>と近いケース ⇒スコアを維持</a:t>
                  </a:r>
                  <a:r>
                    <a:rPr lang="en-US" altLang="ja-JP" sz="2000" dirty="0"/>
                    <a:t>(</a:t>
                  </a:r>
                  <a:r>
                    <a:rPr lang="ja-JP" altLang="en-US" sz="2000" dirty="0"/>
                    <a:t>ほとんど減衰なし</a:t>
                  </a:r>
                  <a:r>
                    <a:rPr lang="en-US" altLang="ja-JP" sz="2000" dirty="0"/>
                    <a:t>)</a:t>
                  </a:r>
                  <a:r>
                    <a:rPr lang="ja-JP" altLang="en-US" sz="2000" dirty="0"/>
                    <a:t>。</a:t>
                  </a:r>
                  <a:endParaRPr lang="en-US" altLang="ja-JP" sz="2000" dirty="0"/>
                </a:p>
                <a:p>
                  <a:endParaRPr lang="en-US" altLang="ja-JP" sz="2000" dirty="0"/>
                </a:p>
                <a:p>
                  <a:r>
                    <a:rPr lang="ja-JP" altLang="en-US" sz="2000" b="1" dirty="0"/>
                    <a:t>・</a:t>
                  </a:r>
                  <a:r>
                    <a:rPr lang="en-US" altLang="ja-JP" sz="2000" dirty="0"/>
                    <a:t> </a:t>
                  </a:r>
                  <a14:m>
                    <m:oMath xmlns:m="http://schemas.openxmlformats.org/officeDocument/2006/math">
                      <m:sSup>
                        <m:sSupPr>
                          <m:ctrlPr>
                            <a:rPr lang="en-US" altLang="ja-JP" sz="2000" i="1" smtClean="0">
                              <a:latin typeface="Cambria Math" panose="02040503050406030204" pitchFamily="18" charset="0"/>
                            </a:rPr>
                          </m:ctrlPr>
                        </m:sSupPr>
                        <m:e>
                          <m:r>
                            <a:rPr lang="en-US" altLang="ja-JP" sz="2000" i="1">
                              <a:latin typeface="Cambria Math" panose="02040503050406030204" pitchFamily="18" charset="0"/>
                            </a:rPr>
                            <m:t>𝑚</m:t>
                          </m:r>
                        </m:e>
                        <m:sup>
                          <m:r>
                            <a:rPr lang="en-US" altLang="ja-JP" sz="2000" b="0" i="1" smtClean="0">
                              <a:latin typeface="Cambria Math" panose="02040503050406030204" pitchFamily="18" charset="0"/>
                            </a:rPr>
                            <m:t>∗</m:t>
                          </m:r>
                        </m:sup>
                      </m:sSup>
                    </m:oMath>
                  </a14:m>
                  <a:r>
                    <a:rPr lang="ja-JP" altLang="en-US" dirty="0"/>
                    <a:t>が</a:t>
                  </a:r>
                  <a14:m>
                    <m:oMath xmlns:m="http://schemas.openxmlformats.org/officeDocument/2006/math">
                      <m:r>
                        <a:rPr lang="en-US" altLang="ja-JP" sz="2000" i="1">
                          <a:latin typeface="Cambria Math" panose="02040503050406030204" pitchFamily="18" charset="0"/>
                        </a:rPr>
                        <m:t>𝑚</m:t>
                      </m:r>
                      <m:r>
                        <a:rPr lang="ja-JP" altLang="en-US" sz="2000" i="1" smtClean="0">
                          <a:latin typeface="Cambria Math" panose="02040503050406030204" pitchFamily="18" charset="0"/>
                        </a:rPr>
                        <m:t>から</m:t>
                      </m:r>
                    </m:oMath>
                  </a14:m>
                  <a:r>
                    <a:rPr lang="ja-JP" altLang="en-US" sz="2000" dirty="0"/>
                    <a:t>遠いケース ⇒スコアを減衰。</a:t>
                  </a:r>
                  <a:endParaRPr lang="en-US" altLang="ja-JP" sz="2000" dirty="0"/>
                </a:p>
                <a:p>
                  <a:endParaRPr lang="en-US" altLang="ja-JP" sz="2000" dirty="0"/>
                </a:p>
                <a:p>
                  <a:endParaRPr lang="en-US" altLang="ja-JP" sz="2000" dirty="0"/>
                </a:p>
                <a:p>
                  <a14:m>
                    <m:oMath xmlns:m="http://schemas.openxmlformats.org/officeDocument/2006/math">
                      <m:r>
                        <a:rPr lang="en-US" altLang="ja-JP" i="1" dirty="0">
                          <a:latin typeface="Cambria Math" panose="02040503050406030204" pitchFamily="18" charset="0"/>
                        </a:rPr>
                        <m:t>𝑀</m:t>
                      </m:r>
                    </m:oMath>
                  </a14:m>
                  <a:r>
                    <a:rPr lang="en-US" altLang="ja-JP" dirty="0"/>
                    <a:t>…</a:t>
                  </a:r>
                  <a:r>
                    <a:rPr lang="ja-JP" altLang="en-US" dirty="0"/>
                    <a:t>コアセット・サブサンプリングを適用したメモリバンク</a:t>
                  </a:r>
                  <a:endParaRPr lang="en-US" altLang="ja-JP" dirty="0"/>
                </a:p>
                <a:p>
                  <a14:m>
                    <m:oMath xmlns:m="http://schemas.openxmlformats.org/officeDocument/2006/math">
                      <m:r>
                        <a:rPr lang="en-US" altLang="ja-JP" i="1">
                          <a:latin typeface="Cambria Math" panose="02040503050406030204" pitchFamily="18" charset="0"/>
                        </a:rPr>
                        <m:t>𝑚</m:t>
                      </m:r>
                    </m:oMath>
                  </a14:m>
                  <a:r>
                    <a:rPr lang="en-US" altLang="ja-JP" dirty="0"/>
                    <a:t>…m*</a:t>
                  </a:r>
                  <a:r>
                    <a:rPr lang="ja-JP" altLang="en-US" dirty="0"/>
                    <a:t> の近傍にいる他の正常パッチベクトル</a:t>
                  </a:r>
                  <a:endParaRPr lang="en-US" altLang="ja-JP" i="1" dirty="0">
                    <a:latin typeface="Cambria Math" panose="02040503050406030204" pitchFamily="18" charset="0"/>
                  </a:endParaRPr>
                </a:p>
                <a:p>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en-US" altLang="ja-JP" dirty="0"/>
                    <a:t>*…</a:t>
                  </a:r>
                  <a:r>
                    <a:rPr lang="ja-JP" altLang="en-US" dirty="0"/>
                    <a:t>テスト画像内で最も異常らしさを持つ特徴パッチベクトル</a:t>
                  </a:r>
                  <a:endParaRPr lang="en-US" altLang="ja-JP" dirty="0"/>
                </a:p>
              </p:txBody>
            </p:sp>
          </mc:Choice>
          <mc:Fallback xmlns="">
            <p:sp>
              <p:nvSpPr>
                <p:cNvPr id="5" name="テキスト ボックス 4">
                  <a:extLst>
                    <a:ext uri="{FF2B5EF4-FFF2-40B4-BE49-F238E27FC236}">
                      <a16:creationId xmlns:a16="http://schemas.microsoft.com/office/drawing/2014/main" id="{EBE4A1E5-0E95-84A4-88EB-4070A85A0D2D}"/>
                    </a:ext>
                  </a:extLst>
                </p:cNvPr>
                <p:cNvSpPr txBox="1">
                  <a:spLocks noRot="1" noChangeAspect="1" noMove="1" noResize="1" noEditPoints="1" noAdjustHandles="1" noChangeArrowheads="1" noChangeShapeType="1" noTextEdit="1"/>
                </p:cNvSpPr>
                <p:nvPr/>
              </p:nvSpPr>
              <p:spPr>
                <a:xfrm>
                  <a:off x="140677" y="1373354"/>
                  <a:ext cx="11165952" cy="2462213"/>
                </a:xfrm>
                <a:prstGeom prst="rect">
                  <a:avLst/>
                </a:prstGeom>
                <a:blipFill>
                  <a:blip r:embed="rId5"/>
                  <a:stretch>
                    <a:fillRect l="-546" t="-1485" b="-3218"/>
                  </a:stretch>
                </a:blipFill>
              </p:spPr>
              <p:txBody>
                <a:bodyPr/>
                <a:lstStyle/>
                <a:p>
                  <a:r>
                    <a:rPr lang="ja-JP" altLang="en-US">
                      <a:noFill/>
                    </a:rPr>
                    <a:t> </a:t>
                  </a:r>
                </a:p>
              </p:txBody>
            </p:sp>
          </mc:Fallback>
        </mc:AlternateContent>
        <p:sp>
          <p:nvSpPr>
            <p:cNvPr id="18" name="大かっこ 17">
              <a:extLst>
                <a:ext uri="{FF2B5EF4-FFF2-40B4-BE49-F238E27FC236}">
                  <a16:creationId xmlns:a16="http://schemas.microsoft.com/office/drawing/2014/main" id="{F8090C73-091F-2B30-B71D-E601F3E3CFAC}"/>
                </a:ext>
              </a:extLst>
            </p:cNvPr>
            <p:cNvSpPr/>
            <p:nvPr/>
          </p:nvSpPr>
          <p:spPr>
            <a:xfrm>
              <a:off x="218427" y="1233716"/>
              <a:ext cx="6985128" cy="1335316"/>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D9BBA9BF-A9F2-88E2-02DC-3204C9B5119B}"/>
              </a:ext>
            </a:extLst>
          </p:cNvPr>
          <p:cNvSpPr txBox="1"/>
          <p:nvPr/>
        </p:nvSpPr>
        <p:spPr>
          <a:xfrm>
            <a:off x="8095146" y="3691958"/>
            <a:ext cx="1489944" cy="369332"/>
          </a:xfrm>
          <a:prstGeom prst="rect">
            <a:avLst/>
          </a:prstGeom>
          <a:solidFill>
            <a:schemeClr val="bg1"/>
          </a:solidFill>
          <a:ln>
            <a:solidFill>
              <a:schemeClr val="tx1"/>
            </a:solidFill>
          </a:ln>
        </p:spPr>
        <p:txBody>
          <a:bodyPr wrap="square">
            <a:spAutoFit/>
          </a:bodyPr>
          <a:lstStyle/>
          <a:p>
            <a:pPr algn="ctr"/>
            <a:r>
              <a:rPr lang="ja-JP" altLang="en-US" b="1" dirty="0"/>
              <a:t>スコア調整</a:t>
            </a:r>
            <a:endParaRPr kumimoji="1" lang="en-US" altLang="ja-JP" b="1" dirty="0"/>
          </a:p>
        </p:txBody>
      </p:sp>
    </p:spTree>
    <p:extLst>
      <p:ext uri="{BB962C8B-B14F-4D97-AF65-F5344CB8AC3E}">
        <p14:creationId xmlns:p14="http://schemas.microsoft.com/office/powerpoint/2010/main" val="160905128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2985433"/>
          </a:xfrm>
          <a:prstGeom prst="rect">
            <a:avLst/>
          </a:prstGeom>
          <a:noFill/>
        </p:spPr>
        <p:txBody>
          <a:bodyPr wrap="square" rtlCol="0">
            <a:spAutoFit/>
          </a:bodyPr>
          <a:lstStyle/>
          <a:p>
            <a:r>
              <a:rPr lang="ja-JP" altLang="en-US" sz="4000" dirty="0"/>
              <a:t>結果</a:t>
            </a:r>
            <a:endParaRPr lang="en-US" altLang="ja-JP" sz="4000" dirty="0"/>
          </a:p>
          <a:p>
            <a:endParaRPr lang="en-US" altLang="ja-JP" sz="4000" dirty="0"/>
          </a:p>
          <a:p>
            <a:r>
              <a:rPr lang="ja-JP" altLang="en-US" sz="4000" dirty="0"/>
              <a:t>・評価指標の説明</a:t>
            </a:r>
            <a:endParaRPr lang="en-US" altLang="ja-JP" sz="4000" dirty="0"/>
          </a:p>
          <a:p>
            <a:endParaRPr lang="en-US" sz="2800" dirty="0"/>
          </a:p>
          <a:p>
            <a:r>
              <a:rPr lang="ja-JP" altLang="en-US" sz="4000" dirty="0"/>
              <a:t>・結果の説明</a:t>
            </a:r>
            <a:endParaRPr lang="en-US" sz="4000" dirty="0"/>
          </a:p>
        </p:txBody>
      </p:sp>
    </p:spTree>
    <p:extLst>
      <p:ext uri="{BB962C8B-B14F-4D97-AF65-F5344CB8AC3E}">
        <p14:creationId xmlns:p14="http://schemas.microsoft.com/office/powerpoint/2010/main" val="99072170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19</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572314" cy="707886"/>
          </a:xfrm>
          <a:prstGeom prst="rect">
            <a:avLst/>
          </a:prstGeom>
          <a:noFill/>
        </p:spPr>
        <p:txBody>
          <a:bodyPr wrap="square" rtlCol="0">
            <a:spAutoFit/>
          </a:bodyPr>
          <a:lstStyle/>
          <a:p>
            <a:r>
              <a:rPr lang="ja-JP" altLang="en-US" sz="4000" dirty="0"/>
              <a:t>評価指標１</a:t>
            </a:r>
            <a:r>
              <a:rPr lang="en-US" altLang="ja-JP" sz="4000" dirty="0"/>
              <a:t>–ROCAUC</a:t>
            </a:r>
            <a:r>
              <a:rPr lang="ja-JP" altLang="en-US" sz="3200" dirty="0"/>
              <a:t> </a:t>
            </a:r>
            <a:r>
              <a:rPr lang="en-US" altLang="ja-JP" sz="2800" dirty="0"/>
              <a:t>(Area Under the Curve)</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2185214"/>
          </a:xfrm>
          <a:prstGeom prst="rect">
            <a:avLst/>
          </a:prstGeom>
          <a:noFill/>
        </p:spPr>
        <p:txBody>
          <a:bodyPr wrap="square" rtlCol="0">
            <a:spAutoFit/>
          </a:bodyPr>
          <a:lstStyle/>
          <a:p>
            <a:r>
              <a:rPr lang="en-US" altLang="ja-JP" sz="2000" b="1" dirty="0"/>
              <a:t>ROCAUC</a:t>
            </a:r>
            <a:r>
              <a:rPr lang="en-US" altLang="ja-JP" sz="2000" dirty="0"/>
              <a:t>…</a:t>
            </a:r>
            <a:r>
              <a:rPr kumimoji="1" lang="en-US" altLang="ja-JP" sz="2000" dirty="0"/>
              <a:t>ROC</a:t>
            </a:r>
            <a:r>
              <a:rPr lang="ja-JP" altLang="en-US" sz="2000" dirty="0"/>
              <a:t>曲線の下側の面積のこと。大きいほど性能が高い。</a:t>
            </a:r>
            <a:endParaRPr lang="en-US" altLang="ja-JP" sz="2000" dirty="0"/>
          </a:p>
          <a:p>
            <a:endParaRPr kumimoji="1" lang="en-US" altLang="ja-JP" sz="2000" dirty="0"/>
          </a:p>
          <a:p>
            <a:r>
              <a:rPr lang="en-US" altLang="ja-JP" sz="2000" b="1" dirty="0"/>
              <a:t>ROC</a:t>
            </a:r>
            <a:r>
              <a:rPr lang="ja-JP" altLang="en-US" sz="2000" b="1" dirty="0"/>
              <a:t>曲線</a:t>
            </a:r>
            <a:r>
              <a:rPr lang="en-US" altLang="ja-JP" sz="2000" dirty="0"/>
              <a:t>…</a:t>
            </a:r>
            <a:r>
              <a:rPr lang="ja-JP" altLang="en-US" sz="2000" dirty="0"/>
              <a:t>閾値</a:t>
            </a:r>
            <a:r>
              <a:rPr lang="en-US" altLang="ja-JP" sz="2000" dirty="0"/>
              <a:t>(</a:t>
            </a:r>
            <a:r>
              <a:rPr lang="ja-JP" altLang="en-US" sz="2000" dirty="0"/>
              <a:t>異常と見なす厳しさ</a:t>
            </a:r>
            <a:r>
              <a:rPr lang="en-US" altLang="ja-JP" sz="2000" dirty="0"/>
              <a:t>)</a:t>
            </a:r>
            <a:r>
              <a:rPr lang="ja-JP" altLang="en-US" sz="2000" dirty="0"/>
              <a:t>を変化させたときの</a:t>
            </a:r>
            <a:r>
              <a:rPr lang="en-US" altLang="ja-JP" sz="2000" dirty="0"/>
              <a:t>TPR</a:t>
            </a:r>
            <a:r>
              <a:rPr lang="ja-JP" altLang="en-US" sz="2000" dirty="0"/>
              <a:t>と</a:t>
            </a:r>
            <a:r>
              <a:rPr lang="en-US" altLang="ja-JP" sz="2000" dirty="0"/>
              <a:t>FPR</a:t>
            </a:r>
            <a:r>
              <a:rPr lang="ja-JP" altLang="en-US" sz="2000" dirty="0"/>
              <a:t>をプロットしたもの。</a:t>
            </a:r>
            <a:endParaRPr lang="en-US" altLang="ja-JP" sz="2000" dirty="0"/>
          </a:p>
          <a:p>
            <a:endParaRPr lang="en-US" altLang="ja-JP" sz="2000" dirty="0"/>
          </a:p>
          <a:p>
            <a:endParaRPr lang="en-US" altLang="ja-JP" sz="1400" dirty="0"/>
          </a:p>
          <a:p>
            <a:r>
              <a:rPr lang="en-US" altLang="ja-JP" sz="1400" dirty="0"/>
              <a:t>TPR…</a:t>
            </a:r>
            <a:r>
              <a:rPr lang="ja-JP" altLang="en-US" sz="1400" dirty="0"/>
              <a:t>異常な画像が入力されたときに、異常であると正しく判定した割合。</a:t>
            </a:r>
            <a:endParaRPr lang="en-US" altLang="ja-JP" sz="1400" dirty="0"/>
          </a:p>
          <a:p>
            <a:endParaRPr lang="en-US" altLang="ja-JP" sz="1400" dirty="0"/>
          </a:p>
          <a:p>
            <a:r>
              <a:rPr lang="en-US" altLang="ja-JP" sz="1400" dirty="0"/>
              <a:t>FPR…</a:t>
            </a:r>
            <a:r>
              <a:rPr lang="ja-JP" altLang="en-US" sz="1400" dirty="0"/>
              <a:t>異常な画像が入力されたときに、正常であると誤って判定した割合。</a:t>
            </a:r>
            <a:endParaRPr lang="en-US" altLang="ja-JP" sz="1400" dirty="0"/>
          </a:p>
        </p:txBody>
      </p:sp>
      <p:pic>
        <p:nvPicPr>
          <p:cNvPr id="1028" name="Picture 4" descr="image.png">
            <a:extLst>
              <a:ext uri="{FF2B5EF4-FFF2-40B4-BE49-F238E27FC236}">
                <a16:creationId xmlns:a16="http://schemas.microsoft.com/office/drawing/2014/main" id="{32ACD306-5F79-4FBC-80F2-92FD46054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706" y="4006787"/>
            <a:ext cx="4961744" cy="230481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462114E3-D644-4AB5-9E75-EC6BA7898173}"/>
              </a:ext>
            </a:extLst>
          </p:cNvPr>
          <p:cNvCxnSpPr/>
          <p:nvPr/>
        </p:nvCxnSpPr>
        <p:spPr>
          <a:xfrm>
            <a:off x="7315200" y="4510216"/>
            <a:ext cx="0" cy="1640743"/>
          </a:xfrm>
          <a:prstGeom prst="line">
            <a:avLst/>
          </a:prstGeom>
        </p:spPr>
        <p:style>
          <a:lnRef idx="1">
            <a:schemeClr val="dk1"/>
          </a:lnRef>
          <a:fillRef idx="0">
            <a:schemeClr val="dk1"/>
          </a:fillRef>
          <a:effectRef idx="0">
            <a:schemeClr val="dk1"/>
          </a:effectRef>
          <a:fontRef idx="minor">
            <a:schemeClr val="tx1"/>
          </a:fontRef>
        </p:style>
      </p:cxnSp>
      <p:sp>
        <p:nvSpPr>
          <p:cNvPr id="9" name="正方形/長方形 8">
            <a:extLst>
              <a:ext uri="{FF2B5EF4-FFF2-40B4-BE49-F238E27FC236}">
                <a16:creationId xmlns:a16="http://schemas.microsoft.com/office/drawing/2014/main" id="{3F9374E7-5A68-4D8F-9504-D6768B01AD0A}"/>
              </a:ext>
            </a:extLst>
          </p:cNvPr>
          <p:cNvSpPr/>
          <p:nvPr/>
        </p:nvSpPr>
        <p:spPr>
          <a:xfrm>
            <a:off x="8330377" y="6512256"/>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12" name="テキスト ボックス 11">
            <a:extLst>
              <a:ext uri="{FF2B5EF4-FFF2-40B4-BE49-F238E27FC236}">
                <a16:creationId xmlns:a16="http://schemas.microsoft.com/office/drawing/2014/main" id="{D0D03CC3-AA8C-49B9-B93B-3B63C723E716}"/>
              </a:ext>
            </a:extLst>
          </p:cNvPr>
          <p:cNvSpPr txBox="1"/>
          <p:nvPr/>
        </p:nvSpPr>
        <p:spPr>
          <a:xfrm>
            <a:off x="140834" y="4131870"/>
            <a:ext cx="6385711" cy="400110"/>
          </a:xfrm>
          <a:prstGeom prst="rect">
            <a:avLst/>
          </a:prstGeom>
          <a:noFill/>
        </p:spPr>
        <p:txBody>
          <a:bodyPr wrap="square" rtlCol="0">
            <a:spAutoFit/>
          </a:bodyPr>
          <a:lstStyle/>
          <a:p>
            <a:r>
              <a:rPr kumimoji="1" lang="ja-JP" altLang="en-US" sz="2000" u="sng" dirty="0"/>
              <a:t>異常検知ではピクセル単位や画像単位で利用する</a:t>
            </a:r>
            <a:endParaRPr kumimoji="1" lang="en-US" altLang="ja-JP" sz="2000" u="sng" dirty="0"/>
          </a:p>
        </p:txBody>
      </p:sp>
    </p:spTree>
    <p:extLst>
      <p:ext uri="{BB962C8B-B14F-4D97-AF65-F5344CB8AC3E}">
        <p14:creationId xmlns:p14="http://schemas.microsoft.com/office/powerpoint/2010/main" val="152715922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10743703" cy="769441"/>
          </a:xfrm>
          <a:prstGeom prst="rect">
            <a:avLst/>
          </a:prstGeom>
          <a:noFill/>
        </p:spPr>
        <p:txBody>
          <a:bodyPr wrap="square" rtlCol="0">
            <a:spAutoFit/>
          </a:bodyPr>
          <a:lstStyle/>
          <a:p>
            <a:r>
              <a:rPr lang="ja-JP" altLang="en-US" sz="2400" dirty="0"/>
              <a:t>・</a:t>
            </a:r>
            <a:r>
              <a:rPr lang="ja-JP" altLang="en-US" sz="2000" dirty="0"/>
              <a:t>クラス数が増えると大量のメモリを消費するという問題点の解決。</a:t>
            </a:r>
            <a:endParaRPr lang="en-US" altLang="ja-JP" sz="2400" dirty="0"/>
          </a:p>
          <a:p>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01472"/>
            <a:ext cx="11588086" cy="369332"/>
          </a:xfrm>
          <a:prstGeom prst="rect">
            <a:avLst/>
          </a:prstGeom>
          <a:noFill/>
        </p:spPr>
        <p:txBody>
          <a:bodyPr wrap="square" rtlCol="0">
            <a:spAutoFit/>
          </a:bodyPr>
          <a:lstStyle/>
          <a:p>
            <a:r>
              <a:rPr lang="ja-JP" altLang="en-US" dirty="0"/>
              <a:t>・メモリバンクのサイズを元の</a:t>
            </a:r>
            <a:r>
              <a:rPr lang="en-US" altLang="ja-JP" dirty="0"/>
              <a:t>1%</a:t>
            </a:r>
            <a:r>
              <a:rPr lang="ja-JP" altLang="en-US" dirty="0" err="1"/>
              <a:t>まで削</a:t>
            </a:r>
            <a:r>
              <a:rPr lang="ja-JP" altLang="en-US" dirty="0"/>
              <a:t>減しても高い性能を維持できる。</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ja-JP" altLang="en-US" sz="2000" dirty="0"/>
              <a:t>・</a:t>
            </a:r>
            <a:r>
              <a:rPr lang="en-US" altLang="ja-JP" sz="2000" dirty="0"/>
              <a:t>KNN</a:t>
            </a:r>
            <a:r>
              <a:rPr lang="ja-JP" altLang="en-US" sz="2000" dirty="0"/>
              <a:t>利用による計算量の増大問題の解決。</a:t>
            </a:r>
            <a:endParaRPr lang="en-US" altLang="ja-JP" sz="2000" dirty="0"/>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a:t>
            </a:r>
            <a:r>
              <a:rPr lang="ja-JP" altLang="en-US" sz="2000" dirty="0"/>
              <a:t>メモリバンク縮小のために、貪欲アルゴリズムを導入。</a:t>
            </a:r>
            <a:endParaRPr lang="en-JP" sz="2000" dirty="0"/>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r>
              <a:rPr lang="en-JP" sz="2000" dirty="0"/>
              <a:t>・</a:t>
            </a:r>
            <a:r>
              <a:rPr lang="ja-JP" altLang="en-US" sz="2000" dirty="0"/>
              <a:t>中間層の採用、高次元特徴ベクトルの利用可能な情報の不足への対策</a:t>
            </a:r>
            <a:endParaRPr lang="en-JP" sz="2000" dirty="0"/>
          </a:p>
        </p:txBody>
      </p:sp>
      <p:sp>
        <p:nvSpPr>
          <p:cNvPr id="20" name="TextBox 11">
            <a:extLst>
              <a:ext uri="{FF2B5EF4-FFF2-40B4-BE49-F238E27FC236}">
                <a16:creationId xmlns:a16="http://schemas.microsoft.com/office/drawing/2014/main" id="{D8EDE6DB-1840-4252-91B5-786E7EE6F6BF}"/>
              </a:ext>
            </a:extLst>
          </p:cNvPr>
          <p:cNvSpPr txBox="1"/>
          <p:nvPr/>
        </p:nvSpPr>
        <p:spPr>
          <a:xfrm>
            <a:off x="449014" y="5520964"/>
            <a:ext cx="11588086" cy="369332"/>
          </a:xfrm>
          <a:prstGeom prst="rect">
            <a:avLst/>
          </a:prstGeom>
          <a:noFill/>
        </p:spPr>
        <p:txBody>
          <a:bodyPr wrap="square" rtlCol="0">
            <a:spAutoFit/>
          </a:bodyPr>
          <a:lstStyle/>
          <a:p>
            <a:r>
              <a:rPr lang="ja-JP" altLang="en-US" dirty="0"/>
              <a:t>・画像レベルの異常検知で、</a:t>
            </a:r>
            <a:r>
              <a:rPr lang="en-US" altLang="ja-JP" dirty="0"/>
              <a:t>AUROC</a:t>
            </a:r>
            <a:r>
              <a:rPr lang="ja-JP" altLang="en-US" dirty="0"/>
              <a:t>スコア</a:t>
            </a:r>
            <a:r>
              <a:rPr lang="en-US" altLang="ja-JP" dirty="0"/>
              <a:t>99.6%</a:t>
            </a:r>
            <a:r>
              <a:rPr lang="ja-JP" altLang="en-US" dirty="0"/>
              <a:t>を達成。</a:t>
            </a:r>
            <a:endParaRPr lang="en-JP" sz="2000" dirty="0"/>
          </a:p>
        </p:txBody>
      </p:sp>
      <p:sp>
        <p:nvSpPr>
          <p:cNvPr id="21" name="TextBox 11">
            <a:extLst>
              <a:ext uri="{FF2B5EF4-FFF2-40B4-BE49-F238E27FC236}">
                <a16:creationId xmlns:a16="http://schemas.microsoft.com/office/drawing/2014/main" id="{3784DA96-CB7D-4B16-B33A-2FFA6A08417E}"/>
              </a:ext>
            </a:extLst>
          </p:cNvPr>
          <p:cNvSpPr txBox="1"/>
          <p:nvPr/>
        </p:nvSpPr>
        <p:spPr>
          <a:xfrm>
            <a:off x="449014" y="6457890"/>
            <a:ext cx="11588086" cy="400110"/>
          </a:xfrm>
          <a:prstGeom prst="rect">
            <a:avLst/>
          </a:prstGeom>
          <a:noFill/>
        </p:spPr>
        <p:txBody>
          <a:bodyPr wrap="square" rtlCol="0">
            <a:spAutoFit/>
          </a:bodyPr>
          <a:lstStyle/>
          <a:p>
            <a:r>
              <a:rPr lang="ja-JP" altLang="en-US" sz="2000" dirty="0"/>
              <a:t>・少ないデータでも高精度を達成。</a:t>
            </a:r>
            <a:endParaRPr lang="en-JP" sz="2000" dirty="0"/>
          </a:p>
        </p:txBody>
      </p:sp>
    </p:spTree>
    <p:extLst>
      <p:ext uri="{BB962C8B-B14F-4D97-AF65-F5344CB8AC3E}">
        <p14:creationId xmlns:p14="http://schemas.microsoft.com/office/powerpoint/2010/main" val="273708305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20</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評価指標２</a:t>
            </a:r>
            <a:r>
              <a:rPr lang="en-US" altLang="ja-JP" sz="4000" dirty="0"/>
              <a:t>-PRO</a:t>
            </a:r>
            <a:r>
              <a:rPr lang="en-US" altLang="ja-JP" sz="4000" b="1" dirty="0"/>
              <a:t> </a:t>
            </a:r>
            <a:r>
              <a:rPr lang="en-US" altLang="ja-JP" sz="2800" dirty="0"/>
              <a:t>(Per-Region Overlap) </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1631216"/>
          </a:xfrm>
          <a:prstGeom prst="rect">
            <a:avLst/>
          </a:prstGeom>
          <a:noFill/>
        </p:spPr>
        <p:txBody>
          <a:bodyPr wrap="square" rtlCol="0">
            <a:spAutoFit/>
          </a:bodyPr>
          <a:lstStyle/>
          <a:p>
            <a:r>
              <a:rPr lang="en-US" altLang="ja-JP" sz="2000" b="1" dirty="0"/>
              <a:t>PRO</a:t>
            </a:r>
            <a:r>
              <a:rPr lang="en-US" altLang="ja-JP" sz="2000" dirty="0"/>
              <a:t> …</a:t>
            </a:r>
            <a:r>
              <a:rPr lang="ja-JP" altLang="en-US" sz="2000" dirty="0"/>
              <a:t>モデルが予測した異常領域と正解の異常領域の重なり具合。</a:t>
            </a:r>
            <a:endParaRPr lang="en-US" altLang="ja-JP" sz="2000" dirty="0"/>
          </a:p>
          <a:p>
            <a:r>
              <a:rPr lang="ja-JP" altLang="en-US" sz="2000" dirty="0"/>
              <a:t>　　　 領域レベルの</a:t>
            </a:r>
            <a:r>
              <a:rPr lang="en-US" altLang="ja-JP" sz="2000" dirty="0"/>
              <a:t>TPR</a:t>
            </a:r>
            <a:r>
              <a:rPr lang="ja-JP" altLang="en-US" sz="2000" dirty="0"/>
              <a:t>と</a:t>
            </a:r>
            <a:r>
              <a:rPr lang="en-US" altLang="ja-JP" sz="2000" dirty="0"/>
              <a:t>FPR</a:t>
            </a:r>
            <a:r>
              <a:rPr lang="ja-JP" altLang="en-US" sz="2000" dirty="0"/>
              <a:t>でプロットしたグラフの下面積で評価。</a:t>
            </a:r>
            <a:endParaRPr lang="en-US" altLang="ja-JP" sz="2000" dirty="0"/>
          </a:p>
          <a:p>
            <a:endParaRPr lang="en-US" altLang="ja-JP" sz="2000" dirty="0"/>
          </a:p>
          <a:p>
            <a:r>
              <a:rPr lang="ja-JP" altLang="en-US" sz="2000" dirty="0"/>
              <a:t>利点：ピクセル単位の</a:t>
            </a:r>
            <a:r>
              <a:rPr lang="en-US" altLang="ja-JP" sz="2000" dirty="0"/>
              <a:t>ROCAUC</a:t>
            </a:r>
            <a:r>
              <a:rPr lang="ja-JP" altLang="en-US" sz="2000" dirty="0"/>
              <a:t>の弱点</a:t>
            </a:r>
            <a:r>
              <a:rPr lang="en-US" altLang="ja-JP" sz="2000" dirty="0"/>
              <a:t>(</a:t>
            </a:r>
            <a:r>
              <a:rPr lang="ja-JP" altLang="en-US" sz="2000" dirty="0"/>
              <a:t>小さな異常領域の見逃しを軽視</a:t>
            </a:r>
            <a:r>
              <a:rPr lang="en-US" altLang="ja-JP" sz="2000" dirty="0"/>
              <a:t>)</a:t>
            </a:r>
            <a:r>
              <a:rPr lang="ja-JP" altLang="en-US" sz="2000" dirty="0"/>
              <a:t> をカバーできる。</a:t>
            </a:r>
            <a:endParaRPr lang="en-US" altLang="ja-JP" sz="2000" dirty="0"/>
          </a:p>
          <a:p>
            <a:endParaRPr lang="en-US" altLang="ja-JP" sz="2000" dirty="0"/>
          </a:p>
        </p:txBody>
      </p:sp>
    </p:spTree>
    <p:extLst>
      <p:ext uri="{BB962C8B-B14F-4D97-AF65-F5344CB8AC3E}">
        <p14:creationId xmlns:p14="http://schemas.microsoft.com/office/powerpoint/2010/main" val="108965476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結果１　　性能指標の比較</a:t>
            </a:r>
            <a:endParaRPr lang="en-US" altLang="ja-JP" sz="4000" dirty="0"/>
          </a:p>
        </p:txBody>
      </p:sp>
      <p:pic>
        <p:nvPicPr>
          <p:cNvPr id="3" name="図 2">
            <a:extLst>
              <a:ext uri="{FF2B5EF4-FFF2-40B4-BE49-F238E27FC236}">
                <a16:creationId xmlns:a16="http://schemas.microsoft.com/office/drawing/2014/main" id="{96C73D89-497D-4C97-B8E1-8B6D19D9E958}"/>
              </a:ext>
            </a:extLst>
          </p:cNvPr>
          <p:cNvPicPr>
            <a:picLocks noChangeAspect="1"/>
          </p:cNvPicPr>
          <p:nvPr/>
        </p:nvPicPr>
        <p:blipFill rotWithShape="1">
          <a:blip r:embed="rId3"/>
          <a:srcRect t="26881"/>
          <a:stretch/>
        </p:blipFill>
        <p:spPr>
          <a:xfrm>
            <a:off x="41304" y="4143730"/>
            <a:ext cx="12109392" cy="992623"/>
          </a:xfrm>
          <a:prstGeom prst="rect">
            <a:avLst/>
          </a:prstGeom>
        </p:spPr>
      </p:pic>
      <p:sp>
        <p:nvSpPr>
          <p:cNvPr id="4" name="テキスト ボックス 3">
            <a:extLst>
              <a:ext uri="{FF2B5EF4-FFF2-40B4-BE49-F238E27FC236}">
                <a16:creationId xmlns:a16="http://schemas.microsoft.com/office/drawing/2014/main" id="{76FF1925-F185-4C7C-8531-2C2F696E8FE5}"/>
              </a:ext>
            </a:extLst>
          </p:cNvPr>
          <p:cNvSpPr txBox="1"/>
          <p:nvPr/>
        </p:nvSpPr>
        <p:spPr>
          <a:xfrm>
            <a:off x="229096" y="1339706"/>
            <a:ext cx="10568354" cy="400110"/>
          </a:xfrm>
          <a:prstGeom prst="rect">
            <a:avLst/>
          </a:prstGeom>
          <a:noFill/>
        </p:spPr>
        <p:txBody>
          <a:bodyPr wrap="square" rtlCol="0">
            <a:spAutoFit/>
          </a:bodyPr>
          <a:lstStyle/>
          <a:p>
            <a:r>
              <a:rPr lang="ja-JP" altLang="en-US" sz="2000" b="1" dirty="0"/>
              <a:t>注目すべきはメモリバンクを圧縮した際の性能低下。</a:t>
            </a:r>
            <a:endParaRPr lang="en-US" altLang="ja-JP" sz="2000" dirty="0"/>
          </a:p>
        </p:txBody>
      </p:sp>
      <p:pic>
        <p:nvPicPr>
          <p:cNvPr id="5" name="図 4">
            <a:extLst>
              <a:ext uri="{FF2B5EF4-FFF2-40B4-BE49-F238E27FC236}">
                <a16:creationId xmlns:a16="http://schemas.microsoft.com/office/drawing/2014/main" id="{C231FC82-C182-4488-AB1E-62251E0AF265}"/>
              </a:ext>
            </a:extLst>
          </p:cNvPr>
          <p:cNvPicPr>
            <a:picLocks noChangeAspect="1"/>
          </p:cNvPicPr>
          <p:nvPr/>
        </p:nvPicPr>
        <p:blipFill>
          <a:blip r:embed="rId4"/>
          <a:stretch>
            <a:fillRect/>
          </a:stretch>
        </p:blipFill>
        <p:spPr>
          <a:xfrm>
            <a:off x="800138" y="5601663"/>
            <a:ext cx="10591724" cy="1114176"/>
          </a:xfrm>
          <a:prstGeom prst="rect">
            <a:avLst/>
          </a:prstGeom>
        </p:spPr>
      </p:pic>
      <p:sp>
        <p:nvSpPr>
          <p:cNvPr id="6" name="テキスト ボックス 5">
            <a:extLst>
              <a:ext uri="{FF2B5EF4-FFF2-40B4-BE49-F238E27FC236}">
                <a16:creationId xmlns:a16="http://schemas.microsoft.com/office/drawing/2014/main" id="{FACF206B-850B-4FC9-9DAC-DC903DDB3547}"/>
              </a:ext>
            </a:extLst>
          </p:cNvPr>
          <p:cNvSpPr txBox="1"/>
          <p:nvPr/>
        </p:nvSpPr>
        <p:spPr>
          <a:xfrm>
            <a:off x="811822" y="6511842"/>
            <a:ext cx="10568354" cy="338554"/>
          </a:xfrm>
          <a:prstGeom prst="rect">
            <a:avLst/>
          </a:prstGeom>
          <a:noFill/>
        </p:spPr>
        <p:txBody>
          <a:bodyPr wrap="square" rtlCol="0">
            <a:spAutoFit/>
          </a:bodyPr>
          <a:lstStyle/>
          <a:p>
            <a:pPr algn="ctr"/>
            <a:r>
              <a:rPr lang="en-US" altLang="ja-JP" sz="1600" dirty="0"/>
              <a:t>PRO</a:t>
            </a:r>
            <a:r>
              <a:rPr lang="ja-JP" altLang="en-US" sz="1600" dirty="0"/>
              <a:t>スコアの結果</a:t>
            </a:r>
            <a:endParaRPr lang="en-US" altLang="ja-JP" sz="1600" dirty="0"/>
          </a:p>
        </p:txBody>
      </p:sp>
      <p:sp>
        <p:nvSpPr>
          <p:cNvPr id="7" name="テキスト ボックス 6">
            <a:extLst>
              <a:ext uri="{FF2B5EF4-FFF2-40B4-BE49-F238E27FC236}">
                <a16:creationId xmlns:a16="http://schemas.microsoft.com/office/drawing/2014/main" id="{F2FAAA9C-DB45-4B85-9D71-6713405EBF10}"/>
              </a:ext>
            </a:extLst>
          </p:cNvPr>
          <p:cNvSpPr txBox="1"/>
          <p:nvPr/>
        </p:nvSpPr>
        <p:spPr>
          <a:xfrm>
            <a:off x="616018" y="4962185"/>
            <a:ext cx="10568354" cy="338554"/>
          </a:xfrm>
          <a:prstGeom prst="rect">
            <a:avLst/>
          </a:prstGeom>
          <a:noFill/>
        </p:spPr>
        <p:txBody>
          <a:bodyPr wrap="square" rtlCol="0">
            <a:spAutoFit/>
          </a:bodyPr>
          <a:lstStyle/>
          <a:p>
            <a:pPr algn="ctr"/>
            <a:r>
              <a:rPr lang="ja-JP" altLang="en-US" sz="1600" dirty="0"/>
              <a:t>ピクセル単位</a:t>
            </a:r>
            <a:r>
              <a:rPr lang="en-US" altLang="ja-JP" sz="1600" dirty="0"/>
              <a:t>AUROC</a:t>
            </a:r>
            <a:r>
              <a:rPr lang="ja-JP" altLang="en-US" sz="1600" dirty="0"/>
              <a:t>スコアの結果</a:t>
            </a:r>
            <a:endParaRPr lang="en-US" altLang="ja-JP" sz="1600" dirty="0"/>
          </a:p>
        </p:txBody>
      </p:sp>
      <p:pic>
        <p:nvPicPr>
          <p:cNvPr id="8" name="図 7">
            <a:extLst>
              <a:ext uri="{FF2B5EF4-FFF2-40B4-BE49-F238E27FC236}">
                <a16:creationId xmlns:a16="http://schemas.microsoft.com/office/drawing/2014/main" id="{360BCC86-0854-4973-BAF6-B556F76D79D5}"/>
              </a:ext>
            </a:extLst>
          </p:cNvPr>
          <p:cNvPicPr>
            <a:picLocks noChangeAspect="1"/>
          </p:cNvPicPr>
          <p:nvPr/>
        </p:nvPicPr>
        <p:blipFill>
          <a:blip r:embed="rId5"/>
          <a:stretch>
            <a:fillRect/>
          </a:stretch>
        </p:blipFill>
        <p:spPr>
          <a:xfrm>
            <a:off x="616018" y="2563505"/>
            <a:ext cx="10959963" cy="877306"/>
          </a:xfrm>
          <a:prstGeom prst="rect">
            <a:avLst/>
          </a:prstGeom>
        </p:spPr>
      </p:pic>
      <p:sp>
        <p:nvSpPr>
          <p:cNvPr id="9" name="テキスト ボックス 8">
            <a:extLst>
              <a:ext uri="{FF2B5EF4-FFF2-40B4-BE49-F238E27FC236}">
                <a16:creationId xmlns:a16="http://schemas.microsoft.com/office/drawing/2014/main" id="{23C9B89A-E533-4AF1-98F5-D41838FBCEED}"/>
              </a:ext>
            </a:extLst>
          </p:cNvPr>
          <p:cNvSpPr txBox="1"/>
          <p:nvPr/>
        </p:nvSpPr>
        <p:spPr>
          <a:xfrm>
            <a:off x="616018" y="3461131"/>
            <a:ext cx="10568354" cy="338554"/>
          </a:xfrm>
          <a:prstGeom prst="rect">
            <a:avLst/>
          </a:prstGeom>
          <a:noFill/>
        </p:spPr>
        <p:txBody>
          <a:bodyPr wrap="square" rtlCol="0">
            <a:spAutoFit/>
          </a:bodyPr>
          <a:lstStyle/>
          <a:p>
            <a:pPr algn="ctr"/>
            <a:r>
              <a:rPr lang="ja-JP" altLang="en-US" sz="1600" dirty="0"/>
              <a:t>画像単位</a:t>
            </a:r>
            <a:r>
              <a:rPr lang="en-US" altLang="ja-JP" sz="1600" dirty="0"/>
              <a:t>AUROC</a:t>
            </a:r>
            <a:r>
              <a:rPr lang="ja-JP" altLang="en-US" sz="1600" dirty="0"/>
              <a:t>スコアの結果</a:t>
            </a:r>
            <a:endParaRPr lang="en-US" altLang="ja-JP" sz="1600" dirty="0"/>
          </a:p>
        </p:txBody>
      </p:sp>
    </p:spTree>
    <p:extLst>
      <p:ext uri="{BB962C8B-B14F-4D97-AF65-F5344CB8AC3E}">
        <p14:creationId xmlns:p14="http://schemas.microsoft.com/office/powerpoint/2010/main" val="12107271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結果２　　推論時間の比較</a:t>
            </a:r>
            <a:endParaRPr lang="en-US" altLang="ja-JP" sz="4000" dirty="0"/>
          </a:p>
        </p:txBody>
      </p:sp>
      <p:pic>
        <p:nvPicPr>
          <p:cNvPr id="3" name="図 2">
            <a:extLst>
              <a:ext uri="{FF2B5EF4-FFF2-40B4-BE49-F238E27FC236}">
                <a16:creationId xmlns:a16="http://schemas.microsoft.com/office/drawing/2014/main" id="{64D01B05-733B-49B3-80E9-7774C2E73198}"/>
              </a:ext>
            </a:extLst>
          </p:cNvPr>
          <p:cNvPicPr>
            <a:picLocks noChangeAspect="1"/>
          </p:cNvPicPr>
          <p:nvPr/>
        </p:nvPicPr>
        <p:blipFill>
          <a:blip r:embed="rId3"/>
          <a:stretch>
            <a:fillRect/>
          </a:stretch>
        </p:blipFill>
        <p:spPr>
          <a:xfrm>
            <a:off x="1612666" y="3719829"/>
            <a:ext cx="8966668" cy="2279662"/>
          </a:xfrm>
          <a:prstGeom prst="rect">
            <a:avLst/>
          </a:prstGeom>
        </p:spPr>
      </p:pic>
      <p:sp>
        <p:nvSpPr>
          <p:cNvPr id="4" name="テキスト ボックス 3">
            <a:extLst>
              <a:ext uri="{FF2B5EF4-FFF2-40B4-BE49-F238E27FC236}">
                <a16:creationId xmlns:a16="http://schemas.microsoft.com/office/drawing/2014/main" id="{2AB3B683-720A-4301-990C-43FD6AFABF65}"/>
              </a:ext>
            </a:extLst>
          </p:cNvPr>
          <p:cNvSpPr txBox="1"/>
          <p:nvPr/>
        </p:nvSpPr>
        <p:spPr>
          <a:xfrm>
            <a:off x="2254384" y="5999491"/>
            <a:ext cx="7329455" cy="338554"/>
          </a:xfrm>
          <a:prstGeom prst="rect">
            <a:avLst/>
          </a:prstGeom>
          <a:noFill/>
        </p:spPr>
        <p:txBody>
          <a:bodyPr wrap="square" rtlCol="0">
            <a:spAutoFit/>
          </a:bodyPr>
          <a:lstStyle/>
          <a:p>
            <a:pPr algn="ctr"/>
            <a:r>
              <a:rPr lang="ja-JP" altLang="en-US" sz="1600" dirty="0"/>
              <a:t>画像ごとの平均推論時間とスコア</a:t>
            </a:r>
            <a:r>
              <a:rPr lang="en-US" altLang="ja-JP" sz="1600" dirty="0"/>
              <a:t>( </a:t>
            </a:r>
            <a:r>
              <a:rPr lang="ja-JP" altLang="en-US" sz="1600" dirty="0"/>
              <a:t>画像</a:t>
            </a:r>
            <a:r>
              <a:rPr lang="en-US" altLang="ja-JP" sz="1600" dirty="0"/>
              <a:t>AUROC, </a:t>
            </a:r>
            <a:r>
              <a:rPr lang="ja-JP" altLang="en-US" sz="1600" dirty="0"/>
              <a:t>ピクセル</a:t>
            </a:r>
            <a:r>
              <a:rPr lang="en-US" altLang="ja-JP" sz="1600" dirty="0"/>
              <a:t>AUROC, PRO )</a:t>
            </a:r>
          </a:p>
        </p:txBody>
      </p:sp>
      <p:sp>
        <p:nvSpPr>
          <p:cNvPr id="11" name="テキスト ボックス 10">
            <a:extLst>
              <a:ext uri="{FF2B5EF4-FFF2-40B4-BE49-F238E27FC236}">
                <a16:creationId xmlns:a16="http://schemas.microsoft.com/office/drawing/2014/main" id="{9B1A0125-3340-472F-90AD-40222C729D40}"/>
              </a:ext>
            </a:extLst>
          </p:cNvPr>
          <p:cNvSpPr txBox="1"/>
          <p:nvPr/>
        </p:nvSpPr>
        <p:spPr>
          <a:xfrm>
            <a:off x="449017" y="1565299"/>
            <a:ext cx="9979773" cy="923330"/>
          </a:xfrm>
          <a:prstGeom prst="rect">
            <a:avLst/>
          </a:prstGeom>
          <a:noFill/>
        </p:spPr>
        <p:txBody>
          <a:bodyPr wrap="square" rtlCol="0">
            <a:spAutoFit/>
          </a:bodyPr>
          <a:lstStyle/>
          <a:p>
            <a:r>
              <a:rPr lang="ja-JP" altLang="en-US" dirty="0"/>
              <a:t>・推論時間では</a:t>
            </a:r>
            <a:r>
              <a:rPr lang="en-US" altLang="ja-JP" dirty="0"/>
              <a:t>PatchCore-10%</a:t>
            </a:r>
            <a:r>
              <a:rPr lang="ja-JP" altLang="en-US" dirty="0"/>
              <a:t>は</a:t>
            </a:r>
            <a:r>
              <a:rPr lang="en-US" altLang="ja-JP" dirty="0"/>
              <a:t>0.22s</a:t>
            </a:r>
            <a:r>
              <a:rPr lang="ja-JP" altLang="en-US" dirty="0" err="1"/>
              <a:t>、</a:t>
            </a:r>
            <a:r>
              <a:rPr lang="en-US" altLang="ja-JP" dirty="0" err="1"/>
              <a:t>PaDiM</a:t>
            </a:r>
            <a:r>
              <a:rPr lang="ja-JP" altLang="en-US" dirty="0"/>
              <a:t>は</a:t>
            </a:r>
            <a:r>
              <a:rPr lang="en-US" altLang="ja-JP" dirty="0"/>
              <a:t>0.19s</a:t>
            </a:r>
            <a:r>
              <a:rPr lang="ja-JP" altLang="en-US" dirty="0"/>
              <a:t>と提案手法が劣勢。</a:t>
            </a:r>
            <a:endParaRPr lang="en-US" altLang="ja-JP" dirty="0"/>
          </a:p>
          <a:p>
            <a:endParaRPr lang="en-US" altLang="ja-JP" dirty="0"/>
          </a:p>
          <a:p>
            <a:r>
              <a:rPr lang="ja-JP" altLang="en-US" dirty="0"/>
              <a:t>・</a:t>
            </a:r>
            <a:r>
              <a:rPr lang="en-US" altLang="ja-JP" dirty="0"/>
              <a:t>PatchCore-1%</a:t>
            </a:r>
            <a:r>
              <a:rPr lang="ja-JP" altLang="en-US" dirty="0"/>
              <a:t>では平均推論時間・各スコア共に優勢。</a:t>
            </a:r>
            <a:endParaRPr lang="en-US" altLang="ja-JP" dirty="0"/>
          </a:p>
        </p:txBody>
      </p:sp>
    </p:spTree>
    <p:extLst>
      <p:ext uri="{BB962C8B-B14F-4D97-AF65-F5344CB8AC3E}">
        <p14:creationId xmlns:p14="http://schemas.microsoft.com/office/powerpoint/2010/main" val="320302364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結果３</a:t>
            </a:r>
            <a:endParaRPr lang="en-US" altLang="ja-JP" sz="4000" dirty="0"/>
          </a:p>
        </p:txBody>
      </p:sp>
      <p:pic>
        <p:nvPicPr>
          <p:cNvPr id="6" name="図 5">
            <a:extLst>
              <a:ext uri="{FF2B5EF4-FFF2-40B4-BE49-F238E27FC236}">
                <a16:creationId xmlns:a16="http://schemas.microsoft.com/office/drawing/2014/main" id="{503ED876-7303-4291-842A-67A9A68C9110}"/>
              </a:ext>
            </a:extLst>
          </p:cNvPr>
          <p:cNvPicPr>
            <a:picLocks noChangeAspect="1"/>
          </p:cNvPicPr>
          <p:nvPr/>
        </p:nvPicPr>
        <p:blipFill>
          <a:blip r:embed="rId3"/>
          <a:stretch>
            <a:fillRect/>
          </a:stretch>
        </p:blipFill>
        <p:spPr>
          <a:xfrm>
            <a:off x="1658408" y="3669175"/>
            <a:ext cx="8693222" cy="2667595"/>
          </a:xfrm>
          <a:prstGeom prst="rect">
            <a:avLst/>
          </a:prstGeom>
        </p:spPr>
      </p:pic>
      <p:sp>
        <p:nvSpPr>
          <p:cNvPr id="7" name="正方形/長方形 6">
            <a:extLst>
              <a:ext uri="{FF2B5EF4-FFF2-40B4-BE49-F238E27FC236}">
                <a16:creationId xmlns:a16="http://schemas.microsoft.com/office/drawing/2014/main" id="{03AB8F58-16D9-4592-B0CC-928C890BED2F}"/>
              </a:ext>
            </a:extLst>
          </p:cNvPr>
          <p:cNvSpPr/>
          <p:nvPr/>
        </p:nvSpPr>
        <p:spPr>
          <a:xfrm>
            <a:off x="2694486" y="6361840"/>
            <a:ext cx="1212316" cy="369332"/>
          </a:xfrm>
          <a:prstGeom prst="rect">
            <a:avLst/>
          </a:prstGeom>
        </p:spPr>
        <p:txBody>
          <a:bodyPr wrap="square">
            <a:spAutoFit/>
          </a:bodyPr>
          <a:lstStyle/>
          <a:p>
            <a:r>
              <a:rPr lang="ja-JP" altLang="en-US" dirty="0"/>
              <a:t>画像単位</a:t>
            </a:r>
          </a:p>
        </p:txBody>
      </p:sp>
      <p:sp>
        <p:nvSpPr>
          <p:cNvPr id="8" name="正方形/長方形 7">
            <a:extLst>
              <a:ext uri="{FF2B5EF4-FFF2-40B4-BE49-F238E27FC236}">
                <a16:creationId xmlns:a16="http://schemas.microsoft.com/office/drawing/2014/main" id="{10485C00-B604-4F02-BCCD-7B8B9F9AE574}"/>
              </a:ext>
            </a:extLst>
          </p:cNvPr>
          <p:cNvSpPr/>
          <p:nvPr/>
        </p:nvSpPr>
        <p:spPr>
          <a:xfrm>
            <a:off x="5146296" y="6361840"/>
            <a:ext cx="1717446" cy="369332"/>
          </a:xfrm>
          <a:prstGeom prst="rect">
            <a:avLst/>
          </a:prstGeom>
        </p:spPr>
        <p:txBody>
          <a:bodyPr wrap="square">
            <a:spAutoFit/>
          </a:bodyPr>
          <a:lstStyle/>
          <a:p>
            <a:r>
              <a:rPr lang="ja-JP" altLang="en-US" dirty="0"/>
              <a:t>ピクセル単位</a:t>
            </a:r>
          </a:p>
        </p:txBody>
      </p:sp>
      <p:sp>
        <p:nvSpPr>
          <p:cNvPr id="9" name="正方形/長方形 8">
            <a:extLst>
              <a:ext uri="{FF2B5EF4-FFF2-40B4-BE49-F238E27FC236}">
                <a16:creationId xmlns:a16="http://schemas.microsoft.com/office/drawing/2014/main" id="{0FC5AE0D-19A2-40D5-97FD-CB8AC503E3EE}"/>
              </a:ext>
            </a:extLst>
          </p:cNvPr>
          <p:cNvSpPr/>
          <p:nvPr/>
        </p:nvSpPr>
        <p:spPr>
          <a:xfrm>
            <a:off x="7998397" y="6336770"/>
            <a:ext cx="1717446" cy="369332"/>
          </a:xfrm>
          <a:prstGeom prst="rect">
            <a:avLst/>
          </a:prstGeom>
        </p:spPr>
        <p:txBody>
          <a:bodyPr wrap="square">
            <a:spAutoFit/>
          </a:bodyPr>
          <a:lstStyle/>
          <a:p>
            <a:r>
              <a:rPr lang="ja-JP" altLang="en-US" dirty="0"/>
              <a:t>ピクセル単位</a:t>
            </a:r>
          </a:p>
        </p:txBody>
      </p:sp>
      <p:sp>
        <p:nvSpPr>
          <p:cNvPr id="10" name="正方形/長方形 9">
            <a:extLst>
              <a:ext uri="{FF2B5EF4-FFF2-40B4-BE49-F238E27FC236}">
                <a16:creationId xmlns:a16="http://schemas.microsoft.com/office/drawing/2014/main" id="{015AF978-407B-43A9-B66F-59AD3B95A6BC}"/>
              </a:ext>
            </a:extLst>
          </p:cNvPr>
          <p:cNvSpPr/>
          <p:nvPr/>
        </p:nvSpPr>
        <p:spPr>
          <a:xfrm>
            <a:off x="4311153" y="3320654"/>
            <a:ext cx="3387732" cy="338554"/>
          </a:xfrm>
          <a:prstGeom prst="rect">
            <a:avLst/>
          </a:prstGeom>
          <a:ln>
            <a:solidFill>
              <a:schemeClr val="tx1"/>
            </a:solidFill>
          </a:ln>
        </p:spPr>
        <p:txBody>
          <a:bodyPr wrap="square">
            <a:spAutoFit/>
          </a:bodyPr>
          <a:lstStyle/>
          <a:p>
            <a:pPr algn="ctr"/>
            <a:r>
              <a:rPr lang="en-US" altLang="ja-JP" sz="1600" dirty="0" err="1"/>
              <a:t>FewShot</a:t>
            </a:r>
            <a:r>
              <a:rPr lang="ja-JP" altLang="en-US" sz="1600" dirty="0"/>
              <a:t>性能の比較</a:t>
            </a:r>
          </a:p>
        </p:txBody>
      </p:sp>
      <p:sp>
        <p:nvSpPr>
          <p:cNvPr id="11" name="テキスト ボックス 10">
            <a:extLst>
              <a:ext uri="{FF2B5EF4-FFF2-40B4-BE49-F238E27FC236}">
                <a16:creationId xmlns:a16="http://schemas.microsoft.com/office/drawing/2014/main" id="{76D12076-6B1D-4111-84B1-527E583E3628}"/>
              </a:ext>
            </a:extLst>
          </p:cNvPr>
          <p:cNvSpPr txBox="1"/>
          <p:nvPr/>
        </p:nvSpPr>
        <p:spPr>
          <a:xfrm>
            <a:off x="449017" y="1565299"/>
            <a:ext cx="8693222" cy="923330"/>
          </a:xfrm>
          <a:prstGeom prst="rect">
            <a:avLst/>
          </a:prstGeom>
          <a:noFill/>
        </p:spPr>
        <p:txBody>
          <a:bodyPr wrap="square" rtlCol="0">
            <a:spAutoFit/>
          </a:bodyPr>
          <a:lstStyle/>
          <a:p>
            <a:r>
              <a:rPr lang="ja-JP" altLang="en-US" dirty="0"/>
              <a:t>・従来手法が全データを使って達成した最高スコアを約</a:t>
            </a:r>
            <a:r>
              <a:rPr lang="en-US" altLang="ja-JP" dirty="0"/>
              <a:t>20%</a:t>
            </a:r>
            <a:r>
              <a:rPr lang="ja-JP" altLang="en-US" dirty="0"/>
              <a:t>のデータで達成。</a:t>
            </a:r>
            <a:endParaRPr lang="en-US" altLang="ja-JP" dirty="0"/>
          </a:p>
          <a:p>
            <a:endParaRPr lang="en-US" altLang="ja-JP" dirty="0"/>
          </a:p>
          <a:p>
            <a:r>
              <a:rPr lang="ja-JP" altLang="en-US" dirty="0"/>
              <a:t>・どんなデータ量でも高い性能を示している。</a:t>
            </a:r>
            <a:endParaRPr lang="en-US" altLang="ja-JP" dirty="0"/>
          </a:p>
        </p:txBody>
      </p:sp>
    </p:spTree>
    <p:extLst>
      <p:ext uri="{BB962C8B-B14F-4D97-AF65-F5344CB8AC3E}">
        <p14:creationId xmlns:p14="http://schemas.microsoft.com/office/powerpoint/2010/main" val="124270926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24</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10743703" cy="769441"/>
          </a:xfrm>
          <a:prstGeom prst="rect">
            <a:avLst/>
          </a:prstGeom>
          <a:noFill/>
        </p:spPr>
        <p:txBody>
          <a:bodyPr wrap="square" rtlCol="0">
            <a:spAutoFit/>
          </a:bodyPr>
          <a:lstStyle/>
          <a:p>
            <a:r>
              <a:rPr lang="ja-JP" altLang="en-US" sz="2400" dirty="0"/>
              <a:t>・</a:t>
            </a:r>
            <a:r>
              <a:rPr lang="ja-JP" altLang="en-US" sz="2000" dirty="0"/>
              <a:t>位置ずれに強く、未知の欠陥を高い精度で検出する技術の確立。</a:t>
            </a:r>
            <a:endParaRPr lang="en-US" altLang="ja-JP" sz="2400" dirty="0"/>
          </a:p>
          <a:p>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01472"/>
            <a:ext cx="11588086" cy="369332"/>
          </a:xfrm>
          <a:prstGeom prst="rect">
            <a:avLst/>
          </a:prstGeom>
          <a:noFill/>
        </p:spPr>
        <p:txBody>
          <a:bodyPr wrap="square" rtlCol="0">
            <a:spAutoFit/>
          </a:bodyPr>
          <a:lstStyle/>
          <a:p>
            <a:r>
              <a:rPr lang="ja-JP" altLang="en-US" dirty="0"/>
              <a:t>・メモリバンクのサイズを元の</a:t>
            </a:r>
            <a:r>
              <a:rPr lang="en-US" altLang="ja-JP" dirty="0"/>
              <a:t>1%</a:t>
            </a:r>
            <a:r>
              <a:rPr lang="ja-JP" altLang="en-US" dirty="0" err="1"/>
              <a:t>まで削</a:t>
            </a:r>
            <a:r>
              <a:rPr lang="ja-JP" altLang="en-US" dirty="0"/>
              <a:t>減しても高い性能を維持できる。</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ja-JP" altLang="en-US" sz="2000" dirty="0"/>
              <a:t>・</a:t>
            </a:r>
            <a:r>
              <a:rPr lang="en-US" altLang="ja-JP" sz="2000" dirty="0"/>
              <a:t>KNN</a:t>
            </a:r>
            <a:r>
              <a:rPr lang="ja-JP" altLang="en-US" sz="2000" dirty="0"/>
              <a:t>利用による計算量の増大問題の解決。</a:t>
            </a:r>
            <a:endParaRPr lang="en-US" altLang="ja-JP" sz="2000" dirty="0"/>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a:t>
            </a:r>
            <a:r>
              <a:rPr lang="ja-JP" altLang="en-US" sz="2000" dirty="0"/>
              <a:t>メモリバンク縮小のために、貪欲アルゴリズムを導入。</a:t>
            </a:r>
            <a:endParaRPr lang="en-JP" sz="2000" dirty="0"/>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r>
              <a:rPr lang="en-JP" sz="2000" dirty="0"/>
              <a:t>・</a:t>
            </a:r>
            <a:r>
              <a:rPr lang="ja-JP" altLang="en-US" sz="2000" dirty="0"/>
              <a:t>中間層の採用、高次元特徴ベクトルの利用可能な情報の不足への対策</a:t>
            </a:r>
            <a:endParaRPr lang="en-JP" sz="2000" dirty="0"/>
          </a:p>
        </p:txBody>
      </p:sp>
      <p:sp>
        <p:nvSpPr>
          <p:cNvPr id="20" name="TextBox 11">
            <a:extLst>
              <a:ext uri="{FF2B5EF4-FFF2-40B4-BE49-F238E27FC236}">
                <a16:creationId xmlns:a16="http://schemas.microsoft.com/office/drawing/2014/main" id="{D8EDE6DB-1840-4252-91B5-786E7EE6F6BF}"/>
              </a:ext>
            </a:extLst>
          </p:cNvPr>
          <p:cNvSpPr txBox="1"/>
          <p:nvPr/>
        </p:nvSpPr>
        <p:spPr>
          <a:xfrm>
            <a:off x="449014" y="5520964"/>
            <a:ext cx="11588086" cy="369332"/>
          </a:xfrm>
          <a:prstGeom prst="rect">
            <a:avLst/>
          </a:prstGeom>
          <a:noFill/>
        </p:spPr>
        <p:txBody>
          <a:bodyPr wrap="square" rtlCol="0">
            <a:spAutoFit/>
          </a:bodyPr>
          <a:lstStyle/>
          <a:p>
            <a:r>
              <a:rPr lang="ja-JP" altLang="en-US" dirty="0"/>
              <a:t>・画像レベルの異常検知で、</a:t>
            </a:r>
            <a:r>
              <a:rPr lang="en-US" altLang="ja-JP" dirty="0"/>
              <a:t>AUROC</a:t>
            </a:r>
            <a:r>
              <a:rPr lang="ja-JP" altLang="en-US" dirty="0"/>
              <a:t>スコア</a:t>
            </a:r>
            <a:r>
              <a:rPr lang="en-US" altLang="ja-JP" dirty="0"/>
              <a:t>99.6%</a:t>
            </a:r>
            <a:r>
              <a:rPr lang="ja-JP" altLang="en-US" dirty="0"/>
              <a:t>を達成。</a:t>
            </a:r>
            <a:endParaRPr lang="en-JP" sz="2000" dirty="0"/>
          </a:p>
        </p:txBody>
      </p:sp>
      <p:sp>
        <p:nvSpPr>
          <p:cNvPr id="21" name="TextBox 11">
            <a:extLst>
              <a:ext uri="{FF2B5EF4-FFF2-40B4-BE49-F238E27FC236}">
                <a16:creationId xmlns:a16="http://schemas.microsoft.com/office/drawing/2014/main" id="{3784DA96-CB7D-4B16-B33A-2FFA6A08417E}"/>
              </a:ext>
            </a:extLst>
          </p:cNvPr>
          <p:cNvSpPr txBox="1"/>
          <p:nvPr/>
        </p:nvSpPr>
        <p:spPr>
          <a:xfrm>
            <a:off x="449014" y="6457890"/>
            <a:ext cx="11588086" cy="400110"/>
          </a:xfrm>
          <a:prstGeom prst="rect">
            <a:avLst/>
          </a:prstGeom>
          <a:noFill/>
        </p:spPr>
        <p:txBody>
          <a:bodyPr wrap="square" rtlCol="0">
            <a:spAutoFit/>
          </a:bodyPr>
          <a:lstStyle/>
          <a:p>
            <a:r>
              <a:rPr lang="ja-JP" altLang="en-US" sz="2000" dirty="0"/>
              <a:t>・少ないデータでも高精度を達成。</a:t>
            </a:r>
            <a:endParaRPr lang="en-JP" sz="2000" dirty="0"/>
          </a:p>
        </p:txBody>
      </p:sp>
    </p:spTree>
    <p:extLst>
      <p:ext uri="{BB962C8B-B14F-4D97-AF65-F5344CB8AC3E}">
        <p14:creationId xmlns:p14="http://schemas.microsoft.com/office/powerpoint/2010/main" val="2067559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14FC-E6F4-7B59-B279-01A956BB430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B16C86-23D5-F268-6A8B-5CA7887F9E60}"/>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25</a:t>
            </a:fld>
            <a:r>
              <a:rPr kumimoji="1" lang="en-US" altLang="ja-JP"/>
              <a:t>-</a:t>
            </a:r>
            <a:endParaRPr kumimoji="1" lang="ja-JP" altLang="en-US" dirty="0"/>
          </a:p>
        </p:txBody>
      </p:sp>
      <p:sp>
        <p:nvSpPr>
          <p:cNvPr id="4" name="TextBox 3">
            <a:extLst>
              <a:ext uri="{FF2B5EF4-FFF2-40B4-BE49-F238E27FC236}">
                <a16:creationId xmlns:a16="http://schemas.microsoft.com/office/drawing/2014/main" id="{DE968B57-7C15-67CE-CDB0-8B1BE675CB57}"/>
              </a:ext>
            </a:extLst>
          </p:cNvPr>
          <p:cNvSpPr txBox="1"/>
          <p:nvPr/>
        </p:nvSpPr>
        <p:spPr>
          <a:xfrm>
            <a:off x="449017" y="269481"/>
            <a:ext cx="7135318" cy="707886"/>
          </a:xfrm>
          <a:prstGeom prst="rect">
            <a:avLst/>
          </a:prstGeom>
          <a:noFill/>
        </p:spPr>
        <p:txBody>
          <a:bodyPr wrap="square" rtlCol="0">
            <a:spAutoFit/>
          </a:bodyPr>
          <a:lstStyle/>
          <a:p>
            <a:r>
              <a:rPr lang="en-JP" sz="4000" dirty="0"/>
              <a:t>References</a:t>
            </a:r>
          </a:p>
        </p:txBody>
      </p:sp>
      <p:sp>
        <p:nvSpPr>
          <p:cNvPr id="2" name="TextBox 1">
            <a:extLst>
              <a:ext uri="{FF2B5EF4-FFF2-40B4-BE49-F238E27FC236}">
                <a16:creationId xmlns:a16="http://schemas.microsoft.com/office/drawing/2014/main" id="{8A354E10-C5BA-BE87-2451-351ED5C4E0E6}"/>
              </a:ext>
            </a:extLst>
          </p:cNvPr>
          <p:cNvSpPr txBox="1"/>
          <p:nvPr/>
        </p:nvSpPr>
        <p:spPr>
          <a:xfrm>
            <a:off x="149902" y="1244183"/>
            <a:ext cx="11887200" cy="2031325"/>
          </a:xfrm>
          <a:prstGeom prst="rect">
            <a:avLst/>
          </a:prstGeom>
          <a:noFill/>
        </p:spPr>
        <p:txBody>
          <a:bodyPr wrap="square" rtlCol="0">
            <a:spAutoFit/>
          </a:bodyPr>
          <a:lstStyle/>
          <a:p>
            <a:r>
              <a:rPr lang="en-JP" altLang="ja-JP" dirty="0"/>
              <a:t>[1]</a:t>
            </a:r>
            <a:r>
              <a:rPr lang="ja-JP" altLang="en-US" dirty="0"/>
              <a:t> </a:t>
            </a:r>
            <a:r>
              <a:rPr lang="en-US" altLang="ja-JP" dirty="0"/>
              <a:t>Roth et.al., </a:t>
            </a:r>
            <a:r>
              <a:rPr lang="en-US" altLang="ja-JP" dirty="0">
                <a:hlinkClick r:id="rId3"/>
              </a:rPr>
              <a:t>“Towards Total Recall in Industrial Anomaly Detection”</a:t>
            </a:r>
            <a:r>
              <a:rPr lang="en-US" altLang="ja-JP" dirty="0">
                <a:solidFill>
                  <a:srgbClr val="000000"/>
                </a:solidFill>
              </a:rPr>
              <a:t> 2021, </a:t>
            </a:r>
            <a:r>
              <a:rPr lang="en-US" altLang="ja-JP" dirty="0"/>
              <a:t>CVPR 2022</a:t>
            </a: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p:txBody>
      </p:sp>
      <p:sp>
        <p:nvSpPr>
          <p:cNvPr id="6" name="正方形/長方形 5">
            <a:extLst>
              <a:ext uri="{FF2B5EF4-FFF2-40B4-BE49-F238E27FC236}">
                <a16:creationId xmlns:a16="http://schemas.microsoft.com/office/drawing/2014/main" id="{78AD3620-1B95-4C07-9DEE-747FD2025B13}"/>
              </a:ext>
            </a:extLst>
          </p:cNvPr>
          <p:cNvSpPr/>
          <p:nvPr/>
        </p:nvSpPr>
        <p:spPr>
          <a:xfrm>
            <a:off x="0" y="6651360"/>
            <a:ext cx="6096000" cy="215444"/>
          </a:xfrm>
          <a:prstGeom prst="rect">
            <a:avLst/>
          </a:prstGeom>
        </p:spPr>
        <p:txBody>
          <a:bodyPr>
            <a:spAutoFit/>
          </a:bodyPr>
          <a:lstStyle/>
          <a:p>
            <a:r>
              <a:rPr lang="ja-JP" altLang="en-US" sz="800" dirty="0">
                <a:hlinkClick r:id="rId4"/>
              </a:rPr>
              <a:t>https://www.notion.so/PatchCore-20e04fa232438116a862c18e21938bf1?source=copy_link</a:t>
            </a:r>
            <a:endParaRPr lang="en-US" altLang="ja-JP" sz="800" dirty="0"/>
          </a:p>
        </p:txBody>
      </p:sp>
    </p:spTree>
    <p:extLst>
      <p:ext uri="{BB962C8B-B14F-4D97-AF65-F5344CB8AC3E}">
        <p14:creationId xmlns:p14="http://schemas.microsoft.com/office/powerpoint/2010/main" val="283093745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26</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US" altLang="ja-JP" sz="4000" dirty="0"/>
              <a:t>Appendix</a:t>
            </a:r>
            <a:endParaRPr lang="en-JP" sz="4000" dirty="0"/>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7" y="1314105"/>
            <a:ext cx="10696778" cy="523220"/>
          </a:xfrm>
          <a:prstGeom prst="rect">
            <a:avLst/>
          </a:prstGeom>
        </p:spPr>
        <p:txBody>
          <a:bodyPr wrap="square">
            <a:spAutoFit/>
          </a:bodyPr>
          <a:lstStyle/>
          <a:p>
            <a:r>
              <a:rPr lang="en-US" altLang="ja-JP" sz="2800" dirty="0"/>
              <a:t>ROCAUC</a:t>
            </a:r>
            <a:r>
              <a:rPr lang="ja-JP" altLang="en-US" sz="2800" dirty="0"/>
              <a:t>と</a:t>
            </a:r>
            <a:r>
              <a:rPr lang="en-US" altLang="ja-JP" sz="2800" dirty="0"/>
              <a:t>PRO</a:t>
            </a:r>
            <a:r>
              <a:rPr lang="ja-JP" altLang="en-US" sz="2800" dirty="0"/>
              <a:t>スコアの比較</a:t>
            </a:r>
          </a:p>
        </p:txBody>
      </p:sp>
      <p:graphicFrame>
        <p:nvGraphicFramePr>
          <p:cNvPr id="5" name="表 4">
            <a:extLst>
              <a:ext uri="{FF2B5EF4-FFF2-40B4-BE49-F238E27FC236}">
                <a16:creationId xmlns:a16="http://schemas.microsoft.com/office/drawing/2014/main" id="{E530BFF2-AA42-4CC0-8EA5-198E0EA22646}"/>
              </a:ext>
            </a:extLst>
          </p:cNvPr>
          <p:cNvGraphicFramePr>
            <a:graphicFrameLocks noGrp="1"/>
          </p:cNvGraphicFramePr>
          <p:nvPr>
            <p:extLst>
              <p:ext uri="{D42A27DB-BD31-4B8C-83A1-F6EECF244321}">
                <p14:modId xmlns:p14="http://schemas.microsoft.com/office/powerpoint/2010/main" val="1075489201"/>
              </p:ext>
            </p:extLst>
          </p:nvPr>
        </p:nvGraphicFramePr>
        <p:xfrm>
          <a:off x="2214976" y="2353807"/>
          <a:ext cx="7762048" cy="3749040"/>
        </p:xfrm>
        <a:graphic>
          <a:graphicData uri="http://schemas.openxmlformats.org/drawingml/2006/table">
            <a:tbl>
              <a:tblPr firstRow="1" bandRow="1">
                <a:tableStyleId>{5C22544A-7EE6-4342-B048-85BDC9FD1C3A}</a:tableStyleId>
              </a:tblPr>
              <a:tblGrid>
                <a:gridCol w="1738128">
                  <a:extLst>
                    <a:ext uri="{9D8B030D-6E8A-4147-A177-3AD203B41FA5}">
                      <a16:colId xmlns:a16="http://schemas.microsoft.com/office/drawing/2014/main" val="2288285214"/>
                    </a:ext>
                  </a:extLst>
                </a:gridCol>
                <a:gridCol w="2638168">
                  <a:extLst>
                    <a:ext uri="{9D8B030D-6E8A-4147-A177-3AD203B41FA5}">
                      <a16:colId xmlns:a16="http://schemas.microsoft.com/office/drawing/2014/main" val="1091121992"/>
                    </a:ext>
                  </a:extLst>
                </a:gridCol>
                <a:gridCol w="3385752">
                  <a:extLst>
                    <a:ext uri="{9D8B030D-6E8A-4147-A177-3AD203B41FA5}">
                      <a16:colId xmlns:a16="http://schemas.microsoft.com/office/drawing/2014/main" val="3866311861"/>
                    </a:ext>
                  </a:extLst>
                </a:gridCol>
              </a:tblGrid>
              <a:tr h="0">
                <a:tc>
                  <a:txBody>
                    <a:bodyPr/>
                    <a:lstStyle/>
                    <a:p>
                      <a:pPr algn="ctr"/>
                      <a:r>
                        <a:rPr kumimoji="1" lang="ja-JP" altLang="en-US" sz="2400" dirty="0"/>
                        <a:t>比較項目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ROCAUC</a:t>
                      </a:r>
                      <a:endParaRPr kumimoji="1" lang="ja-JP" altLang="en-US" sz="2400" dirty="0"/>
                    </a:p>
                    <a:p>
                      <a:pPr algn="ctr"/>
                      <a:endParaRPr kumimoji="1" lang="ja-JP"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PRO</a:t>
                      </a:r>
                      <a:r>
                        <a:rPr kumimoji="1" lang="ja-JP" altLang="en-US" sz="2400" dirty="0"/>
                        <a:t>スコア</a:t>
                      </a:r>
                    </a:p>
                    <a:p>
                      <a:pPr algn="ctr"/>
                      <a:endParaRPr kumimoji="1" lang="ja-JP" altLang="en-US" sz="2400" dirty="0"/>
                    </a:p>
                  </a:txBody>
                  <a:tcPr/>
                </a:tc>
                <a:extLst>
                  <a:ext uri="{0D108BD9-81ED-4DB2-BD59-A6C34878D82A}">
                    <a16:rowId xmlns:a16="http://schemas.microsoft.com/office/drawing/2014/main" val="2131048110"/>
                  </a:ext>
                </a:extLst>
              </a:tr>
              <a:tr h="320332">
                <a:tc>
                  <a:txBody>
                    <a:bodyPr/>
                    <a:lstStyle/>
                    <a:p>
                      <a:pPr algn="ctr"/>
                      <a:r>
                        <a:rPr kumimoji="1" lang="ja-JP" altLang="en-US" sz="2400" dirty="0"/>
                        <a:t>評価の単位</a:t>
                      </a:r>
                    </a:p>
                  </a:txBody>
                  <a:tcPr/>
                </a:tc>
                <a:tc>
                  <a:txBody>
                    <a:bodyPr/>
                    <a:lstStyle/>
                    <a:p>
                      <a:pPr algn="ctr"/>
                      <a:r>
                        <a:rPr kumimoji="1" lang="ja-JP" altLang="en-US" sz="2400" dirty="0"/>
                        <a:t>ピクセル</a:t>
                      </a:r>
                    </a:p>
                  </a:txBody>
                  <a:tcPr/>
                </a:tc>
                <a:tc>
                  <a:txBody>
                    <a:bodyPr/>
                    <a:lstStyle/>
                    <a:p>
                      <a:pPr algn="ctr"/>
                      <a:r>
                        <a:rPr kumimoji="1" lang="ja-JP" altLang="en-US" sz="2400" dirty="0"/>
                        <a:t>異常な領域</a:t>
                      </a:r>
                    </a:p>
                  </a:txBody>
                  <a:tcPr/>
                </a:tc>
                <a:extLst>
                  <a:ext uri="{0D108BD9-81ED-4DB2-BD59-A6C34878D82A}">
                    <a16:rowId xmlns:a16="http://schemas.microsoft.com/office/drawing/2014/main" val="4174015241"/>
                  </a:ext>
                </a:extLst>
              </a:tr>
              <a:tr h="370840">
                <a:tc>
                  <a:txBody>
                    <a:bodyPr/>
                    <a:lstStyle/>
                    <a:p>
                      <a:pPr algn="ctr"/>
                      <a:r>
                        <a:rPr kumimoji="1" lang="ja-JP" altLang="en-US" sz="2400" dirty="0"/>
                        <a:t>注目する点</a:t>
                      </a:r>
                    </a:p>
                  </a:txBody>
                  <a:tcPr/>
                </a:tc>
                <a:tc>
                  <a:txBody>
                    <a:bodyPr/>
                    <a:lstStyle/>
                    <a:p>
                      <a:pPr algn="ctr"/>
                      <a:r>
                        <a:rPr kumimoji="1" lang="ja-JP" altLang="en-US" sz="2400" dirty="0"/>
                        <a:t>異常な領域の</a:t>
                      </a:r>
                      <a:endParaRPr kumimoji="1" lang="en-US" altLang="ja-JP" sz="2400" dirty="0"/>
                    </a:p>
                    <a:p>
                      <a:pPr algn="ctr"/>
                      <a:r>
                        <a:rPr kumimoji="1" lang="ja-JP" altLang="en-US" sz="2400" dirty="0"/>
                        <a:t>面積カバー率</a:t>
                      </a:r>
                    </a:p>
                  </a:txBody>
                  <a:tcPr/>
                </a:tc>
                <a:tc>
                  <a:txBody>
                    <a:bodyPr/>
                    <a:lstStyle/>
                    <a:p>
                      <a:pPr algn="ctr"/>
                      <a:r>
                        <a:rPr kumimoji="1" lang="ja-JP" altLang="en-US" sz="2400" dirty="0"/>
                        <a:t>領域をどれだけ</a:t>
                      </a:r>
                      <a:endParaRPr kumimoji="1" lang="en-US" altLang="ja-JP" sz="2400" dirty="0"/>
                    </a:p>
                    <a:p>
                      <a:pPr algn="ctr"/>
                      <a:r>
                        <a:rPr kumimoji="1" lang="ja-JP" altLang="en-US" sz="2400" dirty="0"/>
                        <a:t>見逃していないか</a:t>
                      </a:r>
                    </a:p>
                  </a:txBody>
                  <a:tcPr/>
                </a:tc>
                <a:extLst>
                  <a:ext uri="{0D108BD9-81ED-4DB2-BD59-A6C34878D82A}">
                    <a16:rowId xmlns:a16="http://schemas.microsoft.com/office/drawing/2014/main" val="1752904581"/>
                  </a:ext>
                </a:extLst>
              </a:tr>
              <a:tr h="370840">
                <a:tc>
                  <a:txBody>
                    <a:bodyPr/>
                    <a:lstStyle/>
                    <a:p>
                      <a:pPr algn="ctr"/>
                      <a:r>
                        <a:rPr kumimoji="1" lang="ja-JP" altLang="en-US" sz="2400" dirty="0"/>
                        <a:t>長所</a:t>
                      </a:r>
                    </a:p>
                  </a:txBody>
                  <a:tcPr/>
                </a:tc>
                <a:tc>
                  <a:txBody>
                    <a:bodyPr/>
                    <a:lstStyle/>
                    <a:p>
                      <a:pPr algn="ctr"/>
                      <a:r>
                        <a:rPr kumimoji="1" lang="ja-JP" altLang="en-US" sz="2400" dirty="0"/>
                        <a:t>異常の被覆率を</a:t>
                      </a:r>
                      <a:br>
                        <a:rPr kumimoji="1" lang="en-US" altLang="ja-JP" sz="2400" dirty="0"/>
                      </a:br>
                      <a:r>
                        <a:rPr kumimoji="1" lang="ja-JP" altLang="en-US" sz="2400" dirty="0"/>
                        <a:t>正確に測れる</a:t>
                      </a:r>
                    </a:p>
                  </a:txBody>
                  <a:tcPr/>
                </a:tc>
                <a:tc>
                  <a:txBody>
                    <a:bodyPr/>
                    <a:lstStyle/>
                    <a:p>
                      <a:pPr algn="ctr"/>
                      <a:r>
                        <a:rPr kumimoji="1" lang="ja-JP" altLang="en-US" sz="2400" dirty="0"/>
                        <a:t>小さな異常の見逃しが評価に響く</a:t>
                      </a:r>
                    </a:p>
                  </a:txBody>
                  <a:tcPr/>
                </a:tc>
                <a:extLst>
                  <a:ext uri="{0D108BD9-81ED-4DB2-BD59-A6C34878D82A}">
                    <a16:rowId xmlns:a16="http://schemas.microsoft.com/office/drawing/2014/main" val="263946572"/>
                  </a:ext>
                </a:extLst>
              </a:tr>
              <a:tr h="370840">
                <a:tc>
                  <a:txBody>
                    <a:bodyPr/>
                    <a:lstStyle/>
                    <a:p>
                      <a:pPr algn="ctr"/>
                      <a:r>
                        <a:rPr kumimoji="1" lang="ja-JP" altLang="en-US" sz="2400" dirty="0"/>
                        <a:t>短所</a:t>
                      </a:r>
                    </a:p>
                  </a:txBody>
                  <a:tcPr/>
                </a:tc>
                <a:tc>
                  <a:txBody>
                    <a:bodyPr/>
                    <a:lstStyle/>
                    <a:p>
                      <a:pPr algn="ctr"/>
                      <a:r>
                        <a:rPr kumimoji="1" lang="ja-JP" altLang="en-US" sz="2400" dirty="0"/>
                        <a:t>小さな異常領域の検出を過小評価</a:t>
                      </a:r>
                    </a:p>
                  </a:txBody>
                  <a:tcPr/>
                </a:tc>
                <a:tc>
                  <a:txBody>
                    <a:bodyPr/>
                    <a:lstStyle/>
                    <a:p>
                      <a:pPr algn="ctr"/>
                      <a:r>
                        <a:rPr kumimoji="1" lang="ja-JP" altLang="en-US" sz="2400" dirty="0"/>
                        <a:t>異常の形をどの程度捉えたか評価できない</a:t>
                      </a:r>
                    </a:p>
                  </a:txBody>
                  <a:tcPr/>
                </a:tc>
                <a:extLst>
                  <a:ext uri="{0D108BD9-81ED-4DB2-BD59-A6C34878D82A}">
                    <a16:rowId xmlns:a16="http://schemas.microsoft.com/office/drawing/2014/main" val="3021212870"/>
                  </a:ext>
                </a:extLst>
              </a:tr>
            </a:tbl>
          </a:graphicData>
        </a:graphic>
      </p:graphicFrame>
    </p:spTree>
    <p:extLst>
      <p:ext uri="{BB962C8B-B14F-4D97-AF65-F5344CB8AC3E}">
        <p14:creationId xmlns:p14="http://schemas.microsoft.com/office/powerpoint/2010/main" val="428510222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27</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JP" sz="4000" dirty="0"/>
              <a:t>My Opinion</a:t>
            </a:r>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6" y="1314105"/>
            <a:ext cx="11282319" cy="1477328"/>
          </a:xfrm>
          <a:prstGeom prst="rect">
            <a:avLst/>
          </a:prstGeom>
        </p:spPr>
        <p:txBody>
          <a:bodyPr wrap="square">
            <a:spAutoFit/>
          </a:bodyPr>
          <a:lstStyle/>
          <a:p>
            <a:r>
              <a:rPr lang="en-JP" altLang="ja-JP" dirty="0"/>
              <a:t>・</a:t>
            </a:r>
            <a:r>
              <a:rPr lang="ja-JP" altLang="en-US" dirty="0"/>
              <a:t>新しく提案された手法でも過去の手法より苦手な評価項目が存在してる。</a:t>
            </a:r>
            <a:r>
              <a:rPr lang="en-US" altLang="ja-JP" dirty="0"/>
              <a:t>(</a:t>
            </a:r>
            <a:r>
              <a:rPr lang="ja-JP" altLang="en-US" dirty="0"/>
              <a:t>平均的な性能は優れているが</a:t>
            </a:r>
            <a:r>
              <a:rPr lang="en-US" altLang="ja-JP" dirty="0"/>
              <a:t>)</a:t>
            </a:r>
          </a:p>
          <a:p>
            <a:endParaRPr lang="en-US" altLang="ja-JP" dirty="0"/>
          </a:p>
          <a:p>
            <a:r>
              <a:rPr lang="ja-JP" altLang="en-US" dirty="0"/>
              <a:t>・損失関数の設計。</a:t>
            </a:r>
            <a:endParaRPr lang="en-US" altLang="ja-JP" dirty="0"/>
          </a:p>
          <a:p>
            <a:endParaRPr lang="en-US" altLang="ja-JP" dirty="0"/>
          </a:p>
          <a:p>
            <a:r>
              <a:rPr lang="ja-JP" altLang="en-US" dirty="0"/>
              <a:t>・意外と</a:t>
            </a:r>
            <a:r>
              <a:rPr lang="en-US" altLang="ja-JP" dirty="0"/>
              <a:t>”</a:t>
            </a:r>
            <a:r>
              <a:rPr lang="ja-JP" altLang="en-US" dirty="0"/>
              <a:t>既存の手法の改善</a:t>
            </a:r>
            <a:r>
              <a:rPr lang="en-US" altLang="ja-JP" dirty="0"/>
              <a:t>”</a:t>
            </a:r>
            <a:r>
              <a:rPr lang="ja-JP" altLang="en-US" dirty="0"/>
              <a:t>で論文が出ていることに気づいた。</a:t>
            </a:r>
            <a:endParaRPr lang="en-US" altLang="ja-JP" dirty="0"/>
          </a:p>
        </p:txBody>
      </p:sp>
    </p:spTree>
    <p:extLst>
      <p:ext uri="{BB962C8B-B14F-4D97-AF65-F5344CB8AC3E}">
        <p14:creationId xmlns:p14="http://schemas.microsoft.com/office/powerpoint/2010/main" val="342233368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61058F1-450A-421B-9892-8AB9A5AA1BEE}"/>
              </a:ext>
            </a:extLst>
          </p:cNvPr>
          <p:cNvPicPr>
            <a:picLocks noChangeAspect="1"/>
          </p:cNvPicPr>
          <p:nvPr/>
        </p:nvPicPr>
        <p:blipFill>
          <a:blip r:embed="rId2"/>
          <a:stretch>
            <a:fillRect/>
          </a:stretch>
        </p:blipFill>
        <p:spPr>
          <a:xfrm>
            <a:off x="1318546" y="2626909"/>
            <a:ext cx="9554908" cy="3038899"/>
          </a:xfrm>
          <a:prstGeom prst="rect">
            <a:avLst/>
          </a:prstGeom>
        </p:spPr>
      </p:pic>
    </p:spTree>
    <p:extLst>
      <p:ext uri="{BB962C8B-B14F-4D97-AF65-F5344CB8AC3E}">
        <p14:creationId xmlns:p14="http://schemas.microsoft.com/office/powerpoint/2010/main" val="174080377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　背景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2246769"/>
          </a:xfrm>
          <a:prstGeom prst="rect">
            <a:avLst/>
          </a:prstGeom>
          <a:noFill/>
        </p:spPr>
        <p:txBody>
          <a:bodyPr wrap="square" rtlCol="0">
            <a:spAutoFit/>
          </a:bodyPr>
          <a:lstStyle/>
          <a:p>
            <a:pPr algn="ctr"/>
            <a:r>
              <a:rPr lang="ja-JP" altLang="en-US" sz="2800" dirty="0"/>
              <a:t>産業上</a:t>
            </a:r>
            <a:r>
              <a:rPr lang="en-US" altLang="ja-JP" sz="2800" dirty="0"/>
              <a:t>”</a:t>
            </a:r>
            <a:r>
              <a:rPr lang="ja-JP" altLang="en-US" sz="2800" dirty="0"/>
              <a:t>異常</a:t>
            </a:r>
            <a:r>
              <a:rPr lang="en-US" altLang="ja-JP" sz="2800" dirty="0"/>
              <a:t>”</a:t>
            </a:r>
            <a:r>
              <a:rPr lang="ja-JP" altLang="en-US" sz="2800" dirty="0"/>
              <a:t>は稀な現象であり、異常データは不足している。</a:t>
            </a:r>
            <a:endParaRPr lang="en-US" altLang="ja-JP" sz="2800" dirty="0"/>
          </a:p>
          <a:p>
            <a:pPr algn="ctr"/>
            <a:r>
              <a:rPr lang="ja-JP" altLang="en-US" sz="2800" dirty="0"/>
              <a:t>⇓</a:t>
            </a:r>
            <a:endParaRPr lang="en-US" altLang="ja-JP" sz="2800" dirty="0"/>
          </a:p>
          <a:p>
            <a:pPr algn="ctr"/>
            <a:r>
              <a:rPr lang="ja-JP" altLang="en-US" sz="2800" dirty="0"/>
              <a:t>ならば、大量にある正常データを使ってどうにかできないか？</a:t>
            </a:r>
            <a:endParaRPr lang="en-US" altLang="ja-JP" sz="2800" dirty="0"/>
          </a:p>
          <a:p>
            <a:pPr algn="ctr"/>
            <a:r>
              <a:rPr lang="ja-JP" altLang="en-US" sz="2800" dirty="0"/>
              <a:t>⇓</a:t>
            </a:r>
            <a:endParaRPr lang="en-US" altLang="ja-JP" sz="2800" dirty="0"/>
          </a:p>
          <a:p>
            <a:pPr algn="ctr"/>
            <a:r>
              <a:rPr lang="ja-JP" altLang="en-US" sz="2800" dirty="0"/>
              <a:t>正常データの特徴をモデルに学ばせて異常を弾こう。</a:t>
            </a:r>
            <a:endParaRPr lang="en-US" altLang="ja-JP" sz="2800" dirty="0"/>
          </a:p>
        </p:txBody>
      </p:sp>
    </p:spTree>
    <p:extLst>
      <p:ext uri="{BB962C8B-B14F-4D97-AF65-F5344CB8AC3E}">
        <p14:creationId xmlns:p14="http://schemas.microsoft.com/office/powerpoint/2010/main" val="165839333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異常検知手法の分類</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4401205"/>
          </a:xfrm>
          <a:prstGeom prst="rect">
            <a:avLst/>
          </a:prstGeom>
          <a:noFill/>
        </p:spPr>
        <p:txBody>
          <a:bodyPr wrap="square" rtlCol="0">
            <a:spAutoFit/>
          </a:bodyPr>
          <a:lstStyle/>
          <a:p>
            <a:r>
              <a:rPr lang="ja-JP" altLang="en-US" sz="2800" dirty="0"/>
              <a:t>１．特徴量ベース</a:t>
            </a:r>
            <a:endParaRPr lang="en-US" altLang="ja-JP" sz="2800" dirty="0"/>
          </a:p>
          <a:p>
            <a:r>
              <a:rPr lang="en-US" altLang="ja-JP" sz="2800" dirty="0"/>
              <a:t>	</a:t>
            </a:r>
            <a:r>
              <a:rPr lang="ja-JP" altLang="en-US" sz="2800" dirty="0"/>
              <a:t>・メモリバンク</a:t>
            </a:r>
            <a:endParaRPr lang="en-US" altLang="ja-JP" sz="2800" dirty="0"/>
          </a:p>
          <a:p>
            <a:r>
              <a:rPr lang="en-US" altLang="ja-JP" sz="2800" dirty="0"/>
              <a:t>	</a:t>
            </a:r>
            <a:r>
              <a:rPr lang="ja-JP" altLang="en-US" sz="2800" dirty="0"/>
              <a:t>・確率分布</a:t>
            </a:r>
            <a:endParaRPr lang="en-US" altLang="ja-JP" sz="2800" dirty="0"/>
          </a:p>
          <a:p>
            <a:r>
              <a:rPr lang="en-US" altLang="ja-JP" sz="2800" dirty="0"/>
              <a:t>	</a:t>
            </a:r>
            <a:r>
              <a:rPr lang="ja-JP" altLang="en-US" sz="2800" dirty="0"/>
              <a:t>・　</a:t>
            </a:r>
            <a:r>
              <a:rPr lang="en-US" altLang="ja-JP" sz="2800" dirty="0"/>
              <a:t>…</a:t>
            </a:r>
          </a:p>
          <a:p>
            <a:endParaRPr lang="en-US" altLang="ja-JP" sz="2800" dirty="0"/>
          </a:p>
          <a:p>
            <a:r>
              <a:rPr lang="ja-JP" altLang="en-US" sz="2800" dirty="0"/>
              <a:t>２．再構成ベース</a:t>
            </a:r>
            <a:endParaRPr lang="en-US" altLang="ja-JP" sz="2800" dirty="0"/>
          </a:p>
          <a:p>
            <a:r>
              <a:rPr lang="en-US" altLang="ja-JP" sz="2800" dirty="0"/>
              <a:t>	</a:t>
            </a:r>
            <a:r>
              <a:rPr lang="ja-JP" altLang="en-US" sz="2800" dirty="0"/>
              <a:t>・拡散モデル</a:t>
            </a:r>
            <a:endParaRPr lang="en-US" altLang="ja-JP" sz="2800" dirty="0"/>
          </a:p>
          <a:p>
            <a:r>
              <a:rPr lang="en-US" altLang="ja-JP" sz="2800" dirty="0"/>
              <a:t>	</a:t>
            </a:r>
            <a:r>
              <a:rPr lang="ja-JP" altLang="en-US" sz="2800" dirty="0"/>
              <a:t>・オートエンコーダ</a:t>
            </a:r>
            <a:endParaRPr lang="en-US" altLang="ja-JP" sz="2800" dirty="0"/>
          </a:p>
          <a:p>
            <a:r>
              <a:rPr lang="en-US" altLang="ja-JP" sz="2800" dirty="0"/>
              <a:t>	</a:t>
            </a:r>
            <a:r>
              <a:rPr lang="ja-JP" altLang="en-US" sz="2800" dirty="0"/>
              <a:t>・</a:t>
            </a:r>
            <a:r>
              <a:rPr lang="en-US" altLang="ja-JP" sz="2800" dirty="0"/>
              <a:t>GAN</a:t>
            </a:r>
            <a:r>
              <a:rPr lang="ja-JP" altLang="en-US" sz="2800" dirty="0"/>
              <a:t>ｓ</a:t>
            </a:r>
            <a:endParaRPr lang="en-US" altLang="ja-JP" sz="2800" dirty="0"/>
          </a:p>
          <a:p>
            <a:r>
              <a:rPr lang="en-US" altLang="ja-JP" sz="2800" dirty="0"/>
              <a:t>	</a:t>
            </a:r>
            <a:r>
              <a:rPr lang="ja-JP" altLang="en-US" sz="2800" dirty="0"/>
              <a:t>・　</a:t>
            </a:r>
            <a:r>
              <a:rPr lang="en-US" altLang="ja-JP" sz="2800" dirty="0"/>
              <a:t>…</a:t>
            </a:r>
          </a:p>
        </p:txBody>
      </p:sp>
      <p:sp>
        <p:nvSpPr>
          <p:cNvPr id="7" name="四角形: 角を丸くする 6">
            <a:extLst>
              <a:ext uri="{FF2B5EF4-FFF2-40B4-BE49-F238E27FC236}">
                <a16:creationId xmlns:a16="http://schemas.microsoft.com/office/drawing/2014/main" id="{62F54DC8-4C59-4913-8B8D-857E58CAC104}"/>
              </a:ext>
            </a:extLst>
          </p:cNvPr>
          <p:cNvSpPr/>
          <p:nvPr/>
        </p:nvSpPr>
        <p:spPr>
          <a:xfrm>
            <a:off x="1765067" y="1851586"/>
            <a:ext cx="2174635" cy="52196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37778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pic>
        <p:nvPicPr>
          <p:cNvPr id="12" name="図 11">
            <a:extLst>
              <a:ext uri="{FF2B5EF4-FFF2-40B4-BE49-F238E27FC236}">
                <a16:creationId xmlns:a16="http://schemas.microsoft.com/office/drawing/2014/main" id="{3401CC8A-E512-4A9E-B1A6-47CCC27A1FEB}"/>
              </a:ext>
            </a:extLst>
          </p:cNvPr>
          <p:cNvPicPr>
            <a:picLocks noChangeAspect="1"/>
          </p:cNvPicPr>
          <p:nvPr/>
        </p:nvPicPr>
        <p:blipFill>
          <a:blip r:embed="rId3"/>
          <a:stretch>
            <a:fillRect/>
          </a:stretch>
        </p:blipFill>
        <p:spPr>
          <a:xfrm>
            <a:off x="2178337" y="2931496"/>
            <a:ext cx="1465312" cy="1383904"/>
          </a:xfrm>
          <a:prstGeom prst="rect">
            <a:avLst/>
          </a:prstGeom>
        </p:spPr>
      </p:pic>
      <p:pic>
        <p:nvPicPr>
          <p:cNvPr id="11" name="図 10">
            <a:extLst>
              <a:ext uri="{FF2B5EF4-FFF2-40B4-BE49-F238E27FC236}">
                <a16:creationId xmlns:a16="http://schemas.microsoft.com/office/drawing/2014/main" id="{D4A01954-AD48-4EDE-89A8-41181FF16628}"/>
              </a:ext>
            </a:extLst>
          </p:cNvPr>
          <p:cNvPicPr>
            <a:picLocks noChangeAspect="1"/>
          </p:cNvPicPr>
          <p:nvPr/>
        </p:nvPicPr>
        <p:blipFill>
          <a:blip r:embed="rId4"/>
          <a:stretch>
            <a:fillRect/>
          </a:stretch>
        </p:blipFill>
        <p:spPr>
          <a:xfrm>
            <a:off x="3097689" y="3086328"/>
            <a:ext cx="1465313" cy="1426751"/>
          </a:xfrm>
          <a:prstGeom prst="rect">
            <a:avLst/>
          </a:prstGeom>
        </p:spPr>
      </p:pic>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メモリバンク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523220"/>
          </a:xfrm>
          <a:prstGeom prst="rect">
            <a:avLst/>
          </a:prstGeom>
          <a:noFill/>
        </p:spPr>
        <p:txBody>
          <a:bodyPr wrap="square" rtlCol="0">
            <a:spAutoFit/>
          </a:bodyPr>
          <a:lstStyle/>
          <a:p>
            <a:r>
              <a:rPr lang="ja-JP" altLang="en-US" sz="2800" dirty="0"/>
              <a:t>・正常画像から得られる特徴ベクトルの辞書・データベース。</a:t>
            </a:r>
            <a:endParaRPr lang="en-US" altLang="ja-JP" sz="2800" dirty="0"/>
          </a:p>
        </p:txBody>
      </p:sp>
      <p:grpSp>
        <p:nvGrpSpPr>
          <p:cNvPr id="5" name="グループ化 4">
            <a:extLst>
              <a:ext uri="{FF2B5EF4-FFF2-40B4-BE49-F238E27FC236}">
                <a16:creationId xmlns:a16="http://schemas.microsoft.com/office/drawing/2014/main" id="{C832EE7F-FBE9-4870-9A7D-E43138A8CD91}"/>
              </a:ext>
            </a:extLst>
          </p:cNvPr>
          <p:cNvGrpSpPr/>
          <p:nvPr/>
        </p:nvGrpSpPr>
        <p:grpSpPr>
          <a:xfrm>
            <a:off x="6622264" y="3941040"/>
            <a:ext cx="3229040" cy="2197112"/>
            <a:chOff x="7152608" y="3699439"/>
            <a:chExt cx="1741679" cy="1185078"/>
          </a:xfrm>
        </p:grpSpPr>
        <p:pic>
          <p:nvPicPr>
            <p:cNvPr id="6" name="Picture 2">
              <a:extLst>
                <a:ext uri="{FF2B5EF4-FFF2-40B4-BE49-F238E27FC236}">
                  <a16:creationId xmlns:a16="http://schemas.microsoft.com/office/drawing/2014/main" id="{3D418A96-B580-4080-9DAF-9A7E84B5432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EDFD39DD-E584-44D6-835F-BA9C6A65E96A}"/>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8" name="正方形/長方形 7">
              <a:extLst>
                <a:ext uri="{FF2B5EF4-FFF2-40B4-BE49-F238E27FC236}">
                  <a16:creationId xmlns:a16="http://schemas.microsoft.com/office/drawing/2014/main" id="{43429423-8439-4EBD-953F-E5EEDB699D02}"/>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8F7DD57B-31DA-468E-B746-D3BFF6953296}"/>
              </a:ext>
            </a:extLst>
          </p:cNvPr>
          <p:cNvSpPr txBox="1"/>
          <p:nvPr/>
        </p:nvSpPr>
        <p:spPr>
          <a:xfrm>
            <a:off x="3029683" y="5595651"/>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sp>
        <p:nvSpPr>
          <p:cNvPr id="10" name="矢印: 下 9">
            <a:extLst>
              <a:ext uri="{FF2B5EF4-FFF2-40B4-BE49-F238E27FC236}">
                <a16:creationId xmlns:a16="http://schemas.microsoft.com/office/drawing/2014/main" id="{916BF612-A66F-4BC1-9E34-D0BA08BA2A8B}"/>
              </a:ext>
            </a:extLst>
          </p:cNvPr>
          <p:cNvSpPr/>
          <p:nvPr/>
        </p:nvSpPr>
        <p:spPr>
          <a:xfrm>
            <a:off x="3675529" y="5187726"/>
            <a:ext cx="170176" cy="369332"/>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14" name="コネクタ: 曲線 13">
            <a:extLst>
              <a:ext uri="{FF2B5EF4-FFF2-40B4-BE49-F238E27FC236}">
                <a16:creationId xmlns:a16="http://schemas.microsoft.com/office/drawing/2014/main" id="{15AB9543-F170-4263-9755-7FA5A822C537}"/>
              </a:ext>
            </a:extLst>
          </p:cNvPr>
          <p:cNvCxnSpPr>
            <a:cxnSpLocks/>
            <a:stCxn id="9" idx="3"/>
            <a:endCxn id="8" idx="1"/>
          </p:cNvCxnSpPr>
          <p:nvPr/>
        </p:nvCxnSpPr>
        <p:spPr>
          <a:xfrm flipV="1">
            <a:off x="4494997" y="5246881"/>
            <a:ext cx="2475456" cy="533436"/>
          </a:xfrm>
          <a:prstGeom prst="curved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 name="図 1">
            <a:extLst>
              <a:ext uri="{FF2B5EF4-FFF2-40B4-BE49-F238E27FC236}">
                <a16:creationId xmlns:a16="http://schemas.microsoft.com/office/drawing/2014/main" id="{061E7718-99B7-45F5-9278-918D3E0312E3}"/>
              </a:ext>
            </a:extLst>
          </p:cNvPr>
          <p:cNvPicPr>
            <a:picLocks noChangeAspect="1"/>
          </p:cNvPicPr>
          <p:nvPr/>
        </p:nvPicPr>
        <p:blipFill>
          <a:blip r:embed="rId6"/>
          <a:stretch>
            <a:fillRect/>
          </a:stretch>
        </p:blipFill>
        <p:spPr>
          <a:xfrm>
            <a:off x="3919223" y="3396629"/>
            <a:ext cx="1465313" cy="1337895"/>
          </a:xfrm>
          <a:prstGeom prst="rect">
            <a:avLst/>
          </a:prstGeom>
        </p:spPr>
      </p:pic>
      <p:sp>
        <p:nvSpPr>
          <p:cNvPr id="15" name="テキスト ボックス 14">
            <a:extLst>
              <a:ext uri="{FF2B5EF4-FFF2-40B4-BE49-F238E27FC236}">
                <a16:creationId xmlns:a16="http://schemas.microsoft.com/office/drawing/2014/main" id="{01502086-812F-4BD9-80E1-0A6D4D77E1DC}"/>
              </a:ext>
            </a:extLst>
          </p:cNvPr>
          <p:cNvSpPr txBox="1"/>
          <p:nvPr/>
        </p:nvSpPr>
        <p:spPr>
          <a:xfrm>
            <a:off x="3027960" y="4716332"/>
            <a:ext cx="1465314" cy="369332"/>
          </a:xfrm>
          <a:prstGeom prst="rect">
            <a:avLst/>
          </a:prstGeom>
          <a:noFill/>
          <a:ln>
            <a:noFill/>
          </a:ln>
        </p:spPr>
        <p:txBody>
          <a:bodyPr wrap="square" rtlCol="0">
            <a:spAutoFit/>
          </a:bodyPr>
          <a:lstStyle/>
          <a:p>
            <a:pPr algn="ctr"/>
            <a:r>
              <a:rPr kumimoji="1" lang="ja-JP" altLang="en-US" dirty="0"/>
              <a:t>正常画像</a:t>
            </a:r>
          </a:p>
        </p:txBody>
      </p:sp>
      <p:sp>
        <p:nvSpPr>
          <p:cNvPr id="16" name="テキスト ボックス 15">
            <a:extLst>
              <a:ext uri="{FF2B5EF4-FFF2-40B4-BE49-F238E27FC236}">
                <a16:creationId xmlns:a16="http://schemas.microsoft.com/office/drawing/2014/main" id="{FE7F955E-4863-477F-BA94-A01DB224D032}"/>
              </a:ext>
            </a:extLst>
          </p:cNvPr>
          <p:cNvSpPr txBox="1"/>
          <p:nvPr/>
        </p:nvSpPr>
        <p:spPr>
          <a:xfrm>
            <a:off x="4874999" y="5417332"/>
            <a:ext cx="1789897" cy="246221"/>
          </a:xfrm>
          <a:prstGeom prst="rect">
            <a:avLst/>
          </a:prstGeom>
          <a:noFill/>
          <a:ln>
            <a:noFill/>
          </a:ln>
        </p:spPr>
        <p:txBody>
          <a:bodyPr wrap="square" rtlCol="0">
            <a:spAutoFit/>
          </a:bodyPr>
          <a:lstStyle/>
          <a:p>
            <a:pPr algn="ctr"/>
            <a:r>
              <a:rPr kumimoji="1" lang="ja-JP" altLang="en-US" sz="1000" dirty="0"/>
              <a:t>特徴ベクトル</a:t>
            </a:r>
          </a:p>
        </p:txBody>
      </p:sp>
    </p:spTree>
    <p:extLst>
      <p:ext uri="{BB962C8B-B14F-4D97-AF65-F5344CB8AC3E}">
        <p14:creationId xmlns:p14="http://schemas.microsoft.com/office/powerpoint/2010/main" val="197676397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a:t>
            </a:r>
            <a:r>
              <a:rPr lang="en-US" altLang="ja-JP" sz="4000" dirty="0"/>
              <a:t>KNN</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1200329"/>
          </a:xfrm>
          <a:prstGeom prst="rect">
            <a:avLst/>
          </a:prstGeom>
          <a:noFill/>
        </p:spPr>
        <p:txBody>
          <a:bodyPr wrap="square" rtlCol="0">
            <a:spAutoFit/>
          </a:bodyPr>
          <a:lstStyle/>
          <a:p>
            <a:r>
              <a:rPr lang="ja-JP" altLang="en-US" sz="2400" dirty="0"/>
              <a:t>・イメージは与えられた点に最も近い点を</a:t>
            </a:r>
            <a:r>
              <a:rPr lang="en-US" altLang="ja-JP" sz="2400" dirty="0"/>
              <a:t>K</a:t>
            </a:r>
            <a:r>
              <a:rPr lang="ja-JP" altLang="en-US" sz="2400" dirty="0"/>
              <a:t>個見つける最近傍探索。</a:t>
            </a:r>
            <a:endParaRPr lang="en-US" altLang="ja-JP" sz="2400" dirty="0"/>
          </a:p>
          <a:p>
            <a:endParaRPr lang="en-US" altLang="ja-JP" sz="2400" dirty="0"/>
          </a:p>
          <a:p>
            <a:r>
              <a:rPr lang="ja-JP" altLang="en-US" sz="2400" dirty="0"/>
              <a:t>・弱点はメモリバンクのサイズに比例して計算量・メモリ使用量が増大する点。</a:t>
            </a:r>
            <a:endParaRPr lang="en-US" altLang="ja-JP" sz="2400" dirty="0"/>
          </a:p>
        </p:txBody>
      </p:sp>
      <p:grpSp>
        <p:nvGrpSpPr>
          <p:cNvPr id="15" name="グループ化 14">
            <a:extLst>
              <a:ext uri="{FF2B5EF4-FFF2-40B4-BE49-F238E27FC236}">
                <a16:creationId xmlns:a16="http://schemas.microsoft.com/office/drawing/2014/main" id="{412190E1-6297-45EF-8C49-2057D0FC8637}"/>
              </a:ext>
            </a:extLst>
          </p:cNvPr>
          <p:cNvGrpSpPr/>
          <p:nvPr/>
        </p:nvGrpSpPr>
        <p:grpSpPr>
          <a:xfrm>
            <a:off x="4574389" y="3941040"/>
            <a:ext cx="3229040" cy="2197112"/>
            <a:chOff x="7152608" y="3699439"/>
            <a:chExt cx="1741679" cy="1185078"/>
          </a:xfrm>
        </p:grpSpPr>
        <p:pic>
          <p:nvPicPr>
            <p:cNvPr id="16" name="Picture 2">
              <a:extLst>
                <a:ext uri="{FF2B5EF4-FFF2-40B4-BE49-F238E27FC236}">
                  <a16:creationId xmlns:a16="http://schemas.microsoft.com/office/drawing/2014/main" id="{BC8AA55E-5420-4BAF-8835-256AC25AB3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39B1953D-48EB-4576-889C-FF6103E80857}"/>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18" name="正方形/長方形 17">
              <a:extLst>
                <a:ext uri="{FF2B5EF4-FFF2-40B4-BE49-F238E27FC236}">
                  <a16:creationId xmlns:a16="http://schemas.microsoft.com/office/drawing/2014/main" id="{F773497A-9F47-4E66-AE30-C7B0406A0576}"/>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楕円 23">
            <a:extLst>
              <a:ext uri="{FF2B5EF4-FFF2-40B4-BE49-F238E27FC236}">
                <a16:creationId xmlns:a16="http://schemas.microsoft.com/office/drawing/2014/main" id="{A7841921-0D19-4385-A588-EFD184EA4378}"/>
              </a:ext>
            </a:extLst>
          </p:cNvPr>
          <p:cNvSpPr/>
          <p:nvPr/>
        </p:nvSpPr>
        <p:spPr>
          <a:xfrm>
            <a:off x="6050013" y="4957098"/>
            <a:ext cx="138896" cy="138896"/>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26" name="直線矢印コネクタ 25">
            <a:extLst>
              <a:ext uri="{FF2B5EF4-FFF2-40B4-BE49-F238E27FC236}">
                <a16:creationId xmlns:a16="http://schemas.microsoft.com/office/drawing/2014/main" id="{935914D7-AFF3-4641-9BF7-5455B04E26A6}"/>
              </a:ext>
            </a:extLst>
          </p:cNvPr>
          <p:cNvCxnSpPr>
            <a:endCxn id="24" idx="7"/>
          </p:cNvCxnSpPr>
          <p:nvPr/>
        </p:nvCxnSpPr>
        <p:spPr>
          <a:xfrm flipH="1">
            <a:off x="6168568" y="3992106"/>
            <a:ext cx="2321303" cy="985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A0CA059-9879-44E7-B43B-6BE960138E1A}"/>
              </a:ext>
            </a:extLst>
          </p:cNvPr>
          <p:cNvSpPr txBox="1"/>
          <p:nvPr/>
        </p:nvSpPr>
        <p:spPr>
          <a:xfrm>
            <a:off x="7741828" y="3622000"/>
            <a:ext cx="1789897" cy="369332"/>
          </a:xfrm>
          <a:prstGeom prst="rect">
            <a:avLst/>
          </a:prstGeom>
          <a:noFill/>
          <a:ln>
            <a:solidFill>
              <a:schemeClr val="tx1"/>
            </a:solidFill>
          </a:ln>
        </p:spPr>
        <p:txBody>
          <a:bodyPr wrap="square" rtlCol="0">
            <a:spAutoFit/>
          </a:bodyPr>
          <a:lstStyle/>
          <a:p>
            <a:pPr algn="ctr"/>
            <a:r>
              <a:rPr kumimoji="1" lang="ja-JP" altLang="en-US" dirty="0"/>
              <a:t>与えられる点</a:t>
            </a:r>
          </a:p>
        </p:txBody>
      </p:sp>
      <p:cxnSp>
        <p:nvCxnSpPr>
          <p:cNvPr id="10" name="直線矢印コネクタ 9">
            <a:extLst>
              <a:ext uri="{FF2B5EF4-FFF2-40B4-BE49-F238E27FC236}">
                <a16:creationId xmlns:a16="http://schemas.microsoft.com/office/drawing/2014/main" id="{5EE8E505-8B8B-4423-8687-3364AD87B627}"/>
              </a:ext>
            </a:extLst>
          </p:cNvPr>
          <p:cNvCxnSpPr>
            <a:cxnSpLocks/>
            <a:stCxn id="24" idx="4"/>
          </p:cNvCxnSpPr>
          <p:nvPr/>
        </p:nvCxnSpPr>
        <p:spPr>
          <a:xfrm>
            <a:off x="6119461" y="5095994"/>
            <a:ext cx="0" cy="417605"/>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208AD86-963B-4BE6-B403-A3EA4B228E50}"/>
              </a:ext>
            </a:extLst>
          </p:cNvPr>
          <p:cNvCxnSpPr>
            <a:cxnSpLocks/>
            <a:endCxn id="24" idx="1"/>
          </p:cNvCxnSpPr>
          <p:nvPr/>
        </p:nvCxnSpPr>
        <p:spPr>
          <a:xfrm>
            <a:off x="6001192" y="4802153"/>
            <a:ext cx="69162" cy="175286"/>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2094EF5-00A7-4D2B-BEFE-2C33B15521D4}"/>
              </a:ext>
            </a:extLst>
          </p:cNvPr>
          <p:cNvCxnSpPr>
            <a:cxnSpLocks/>
            <a:stCxn id="24" idx="6"/>
          </p:cNvCxnSpPr>
          <p:nvPr/>
        </p:nvCxnSpPr>
        <p:spPr>
          <a:xfrm>
            <a:off x="6188909" y="5026546"/>
            <a:ext cx="137335" cy="132829"/>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2470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メモリバンクベース</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523220"/>
          </a:xfrm>
          <a:prstGeom prst="rect">
            <a:avLst/>
          </a:prstGeom>
          <a:noFill/>
        </p:spPr>
        <p:txBody>
          <a:bodyPr wrap="square" rtlCol="0">
            <a:spAutoFit/>
          </a:bodyPr>
          <a:lstStyle/>
          <a:p>
            <a:r>
              <a:rPr lang="ja-JP" altLang="en-US" sz="2800" dirty="0"/>
              <a:t>・</a:t>
            </a:r>
            <a:r>
              <a:rPr lang="en-US" altLang="ja-JP" sz="2800" dirty="0"/>
              <a:t>KNN</a:t>
            </a:r>
            <a:r>
              <a:rPr lang="ja-JP" altLang="en-US" sz="2800" dirty="0"/>
              <a:t>で合計距離が大きい場合は異常とみなす。</a:t>
            </a:r>
            <a:endParaRPr lang="en-US" altLang="ja-JP" sz="2800" dirty="0"/>
          </a:p>
        </p:txBody>
      </p:sp>
      <p:grpSp>
        <p:nvGrpSpPr>
          <p:cNvPr id="5" name="グループ化 4">
            <a:extLst>
              <a:ext uri="{FF2B5EF4-FFF2-40B4-BE49-F238E27FC236}">
                <a16:creationId xmlns:a16="http://schemas.microsoft.com/office/drawing/2014/main" id="{C1EA38DB-8955-44EB-AEE7-C7A0D3DB36AD}"/>
              </a:ext>
            </a:extLst>
          </p:cNvPr>
          <p:cNvGrpSpPr/>
          <p:nvPr/>
        </p:nvGrpSpPr>
        <p:grpSpPr>
          <a:xfrm>
            <a:off x="5479264" y="3941040"/>
            <a:ext cx="3229040" cy="2197112"/>
            <a:chOff x="7152608" y="3699439"/>
            <a:chExt cx="1741679" cy="1185078"/>
          </a:xfrm>
        </p:grpSpPr>
        <p:pic>
          <p:nvPicPr>
            <p:cNvPr id="6" name="Picture 2">
              <a:extLst>
                <a:ext uri="{FF2B5EF4-FFF2-40B4-BE49-F238E27FC236}">
                  <a16:creationId xmlns:a16="http://schemas.microsoft.com/office/drawing/2014/main" id="{2021DF2D-7E93-4477-88FE-39B966F62A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00EFE7BA-096D-4A6D-88E8-868435D10520}"/>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9" name="正方形/長方形 8">
              <a:extLst>
                <a:ext uri="{FF2B5EF4-FFF2-40B4-BE49-F238E27FC236}">
                  <a16:creationId xmlns:a16="http://schemas.microsoft.com/office/drawing/2014/main" id="{D13F15C9-A4CD-4980-B738-16C1D0102FD0}"/>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テキスト ボックス 9">
            <a:extLst>
              <a:ext uri="{FF2B5EF4-FFF2-40B4-BE49-F238E27FC236}">
                <a16:creationId xmlns:a16="http://schemas.microsoft.com/office/drawing/2014/main" id="{E97268B4-C23E-4749-8597-A22D80C47AF9}"/>
              </a:ext>
            </a:extLst>
          </p:cNvPr>
          <p:cNvSpPr txBox="1"/>
          <p:nvPr/>
        </p:nvSpPr>
        <p:spPr>
          <a:xfrm>
            <a:off x="1886683" y="5595651"/>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cxnSp>
        <p:nvCxnSpPr>
          <p:cNvPr id="11" name="コネクタ: 曲線 10">
            <a:extLst>
              <a:ext uri="{FF2B5EF4-FFF2-40B4-BE49-F238E27FC236}">
                <a16:creationId xmlns:a16="http://schemas.microsoft.com/office/drawing/2014/main" id="{3B3160CA-F451-431B-89EE-E85CA5CA3CBA}"/>
              </a:ext>
            </a:extLst>
          </p:cNvPr>
          <p:cNvCxnSpPr>
            <a:cxnSpLocks/>
            <a:stCxn id="10" idx="3"/>
            <a:endCxn id="9" idx="1"/>
          </p:cNvCxnSpPr>
          <p:nvPr/>
        </p:nvCxnSpPr>
        <p:spPr>
          <a:xfrm flipV="1">
            <a:off x="3351997" y="5246881"/>
            <a:ext cx="2475456" cy="533436"/>
          </a:xfrm>
          <a:prstGeom prst="curved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4F230CC3-0406-4889-B31A-9A874E945FC6}"/>
              </a:ext>
            </a:extLst>
          </p:cNvPr>
          <p:cNvSpPr/>
          <p:nvPr/>
        </p:nvSpPr>
        <p:spPr>
          <a:xfrm>
            <a:off x="6954888" y="4957098"/>
            <a:ext cx="138896" cy="138896"/>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6C37CD9-26BD-43D6-AF0A-1504CCD71EF1}"/>
              </a:ext>
            </a:extLst>
          </p:cNvPr>
          <p:cNvSpPr txBox="1"/>
          <p:nvPr/>
        </p:nvSpPr>
        <p:spPr>
          <a:xfrm>
            <a:off x="9157113" y="2959045"/>
            <a:ext cx="1789897" cy="369332"/>
          </a:xfrm>
          <a:prstGeom prst="rect">
            <a:avLst/>
          </a:prstGeom>
          <a:noFill/>
          <a:ln>
            <a:noFill/>
          </a:ln>
        </p:spPr>
        <p:txBody>
          <a:bodyPr wrap="square" rtlCol="0">
            <a:spAutoFit/>
          </a:bodyPr>
          <a:lstStyle/>
          <a:p>
            <a:pPr algn="ctr"/>
            <a:r>
              <a:rPr kumimoji="1" lang="ja-JP" altLang="en-US" dirty="0"/>
              <a:t>テスト画像</a:t>
            </a:r>
          </a:p>
        </p:txBody>
      </p:sp>
      <p:pic>
        <p:nvPicPr>
          <p:cNvPr id="15" name="図 14">
            <a:extLst>
              <a:ext uri="{FF2B5EF4-FFF2-40B4-BE49-F238E27FC236}">
                <a16:creationId xmlns:a16="http://schemas.microsoft.com/office/drawing/2014/main" id="{65291EA4-F5CA-4D3F-ADBE-27008F0A6BD5}"/>
              </a:ext>
            </a:extLst>
          </p:cNvPr>
          <p:cNvPicPr>
            <a:picLocks noChangeAspect="1"/>
          </p:cNvPicPr>
          <p:nvPr/>
        </p:nvPicPr>
        <p:blipFill>
          <a:blip r:embed="rId4"/>
          <a:stretch>
            <a:fillRect/>
          </a:stretch>
        </p:blipFill>
        <p:spPr>
          <a:xfrm>
            <a:off x="1035337" y="2931496"/>
            <a:ext cx="1465312" cy="1383904"/>
          </a:xfrm>
          <a:prstGeom prst="rect">
            <a:avLst/>
          </a:prstGeom>
        </p:spPr>
      </p:pic>
      <p:pic>
        <p:nvPicPr>
          <p:cNvPr id="16" name="図 15">
            <a:extLst>
              <a:ext uri="{FF2B5EF4-FFF2-40B4-BE49-F238E27FC236}">
                <a16:creationId xmlns:a16="http://schemas.microsoft.com/office/drawing/2014/main" id="{E3182F7D-51F4-462C-9B18-1F9DBCE6ED67}"/>
              </a:ext>
            </a:extLst>
          </p:cNvPr>
          <p:cNvPicPr>
            <a:picLocks noChangeAspect="1"/>
          </p:cNvPicPr>
          <p:nvPr/>
        </p:nvPicPr>
        <p:blipFill>
          <a:blip r:embed="rId5"/>
          <a:stretch>
            <a:fillRect/>
          </a:stretch>
        </p:blipFill>
        <p:spPr>
          <a:xfrm>
            <a:off x="1954689" y="3086328"/>
            <a:ext cx="1465313" cy="1426751"/>
          </a:xfrm>
          <a:prstGeom prst="rect">
            <a:avLst/>
          </a:prstGeom>
        </p:spPr>
      </p:pic>
      <p:sp>
        <p:nvSpPr>
          <p:cNvPr id="17" name="矢印: 下 16">
            <a:extLst>
              <a:ext uri="{FF2B5EF4-FFF2-40B4-BE49-F238E27FC236}">
                <a16:creationId xmlns:a16="http://schemas.microsoft.com/office/drawing/2014/main" id="{D510D3CA-481C-4210-9559-8D9C227BA81A}"/>
              </a:ext>
            </a:extLst>
          </p:cNvPr>
          <p:cNvSpPr/>
          <p:nvPr/>
        </p:nvSpPr>
        <p:spPr>
          <a:xfrm>
            <a:off x="2532529" y="5187726"/>
            <a:ext cx="170176" cy="369332"/>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6F4068F2-7FAD-4CB3-8080-26F4CEF71BEF}"/>
              </a:ext>
            </a:extLst>
          </p:cNvPr>
          <p:cNvPicPr>
            <a:picLocks noChangeAspect="1"/>
          </p:cNvPicPr>
          <p:nvPr/>
        </p:nvPicPr>
        <p:blipFill>
          <a:blip r:embed="rId6"/>
          <a:stretch>
            <a:fillRect/>
          </a:stretch>
        </p:blipFill>
        <p:spPr>
          <a:xfrm>
            <a:off x="2776223" y="3396629"/>
            <a:ext cx="1465313" cy="1337895"/>
          </a:xfrm>
          <a:prstGeom prst="rect">
            <a:avLst/>
          </a:prstGeom>
        </p:spPr>
      </p:pic>
      <p:sp>
        <p:nvSpPr>
          <p:cNvPr id="19" name="テキスト ボックス 18">
            <a:extLst>
              <a:ext uri="{FF2B5EF4-FFF2-40B4-BE49-F238E27FC236}">
                <a16:creationId xmlns:a16="http://schemas.microsoft.com/office/drawing/2014/main" id="{7E8D3743-774A-4A7F-B88B-94FEBE8B3528}"/>
              </a:ext>
            </a:extLst>
          </p:cNvPr>
          <p:cNvSpPr txBox="1"/>
          <p:nvPr/>
        </p:nvSpPr>
        <p:spPr>
          <a:xfrm>
            <a:off x="1884960" y="4716332"/>
            <a:ext cx="1465314" cy="369332"/>
          </a:xfrm>
          <a:prstGeom prst="rect">
            <a:avLst/>
          </a:prstGeom>
          <a:noFill/>
          <a:ln>
            <a:noFill/>
          </a:ln>
        </p:spPr>
        <p:txBody>
          <a:bodyPr wrap="square" rtlCol="0">
            <a:spAutoFit/>
          </a:bodyPr>
          <a:lstStyle/>
          <a:p>
            <a:pPr algn="ctr"/>
            <a:r>
              <a:rPr kumimoji="1" lang="ja-JP" altLang="en-US" dirty="0"/>
              <a:t>正常画像</a:t>
            </a:r>
          </a:p>
        </p:txBody>
      </p:sp>
      <p:cxnSp>
        <p:nvCxnSpPr>
          <p:cNvPr id="20" name="直線矢印コネクタ 19">
            <a:extLst>
              <a:ext uri="{FF2B5EF4-FFF2-40B4-BE49-F238E27FC236}">
                <a16:creationId xmlns:a16="http://schemas.microsoft.com/office/drawing/2014/main" id="{5A1E68BF-D63B-4386-B050-D874BF979169}"/>
              </a:ext>
            </a:extLst>
          </p:cNvPr>
          <p:cNvCxnSpPr>
            <a:cxnSpLocks/>
            <a:stCxn id="12" idx="4"/>
          </p:cNvCxnSpPr>
          <p:nvPr/>
        </p:nvCxnSpPr>
        <p:spPr>
          <a:xfrm>
            <a:off x="7024336" y="5095994"/>
            <a:ext cx="0" cy="417605"/>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FCA8FB7-F70F-4A3B-AFE0-61CE63C16199}"/>
              </a:ext>
            </a:extLst>
          </p:cNvPr>
          <p:cNvCxnSpPr>
            <a:cxnSpLocks/>
            <a:endCxn id="12" idx="1"/>
          </p:cNvCxnSpPr>
          <p:nvPr/>
        </p:nvCxnSpPr>
        <p:spPr>
          <a:xfrm>
            <a:off x="6906067" y="4802153"/>
            <a:ext cx="69162" cy="175286"/>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82F52CCB-2907-443B-BB64-00FA31505E00}"/>
              </a:ext>
            </a:extLst>
          </p:cNvPr>
          <p:cNvCxnSpPr>
            <a:cxnSpLocks/>
            <a:stCxn id="12" idx="6"/>
          </p:cNvCxnSpPr>
          <p:nvPr/>
        </p:nvCxnSpPr>
        <p:spPr>
          <a:xfrm>
            <a:off x="7093784" y="5026546"/>
            <a:ext cx="137335" cy="132829"/>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図 1">
            <a:extLst>
              <a:ext uri="{FF2B5EF4-FFF2-40B4-BE49-F238E27FC236}">
                <a16:creationId xmlns:a16="http://schemas.microsoft.com/office/drawing/2014/main" id="{E02ECD29-359F-4212-A2A9-B9401B97355C}"/>
              </a:ext>
            </a:extLst>
          </p:cNvPr>
          <p:cNvPicPr>
            <a:picLocks noChangeAspect="1"/>
          </p:cNvPicPr>
          <p:nvPr/>
        </p:nvPicPr>
        <p:blipFill>
          <a:blip r:embed="rId7"/>
          <a:stretch>
            <a:fillRect/>
          </a:stretch>
        </p:blipFill>
        <p:spPr>
          <a:xfrm>
            <a:off x="9394746" y="1672984"/>
            <a:ext cx="1314633" cy="1333686"/>
          </a:xfrm>
          <a:prstGeom prst="rect">
            <a:avLst/>
          </a:prstGeom>
        </p:spPr>
      </p:pic>
      <p:sp>
        <p:nvSpPr>
          <p:cNvPr id="23" name="テキスト ボックス 22">
            <a:extLst>
              <a:ext uri="{FF2B5EF4-FFF2-40B4-BE49-F238E27FC236}">
                <a16:creationId xmlns:a16="http://schemas.microsoft.com/office/drawing/2014/main" id="{D6A6231D-7067-4F9D-90DC-76C61496ABA9}"/>
              </a:ext>
            </a:extLst>
          </p:cNvPr>
          <p:cNvSpPr txBox="1"/>
          <p:nvPr/>
        </p:nvSpPr>
        <p:spPr>
          <a:xfrm>
            <a:off x="9288316" y="3768089"/>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sp>
        <p:nvSpPr>
          <p:cNvPr id="24" name="矢印: 下 23">
            <a:extLst>
              <a:ext uri="{FF2B5EF4-FFF2-40B4-BE49-F238E27FC236}">
                <a16:creationId xmlns:a16="http://schemas.microsoft.com/office/drawing/2014/main" id="{DC2305A3-6D91-4655-A9F3-4FCB25915DA3}"/>
              </a:ext>
            </a:extLst>
          </p:cNvPr>
          <p:cNvSpPr/>
          <p:nvPr/>
        </p:nvSpPr>
        <p:spPr>
          <a:xfrm>
            <a:off x="9934162" y="3360164"/>
            <a:ext cx="170176" cy="369332"/>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25" name="コネクタ: 曲線 24">
            <a:extLst>
              <a:ext uri="{FF2B5EF4-FFF2-40B4-BE49-F238E27FC236}">
                <a16:creationId xmlns:a16="http://schemas.microsoft.com/office/drawing/2014/main" id="{7B16D36D-7B69-44E0-96CD-77B0480E98A4}"/>
              </a:ext>
            </a:extLst>
          </p:cNvPr>
          <p:cNvCxnSpPr>
            <a:cxnSpLocks/>
            <a:stCxn id="23" idx="2"/>
          </p:cNvCxnSpPr>
          <p:nvPr/>
        </p:nvCxnSpPr>
        <p:spPr>
          <a:xfrm rot="5400000">
            <a:off x="8137369" y="3093837"/>
            <a:ext cx="840020" cy="2927189"/>
          </a:xfrm>
          <a:prstGeom prst="curved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2C58C14-40CE-4173-A576-2136A807224A}"/>
              </a:ext>
            </a:extLst>
          </p:cNvPr>
          <p:cNvSpPr txBox="1"/>
          <p:nvPr/>
        </p:nvSpPr>
        <p:spPr>
          <a:xfrm>
            <a:off x="3731999" y="5399227"/>
            <a:ext cx="1789897" cy="246221"/>
          </a:xfrm>
          <a:prstGeom prst="rect">
            <a:avLst/>
          </a:prstGeom>
          <a:noFill/>
          <a:ln>
            <a:noFill/>
          </a:ln>
        </p:spPr>
        <p:txBody>
          <a:bodyPr wrap="square" rtlCol="0">
            <a:spAutoFit/>
          </a:bodyPr>
          <a:lstStyle/>
          <a:p>
            <a:pPr algn="ctr"/>
            <a:r>
              <a:rPr kumimoji="1" lang="ja-JP" altLang="en-US" sz="1000" dirty="0"/>
              <a:t>特徴ベクトル</a:t>
            </a:r>
          </a:p>
        </p:txBody>
      </p:sp>
      <p:sp>
        <p:nvSpPr>
          <p:cNvPr id="29" name="テキスト ボックス 28">
            <a:extLst>
              <a:ext uri="{FF2B5EF4-FFF2-40B4-BE49-F238E27FC236}">
                <a16:creationId xmlns:a16="http://schemas.microsoft.com/office/drawing/2014/main" id="{B49DD297-789A-4A1D-9A2E-D0123E1231EC}"/>
              </a:ext>
            </a:extLst>
          </p:cNvPr>
          <p:cNvSpPr txBox="1"/>
          <p:nvPr/>
        </p:nvSpPr>
        <p:spPr>
          <a:xfrm>
            <a:off x="8625980" y="4450942"/>
            <a:ext cx="1789897" cy="246221"/>
          </a:xfrm>
          <a:prstGeom prst="rect">
            <a:avLst/>
          </a:prstGeom>
          <a:noFill/>
          <a:ln>
            <a:noFill/>
          </a:ln>
        </p:spPr>
        <p:txBody>
          <a:bodyPr wrap="square" rtlCol="0">
            <a:spAutoFit/>
          </a:bodyPr>
          <a:lstStyle/>
          <a:p>
            <a:pPr algn="ctr"/>
            <a:r>
              <a:rPr kumimoji="1" lang="ja-JP" altLang="en-US" sz="1000" dirty="0"/>
              <a:t>特徴ベクトル</a:t>
            </a:r>
          </a:p>
        </p:txBody>
      </p:sp>
    </p:spTree>
    <p:extLst>
      <p:ext uri="{BB962C8B-B14F-4D97-AF65-F5344CB8AC3E}">
        <p14:creationId xmlns:p14="http://schemas.microsoft.com/office/powerpoint/2010/main" val="99915960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8</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126783" cy="707886"/>
          </a:xfrm>
          <a:prstGeom prst="rect">
            <a:avLst/>
          </a:prstGeom>
          <a:noFill/>
        </p:spPr>
        <p:txBody>
          <a:bodyPr wrap="square" rtlCol="0">
            <a:spAutoFit/>
          </a:bodyPr>
          <a:lstStyle/>
          <a:p>
            <a:r>
              <a:rPr lang="ja-JP" altLang="en-US" sz="4000" dirty="0"/>
              <a:t>提案手法：</a:t>
            </a:r>
            <a:r>
              <a:rPr lang="en-US" altLang="ja-JP" sz="4000" dirty="0" err="1"/>
              <a:t>PatchCore</a:t>
            </a:r>
            <a:r>
              <a:rPr lang="en-US" altLang="ja-JP" sz="4000" dirty="0"/>
              <a:t> </a:t>
            </a:r>
            <a:r>
              <a:rPr lang="ja-JP" altLang="en-US" sz="4000" dirty="0"/>
              <a:t>は何をするか</a:t>
            </a:r>
            <a:endParaRPr lang="en-US" altLang="ja-JP" sz="4000" dirty="0"/>
          </a:p>
        </p:txBody>
      </p:sp>
      <p:pic>
        <p:nvPicPr>
          <p:cNvPr id="5" name="図 4">
            <a:extLst>
              <a:ext uri="{FF2B5EF4-FFF2-40B4-BE49-F238E27FC236}">
                <a16:creationId xmlns:a16="http://schemas.microsoft.com/office/drawing/2014/main" id="{624DA103-643C-4556-B6D6-4217E89B4A57}"/>
              </a:ext>
            </a:extLst>
          </p:cNvPr>
          <p:cNvPicPr>
            <a:picLocks noChangeAspect="1"/>
          </p:cNvPicPr>
          <p:nvPr/>
        </p:nvPicPr>
        <p:blipFill>
          <a:blip r:embed="rId3"/>
          <a:stretch>
            <a:fillRect/>
          </a:stretch>
        </p:blipFill>
        <p:spPr>
          <a:xfrm>
            <a:off x="449017" y="3593600"/>
            <a:ext cx="10643442" cy="3061812"/>
          </a:xfrm>
          <a:prstGeom prst="rect">
            <a:avLst/>
          </a:prstGeom>
        </p:spPr>
      </p:pic>
      <p:sp>
        <p:nvSpPr>
          <p:cNvPr id="6" name="テキスト ボックス 5">
            <a:extLst>
              <a:ext uri="{FF2B5EF4-FFF2-40B4-BE49-F238E27FC236}">
                <a16:creationId xmlns:a16="http://schemas.microsoft.com/office/drawing/2014/main" id="{CCFA2019-D0A5-48BB-8170-E96ACC95805E}"/>
              </a:ext>
            </a:extLst>
          </p:cNvPr>
          <p:cNvSpPr txBox="1"/>
          <p:nvPr/>
        </p:nvSpPr>
        <p:spPr>
          <a:xfrm>
            <a:off x="2633999" y="6554942"/>
            <a:ext cx="6273478" cy="369332"/>
          </a:xfrm>
          <a:prstGeom prst="rect">
            <a:avLst/>
          </a:prstGeom>
          <a:noFill/>
        </p:spPr>
        <p:txBody>
          <a:bodyPr wrap="square" rtlCol="0">
            <a:spAutoFit/>
          </a:bodyPr>
          <a:lstStyle/>
          <a:p>
            <a:pPr algn="ctr"/>
            <a:r>
              <a:rPr kumimoji="1" lang="ja-JP" altLang="en-US" dirty="0"/>
              <a:t>全体の概略図</a:t>
            </a:r>
          </a:p>
        </p:txBody>
      </p:sp>
      <p:sp>
        <p:nvSpPr>
          <p:cNvPr id="7" name="正方形/長方形 6">
            <a:extLst>
              <a:ext uri="{FF2B5EF4-FFF2-40B4-BE49-F238E27FC236}">
                <a16:creationId xmlns:a16="http://schemas.microsoft.com/office/drawing/2014/main" id="{F66388BF-229E-4F8A-AC55-C0B29A9E6FFA}"/>
              </a:ext>
            </a:extLst>
          </p:cNvPr>
          <p:cNvSpPr/>
          <p:nvPr/>
        </p:nvSpPr>
        <p:spPr>
          <a:xfrm>
            <a:off x="449017" y="1452605"/>
            <a:ext cx="10409483" cy="2123658"/>
          </a:xfrm>
          <a:prstGeom prst="rect">
            <a:avLst/>
          </a:prstGeom>
        </p:spPr>
        <p:txBody>
          <a:bodyPr wrap="square">
            <a:spAutoFit/>
          </a:bodyPr>
          <a:lstStyle/>
          <a:p>
            <a:r>
              <a:rPr lang="ja-JP" altLang="en-US" sz="2400" dirty="0"/>
              <a:t>処理の流れ</a:t>
            </a:r>
            <a:endParaRPr lang="en-US" altLang="ja-JP" dirty="0"/>
          </a:p>
          <a:p>
            <a:endParaRPr lang="en-US" altLang="ja-JP" dirty="0"/>
          </a:p>
          <a:p>
            <a:r>
              <a:rPr lang="ja-JP" altLang="en-US" dirty="0"/>
              <a:t>１．大量に正常パターンの特徴を抽出する。</a:t>
            </a:r>
            <a:endParaRPr lang="en-US" altLang="ja-JP" dirty="0"/>
          </a:p>
          <a:p>
            <a:r>
              <a:rPr lang="ja-JP" altLang="en-US" dirty="0"/>
              <a:t>２．その特徴をメモリバンクに格納する。</a:t>
            </a:r>
            <a:endParaRPr lang="en-US" altLang="ja-JP" dirty="0"/>
          </a:p>
          <a:p>
            <a:r>
              <a:rPr lang="ja-JP" altLang="en-US" dirty="0"/>
              <a:t>３．メモリバンクのサイズを小さくする。</a:t>
            </a:r>
            <a:r>
              <a:rPr lang="en-US" altLang="ja-JP" dirty="0"/>
              <a:t>(</a:t>
            </a:r>
            <a:r>
              <a:rPr lang="ja-JP" altLang="en-US" dirty="0"/>
              <a:t>コアセット・サブサンプリングアルゴリズムを適用</a:t>
            </a:r>
            <a:r>
              <a:rPr lang="en-US" altLang="ja-JP" dirty="0"/>
              <a:t>)</a:t>
            </a:r>
          </a:p>
          <a:p>
            <a:r>
              <a:rPr lang="ja-JP" altLang="en-US" dirty="0"/>
              <a:t>４．メモリバンクとテスト画像の特徴ベクトルで</a:t>
            </a:r>
            <a:r>
              <a:rPr lang="en-US" altLang="ja-JP" dirty="0"/>
              <a:t>KNN</a:t>
            </a:r>
            <a:r>
              <a:rPr lang="ja-JP" altLang="en-US" dirty="0"/>
              <a:t>を行い、合計距離を異常スコアとする。</a:t>
            </a:r>
            <a:endParaRPr lang="en-US" altLang="ja-JP" dirty="0"/>
          </a:p>
          <a:p>
            <a:r>
              <a:rPr lang="ja-JP" altLang="en-US" dirty="0"/>
              <a:t>５．あらかじめ決定しておいた閾値と異常スコアを比較して、異常を検出する。</a:t>
            </a:r>
            <a:endParaRPr lang="en-US" altLang="ja-JP" dirty="0"/>
          </a:p>
        </p:txBody>
      </p:sp>
    </p:spTree>
    <p:extLst>
      <p:ext uri="{BB962C8B-B14F-4D97-AF65-F5344CB8AC3E}">
        <p14:creationId xmlns:p14="http://schemas.microsoft.com/office/powerpoint/2010/main" val="15759097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9</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err="1"/>
              <a:t>PatchCore</a:t>
            </a:r>
            <a:r>
              <a:rPr lang="ja-JP" altLang="en-US" sz="4000" dirty="0"/>
              <a:t>の特徴</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0409483" cy="2031325"/>
          </a:xfrm>
          <a:prstGeom prst="rect">
            <a:avLst/>
          </a:prstGeom>
        </p:spPr>
        <p:txBody>
          <a:bodyPr wrap="square">
            <a:spAutoFit/>
          </a:bodyPr>
          <a:lstStyle/>
          <a:p>
            <a:r>
              <a:rPr lang="ja-JP" altLang="en-US" dirty="0"/>
              <a:t>・工業製品特化の異常検知手法。</a:t>
            </a:r>
            <a:endParaRPr lang="en-US" altLang="ja-JP" dirty="0"/>
          </a:p>
          <a:p>
            <a:endParaRPr lang="en-US" altLang="ja-JP" dirty="0"/>
          </a:p>
          <a:p>
            <a:r>
              <a:rPr lang="ja-JP" altLang="en-US" dirty="0"/>
              <a:t>・特徴抽出器では中間層を採用。</a:t>
            </a:r>
            <a:endParaRPr lang="en-US" altLang="ja-JP" dirty="0"/>
          </a:p>
          <a:p>
            <a:endParaRPr lang="en-US" altLang="ja-JP" dirty="0"/>
          </a:p>
          <a:p>
            <a:r>
              <a:rPr lang="ja-JP" altLang="en-US" dirty="0"/>
              <a:t>・貪欲アルゴリズムによってメモリバンクの圧縮に成功。</a:t>
            </a:r>
            <a:endParaRPr lang="en-US" altLang="ja-JP" dirty="0"/>
          </a:p>
          <a:p>
            <a:endParaRPr lang="en-US" altLang="ja-JP" dirty="0"/>
          </a:p>
          <a:p>
            <a:r>
              <a:rPr lang="ja-JP" altLang="en-US" dirty="0"/>
              <a:t>・位置ズレに強い。</a:t>
            </a:r>
            <a:endParaRPr lang="en-US" altLang="ja-JP" dirty="0"/>
          </a:p>
        </p:txBody>
      </p:sp>
      <p:pic>
        <p:nvPicPr>
          <p:cNvPr id="5" name="図 4">
            <a:extLst>
              <a:ext uri="{FF2B5EF4-FFF2-40B4-BE49-F238E27FC236}">
                <a16:creationId xmlns:a16="http://schemas.microsoft.com/office/drawing/2014/main" id="{624DA103-643C-4556-B6D6-4217E89B4A57}"/>
              </a:ext>
            </a:extLst>
          </p:cNvPr>
          <p:cNvPicPr>
            <a:picLocks noChangeAspect="1"/>
          </p:cNvPicPr>
          <p:nvPr/>
        </p:nvPicPr>
        <p:blipFill>
          <a:blip r:embed="rId3"/>
          <a:stretch>
            <a:fillRect/>
          </a:stretch>
        </p:blipFill>
        <p:spPr>
          <a:xfrm>
            <a:off x="449017" y="3479300"/>
            <a:ext cx="10643442" cy="3061812"/>
          </a:xfrm>
          <a:prstGeom prst="rect">
            <a:avLst/>
          </a:prstGeom>
        </p:spPr>
      </p:pic>
      <p:sp>
        <p:nvSpPr>
          <p:cNvPr id="6" name="テキスト ボックス 5">
            <a:extLst>
              <a:ext uri="{FF2B5EF4-FFF2-40B4-BE49-F238E27FC236}">
                <a16:creationId xmlns:a16="http://schemas.microsoft.com/office/drawing/2014/main" id="{CCFA2019-D0A5-48BB-8170-E96ACC95805E}"/>
              </a:ext>
            </a:extLst>
          </p:cNvPr>
          <p:cNvSpPr txBox="1"/>
          <p:nvPr/>
        </p:nvSpPr>
        <p:spPr>
          <a:xfrm>
            <a:off x="2633999" y="6440642"/>
            <a:ext cx="6273478" cy="369332"/>
          </a:xfrm>
          <a:prstGeom prst="rect">
            <a:avLst/>
          </a:prstGeom>
          <a:noFill/>
        </p:spPr>
        <p:txBody>
          <a:bodyPr wrap="square" rtlCol="0">
            <a:spAutoFit/>
          </a:bodyPr>
          <a:lstStyle/>
          <a:p>
            <a:pPr algn="ctr"/>
            <a:r>
              <a:rPr kumimoji="1" lang="ja-JP" altLang="en-US" dirty="0"/>
              <a:t>全体の概略図</a:t>
            </a:r>
          </a:p>
        </p:txBody>
      </p:sp>
    </p:spTree>
    <p:extLst>
      <p:ext uri="{BB962C8B-B14F-4D97-AF65-F5344CB8AC3E}">
        <p14:creationId xmlns:p14="http://schemas.microsoft.com/office/powerpoint/2010/main" val="317860088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2249</TotalTime>
  <Words>5482</Words>
  <Application>Microsoft Office PowerPoint</Application>
  <PresentationFormat>ワイド画面</PresentationFormat>
  <Paragraphs>504</Paragraphs>
  <Slides>28</Slides>
  <Notes>27</Notes>
  <HiddenSlides>6</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Lucida Grande</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daiki U</dc:creator>
  <cp:lastModifiedBy>daiki</cp:lastModifiedBy>
  <cp:revision>201</cp:revision>
  <dcterms:created xsi:type="dcterms:W3CDTF">2025-06-30T02:25:33Z</dcterms:created>
  <dcterms:modified xsi:type="dcterms:W3CDTF">2025-07-24T10:22:42Z</dcterms:modified>
</cp:coreProperties>
</file>