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9" r:id="rId2"/>
    <p:sldId id="323" r:id="rId3"/>
    <p:sldId id="329" r:id="rId4"/>
    <p:sldId id="284" r:id="rId5"/>
    <p:sldId id="313" r:id="rId6"/>
    <p:sldId id="315" r:id="rId7"/>
    <p:sldId id="324" r:id="rId8"/>
    <p:sldId id="325" r:id="rId9"/>
    <p:sldId id="326" r:id="rId10"/>
    <p:sldId id="327" r:id="rId11"/>
    <p:sldId id="328" r:id="rId12"/>
    <p:sldId id="306" r:id="rId13"/>
    <p:sldId id="289" r:id="rId14"/>
    <p:sldId id="320" r:id="rId15"/>
    <p:sldId id="321" r:id="rId16"/>
    <p:sldId id="322" r:id="rId17"/>
    <p:sldId id="282" r:id="rId18"/>
    <p:sldId id="314"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0" autoAdjust="0"/>
    <p:restoredTop sz="73460" autoAdjust="0"/>
  </p:normalViewPr>
  <p:slideViewPr>
    <p:cSldViewPr snapToGrid="0">
      <p:cViewPr varScale="1">
        <p:scale>
          <a:sx n="61" d="100"/>
          <a:sy n="61" d="100"/>
        </p:scale>
        <p:origin x="96" y="5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EEBC3-E73B-4C7A-8A9B-630A45928F96}" type="datetimeFigureOut">
              <a:rPr kumimoji="1" lang="ja-JP" altLang="en-US" smtClean="0"/>
              <a:t>2025/7/1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089636-1275-4B33-B565-A6C15888DBD7}" type="slidenum">
              <a:rPr kumimoji="1" lang="ja-JP" altLang="en-US" smtClean="0"/>
              <a:t>‹#›</a:t>
            </a:fld>
            <a:endParaRPr kumimoji="1" lang="ja-JP" altLang="en-US"/>
          </a:p>
        </p:txBody>
      </p:sp>
    </p:spTree>
    <p:extLst>
      <p:ext uri="{BB962C8B-B14F-4D97-AF65-F5344CB8AC3E}">
        <p14:creationId xmlns:p14="http://schemas.microsoft.com/office/powerpoint/2010/main" val="24457884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7899D-4B62-5C0F-06AB-CF67A486A55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D845DE3-4655-3C12-66E7-029E4F65134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72D2353-CC1F-12DA-FA57-99FA7D91A0F8}"/>
              </a:ext>
            </a:extLst>
          </p:cNvPr>
          <p:cNvSpPr>
            <a:spLocks noGrp="1"/>
          </p:cNvSpPr>
          <p:nvPr>
            <p:ph type="body" idx="1"/>
          </p:nvPr>
        </p:nvSpPr>
        <p:spPr/>
        <p:txBody>
          <a:bodyPr/>
          <a:lstStyle/>
          <a:p>
            <a:r>
              <a:rPr kumimoji="1" lang="ja-JP" altLang="en-US" u="none" dirty="0"/>
              <a:t>所要時間</a:t>
            </a:r>
            <a:r>
              <a:rPr kumimoji="1" lang="en-US" altLang="ja-JP" u="none" dirty="0"/>
              <a:t>: [s]</a:t>
            </a:r>
          </a:p>
          <a:p>
            <a:endParaRPr kumimoji="1" lang="en-US" altLang="ja-JP" u="sng" dirty="0"/>
          </a:p>
          <a:p>
            <a:r>
              <a:rPr kumimoji="1" lang="ja-JP" altLang="en-US" u="sng" dirty="0"/>
              <a:t>紹介文</a:t>
            </a:r>
            <a:endParaRPr kumimoji="1" lang="en-US" altLang="ja-JP" u="sng" dirty="0"/>
          </a:p>
          <a:p>
            <a:r>
              <a:rPr kumimoji="1" lang="ja-JP" altLang="en-US" dirty="0"/>
              <a:t>本日はお集まりいただきありがとうございます．</a:t>
            </a:r>
            <a:endParaRPr kumimoji="1" lang="en-US" altLang="ja-JP" dirty="0"/>
          </a:p>
          <a:p>
            <a:r>
              <a:rPr kumimoji="1" lang="ja-JP" altLang="en-US" dirty="0"/>
              <a:t>福井大学長谷川研究室所属，</a:t>
            </a:r>
            <a:r>
              <a:rPr kumimoji="1" lang="en-US" altLang="ja-JP" dirty="0"/>
              <a:t>B4</a:t>
            </a:r>
            <a:r>
              <a:rPr kumimoji="1" lang="ja-JP" altLang="en-US" dirty="0"/>
              <a:t>の上坂が発表させていただきます．</a:t>
            </a:r>
            <a:endParaRPr kumimoji="1" lang="en-US" altLang="ja-JP" dirty="0"/>
          </a:p>
          <a:p>
            <a:r>
              <a:rPr kumimoji="1" lang="ja-JP" altLang="en-US" dirty="0"/>
              <a:t>内容は，</a:t>
            </a:r>
            <a:r>
              <a:rPr kumimoji="1" lang="en-US" altLang="ja-JP" dirty="0"/>
              <a:t>”</a:t>
            </a:r>
            <a:r>
              <a:rPr kumimoji="1" lang="ja-JP" altLang="en-US" dirty="0"/>
              <a:t>異常検知手法の紹介</a:t>
            </a:r>
            <a:r>
              <a:rPr kumimoji="1" lang="en-US" altLang="ja-JP" dirty="0"/>
              <a:t>”</a:t>
            </a:r>
            <a:r>
              <a:rPr kumimoji="1" lang="ja-JP" altLang="en-US" dirty="0"/>
              <a:t>で、参照した論文の詳細は</a:t>
            </a:r>
            <a:r>
              <a:rPr kumimoji="1" lang="en-US" altLang="ja-JP" dirty="0"/>
              <a:t>References</a:t>
            </a:r>
            <a:r>
              <a:rPr kumimoji="1" lang="ja-JP" altLang="en-US" dirty="0"/>
              <a:t>に記載しています．</a:t>
            </a:r>
            <a:endParaRPr kumimoji="1" lang="en-US" altLang="ja-JP" dirty="0"/>
          </a:p>
          <a:p>
            <a:endParaRPr kumimoji="1" lang="en-US" altLang="ja-JP" dirty="0"/>
          </a:p>
          <a:p>
            <a:r>
              <a:rPr kumimoji="1" lang="ja-JP" altLang="en-US" u="sng" dirty="0"/>
              <a:t>イントロ</a:t>
            </a:r>
            <a:endParaRPr kumimoji="1" lang="en-US" altLang="ja-JP" u="sng" dirty="0"/>
          </a:p>
          <a:p>
            <a:r>
              <a:rPr kumimoji="1" lang="ja-JP" altLang="en-US" u="none" dirty="0"/>
              <a:t>異常検知手法は大きく分けて３つの手法に分かれています。</a:t>
            </a:r>
            <a:endParaRPr kumimoji="1" lang="en-US" altLang="ja-JP" u="none" dirty="0"/>
          </a:p>
          <a:p>
            <a:r>
              <a:rPr kumimoji="1" lang="ja-JP" altLang="en-US" u="none" dirty="0"/>
              <a:t>今回は３つのうち、２つの手法を説明します。</a:t>
            </a:r>
            <a:endParaRPr kumimoji="1" lang="en-US" altLang="ja-JP" u="none" dirty="0"/>
          </a:p>
          <a:p>
            <a:endParaRPr kumimoji="1" lang="en-US" altLang="ja-JP" u="none" dirty="0"/>
          </a:p>
        </p:txBody>
      </p:sp>
      <p:sp>
        <p:nvSpPr>
          <p:cNvPr id="4" name="スライド番号プレースホルダー 3">
            <a:extLst>
              <a:ext uri="{FF2B5EF4-FFF2-40B4-BE49-F238E27FC236}">
                <a16:creationId xmlns:a16="http://schemas.microsoft.com/office/drawing/2014/main" id="{86D19EA6-A7AB-D4DB-059B-49C0D7D3FE50}"/>
              </a:ext>
            </a:extLst>
          </p:cNvPr>
          <p:cNvSpPr>
            <a:spLocks noGrp="1"/>
          </p:cNvSpPr>
          <p:nvPr>
            <p:ph type="sldNum" sz="quarter" idx="10"/>
          </p:nvPr>
        </p:nvSpPr>
        <p:spPr/>
        <p:txBody>
          <a:bodyPr/>
          <a:lstStyle/>
          <a:p>
            <a:fld id="{4170CF48-14AD-4B24-8659-A353857BCB31}" type="slidenum">
              <a:rPr kumimoji="1" lang="ja-JP" altLang="en-US" smtClean="0"/>
              <a:t>1</a:t>
            </a:fld>
            <a:endParaRPr kumimoji="1" lang="ja-JP" altLang="en-US"/>
          </a:p>
        </p:txBody>
      </p:sp>
    </p:spTree>
    <p:extLst>
      <p:ext uri="{BB962C8B-B14F-4D97-AF65-F5344CB8AC3E}">
        <p14:creationId xmlns:p14="http://schemas.microsoft.com/office/powerpoint/2010/main" val="3069939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12</a:t>
            </a:fld>
            <a:endParaRPr kumimoji="1" lang="ja-JP" altLang="en-US"/>
          </a:p>
        </p:txBody>
      </p:sp>
    </p:spTree>
    <p:extLst>
      <p:ext uri="{BB962C8B-B14F-4D97-AF65-F5344CB8AC3E}">
        <p14:creationId xmlns:p14="http://schemas.microsoft.com/office/powerpoint/2010/main" val="1136788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endParaRPr lang="en-US" dirty="0"/>
          </a:p>
          <a:p>
            <a:endParaRPr lang="en-US" dirty="0"/>
          </a:p>
          <a:p>
            <a:r>
              <a:rPr lang="ja-JP" altLang="en-US" dirty="0"/>
              <a:t>各項目の最大値は１なので最大の面積も１です。</a:t>
            </a:r>
            <a:endParaRPr lang="en-US" altLang="ja-JP"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Receiver Operating Characteristic curve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AUC; Area under the curve</a:t>
            </a:r>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14</a:t>
            </a:fld>
            <a:endParaRPr kumimoji="1" lang="ja-JP" altLang="en-US"/>
          </a:p>
        </p:txBody>
      </p:sp>
    </p:spTree>
    <p:extLst>
      <p:ext uri="{BB962C8B-B14F-4D97-AF65-F5344CB8AC3E}">
        <p14:creationId xmlns:p14="http://schemas.microsoft.com/office/powerpoint/2010/main" val="2102673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endParaRPr lang="en-US" dirty="0"/>
          </a:p>
          <a:p>
            <a:endParaRPr lang="en-US" dirty="0"/>
          </a:p>
          <a:p>
            <a:endParaRPr lang="en-US" dirty="0"/>
          </a:p>
          <a:p>
            <a:r>
              <a:rPr kumimoji="1" lang="ja-JP" altLang="en-US" sz="1200" dirty="0"/>
              <a:t>ピクセル単位の</a:t>
            </a:r>
            <a:r>
              <a:rPr kumimoji="1" lang="en-US" altLang="ja-JP" sz="1200" dirty="0"/>
              <a:t>ROCAUC</a:t>
            </a:r>
            <a:r>
              <a:rPr kumimoji="1" lang="ja-JP" altLang="en-US" sz="1200" dirty="0"/>
              <a:t>ではサイズの大きい欠陥を持つ画像に対してスコアが高く</a:t>
            </a:r>
            <a:r>
              <a:rPr lang="ja-JP" altLang="en-US" sz="1200" dirty="0"/>
              <a:t>なりやすい</a:t>
            </a:r>
            <a:r>
              <a:rPr kumimoji="1" lang="ja-JP" altLang="en-US" sz="1200" dirty="0"/>
              <a:t>。</a:t>
            </a:r>
            <a:endParaRPr kumimoji="1" lang="en-US" altLang="ja-JP" sz="1200" dirty="0"/>
          </a:p>
          <a:p>
            <a:r>
              <a:rPr kumimoji="1" lang="ja-JP" altLang="en-US" sz="1200" dirty="0"/>
              <a:t>そのため、小さい欠陥を見逃しても高スコアを</a:t>
            </a:r>
            <a:r>
              <a:rPr lang="ja-JP" altLang="en-US" sz="1200" dirty="0"/>
              <a:t>達成してしまうかもしれない</a:t>
            </a:r>
            <a:endParaRPr lang="en-US" altLang="ja-JP" sz="1200" dirty="0"/>
          </a:p>
          <a:p>
            <a:endParaRPr lang="en-US" sz="1200" dirty="0"/>
          </a:p>
          <a:p>
            <a:r>
              <a:rPr lang="en-US" altLang="ja-JP" sz="1200" dirty="0"/>
              <a:t>PRO</a:t>
            </a:r>
            <a:r>
              <a:rPr lang="ja-JP" altLang="en-US" sz="1200" dirty="0"/>
              <a:t>では、</a:t>
            </a:r>
            <a:r>
              <a:rPr lang="ja-JP" altLang="en-US" dirty="0"/>
              <a:t>ピクセルではなく、異常領域のかたまりを</a:t>
            </a:r>
            <a:r>
              <a:rPr lang="en-US" altLang="ja-JP" dirty="0"/>
              <a:t>1</a:t>
            </a:r>
            <a:r>
              <a:rPr lang="ja-JP" altLang="en-US" dirty="0" err="1"/>
              <a:t>つの</a:t>
            </a:r>
            <a:r>
              <a:rPr lang="ja-JP" altLang="en-US" dirty="0"/>
              <a:t>単位として評価する。　（大きい領域でも小さい領域でも１つとカウント）</a:t>
            </a:r>
            <a:endParaRPr lang="en-US" altLang="ja-JP" dirty="0"/>
          </a:p>
          <a:p>
            <a:r>
              <a:rPr lang="ja-JP" altLang="en-US" dirty="0"/>
              <a:t>⇒つまり、領域レベル。</a:t>
            </a:r>
            <a:r>
              <a:rPr kumimoji="1" lang="ja-JP" altLang="en-US" sz="1200" b="0" i="0" kern="1200" dirty="0">
                <a:solidFill>
                  <a:schemeClr val="tx1"/>
                </a:solidFill>
                <a:effectLst/>
                <a:latin typeface="+mn-lt"/>
                <a:ea typeface="+mn-ea"/>
                <a:cs typeface="+mn-cs"/>
              </a:rPr>
              <a:t>（正しく検出された異常領域の数） </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（画像全体の真の異常領域の総数）</a:t>
            </a:r>
            <a:endParaRPr lang="en-US" altLang="ja-JP" dirty="0"/>
          </a:p>
          <a:p>
            <a:endParaRPr lang="en-US" dirty="0"/>
          </a:p>
          <a:p>
            <a:r>
              <a:rPr lang="ja-JP" altLang="en-US" dirty="0"/>
              <a:t>詳細は末尾に比較した表を添付している。</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15</a:t>
            </a:fld>
            <a:endParaRPr kumimoji="1" lang="ja-JP" altLang="en-US"/>
          </a:p>
        </p:txBody>
      </p:sp>
    </p:spTree>
    <p:extLst>
      <p:ext uri="{BB962C8B-B14F-4D97-AF65-F5344CB8AC3E}">
        <p14:creationId xmlns:p14="http://schemas.microsoft.com/office/powerpoint/2010/main" val="2753617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16</a:t>
            </a:fld>
            <a:endParaRPr kumimoji="1" lang="ja-JP" altLang="en-US"/>
          </a:p>
        </p:txBody>
      </p:sp>
    </p:spTree>
    <p:extLst>
      <p:ext uri="{BB962C8B-B14F-4D97-AF65-F5344CB8AC3E}">
        <p14:creationId xmlns:p14="http://schemas.microsoft.com/office/powerpoint/2010/main" val="875335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17</a:t>
            </a:fld>
            <a:endParaRPr kumimoji="1" lang="ja-JP" altLang="en-US"/>
          </a:p>
        </p:txBody>
      </p:sp>
    </p:spTree>
    <p:extLst>
      <p:ext uri="{BB962C8B-B14F-4D97-AF65-F5344CB8AC3E}">
        <p14:creationId xmlns:p14="http://schemas.microsoft.com/office/powerpoint/2010/main" val="4051404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18</a:t>
            </a:fld>
            <a:endParaRPr kumimoji="1" lang="ja-JP" altLang="en-US"/>
          </a:p>
        </p:txBody>
      </p:sp>
    </p:spTree>
    <p:extLst>
      <p:ext uri="{BB962C8B-B14F-4D97-AF65-F5344CB8AC3E}">
        <p14:creationId xmlns:p14="http://schemas.microsoft.com/office/powerpoint/2010/main" val="191591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３つの簡単な説明（自分の理解）</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しきい値で異常か否か判定するって話</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2</a:t>
            </a:fld>
            <a:endParaRPr kumimoji="1" lang="ja-JP" altLang="en-US"/>
          </a:p>
        </p:txBody>
      </p:sp>
    </p:spTree>
    <p:extLst>
      <p:ext uri="{BB962C8B-B14F-4D97-AF65-F5344CB8AC3E}">
        <p14:creationId xmlns:p14="http://schemas.microsoft.com/office/powerpoint/2010/main" val="673946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endParaRPr lang="en-US" dirty="0"/>
          </a:p>
          <a:p>
            <a:endParaRPr lang="en-US" dirty="0"/>
          </a:p>
          <a:p>
            <a:r>
              <a:rPr lang="ja-JP" altLang="en-US" dirty="0"/>
              <a:t>解説部分</a:t>
            </a:r>
            <a:r>
              <a:rPr lang="en-US" altLang="ja-JP" dirty="0"/>
              <a:t>(</a:t>
            </a:r>
            <a:r>
              <a:rPr lang="ja-JP" altLang="en-US" dirty="0"/>
              <a:t>詳しいことはここに記述して、かいつまんでスライドにも書く。図も欲しい</a:t>
            </a:r>
            <a:r>
              <a:rPr lang="en-US" altLang="ja-JP" dirty="0"/>
              <a:t>)</a:t>
            </a:r>
          </a:p>
          <a:p>
            <a:endParaRPr lang="en-US" dirty="0"/>
          </a:p>
          <a:p>
            <a:r>
              <a:rPr lang="en-US" dirty="0" err="1"/>
              <a:t>Knn</a:t>
            </a:r>
            <a:r>
              <a:rPr lang="ja-JP" altLang="en-US" dirty="0"/>
              <a:t>：正常な画像が入力されたのならばベクトル間の合計距離は小さくなるはずだという仮定の下で、異常な画像が入力された場合は合計距離が大きくなるので、しきい値を超えた場合に異常と判断される。　　</a:t>
            </a:r>
            <a:r>
              <a:rPr kumimoji="1" lang="ja-JP" altLang="en-US" sz="1200" dirty="0"/>
              <a:t>内積が大きい</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4</a:t>
            </a:fld>
            <a:endParaRPr kumimoji="1" lang="ja-JP" altLang="en-US"/>
          </a:p>
        </p:txBody>
      </p:sp>
    </p:spTree>
    <p:extLst>
      <p:ext uri="{BB962C8B-B14F-4D97-AF65-F5344CB8AC3E}">
        <p14:creationId xmlns:p14="http://schemas.microsoft.com/office/powerpoint/2010/main" val="266714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解説部分</a:t>
            </a:r>
            <a:r>
              <a:rPr lang="en-US" altLang="ja-JP" dirty="0"/>
              <a:t>(</a:t>
            </a:r>
            <a:r>
              <a:rPr lang="ja-JP" altLang="en-US" dirty="0"/>
              <a:t>詳しいことはここに記述して、かいつまんでスライドにも書く。図も欲しい</a:t>
            </a:r>
            <a:r>
              <a:rPr lang="en-US" altLang="ja-JP" dirty="0"/>
              <a:t>)</a:t>
            </a:r>
            <a:endParaRPr lang="en-JP" altLang="ja-JP" dirty="0"/>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5</a:t>
            </a:fld>
            <a:endParaRPr kumimoji="1" lang="ja-JP" altLang="en-US"/>
          </a:p>
        </p:txBody>
      </p:sp>
    </p:spTree>
    <p:extLst>
      <p:ext uri="{BB962C8B-B14F-4D97-AF65-F5344CB8AC3E}">
        <p14:creationId xmlns:p14="http://schemas.microsoft.com/office/powerpoint/2010/main" val="3002620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解説部分</a:t>
            </a:r>
            <a:r>
              <a:rPr lang="en-US" altLang="ja-JP" dirty="0"/>
              <a:t>(</a:t>
            </a:r>
            <a:r>
              <a:rPr lang="ja-JP" altLang="en-US" dirty="0"/>
              <a:t>詳しいことはここに記述して、かいつまんでスライドにも書く。図も欲しい</a:t>
            </a:r>
            <a:r>
              <a:rPr lang="en-US" altLang="ja-JP" dirty="0"/>
              <a:t>)</a:t>
            </a:r>
            <a:endParaRPr lang="en-JP" altLang="ja-JP" dirty="0"/>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6</a:t>
            </a:fld>
            <a:endParaRPr kumimoji="1" lang="ja-JP" altLang="en-US"/>
          </a:p>
        </p:txBody>
      </p:sp>
    </p:spTree>
    <p:extLst>
      <p:ext uri="{BB962C8B-B14F-4D97-AF65-F5344CB8AC3E}">
        <p14:creationId xmlns:p14="http://schemas.microsoft.com/office/powerpoint/2010/main" val="253265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解説部分</a:t>
            </a:r>
            <a:r>
              <a:rPr lang="en-US" altLang="ja-JP" dirty="0"/>
              <a:t>(</a:t>
            </a:r>
            <a:r>
              <a:rPr lang="ja-JP" altLang="en-US" dirty="0"/>
              <a:t>詳しいことはここに記述して、かいつまんでスライドにも書く。図も欲しい</a:t>
            </a:r>
            <a:r>
              <a:rPr lang="en-US" altLang="ja-JP" dirty="0"/>
              <a:t>)</a:t>
            </a:r>
            <a:endParaRPr lang="en-JP" altLang="ja-JP" dirty="0"/>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7</a:t>
            </a:fld>
            <a:endParaRPr kumimoji="1" lang="ja-JP" altLang="en-US"/>
          </a:p>
        </p:txBody>
      </p:sp>
    </p:spTree>
    <p:extLst>
      <p:ext uri="{BB962C8B-B14F-4D97-AF65-F5344CB8AC3E}">
        <p14:creationId xmlns:p14="http://schemas.microsoft.com/office/powerpoint/2010/main" val="3124842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解説部分</a:t>
            </a:r>
            <a:r>
              <a:rPr lang="en-US" altLang="ja-JP" dirty="0"/>
              <a:t>(</a:t>
            </a:r>
            <a:r>
              <a:rPr lang="ja-JP" altLang="en-US" dirty="0"/>
              <a:t>詳しいことはここに記述して、かいつまんでスライドにも書く。図も欲しい</a:t>
            </a:r>
            <a:r>
              <a:rPr lang="en-US" altLang="ja-JP" dirty="0"/>
              <a:t>)</a:t>
            </a:r>
            <a:endParaRPr lang="en-JP" altLang="ja-JP" dirty="0"/>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9</a:t>
            </a:fld>
            <a:endParaRPr kumimoji="1" lang="ja-JP" altLang="en-US"/>
          </a:p>
        </p:txBody>
      </p:sp>
    </p:spTree>
    <p:extLst>
      <p:ext uri="{BB962C8B-B14F-4D97-AF65-F5344CB8AC3E}">
        <p14:creationId xmlns:p14="http://schemas.microsoft.com/office/powerpoint/2010/main" val="959664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10</a:t>
            </a:fld>
            <a:endParaRPr kumimoji="1" lang="ja-JP" altLang="en-US"/>
          </a:p>
        </p:txBody>
      </p:sp>
    </p:spTree>
    <p:extLst>
      <p:ext uri="{BB962C8B-B14F-4D97-AF65-F5344CB8AC3E}">
        <p14:creationId xmlns:p14="http://schemas.microsoft.com/office/powerpoint/2010/main" val="4032642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11</a:t>
            </a:fld>
            <a:endParaRPr kumimoji="1" lang="ja-JP" altLang="en-US"/>
          </a:p>
        </p:txBody>
      </p:sp>
    </p:spTree>
    <p:extLst>
      <p:ext uri="{BB962C8B-B14F-4D97-AF65-F5344CB8AC3E}">
        <p14:creationId xmlns:p14="http://schemas.microsoft.com/office/powerpoint/2010/main" val="4084542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1AA94C-C78B-8B84-0164-D824A976BB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205463E-A5F1-7499-75A6-82E1E149C3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03829E6-41A1-32E0-BBD3-7F1E63B2FEA2}"/>
              </a:ext>
            </a:extLst>
          </p:cNvPr>
          <p:cNvSpPr>
            <a:spLocks noGrp="1"/>
          </p:cNvSpPr>
          <p:nvPr>
            <p:ph type="dt" sz="half" idx="10"/>
          </p:nvPr>
        </p:nvSpPr>
        <p:spPr/>
        <p:txBody>
          <a:bodyPr/>
          <a:lstStyle/>
          <a:p>
            <a:fld id="{8E13C0C7-DE05-4833-8785-D21399826AC3}" type="datetimeFigureOut">
              <a:rPr kumimoji="1" lang="ja-JP" altLang="en-US" smtClean="0"/>
              <a:t>2025/7/1</a:t>
            </a:fld>
            <a:endParaRPr kumimoji="1" lang="ja-JP" altLang="en-US"/>
          </a:p>
        </p:txBody>
      </p:sp>
      <p:sp>
        <p:nvSpPr>
          <p:cNvPr id="5" name="フッター プレースホルダー 4">
            <a:extLst>
              <a:ext uri="{FF2B5EF4-FFF2-40B4-BE49-F238E27FC236}">
                <a16:creationId xmlns:a16="http://schemas.microsoft.com/office/drawing/2014/main" id="{3D6038A9-17D9-B5DE-061E-F5A84B2668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BD0B5A-2623-95D2-934B-A36770B28D3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393478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62124-9B03-4C55-6036-70C3C76DFCD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1CDED1-2A7C-2E17-766C-DB5C07DB94F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005DD8-D932-A560-8E54-5C4CDA7D4BBE}"/>
              </a:ext>
            </a:extLst>
          </p:cNvPr>
          <p:cNvSpPr>
            <a:spLocks noGrp="1"/>
          </p:cNvSpPr>
          <p:nvPr>
            <p:ph type="dt" sz="half" idx="10"/>
          </p:nvPr>
        </p:nvSpPr>
        <p:spPr/>
        <p:txBody>
          <a:bodyPr/>
          <a:lstStyle/>
          <a:p>
            <a:fld id="{8E13C0C7-DE05-4833-8785-D21399826AC3}" type="datetimeFigureOut">
              <a:rPr kumimoji="1" lang="ja-JP" altLang="en-US" smtClean="0"/>
              <a:t>2025/7/1</a:t>
            </a:fld>
            <a:endParaRPr kumimoji="1" lang="ja-JP" altLang="en-US"/>
          </a:p>
        </p:txBody>
      </p:sp>
      <p:sp>
        <p:nvSpPr>
          <p:cNvPr id="5" name="フッター プレースホルダー 4">
            <a:extLst>
              <a:ext uri="{FF2B5EF4-FFF2-40B4-BE49-F238E27FC236}">
                <a16:creationId xmlns:a16="http://schemas.microsoft.com/office/drawing/2014/main" id="{75427621-E898-E828-A852-4F3093FD7B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E477AA-B495-B173-8518-B7E1D8A964A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31327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1A1D12B-731E-4AD7-37DE-8CC2360CF8B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AA455D-F010-6C8A-3608-C5CBD3F893E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9CE086-FBDF-F03C-757C-8587208E1497}"/>
              </a:ext>
            </a:extLst>
          </p:cNvPr>
          <p:cNvSpPr>
            <a:spLocks noGrp="1"/>
          </p:cNvSpPr>
          <p:nvPr>
            <p:ph type="dt" sz="half" idx="10"/>
          </p:nvPr>
        </p:nvSpPr>
        <p:spPr/>
        <p:txBody>
          <a:bodyPr/>
          <a:lstStyle/>
          <a:p>
            <a:fld id="{8E13C0C7-DE05-4833-8785-D21399826AC3}" type="datetimeFigureOut">
              <a:rPr kumimoji="1" lang="ja-JP" altLang="en-US" smtClean="0"/>
              <a:t>2025/7/1</a:t>
            </a:fld>
            <a:endParaRPr kumimoji="1" lang="ja-JP" altLang="en-US"/>
          </a:p>
        </p:txBody>
      </p:sp>
      <p:sp>
        <p:nvSpPr>
          <p:cNvPr id="5" name="フッター プレースホルダー 4">
            <a:extLst>
              <a:ext uri="{FF2B5EF4-FFF2-40B4-BE49-F238E27FC236}">
                <a16:creationId xmlns:a16="http://schemas.microsoft.com/office/drawing/2014/main" id="{445C0FF1-6E6D-54FF-6251-2540E16B4A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14204D-D02C-27D7-867E-81F3B32E861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699301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77C3E57F-6EFE-7459-A4CA-BB6D44C8394E}"/>
              </a:ext>
            </a:extLst>
          </p:cNvPr>
          <p:cNvGrpSpPr>
            <a:grpSpLocks/>
          </p:cNvGrpSpPr>
          <p:nvPr userDrawn="1"/>
        </p:nvGrpSpPr>
        <p:grpSpPr>
          <a:xfrm>
            <a:off x="0" y="2335876"/>
            <a:ext cx="12192000" cy="2186247"/>
            <a:chOff x="0" y="2335876"/>
            <a:chExt cx="12192000" cy="2186247"/>
          </a:xfrm>
        </p:grpSpPr>
        <p:sp>
          <p:nvSpPr>
            <p:cNvPr id="14" name="Rectangle 13">
              <a:extLst>
                <a:ext uri="{FF2B5EF4-FFF2-40B4-BE49-F238E27FC236}">
                  <a16:creationId xmlns:a16="http://schemas.microsoft.com/office/drawing/2014/main" id="{F672296A-8C4C-69C7-7EF2-C390FAFA6C06}"/>
                </a:ext>
              </a:extLst>
            </p:cNvPr>
            <p:cNvSpPr>
              <a:spLocks noGrp="1" noRot="1" noMove="1" noResize="1" noEditPoints="1" noAdjustHandles="1" noChangeArrowheads="1" noChangeShapeType="1"/>
            </p:cNvSpPr>
            <p:nvPr userDrawn="1"/>
          </p:nvSpPr>
          <p:spPr>
            <a:xfrm>
              <a:off x="0" y="2335876"/>
              <a:ext cx="12192000" cy="2186247"/>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Straight Connector 16">
              <a:extLst>
                <a:ext uri="{FF2B5EF4-FFF2-40B4-BE49-F238E27FC236}">
                  <a16:creationId xmlns:a16="http://schemas.microsoft.com/office/drawing/2014/main" id="{9DAA3D7C-57CF-4D37-DFC7-6E3BC42FF281}"/>
                </a:ext>
              </a:extLst>
            </p:cNvPr>
            <p:cNvCxnSpPr>
              <a:cxnSpLocks/>
            </p:cNvCxnSpPr>
            <p:nvPr userDrawn="1"/>
          </p:nvCxnSpPr>
          <p:spPr>
            <a:xfrm>
              <a:off x="0" y="3884523"/>
              <a:ext cx="12192000" cy="0"/>
            </a:xfrm>
            <a:prstGeom prst="line">
              <a:avLst/>
            </a:prstGeom>
            <a:ln>
              <a:solidFill>
                <a:srgbClr val="F9B78F"/>
              </a:solidFill>
            </a:ln>
          </p:spPr>
          <p:style>
            <a:lnRef idx="1">
              <a:schemeClr val="accent1"/>
            </a:lnRef>
            <a:fillRef idx="0">
              <a:schemeClr val="accent1"/>
            </a:fillRef>
            <a:effectRef idx="0">
              <a:schemeClr val="accent1"/>
            </a:effectRef>
            <a:fontRef idx="minor">
              <a:schemeClr val="tx1"/>
            </a:fontRef>
          </p:style>
        </p:cxnSp>
      </p:grpSp>
      <p:pic>
        <p:nvPicPr>
          <p:cNvPr id="34" name="図 7">
            <a:hlinkClick r:id="rId2"/>
            <a:extLst>
              <a:ext uri="{FF2B5EF4-FFF2-40B4-BE49-F238E27FC236}">
                <a16:creationId xmlns:a16="http://schemas.microsoft.com/office/drawing/2014/main" id="{71543427-2F0C-3E44-5F7F-98EC994B1FC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cxnSp>
        <p:nvCxnSpPr>
          <p:cNvPr id="36" name="Straight Connector 35">
            <a:extLst>
              <a:ext uri="{FF2B5EF4-FFF2-40B4-BE49-F238E27FC236}">
                <a16:creationId xmlns:a16="http://schemas.microsoft.com/office/drawing/2014/main" id="{219FCDA0-3BA2-18C2-A79A-BCA3ED6E2EFB}"/>
              </a:ext>
            </a:extLst>
          </p:cNvPr>
          <p:cNvCxnSpPr>
            <a:cxnSpLocks noGrp="1" noRot="1" noMove="1" noResize="1" noEditPoints="1" noAdjustHandles="1" noChangeArrowheads="1" noChangeShapeType="1"/>
          </p:cNvCxnSpPr>
          <p:nvPr userDrawn="1"/>
        </p:nvCxnSpPr>
        <p:spPr>
          <a:xfrm>
            <a:off x="4107305" y="5413876"/>
            <a:ext cx="397739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07DF935-A92D-AAD2-3441-D44B40E19FAE}"/>
              </a:ext>
            </a:extLst>
          </p:cNvPr>
          <p:cNvSpPr txBox="1"/>
          <p:nvPr userDrawn="1"/>
        </p:nvSpPr>
        <p:spPr>
          <a:xfrm>
            <a:off x="5440180" y="4867573"/>
            <a:ext cx="1311640" cy="461665"/>
          </a:xfrm>
          <a:prstGeom prst="rect">
            <a:avLst/>
          </a:prstGeom>
          <a:noFill/>
        </p:spPr>
        <p:txBody>
          <a:bodyPr wrap="square" rtlCol="0">
            <a:spAutoFit/>
          </a:bodyPr>
          <a:lstStyle/>
          <a:p>
            <a:pPr algn="ctr"/>
            <a:r>
              <a:rPr lang="en-JP" sz="2400" baseline="0" dirty="0">
                <a:latin typeface="+mn-lt"/>
                <a:ea typeface="+mj-ea"/>
              </a:rPr>
              <a:t>発表者</a:t>
            </a:r>
          </a:p>
        </p:txBody>
      </p:sp>
      <p:sp>
        <p:nvSpPr>
          <p:cNvPr id="44" name="TextBox 43">
            <a:extLst>
              <a:ext uri="{FF2B5EF4-FFF2-40B4-BE49-F238E27FC236}">
                <a16:creationId xmlns:a16="http://schemas.microsoft.com/office/drawing/2014/main" id="{E915E4E1-7EFE-4080-C644-E088DFBCF07A}"/>
              </a:ext>
            </a:extLst>
          </p:cNvPr>
          <p:cNvSpPr txBox="1">
            <a:spLocks noGrp="1" noRot="1" noMove="1" noResize="1" noEditPoints="1" noAdjustHandles="1" noChangeArrowheads="1" noChangeShapeType="1"/>
          </p:cNvSpPr>
          <p:nvPr userDrawn="1"/>
        </p:nvSpPr>
        <p:spPr>
          <a:xfrm>
            <a:off x="4107305" y="6300401"/>
            <a:ext cx="3584188" cy="400110"/>
          </a:xfrm>
          <a:prstGeom prst="rect">
            <a:avLst/>
          </a:prstGeom>
          <a:noFill/>
        </p:spPr>
        <p:txBody>
          <a:bodyPr wrap="square" rtlCol="0">
            <a:spAutoFit/>
          </a:bodyPr>
          <a:lstStyle/>
          <a:p>
            <a:pPr algn="ctr"/>
            <a:r>
              <a:rPr lang="en-JP" sz="2000" b="1" baseline="0" dirty="0">
                <a:solidFill>
                  <a:schemeClr val="bg1">
                    <a:lumMod val="75000"/>
                  </a:schemeClr>
                </a:solidFill>
                <a:latin typeface="+mn-lt"/>
                <a:ea typeface="+mj-ea"/>
              </a:rPr>
              <a:t>福井大学 長谷川研究室</a:t>
            </a:r>
          </a:p>
        </p:txBody>
      </p:sp>
    </p:spTree>
    <p:extLst>
      <p:ext uri="{BB962C8B-B14F-4D97-AF65-F5344CB8AC3E}">
        <p14:creationId xmlns:p14="http://schemas.microsoft.com/office/powerpoint/2010/main" val="198387424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AAD224-E952-98E0-9A9D-3CFA0B0113B0}"/>
              </a:ext>
            </a:extLst>
          </p:cNvPr>
          <p:cNvSpPr/>
          <p:nvPr userDrawn="1"/>
        </p:nvSpPr>
        <p:spPr>
          <a:xfrm>
            <a:off x="191192" y="169442"/>
            <a:ext cx="11809616" cy="9144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Slide Number Placeholder 5"/>
          <p:cNvSpPr>
            <a:spLocks noGrp="1"/>
          </p:cNvSpPr>
          <p:nvPr>
            <p:ph type="sldNum" sz="quarter" idx="12"/>
          </p:nvPr>
        </p:nvSpPr>
        <p:spPr>
          <a:xfrm>
            <a:off x="10994352" y="6311597"/>
            <a:ext cx="1042750" cy="401319"/>
          </a:xfrm>
          <a:prstGeom prst="rect">
            <a:avLst/>
          </a:prstGeom>
        </p:spPr>
        <p:txBody>
          <a:bodyPr/>
          <a:lstStyle>
            <a:lvl1pPr>
              <a:defRPr sz="2800">
                <a:solidFill>
                  <a:schemeClr val="bg1">
                    <a:lumMod val="50000"/>
                  </a:schemeClr>
                </a:solidFill>
              </a:defRPr>
            </a:lvl1pPr>
          </a:lstStyle>
          <a:p>
            <a:pPr algn="ctr"/>
            <a:r>
              <a:rPr kumimoji="1" lang="en-US" altLang="ja-JP" dirty="0"/>
              <a:t>-</a:t>
            </a:r>
            <a:fld id="{DD4CF77E-606E-4148-BC8B-C5EDFD579810}" type="slidenum">
              <a:rPr kumimoji="1" lang="ja-JP" altLang="en-US" smtClean="0"/>
              <a:pPr algn="ctr"/>
              <a:t>‹#›</a:t>
            </a:fld>
            <a:r>
              <a:rPr kumimoji="1" lang="en-US" altLang="ja-JP" dirty="0"/>
              <a:t>-</a:t>
            </a:r>
            <a:endParaRPr kumimoji="1" lang="ja-JP" altLang="en-US" dirty="0"/>
          </a:p>
        </p:txBody>
      </p:sp>
      <p:pic>
        <p:nvPicPr>
          <p:cNvPr id="11" name="図 7">
            <a:hlinkClick r:id="rId2"/>
            <a:extLst>
              <a:ext uri="{FF2B5EF4-FFF2-40B4-BE49-F238E27FC236}">
                <a16:creationId xmlns:a16="http://schemas.microsoft.com/office/drawing/2014/main" id="{D6F4D23F-A1C9-C4F7-9ABE-02BC8A67F988}"/>
              </a:ext>
            </a:extLst>
          </p:cNvPr>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spTree>
    <p:extLst>
      <p:ext uri="{BB962C8B-B14F-4D97-AF65-F5344CB8AC3E}">
        <p14:creationId xmlns:p14="http://schemas.microsoft.com/office/powerpoint/2010/main" val="3497889405"/>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BB0168-39F4-CECC-A9C7-645C07687F9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3AAE2B0-805C-9288-259B-BD2594F83A9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79B28C-E40E-2C79-A180-DBC817403940}"/>
              </a:ext>
            </a:extLst>
          </p:cNvPr>
          <p:cNvSpPr>
            <a:spLocks noGrp="1"/>
          </p:cNvSpPr>
          <p:nvPr>
            <p:ph type="dt" sz="half" idx="10"/>
          </p:nvPr>
        </p:nvSpPr>
        <p:spPr/>
        <p:txBody>
          <a:bodyPr/>
          <a:lstStyle/>
          <a:p>
            <a:fld id="{8E13C0C7-DE05-4833-8785-D21399826AC3}" type="datetimeFigureOut">
              <a:rPr kumimoji="1" lang="ja-JP" altLang="en-US" smtClean="0"/>
              <a:t>2025/7/1</a:t>
            </a:fld>
            <a:endParaRPr kumimoji="1" lang="ja-JP" altLang="en-US"/>
          </a:p>
        </p:txBody>
      </p:sp>
      <p:sp>
        <p:nvSpPr>
          <p:cNvPr id="5" name="フッター プレースホルダー 4">
            <a:extLst>
              <a:ext uri="{FF2B5EF4-FFF2-40B4-BE49-F238E27FC236}">
                <a16:creationId xmlns:a16="http://schemas.microsoft.com/office/drawing/2014/main" id="{0A0E5092-3BDE-CB70-1400-2A27149FDF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A00DD3-5A9A-D845-08ED-F60953F2E25C}"/>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8060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88262D-87CD-0828-C8E6-3490C823FB9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5D6229-8F40-47CE-84B7-AEFB0670C3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A7CE55F-EC29-8D05-4682-79ADE4E81E4B}"/>
              </a:ext>
            </a:extLst>
          </p:cNvPr>
          <p:cNvSpPr>
            <a:spLocks noGrp="1"/>
          </p:cNvSpPr>
          <p:nvPr>
            <p:ph type="dt" sz="half" idx="10"/>
          </p:nvPr>
        </p:nvSpPr>
        <p:spPr/>
        <p:txBody>
          <a:bodyPr/>
          <a:lstStyle/>
          <a:p>
            <a:fld id="{8E13C0C7-DE05-4833-8785-D21399826AC3}" type="datetimeFigureOut">
              <a:rPr kumimoji="1" lang="ja-JP" altLang="en-US" smtClean="0"/>
              <a:t>2025/7/1</a:t>
            </a:fld>
            <a:endParaRPr kumimoji="1" lang="ja-JP" altLang="en-US"/>
          </a:p>
        </p:txBody>
      </p:sp>
      <p:sp>
        <p:nvSpPr>
          <p:cNvPr id="5" name="フッター プレースホルダー 4">
            <a:extLst>
              <a:ext uri="{FF2B5EF4-FFF2-40B4-BE49-F238E27FC236}">
                <a16:creationId xmlns:a16="http://schemas.microsoft.com/office/drawing/2014/main" id="{9B2D3D83-728B-FE43-623F-A5CB8DCA3D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1F8778-8D38-7E47-C658-0341B44569EA}"/>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362192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D488A3-B628-99E0-B02A-E10389049DC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C701AC6-47DA-DA32-FD37-3B21DF68634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0408AB3-4B02-AA07-2556-DE3CFE25E30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326D0D1-0DBE-838C-F96F-1AD78192C37E}"/>
              </a:ext>
            </a:extLst>
          </p:cNvPr>
          <p:cNvSpPr>
            <a:spLocks noGrp="1"/>
          </p:cNvSpPr>
          <p:nvPr>
            <p:ph type="dt" sz="half" idx="10"/>
          </p:nvPr>
        </p:nvSpPr>
        <p:spPr/>
        <p:txBody>
          <a:bodyPr/>
          <a:lstStyle/>
          <a:p>
            <a:fld id="{8E13C0C7-DE05-4833-8785-D21399826AC3}" type="datetimeFigureOut">
              <a:rPr kumimoji="1" lang="ja-JP" altLang="en-US" smtClean="0"/>
              <a:t>2025/7/1</a:t>
            </a:fld>
            <a:endParaRPr kumimoji="1" lang="ja-JP" altLang="en-US"/>
          </a:p>
        </p:txBody>
      </p:sp>
      <p:sp>
        <p:nvSpPr>
          <p:cNvPr id="6" name="フッター プレースホルダー 5">
            <a:extLst>
              <a:ext uri="{FF2B5EF4-FFF2-40B4-BE49-F238E27FC236}">
                <a16:creationId xmlns:a16="http://schemas.microsoft.com/office/drawing/2014/main" id="{B0B136A0-CB76-0E21-6F80-B7ABD62F1C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9031BF8-D534-BDA2-D42F-52297841CD2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104884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F36C0-A6E1-72AE-DB6E-78DA0601A8C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4F3713-DCBC-BD69-F2C5-CEE337417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C29FEB1-2E92-AA38-93B4-1D105FBCB62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426D008-FC45-1689-3E35-67880A4C3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9B2ECA6-9A5A-B922-52CE-E92450ED8BF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504D299-7B42-EC33-0EB3-829A963DFCC6}"/>
              </a:ext>
            </a:extLst>
          </p:cNvPr>
          <p:cNvSpPr>
            <a:spLocks noGrp="1"/>
          </p:cNvSpPr>
          <p:nvPr>
            <p:ph type="dt" sz="half" idx="10"/>
          </p:nvPr>
        </p:nvSpPr>
        <p:spPr/>
        <p:txBody>
          <a:bodyPr/>
          <a:lstStyle/>
          <a:p>
            <a:fld id="{8E13C0C7-DE05-4833-8785-D21399826AC3}" type="datetimeFigureOut">
              <a:rPr kumimoji="1" lang="ja-JP" altLang="en-US" smtClean="0"/>
              <a:t>2025/7/1</a:t>
            </a:fld>
            <a:endParaRPr kumimoji="1" lang="ja-JP" altLang="en-US"/>
          </a:p>
        </p:txBody>
      </p:sp>
      <p:sp>
        <p:nvSpPr>
          <p:cNvPr id="8" name="フッター プレースホルダー 7">
            <a:extLst>
              <a:ext uri="{FF2B5EF4-FFF2-40B4-BE49-F238E27FC236}">
                <a16:creationId xmlns:a16="http://schemas.microsoft.com/office/drawing/2014/main" id="{D01F93E7-7A5D-E2E7-0AA3-25C3E1543B8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53BA612-DDAB-6A2E-F4BE-408549F2ECC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7727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B8DA64-3558-2CF0-41AE-B7A881908C9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9ED35D7-2336-CD1E-AB4D-C402EE7AB800}"/>
              </a:ext>
            </a:extLst>
          </p:cNvPr>
          <p:cNvSpPr>
            <a:spLocks noGrp="1"/>
          </p:cNvSpPr>
          <p:nvPr>
            <p:ph type="dt" sz="half" idx="10"/>
          </p:nvPr>
        </p:nvSpPr>
        <p:spPr/>
        <p:txBody>
          <a:bodyPr/>
          <a:lstStyle/>
          <a:p>
            <a:fld id="{8E13C0C7-DE05-4833-8785-D21399826AC3}" type="datetimeFigureOut">
              <a:rPr kumimoji="1" lang="ja-JP" altLang="en-US" smtClean="0"/>
              <a:t>2025/7/1</a:t>
            </a:fld>
            <a:endParaRPr kumimoji="1" lang="ja-JP" altLang="en-US"/>
          </a:p>
        </p:txBody>
      </p:sp>
      <p:sp>
        <p:nvSpPr>
          <p:cNvPr id="4" name="フッター プレースホルダー 3">
            <a:extLst>
              <a:ext uri="{FF2B5EF4-FFF2-40B4-BE49-F238E27FC236}">
                <a16:creationId xmlns:a16="http://schemas.microsoft.com/office/drawing/2014/main" id="{4CA57564-F36F-1462-A126-66E514503DD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D36B62-B5AE-C3E8-B99D-B2D0DA081868}"/>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40349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E8B6D62-9B35-9BDE-43D2-4A0ECF74F78C}"/>
              </a:ext>
            </a:extLst>
          </p:cNvPr>
          <p:cNvSpPr>
            <a:spLocks noGrp="1"/>
          </p:cNvSpPr>
          <p:nvPr>
            <p:ph type="dt" sz="half" idx="10"/>
          </p:nvPr>
        </p:nvSpPr>
        <p:spPr/>
        <p:txBody>
          <a:bodyPr/>
          <a:lstStyle/>
          <a:p>
            <a:fld id="{8E13C0C7-DE05-4833-8785-D21399826AC3}" type="datetimeFigureOut">
              <a:rPr kumimoji="1" lang="ja-JP" altLang="en-US" smtClean="0"/>
              <a:t>2025/7/1</a:t>
            </a:fld>
            <a:endParaRPr kumimoji="1" lang="ja-JP" altLang="en-US"/>
          </a:p>
        </p:txBody>
      </p:sp>
      <p:sp>
        <p:nvSpPr>
          <p:cNvPr id="3" name="フッター プレースホルダー 2">
            <a:extLst>
              <a:ext uri="{FF2B5EF4-FFF2-40B4-BE49-F238E27FC236}">
                <a16:creationId xmlns:a16="http://schemas.microsoft.com/office/drawing/2014/main" id="{49B2E34D-F75F-042B-500D-2169CCF3599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D06263A-74EB-0AEE-F73F-15EE7B66451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0331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9FE4C-6210-97D7-3818-F3D6958955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E60078-7C6C-E447-F8C5-7CA56D6A2D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F4422FE-D1E7-05A8-AFD2-32FB2B9ED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B2A26D8-1B3F-6399-05BF-C61E97E50C1D}"/>
              </a:ext>
            </a:extLst>
          </p:cNvPr>
          <p:cNvSpPr>
            <a:spLocks noGrp="1"/>
          </p:cNvSpPr>
          <p:nvPr>
            <p:ph type="dt" sz="half" idx="10"/>
          </p:nvPr>
        </p:nvSpPr>
        <p:spPr/>
        <p:txBody>
          <a:bodyPr/>
          <a:lstStyle/>
          <a:p>
            <a:fld id="{8E13C0C7-DE05-4833-8785-D21399826AC3}" type="datetimeFigureOut">
              <a:rPr kumimoji="1" lang="ja-JP" altLang="en-US" smtClean="0"/>
              <a:t>2025/7/1</a:t>
            </a:fld>
            <a:endParaRPr kumimoji="1" lang="ja-JP" altLang="en-US"/>
          </a:p>
        </p:txBody>
      </p:sp>
      <p:sp>
        <p:nvSpPr>
          <p:cNvPr id="6" name="フッター プレースホルダー 5">
            <a:extLst>
              <a:ext uri="{FF2B5EF4-FFF2-40B4-BE49-F238E27FC236}">
                <a16:creationId xmlns:a16="http://schemas.microsoft.com/office/drawing/2014/main" id="{75EFF522-9088-EFFD-59D5-F17918F790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B43703-BF04-ABAE-4CFD-9650121F512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147971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D06E5-E09B-919E-8EF3-5C1BB78D07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F73A6D-9452-F6C9-3DCE-526B5B368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D1E86EE-F9D8-95E9-1177-FA194ADE1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69FB69-0A37-3E7B-374E-D6516A286EF7}"/>
              </a:ext>
            </a:extLst>
          </p:cNvPr>
          <p:cNvSpPr>
            <a:spLocks noGrp="1"/>
          </p:cNvSpPr>
          <p:nvPr>
            <p:ph type="dt" sz="half" idx="10"/>
          </p:nvPr>
        </p:nvSpPr>
        <p:spPr/>
        <p:txBody>
          <a:bodyPr/>
          <a:lstStyle/>
          <a:p>
            <a:fld id="{8E13C0C7-DE05-4833-8785-D21399826AC3}" type="datetimeFigureOut">
              <a:rPr kumimoji="1" lang="ja-JP" altLang="en-US" smtClean="0"/>
              <a:t>2025/7/1</a:t>
            </a:fld>
            <a:endParaRPr kumimoji="1" lang="ja-JP" altLang="en-US"/>
          </a:p>
        </p:txBody>
      </p:sp>
      <p:sp>
        <p:nvSpPr>
          <p:cNvPr id="6" name="フッター プレースホルダー 5">
            <a:extLst>
              <a:ext uri="{FF2B5EF4-FFF2-40B4-BE49-F238E27FC236}">
                <a16:creationId xmlns:a16="http://schemas.microsoft.com/office/drawing/2014/main" id="{70126295-86FE-4222-AD2F-5C0108946EE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550FE62-14EF-9164-8970-102BE50B6A0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04027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3E5971D-D8FB-76DA-E6AD-AA38F0DAC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C333A56-DFD0-170A-130B-333C3C9714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7CBF7F8-0BE5-B065-F84B-B9CAB3A18F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3C0C7-DE05-4833-8785-D21399826AC3}" type="datetimeFigureOut">
              <a:rPr kumimoji="1" lang="ja-JP" altLang="en-US" smtClean="0"/>
              <a:t>2025/7/1</a:t>
            </a:fld>
            <a:endParaRPr kumimoji="1" lang="ja-JP" altLang="en-US"/>
          </a:p>
        </p:txBody>
      </p:sp>
      <p:sp>
        <p:nvSpPr>
          <p:cNvPr id="5" name="フッター プレースホルダー 4">
            <a:extLst>
              <a:ext uri="{FF2B5EF4-FFF2-40B4-BE49-F238E27FC236}">
                <a16:creationId xmlns:a16="http://schemas.microsoft.com/office/drawing/2014/main" id="{551B8354-A86E-7E6E-20EC-1CD704E86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8EB31E-2B9C-113D-2556-A79C1C4C1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43886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hyperlink" Target="https://openaccess.thecvf.com/content/ICCV2023/papers/Lu_Removing_Anomalies_as_Noises_for_Industrial_Defect_Localization_ICCV_2023_paper.pdf" TargetMode="External"/><Relationship Id="rId3" Type="http://schemas.openxmlformats.org/officeDocument/2006/relationships/hyperlink" Target="https://arxiv.org/abs/2005.02357" TargetMode="External"/><Relationship Id="rId7" Type="http://schemas.openxmlformats.org/officeDocument/2006/relationships/hyperlink" Target="https://arxiv.org/abs/2209.01816" TargetMode="External"/><Relationship Id="rId2" Type="http://schemas.openxmlformats.org/officeDocument/2006/relationships/hyperlink" Target="https://arxiv.org/abs/2002.10445" TargetMode="External"/><Relationship Id="rId1" Type="http://schemas.openxmlformats.org/officeDocument/2006/relationships/slideLayout" Target="../slideLayouts/slideLayout13.xml"/><Relationship Id="rId6" Type="http://schemas.openxmlformats.org/officeDocument/2006/relationships/hyperlink" Target="https://arxiv.org/abs/1807.02011" TargetMode="External"/><Relationship Id="rId5" Type="http://schemas.openxmlformats.org/officeDocument/2006/relationships/hyperlink" Target="https://arxiv.org/abs/2011.08785" TargetMode="External"/><Relationship Id="rId4" Type="http://schemas.openxmlformats.org/officeDocument/2006/relationships/hyperlink" Target="https://arxiv.org/abs/2106.08265"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hyperlink" Target="https://qiita.com/makotoito/items/c58ebf12f5f179950e68"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E6B8D-78D5-51B2-6515-2ECA15E35C81}"/>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5FED9F60-3224-E2E6-77D1-095E6681F1F2}"/>
              </a:ext>
            </a:extLst>
          </p:cNvPr>
          <p:cNvSpPr txBox="1">
            <a:spLocks/>
          </p:cNvSpPr>
          <p:nvPr/>
        </p:nvSpPr>
        <p:spPr>
          <a:xfrm>
            <a:off x="166467" y="2510035"/>
            <a:ext cx="11859066" cy="1200329"/>
          </a:xfrm>
          <a:prstGeom prst="rect">
            <a:avLst/>
          </a:prstGeom>
          <a:noFill/>
        </p:spPr>
        <p:txBody>
          <a:bodyPr wrap="square" rtlCol="0">
            <a:spAutoFit/>
          </a:bodyPr>
          <a:lstStyle/>
          <a:p>
            <a:r>
              <a:rPr lang="ja-JP" altLang="en-US" sz="3600" b="1" i="0" dirty="0">
                <a:solidFill>
                  <a:schemeClr val="bg1"/>
                </a:solidFill>
                <a:effectLst/>
                <a:latin typeface="Lucida Grande" panose="020B0600040502020204" pitchFamily="34" charset="0"/>
              </a:rPr>
              <a:t>サーベイ大会用資料</a:t>
            </a:r>
            <a:endParaRPr lang="en-US" altLang="ja-JP" sz="3600" b="1" i="0" dirty="0">
              <a:solidFill>
                <a:schemeClr val="bg1"/>
              </a:solidFill>
              <a:effectLst/>
              <a:latin typeface="Lucida Grande" panose="020B0600040502020204" pitchFamily="34" charset="0"/>
            </a:endParaRPr>
          </a:p>
          <a:p>
            <a:pPr algn="ctr"/>
            <a:r>
              <a:rPr lang="ja-JP" altLang="en-US" sz="3600" b="1" i="0" dirty="0">
                <a:solidFill>
                  <a:schemeClr val="bg1"/>
                </a:solidFill>
                <a:effectLst/>
                <a:latin typeface="Lucida Grande" panose="020B0600040502020204" pitchFamily="34" charset="0"/>
              </a:rPr>
              <a:t>異常検知手法の紹介</a:t>
            </a:r>
            <a:endParaRPr lang="en-US" sz="3600" b="1" i="0" dirty="0">
              <a:solidFill>
                <a:schemeClr val="bg1"/>
              </a:solidFill>
              <a:effectLst/>
              <a:latin typeface="Lucida Grande" panose="020B0600040502020204" pitchFamily="34" charset="0"/>
            </a:endParaRPr>
          </a:p>
        </p:txBody>
      </p:sp>
      <p:sp>
        <p:nvSpPr>
          <p:cNvPr id="14" name="TextBox 13">
            <a:extLst>
              <a:ext uri="{FF2B5EF4-FFF2-40B4-BE49-F238E27FC236}">
                <a16:creationId xmlns:a16="http://schemas.microsoft.com/office/drawing/2014/main" id="{027B6BEF-8749-0527-5F19-E649DA59603A}"/>
              </a:ext>
            </a:extLst>
          </p:cNvPr>
          <p:cNvSpPr txBox="1">
            <a:spLocks/>
          </p:cNvSpPr>
          <p:nvPr/>
        </p:nvSpPr>
        <p:spPr>
          <a:xfrm>
            <a:off x="166467" y="4036435"/>
            <a:ext cx="5058676" cy="646331"/>
          </a:xfrm>
          <a:prstGeom prst="rect">
            <a:avLst/>
          </a:prstGeom>
          <a:noFill/>
        </p:spPr>
        <p:txBody>
          <a:bodyPr wrap="square">
            <a:spAutoFit/>
          </a:bodyPr>
          <a:lstStyle/>
          <a:p>
            <a:r>
              <a:rPr lang="en-JP" dirty="0">
                <a:solidFill>
                  <a:schemeClr val="bg1"/>
                </a:solidFill>
              </a:rPr>
              <a:t>Paper Information</a:t>
            </a:r>
            <a:r>
              <a:rPr lang="ja-JP" altLang="en-US" dirty="0">
                <a:solidFill>
                  <a:schemeClr val="bg1"/>
                </a:solidFill>
              </a:rPr>
              <a:t>：</a:t>
            </a:r>
            <a:r>
              <a:rPr lang="en-JP" altLang="ja-JP" dirty="0">
                <a:solidFill>
                  <a:schemeClr val="bg1"/>
                </a:solidFill>
              </a:rPr>
              <a:t>References</a:t>
            </a:r>
            <a:r>
              <a:rPr lang="ja-JP" altLang="en-US" dirty="0">
                <a:solidFill>
                  <a:schemeClr val="bg1"/>
                </a:solidFill>
              </a:rPr>
              <a:t>に記載</a:t>
            </a:r>
            <a:endParaRPr lang="en-JP" altLang="ja-JP" dirty="0">
              <a:solidFill>
                <a:schemeClr val="bg1"/>
              </a:solidFill>
            </a:endParaRPr>
          </a:p>
          <a:p>
            <a:endParaRPr lang="en-JP" dirty="0">
              <a:solidFill>
                <a:schemeClr val="bg1"/>
              </a:solidFill>
            </a:endParaRPr>
          </a:p>
        </p:txBody>
      </p:sp>
      <p:pic>
        <p:nvPicPr>
          <p:cNvPr id="15" name="Picture 14" descr="A white rectangular sign with red x and black text&#10;&#10;Description automatically generated">
            <a:extLst>
              <a:ext uri="{FF2B5EF4-FFF2-40B4-BE49-F238E27FC236}">
                <a16:creationId xmlns:a16="http://schemas.microsoft.com/office/drawing/2014/main" id="{D53B32E5-253D-DAD7-6B28-85FC5913F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100" y="3862059"/>
            <a:ext cx="780033" cy="682529"/>
          </a:xfrm>
          <a:prstGeom prst="rect">
            <a:avLst/>
          </a:prstGeom>
        </p:spPr>
      </p:pic>
      <p:pic>
        <p:nvPicPr>
          <p:cNvPr id="16" name="Picture 15" descr="A logo with a cat in the middle&#10;&#10;Description automatically generated">
            <a:extLst>
              <a:ext uri="{FF2B5EF4-FFF2-40B4-BE49-F238E27FC236}">
                <a16:creationId xmlns:a16="http://schemas.microsoft.com/office/drawing/2014/main" id="{68FE3746-D913-8791-EF45-FE816E046D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5133" y="3991894"/>
            <a:ext cx="660400" cy="419100"/>
          </a:xfrm>
          <a:prstGeom prst="rect">
            <a:avLst/>
          </a:prstGeom>
        </p:spPr>
      </p:pic>
      <p:sp>
        <p:nvSpPr>
          <p:cNvPr id="17" name="TextBox 16">
            <a:extLst>
              <a:ext uri="{FF2B5EF4-FFF2-40B4-BE49-F238E27FC236}">
                <a16:creationId xmlns:a16="http://schemas.microsoft.com/office/drawing/2014/main" id="{BD2285E0-817C-8E09-2BBE-DB9C5E3FD91B}"/>
              </a:ext>
            </a:extLst>
          </p:cNvPr>
          <p:cNvSpPr txBox="1"/>
          <p:nvPr/>
        </p:nvSpPr>
        <p:spPr>
          <a:xfrm>
            <a:off x="3970697" y="5588244"/>
            <a:ext cx="3899138" cy="584775"/>
          </a:xfrm>
          <a:prstGeom prst="rect">
            <a:avLst/>
          </a:prstGeom>
          <a:noFill/>
        </p:spPr>
        <p:txBody>
          <a:bodyPr wrap="square" rtlCol="0">
            <a:spAutoFit/>
          </a:bodyPr>
          <a:lstStyle/>
          <a:p>
            <a:pPr algn="ctr"/>
            <a:r>
              <a:rPr lang="ja-JP" altLang="en-US" sz="3200" dirty="0">
                <a:ea typeface="+mj-ea"/>
              </a:rPr>
              <a:t>上坂　大樹</a:t>
            </a:r>
            <a:endParaRPr lang="en-JP" sz="3200" baseline="0" dirty="0">
              <a:latin typeface="+mn-lt"/>
              <a:ea typeface="+mj-ea"/>
            </a:endParaRPr>
          </a:p>
        </p:txBody>
      </p:sp>
      <p:sp>
        <p:nvSpPr>
          <p:cNvPr id="18" name="TextBox 17">
            <a:extLst>
              <a:ext uri="{FF2B5EF4-FFF2-40B4-BE49-F238E27FC236}">
                <a16:creationId xmlns:a16="http://schemas.microsoft.com/office/drawing/2014/main" id="{29912992-FB6E-D116-461D-72441E611A69}"/>
              </a:ext>
            </a:extLst>
          </p:cNvPr>
          <p:cNvSpPr txBox="1"/>
          <p:nvPr/>
        </p:nvSpPr>
        <p:spPr>
          <a:xfrm>
            <a:off x="7285996" y="6305630"/>
            <a:ext cx="583839" cy="400110"/>
          </a:xfrm>
          <a:prstGeom prst="rect">
            <a:avLst/>
          </a:prstGeom>
          <a:noFill/>
        </p:spPr>
        <p:txBody>
          <a:bodyPr wrap="square" rtlCol="0">
            <a:spAutoFit/>
          </a:bodyPr>
          <a:lstStyle/>
          <a:p>
            <a:pPr algn="ctr"/>
            <a:r>
              <a:rPr lang="en-US" altLang="ja-JP" sz="2000" b="1" dirty="0">
                <a:solidFill>
                  <a:schemeClr val="bg1">
                    <a:lumMod val="75000"/>
                  </a:schemeClr>
                </a:solidFill>
                <a:ea typeface="+mj-ea"/>
              </a:rPr>
              <a:t>B4</a:t>
            </a:r>
            <a:endParaRPr lang="en-JP" sz="2000" b="1" baseline="0" dirty="0">
              <a:solidFill>
                <a:schemeClr val="bg1">
                  <a:lumMod val="75000"/>
                </a:schemeClr>
              </a:solidFill>
              <a:latin typeface="+mn-lt"/>
              <a:ea typeface="+mj-ea"/>
            </a:endParaRPr>
          </a:p>
        </p:txBody>
      </p:sp>
    </p:spTree>
    <p:extLst>
      <p:ext uri="{BB962C8B-B14F-4D97-AF65-F5344CB8AC3E}">
        <p14:creationId xmlns:p14="http://schemas.microsoft.com/office/powerpoint/2010/main" val="233854551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10</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7135318" cy="707886"/>
          </a:xfrm>
          <a:prstGeom prst="rect">
            <a:avLst/>
          </a:prstGeom>
          <a:noFill/>
        </p:spPr>
        <p:txBody>
          <a:bodyPr wrap="square" rtlCol="0">
            <a:spAutoFit/>
          </a:bodyPr>
          <a:lstStyle/>
          <a:p>
            <a:r>
              <a:rPr lang="ja-JP" altLang="en-US" sz="4000" dirty="0"/>
              <a:t>提案手法： </a:t>
            </a:r>
            <a:r>
              <a:rPr lang="en-US" altLang="ja-JP" sz="4000" dirty="0"/>
              <a:t>ADTR</a:t>
            </a:r>
            <a:endParaRPr lang="en-JP" sz="40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1107996" cy="369332"/>
          </a:xfrm>
          <a:prstGeom prst="rect">
            <a:avLst/>
          </a:prstGeom>
        </p:spPr>
        <p:txBody>
          <a:bodyPr wrap="none">
            <a:spAutoFit/>
          </a:bodyPr>
          <a:lstStyle/>
          <a:p>
            <a:r>
              <a:rPr lang="ja-JP" altLang="en-US" b="1" dirty="0"/>
              <a:t>ああああ</a:t>
            </a:r>
            <a:endParaRPr lang="ja-JP" altLang="en-US" dirty="0"/>
          </a:p>
        </p:txBody>
      </p:sp>
    </p:spTree>
    <p:extLst>
      <p:ext uri="{BB962C8B-B14F-4D97-AF65-F5344CB8AC3E}">
        <p14:creationId xmlns:p14="http://schemas.microsoft.com/office/powerpoint/2010/main" val="341182510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11</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732952" cy="707886"/>
          </a:xfrm>
          <a:prstGeom prst="rect">
            <a:avLst/>
          </a:prstGeom>
          <a:noFill/>
        </p:spPr>
        <p:txBody>
          <a:bodyPr wrap="square" rtlCol="0">
            <a:spAutoFit/>
          </a:bodyPr>
          <a:lstStyle/>
          <a:p>
            <a:r>
              <a:rPr lang="ja-JP" altLang="en-US" sz="4000" dirty="0"/>
              <a:t>提案手法： </a:t>
            </a:r>
            <a:r>
              <a:rPr lang="en-US" altLang="ja-JP" sz="4000" dirty="0"/>
              <a:t>Morita et al.(2022)</a:t>
            </a:r>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1107996" cy="369332"/>
          </a:xfrm>
          <a:prstGeom prst="rect">
            <a:avLst/>
          </a:prstGeom>
        </p:spPr>
        <p:txBody>
          <a:bodyPr wrap="none">
            <a:spAutoFit/>
          </a:bodyPr>
          <a:lstStyle/>
          <a:p>
            <a:r>
              <a:rPr lang="ja-JP" altLang="en-US" b="1" dirty="0"/>
              <a:t>ああああ</a:t>
            </a:r>
            <a:endParaRPr lang="ja-JP" altLang="en-US" dirty="0"/>
          </a:p>
        </p:txBody>
      </p:sp>
      <p:sp>
        <p:nvSpPr>
          <p:cNvPr id="5" name="テキスト ボックス 4">
            <a:extLst>
              <a:ext uri="{FF2B5EF4-FFF2-40B4-BE49-F238E27FC236}">
                <a16:creationId xmlns:a16="http://schemas.microsoft.com/office/drawing/2014/main" id="{23B5CFF3-EE2A-4F91-86A0-8BFC1984EE8D}"/>
              </a:ext>
            </a:extLst>
          </p:cNvPr>
          <p:cNvSpPr txBox="1"/>
          <p:nvPr/>
        </p:nvSpPr>
        <p:spPr>
          <a:xfrm>
            <a:off x="4497860" y="849412"/>
            <a:ext cx="6178378" cy="276999"/>
          </a:xfrm>
          <a:prstGeom prst="rect">
            <a:avLst/>
          </a:prstGeom>
          <a:noFill/>
        </p:spPr>
        <p:txBody>
          <a:bodyPr wrap="square" rtlCol="0">
            <a:spAutoFit/>
          </a:bodyPr>
          <a:lstStyle/>
          <a:p>
            <a:r>
              <a:rPr lang="en-US" altLang="ja-JP" sz="1200" dirty="0"/>
              <a:t>(</a:t>
            </a:r>
            <a:r>
              <a:rPr lang="en-US" altLang="ja-JP" sz="1200" dirty="0" err="1"/>
              <a:t>Removing_Anomalies_as_Noises_for_Industrial_Defect_Localization</a:t>
            </a:r>
            <a:r>
              <a:rPr lang="en-US" altLang="ja-JP" sz="1200" dirty="0"/>
              <a:t>)</a:t>
            </a:r>
            <a:endParaRPr kumimoji="1" lang="ja-JP" altLang="en-US" sz="1200" dirty="0"/>
          </a:p>
        </p:txBody>
      </p:sp>
    </p:spTree>
    <p:extLst>
      <p:ext uri="{BB962C8B-B14F-4D97-AF65-F5344CB8AC3E}">
        <p14:creationId xmlns:p14="http://schemas.microsoft.com/office/powerpoint/2010/main" val="35963070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12</a:t>
            </a:fld>
            <a:r>
              <a:rPr kumimoji="1" lang="en-US" altLang="ja-JP"/>
              <a:t>-</a:t>
            </a:r>
            <a:endParaRPr kumimoji="1" lang="ja-JP" altLang="en-US" dirty="0"/>
          </a:p>
        </p:txBody>
      </p:sp>
      <p:sp>
        <p:nvSpPr>
          <p:cNvPr id="3" name="TextBox 2">
            <a:extLst>
              <a:ext uri="{FF2B5EF4-FFF2-40B4-BE49-F238E27FC236}">
                <a16:creationId xmlns:a16="http://schemas.microsoft.com/office/drawing/2014/main" id="{9245702B-67A0-528F-3DEE-771EFA468E1A}"/>
              </a:ext>
            </a:extLst>
          </p:cNvPr>
          <p:cNvSpPr txBox="1"/>
          <p:nvPr/>
        </p:nvSpPr>
        <p:spPr>
          <a:xfrm>
            <a:off x="449017" y="269481"/>
            <a:ext cx="7135318" cy="707886"/>
          </a:xfrm>
          <a:prstGeom prst="rect">
            <a:avLst/>
          </a:prstGeom>
          <a:noFill/>
        </p:spPr>
        <p:txBody>
          <a:bodyPr wrap="square" rtlCol="0">
            <a:spAutoFit/>
          </a:bodyPr>
          <a:lstStyle/>
          <a:p>
            <a:r>
              <a:rPr lang="en-JP" sz="4000" dirty="0"/>
              <a:t>My Opinion</a:t>
            </a:r>
          </a:p>
        </p:txBody>
      </p:sp>
      <p:sp>
        <p:nvSpPr>
          <p:cNvPr id="4" name="正方形/長方形 3">
            <a:extLst>
              <a:ext uri="{FF2B5EF4-FFF2-40B4-BE49-F238E27FC236}">
                <a16:creationId xmlns:a16="http://schemas.microsoft.com/office/drawing/2014/main" id="{D9186BEB-D3A8-4C93-B5B0-435567838C9C}"/>
              </a:ext>
            </a:extLst>
          </p:cNvPr>
          <p:cNvSpPr/>
          <p:nvPr/>
        </p:nvSpPr>
        <p:spPr>
          <a:xfrm>
            <a:off x="449017" y="1314105"/>
            <a:ext cx="10696778" cy="369332"/>
          </a:xfrm>
          <a:prstGeom prst="rect">
            <a:avLst/>
          </a:prstGeom>
        </p:spPr>
        <p:txBody>
          <a:bodyPr wrap="square">
            <a:spAutoFit/>
          </a:bodyPr>
          <a:lstStyle/>
          <a:p>
            <a:r>
              <a:rPr lang="en-JP" altLang="ja-JP" dirty="0"/>
              <a:t>・</a:t>
            </a:r>
            <a:r>
              <a:rPr lang="ja-JP" altLang="en-US" dirty="0"/>
              <a:t>新しく提案された手法でも過去の手法と比べると苦手な評価項目が存在すること。</a:t>
            </a:r>
          </a:p>
        </p:txBody>
      </p:sp>
    </p:spTree>
    <p:extLst>
      <p:ext uri="{BB962C8B-B14F-4D97-AF65-F5344CB8AC3E}">
        <p14:creationId xmlns:p14="http://schemas.microsoft.com/office/powerpoint/2010/main" val="342233368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214FC-E6F4-7B59-B279-01A956BB430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B16C86-23D5-F268-6A8B-5CA7887F9E60}"/>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13</a:t>
            </a:fld>
            <a:r>
              <a:rPr kumimoji="1" lang="en-US" altLang="ja-JP"/>
              <a:t>-</a:t>
            </a:r>
            <a:endParaRPr kumimoji="1" lang="ja-JP" altLang="en-US" dirty="0"/>
          </a:p>
        </p:txBody>
      </p:sp>
      <p:sp>
        <p:nvSpPr>
          <p:cNvPr id="4" name="TextBox 3">
            <a:extLst>
              <a:ext uri="{FF2B5EF4-FFF2-40B4-BE49-F238E27FC236}">
                <a16:creationId xmlns:a16="http://schemas.microsoft.com/office/drawing/2014/main" id="{DE968B57-7C15-67CE-CDB0-8B1BE675CB57}"/>
              </a:ext>
            </a:extLst>
          </p:cNvPr>
          <p:cNvSpPr txBox="1"/>
          <p:nvPr/>
        </p:nvSpPr>
        <p:spPr>
          <a:xfrm>
            <a:off x="449017" y="269481"/>
            <a:ext cx="7135318" cy="707886"/>
          </a:xfrm>
          <a:prstGeom prst="rect">
            <a:avLst/>
          </a:prstGeom>
          <a:noFill/>
        </p:spPr>
        <p:txBody>
          <a:bodyPr wrap="square" rtlCol="0">
            <a:spAutoFit/>
          </a:bodyPr>
          <a:lstStyle/>
          <a:p>
            <a:r>
              <a:rPr lang="en-JP" sz="4000" dirty="0"/>
              <a:t>References</a:t>
            </a:r>
          </a:p>
        </p:txBody>
      </p:sp>
      <p:sp>
        <p:nvSpPr>
          <p:cNvPr id="2" name="TextBox 1">
            <a:extLst>
              <a:ext uri="{FF2B5EF4-FFF2-40B4-BE49-F238E27FC236}">
                <a16:creationId xmlns:a16="http://schemas.microsoft.com/office/drawing/2014/main" id="{8A354E10-C5BA-BE87-2451-351ED5C4E0E6}"/>
              </a:ext>
            </a:extLst>
          </p:cNvPr>
          <p:cNvSpPr txBox="1"/>
          <p:nvPr/>
        </p:nvSpPr>
        <p:spPr>
          <a:xfrm>
            <a:off x="149902" y="1244183"/>
            <a:ext cx="11887200" cy="5355312"/>
          </a:xfrm>
          <a:prstGeom prst="rect">
            <a:avLst/>
          </a:prstGeom>
          <a:noFill/>
        </p:spPr>
        <p:txBody>
          <a:bodyPr wrap="square" rtlCol="0">
            <a:spAutoFit/>
          </a:bodyPr>
          <a:lstStyle/>
          <a:p>
            <a:r>
              <a:rPr lang="ja-JP" altLang="en-US" b="1" dirty="0"/>
              <a:t>メモリバンクベースの手法</a:t>
            </a:r>
            <a:endParaRPr lang="en-US" altLang="ja-JP" b="1" dirty="0"/>
          </a:p>
          <a:p>
            <a:r>
              <a:rPr lang="en-JP" altLang="ja-JP" dirty="0"/>
              <a:t>[1]</a:t>
            </a:r>
            <a:r>
              <a:rPr lang="ja-JP" altLang="en-US" dirty="0"/>
              <a:t> </a:t>
            </a:r>
            <a:r>
              <a:rPr lang="en-US" altLang="ja-JP" dirty="0"/>
              <a:t>Bergman</a:t>
            </a:r>
            <a:r>
              <a:rPr lang="en-JP" altLang="ja-JP" dirty="0"/>
              <a:t> </a:t>
            </a:r>
            <a:r>
              <a:rPr lang="en-JP" altLang="ja-JP" i="1" dirty="0"/>
              <a:t>et.al., </a:t>
            </a:r>
            <a:r>
              <a:rPr lang="en-US" dirty="0">
                <a:solidFill>
                  <a:srgbClr val="000000"/>
                </a:solidFill>
                <a:hlinkClick r:id="rId2"/>
              </a:rPr>
              <a:t>“Deep Nearest Neighbor Anomaly Detection</a:t>
            </a:r>
            <a:r>
              <a:rPr lang="en-US" dirty="0">
                <a:solidFill>
                  <a:srgbClr val="000000"/>
                </a:solidFill>
              </a:rPr>
              <a:t>”, 2020, </a:t>
            </a:r>
            <a:r>
              <a:rPr lang="en-US" altLang="ja-JP" dirty="0"/>
              <a:t>ICLR 2020</a:t>
            </a:r>
          </a:p>
          <a:p>
            <a:r>
              <a:rPr lang="en-JP" altLang="ja-JP" dirty="0"/>
              <a:t>[</a:t>
            </a:r>
            <a:r>
              <a:rPr lang="en-US" altLang="ja-JP" dirty="0"/>
              <a:t>2</a:t>
            </a:r>
            <a:r>
              <a:rPr lang="en-JP" altLang="ja-JP" dirty="0"/>
              <a:t>]</a:t>
            </a:r>
            <a:r>
              <a:rPr lang="en-US" altLang="ja-JP" dirty="0">
                <a:solidFill>
                  <a:srgbClr val="000000"/>
                </a:solidFill>
              </a:rPr>
              <a:t> </a:t>
            </a:r>
            <a:r>
              <a:rPr lang="en-US" altLang="ja-JP" dirty="0"/>
              <a:t>Cohen et.al., </a:t>
            </a:r>
            <a:r>
              <a:rPr lang="en-US" altLang="ja-JP" dirty="0">
                <a:solidFill>
                  <a:srgbClr val="000000"/>
                </a:solidFill>
                <a:hlinkClick r:id="rId3"/>
              </a:rPr>
              <a:t>“Sub-Image Anomaly Detection with Deep Pyramid Correspondences</a:t>
            </a:r>
            <a:r>
              <a:rPr lang="en-US" altLang="ja-JP" dirty="0">
                <a:hlinkClick r:id="rId4"/>
              </a:rPr>
              <a:t>”</a:t>
            </a:r>
            <a:r>
              <a:rPr lang="en-US" altLang="ja-JP" dirty="0">
                <a:solidFill>
                  <a:srgbClr val="000000"/>
                </a:solidFill>
              </a:rPr>
              <a:t> 2020, </a:t>
            </a:r>
            <a:r>
              <a:rPr lang="en-US" altLang="ja-JP" dirty="0"/>
              <a:t>CVPR 2020 </a:t>
            </a:r>
          </a:p>
          <a:p>
            <a:r>
              <a:rPr lang="en-JP" altLang="ja-JP" dirty="0"/>
              <a:t>[</a:t>
            </a:r>
            <a:r>
              <a:rPr lang="en-US" altLang="ja-JP" dirty="0"/>
              <a:t>3</a:t>
            </a:r>
            <a:r>
              <a:rPr lang="en-JP" altLang="ja-JP" dirty="0"/>
              <a:t>]</a:t>
            </a:r>
            <a:r>
              <a:rPr lang="en-US" altLang="ja-JP" dirty="0"/>
              <a:t> </a:t>
            </a:r>
            <a:r>
              <a:rPr lang="en-US" altLang="ja-JP" dirty="0" err="1"/>
              <a:t>Defard</a:t>
            </a:r>
            <a:r>
              <a:rPr lang="en-US" altLang="ja-JP" dirty="0"/>
              <a:t> et.al., </a:t>
            </a:r>
            <a:r>
              <a:rPr lang="en-US" altLang="ja-JP" dirty="0">
                <a:hlinkClick r:id="rId5"/>
              </a:rPr>
              <a:t>“</a:t>
            </a:r>
            <a:r>
              <a:rPr lang="en-US" altLang="ja-JP" dirty="0" err="1">
                <a:hlinkClick r:id="rId5"/>
              </a:rPr>
              <a:t>PaDiM</a:t>
            </a:r>
            <a:r>
              <a:rPr lang="en-US" altLang="ja-JP" dirty="0">
                <a:hlinkClick r:id="rId5"/>
              </a:rPr>
              <a:t>: a Patch Distribution Modeling Framework for Anomaly Detection and Localization</a:t>
            </a:r>
            <a:r>
              <a:rPr lang="en-US" altLang="ja-JP" dirty="0">
                <a:hlinkClick r:id="rId4"/>
              </a:rPr>
              <a:t>”</a:t>
            </a:r>
            <a:r>
              <a:rPr lang="en-US" altLang="ja-JP" dirty="0">
                <a:solidFill>
                  <a:srgbClr val="000000"/>
                </a:solidFill>
              </a:rPr>
              <a:t> 2020, ICIP</a:t>
            </a:r>
            <a:r>
              <a:rPr lang="ja-JP" altLang="en-US" dirty="0">
                <a:solidFill>
                  <a:srgbClr val="000000"/>
                </a:solidFill>
              </a:rPr>
              <a:t> </a:t>
            </a:r>
            <a:r>
              <a:rPr lang="en-US" altLang="ja-JP" dirty="0">
                <a:solidFill>
                  <a:srgbClr val="000000"/>
                </a:solidFill>
              </a:rPr>
              <a:t>2021</a:t>
            </a:r>
            <a:endParaRPr lang="en-US" altLang="ja-JP" dirty="0"/>
          </a:p>
          <a:p>
            <a:r>
              <a:rPr lang="en-JP" altLang="ja-JP" dirty="0"/>
              <a:t>[</a:t>
            </a:r>
            <a:r>
              <a:rPr lang="en-US" altLang="ja-JP" dirty="0"/>
              <a:t>4</a:t>
            </a:r>
            <a:r>
              <a:rPr lang="en-JP" altLang="ja-JP" dirty="0"/>
              <a:t>]</a:t>
            </a:r>
            <a:r>
              <a:rPr lang="en-US" altLang="ja-JP" dirty="0"/>
              <a:t> Roth et.al., </a:t>
            </a:r>
            <a:r>
              <a:rPr lang="en-US" altLang="ja-JP" dirty="0">
                <a:hlinkClick r:id="rId4"/>
              </a:rPr>
              <a:t>“Towards Total Recall in Industrial Anomaly Detection”</a:t>
            </a:r>
            <a:r>
              <a:rPr lang="en-US" altLang="ja-JP" dirty="0">
                <a:solidFill>
                  <a:srgbClr val="000000"/>
                </a:solidFill>
              </a:rPr>
              <a:t> 2021, </a:t>
            </a:r>
            <a:r>
              <a:rPr lang="en-US" altLang="ja-JP" dirty="0"/>
              <a:t>CVPR 2022</a:t>
            </a:r>
          </a:p>
          <a:p>
            <a:endParaRPr lang="en-US" altLang="ja-JP" dirty="0"/>
          </a:p>
          <a:p>
            <a:endParaRPr lang="en-US" altLang="ja-JP" dirty="0"/>
          </a:p>
          <a:p>
            <a:r>
              <a:rPr lang="ja-JP" altLang="en-US" b="1" dirty="0"/>
              <a:t>再構成ベースの手法</a:t>
            </a:r>
            <a:endParaRPr lang="en-US" altLang="ja-JP" b="1" dirty="0"/>
          </a:p>
          <a:p>
            <a:r>
              <a:rPr lang="en-JP" altLang="ja-JP" dirty="0"/>
              <a:t>[</a:t>
            </a:r>
            <a:r>
              <a:rPr lang="en-US" altLang="ja-JP" dirty="0"/>
              <a:t>5</a:t>
            </a:r>
            <a:r>
              <a:rPr lang="en-JP" altLang="ja-JP" dirty="0"/>
              <a:t>]</a:t>
            </a:r>
            <a:r>
              <a:rPr lang="en-US" altLang="ja-JP" dirty="0"/>
              <a:t> Bergmann et.al., </a:t>
            </a:r>
            <a:r>
              <a:rPr lang="en-US" altLang="ja-JP" dirty="0">
                <a:hlinkClick r:id="rId6"/>
              </a:rPr>
              <a:t>“Improving Unsupervised Defect Segmentation by Applying Structural Similarity to Autoencoders”</a:t>
            </a:r>
            <a:r>
              <a:rPr lang="en-US" altLang="ja-JP" dirty="0">
                <a:solidFill>
                  <a:srgbClr val="000000"/>
                </a:solidFill>
              </a:rPr>
              <a:t> 2018, </a:t>
            </a:r>
            <a:r>
              <a:rPr lang="en-US" altLang="ja-JP" dirty="0"/>
              <a:t>VISAPP 2019</a:t>
            </a:r>
          </a:p>
          <a:p>
            <a:r>
              <a:rPr lang="en-JP" altLang="ja-JP" dirty="0"/>
              <a:t>[</a:t>
            </a:r>
            <a:r>
              <a:rPr lang="en-US" altLang="ja-JP" dirty="0"/>
              <a:t>6</a:t>
            </a:r>
            <a:r>
              <a:rPr lang="en-JP" altLang="ja-JP" dirty="0"/>
              <a:t>]</a:t>
            </a:r>
            <a:r>
              <a:rPr lang="en-US" altLang="ja-JP" dirty="0"/>
              <a:t> You et.al., </a:t>
            </a:r>
            <a:r>
              <a:rPr lang="en-US" altLang="ja-JP" dirty="0">
                <a:hlinkClick r:id="rId7"/>
              </a:rPr>
              <a:t>“ADTR: Anomaly Detection Transformer with Feature Reconstruction”</a:t>
            </a:r>
            <a:r>
              <a:rPr lang="en-US" altLang="ja-JP" dirty="0">
                <a:solidFill>
                  <a:srgbClr val="000000"/>
                </a:solidFill>
              </a:rPr>
              <a:t> 2022, </a:t>
            </a:r>
            <a:r>
              <a:rPr lang="en-US" altLang="ja-JP" dirty="0"/>
              <a:t>ICME 2022</a:t>
            </a:r>
          </a:p>
          <a:p>
            <a:r>
              <a:rPr lang="en-JP" altLang="ja-JP" dirty="0"/>
              <a:t>[</a:t>
            </a:r>
            <a:r>
              <a:rPr lang="en-US" altLang="ja-JP" dirty="0"/>
              <a:t>7</a:t>
            </a:r>
            <a:r>
              <a:rPr lang="en-JP" altLang="ja-JP" dirty="0"/>
              <a:t>]</a:t>
            </a:r>
            <a:r>
              <a:rPr lang="en-US" altLang="ja-JP" dirty="0"/>
              <a:t> Lu et.al., </a:t>
            </a:r>
            <a:r>
              <a:rPr lang="en-US" dirty="0">
                <a:solidFill>
                  <a:srgbClr val="000000"/>
                </a:solidFill>
                <a:hlinkClick r:id="rId8"/>
              </a:rPr>
              <a:t>“Removing Anomalies as Noises for Industrial Defect Localization”</a:t>
            </a:r>
            <a:r>
              <a:rPr lang="en-US" altLang="ja-JP" dirty="0">
                <a:solidFill>
                  <a:srgbClr val="000000"/>
                </a:solidFill>
              </a:rPr>
              <a:t> 2023, ICCV 2023</a:t>
            </a: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p:txBody>
      </p:sp>
    </p:spTree>
    <p:extLst>
      <p:ext uri="{BB962C8B-B14F-4D97-AF65-F5344CB8AC3E}">
        <p14:creationId xmlns:p14="http://schemas.microsoft.com/office/powerpoint/2010/main" val="283093745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14</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572314" cy="707886"/>
          </a:xfrm>
          <a:prstGeom prst="rect">
            <a:avLst/>
          </a:prstGeom>
          <a:noFill/>
        </p:spPr>
        <p:txBody>
          <a:bodyPr wrap="square" rtlCol="0">
            <a:spAutoFit/>
          </a:bodyPr>
          <a:lstStyle/>
          <a:p>
            <a:r>
              <a:rPr lang="ja-JP" altLang="en-US" sz="4000" dirty="0"/>
              <a:t>評価指標１</a:t>
            </a:r>
            <a:r>
              <a:rPr lang="en-US" altLang="ja-JP" sz="4000" dirty="0"/>
              <a:t>–ROCAUC</a:t>
            </a:r>
            <a:r>
              <a:rPr lang="ja-JP" altLang="en-US" sz="3200" dirty="0"/>
              <a:t> </a:t>
            </a:r>
            <a:r>
              <a:rPr lang="en-US" altLang="ja-JP" sz="2800" dirty="0"/>
              <a:t>(Area Under the Curve)</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2185214"/>
          </a:xfrm>
          <a:prstGeom prst="rect">
            <a:avLst/>
          </a:prstGeom>
          <a:noFill/>
        </p:spPr>
        <p:txBody>
          <a:bodyPr wrap="square" rtlCol="0">
            <a:spAutoFit/>
          </a:bodyPr>
          <a:lstStyle/>
          <a:p>
            <a:r>
              <a:rPr lang="en-US" altLang="ja-JP" sz="2000" b="1" dirty="0"/>
              <a:t>ROCAUC</a:t>
            </a:r>
            <a:r>
              <a:rPr lang="en-US" altLang="ja-JP" sz="2000" dirty="0"/>
              <a:t>…</a:t>
            </a:r>
            <a:r>
              <a:rPr kumimoji="1" lang="en-US" altLang="ja-JP" sz="2000" dirty="0"/>
              <a:t>ROC</a:t>
            </a:r>
            <a:r>
              <a:rPr lang="ja-JP" altLang="en-US" sz="2000" dirty="0"/>
              <a:t>曲線の下側の面積のこと。大きいほど性能が高い。</a:t>
            </a:r>
            <a:endParaRPr lang="en-US" altLang="ja-JP" sz="2000" dirty="0"/>
          </a:p>
          <a:p>
            <a:endParaRPr kumimoji="1" lang="en-US" altLang="ja-JP" sz="2000" dirty="0"/>
          </a:p>
          <a:p>
            <a:r>
              <a:rPr lang="en-US" altLang="ja-JP" sz="2000" b="1" dirty="0"/>
              <a:t>ROC</a:t>
            </a:r>
            <a:r>
              <a:rPr lang="ja-JP" altLang="en-US" sz="2000" b="1" dirty="0"/>
              <a:t>曲線</a:t>
            </a:r>
            <a:r>
              <a:rPr lang="en-US" altLang="ja-JP" sz="2000" dirty="0"/>
              <a:t>…</a:t>
            </a:r>
            <a:r>
              <a:rPr lang="ja-JP" altLang="en-US" sz="2000" dirty="0"/>
              <a:t>閾値</a:t>
            </a:r>
            <a:r>
              <a:rPr lang="en-US" altLang="ja-JP" sz="2000" dirty="0"/>
              <a:t>(</a:t>
            </a:r>
            <a:r>
              <a:rPr lang="ja-JP" altLang="en-US" sz="2000" dirty="0"/>
              <a:t>異常と見なす厳しさ</a:t>
            </a:r>
            <a:r>
              <a:rPr lang="en-US" altLang="ja-JP" sz="2000" dirty="0"/>
              <a:t>)</a:t>
            </a:r>
            <a:r>
              <a:rPr lang="ja-JP" altLang="en-US" sz="2000" dirty="0"/>
              <a:t>を変化させたときの</a:t>
            </a:r>
            <a:r>
              <a:rPr lang="en-US" altLang="ja-JP" sz="2000" dirty="0"/>
              <a:t>TPR</a:t>
            </a:r>
            <a:r>
              <a:rPr lang="ja-JP" altLang="en-US" sz="2000" dirty="0"/>
              <a:t>と</a:t>
            </a:r>
            <a:r>
              <a:rPr lang="en-US" altLang="ja-JP" sz="2000" dirty="0"/>
              <a:t>FPR</a:t>
            </a:r>
            <a:r>
              <a:rPr lang="ja-JP" altLang="en-US" sz="2000" dirty="0"/>
              <a:t>をプロットしたもの。</a:t>
            </a:r>
            <a:endParaRPr lang="en-US" altLang="ja-JP" sz="2000" dirty="0"/>
          </a:p>
          <a:p>
            <a:endParaRPr lang="en-US" altLang="ja-JP" sz="2000" dirty="0"/>
          </a:p>
          <a:p>
            <a:endParaRPr lang="en-US" altLang="ja-JP" sz="1400" dirty="0"/>
          </a:p>
          <a:p>
            <a:r>
              <a:rPr lang="en-US" altLang="ja-JP" sz="1400" dirty="0"/>
              <a:t>TPR…</a:t>
            </a:r>
            <a:r>
              <a:rPr lang="ja-JP" altLang="en-US" sz="1400" dirty="0"/>
              <a:t>異常な画像が入力されたときに、異常であると正しく判定した割合。</a:t>
            </a:r>
            <a:endParaRPr lang="en-US" altLang="ja-JP" sz="1400" dirty="0"/>
          </a:p>
          <a:p>
            <a:endParaRPr lang="en-US" altLang="ja-JP" sz="1400" dirty="0"/>
          </a:p>
          <a:p>
            <a:r>
              <a:rPr lang="en-US" altLang="ja-JP" sz="1400" dirty="0"/>
              <a:t>FPR…</a:t>
            </a:r>
            <a:r>
              <a:rPr lang="ja-JP" altLang="en-US" sz="1400" dirty="0"/>
              <a:t>異常な画像が入力されたときに、正常であると誤って判定した割合。</a:t>
            </a:r>
            <a:endParaRPr lang="en-US" altLang="ja-JP" sz="1400" dirty="0"/>
          </a:p>
        </p:txBody>
      </p:sp>
      <p:pic>
        <p:nvPicPr>
          <p:cNvPr id="1028" name="Picture 4" descr="image.png">
            <a:extLst>
              <a:ext uri="{FF2B5EF4-FFF2-40B4-BE49-F238E27FC236}">
                <a16:creationId xmlns:a16="http://schemas.microsoft.com/office/drawing/2014/main" id="{32ACD306-5F79-4FBC-80F2-92FD46054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706" y="4006787"/>
            <a:ext cx="4961744" cy="230481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コネクタ 7">
            <a:extLst>
              <a:ext uri="{FF2B5EF4-FFF2-40B4-BE49-F238E27FC236}">
                <a16:creationId xmlns:a16="http://schemas.microsoft.com/office/drawing/2014/main" id="{462114E3-D644-4AB5-9E75-EC6BA7898173}"/>
              </a:ext>
            </a:extLst>
          </p:cNvPr>
          <p:cNvCxnSpPr/>
          <p:nvPr/>
        </p:nvCxnSpPr>
        <p:spPr>
          <a:xfrm>
            <a:off x="7315200" y="4510216"/>
            <a:ext cx="0" cy="1640743"/>
          </a:xfrm>
          <a:prstGeom prst="line">
            <a:avLst/>
          </a:prstGeom>
        </p:spPr>
        <p:style>
          <a:lnRef idx="1">
            <a:schemeClr val="dk1"/>
          </a:lnRef>
          <a:fillRef idx="0">
            <a:schemeClr val="dk1"/>
          </a:fillRef>
          <a:effectRef idx="0">
            <a:schemeClr val="dk1"/>
          </a:effectRef>
          <a:fontRef idx="minor">
            <a:schemeClr val="tx1"/>
          </a:fontRef>
        </p:style>
      </p:cxnSp>
      <p:sp>
        <p:nvSpPr>
          <p:cNvPr id="9" name="正方形/長方形 8">
            <a:extLst>
              <a:ext uri="{FF2B5EF4-FFF2-40B4-BE49-F238E27FC236}">
                <a16:creationId xmlns:a16="http://schemas.microsoft.com/office/drawing/2014/main" id="{3F9374E7-5A68-4D8F-9504-D6768B01AD0A}"/>
              </a:ext>
            </a:extLst>
          </p:cNvPr>
          <p:cNvSpPr/>
          <p:nvPr/>
        </p:nvSpPr>
        <p:spPr>
          <a:xfrm>
            <a:off x="8330377" y="6512256"/>
            <a:ext cx="3505476" cy="215444"/>
          </a:xfrm>
          <a:prstGeom prst="rect">
            <a:avLst/>
          </a:prstGeom>
        </p:spPr>
        <p:txBody>
          <a:bodyPr wrap="square">
            <a:spAutoFit/>
          </a:bodyPr>
          <a:lstStyle/>
          <a:p>
            <a:r>
              <a:rPr lang="ja-JP" altLang="en-US" sz="800" dirty="0">
                <a:hlinkClick r:id="rId4"/>
              </a:rPr>
              <a:t>https://qiita.com/makotoito/items/c58ebf12f5f179950e68</a:t>
            </a:r>
            <a:endParaRPr lang="en-US" altLang="ja-JP" sz="800" dirty="0"/>
          </a:p>
        </p:txBody>
      </p:sp>
      <p:sp>
        <p:nvSpPr>
          <p:cNvPr id="12" name="テキスト ボックス 11">
            <a:extLst>
              <a:ext uri="{FF2B5EF4-FFF2-40B4-BE49-F238E27FC236}">
                <a16:creationId xmlns:a16="http://schemas.microsoft.com/office/drawing/2014/main" id="{D0D03CC3-AA8C-49B9-B93B-3B63C723E716}"/>
              </a:ext>
            </a:extLst>
          </p:cNvPr>
          <p:cNvSpPr txBox="1"/>
          <p:nvPr/>
        </p:nvSpPr>
        <p:spPr>
          <a:xfrm>
            <a:off x="140834" y="4131870"/>
            <a:ext cx="6385711" cy="400110"/>
          </a:xfrm>
          <a:prstGeom prst="rect">
            <a:avLst/>
          </a:prstGeom>
          <a:noFill/>
        </p:spPr>
        <p:txBody>
          <a:bodyPr wrap="square" rtlCol="0">
            <a:spAutoFit/>
          </a:bodyPr>
          <a:lstStyle/>
          <a:p>
            <a:r>
              <a:rPr kumimoji="1" lang="ja-JP" altLang="en-US" sz="2000" u="sng" dirty="0"/>
              <a:t>異常検知ではピクセル単位や画像単位で利用する</a:t>
            </a:r>
            <a:endParaRPr kumimoji="1" lang="en-US" altLang="ja-JP" sz="2000" u="sng" dirty="0"/>
          </a:p>
        </p:txBody>
      </p:sp>
    </p:spTree>
    <p:extLst>
      <p:ext uri="{BB962C8B-B14F-4D97-AF65-F5344CB8AC3E}">
        <p14:creationId xmlns:p14="http://schemas.microsoft.com/office/powerpoint/2010/main" val="152715922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15</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9263394" cy="707886"/>
          </a:xfrm>
          <a:prstGeom prst="rect">
            <a:avLst/>
          </a:prstGeom>
          <a:noFill/>
        </p:spPr>
        <p:txBody>
          <a:bodyPr wrap="square" rtlCol="0">
            <a:spAutoFit/>
          </a:bodyPr>
          <a:lstStyle/>
          <a:p>
            <a:r>
              <a:rPr lang="ja-JP" altLang="en-US" sz="4000" dirty="0"/>
              <a:t>評価指標２</a:t>
            </a:r>
            <a:r>
              <a:rPr lang="en-US" altLang="ja-JP" sz="4000" dirty="0"/>
              <a:t>-PRO</a:t>
            </a:r>
            <a:r>
              <a:rPr lang="en-US" altLang="ja-JP" sz="4000" b="1" dirty="0"/>
              <a:t> </a:t>
            </a:r>
            <a:r>
              <a:rPr lang="en-US" altLang="ja-JP" sz="2800" dirty="0"/>
              <a:t>(Per-Region Overlap) </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1631216"/>
          </a:xfrm>
          <a:prstGeom prst="rect">
            <a:avLst/>
          </a:prstGeom>
          <a:noFill/>
        </p:spPr>
        <p:txBody>
          <a:bodyPr wrap="square" rtlCol="0">
            <a:spAutoFit/>
          </a:bodyPr>
          <a:lstStyle/>
          <a:p>
            <a:r>
              <a:rPr lang="en-US" altLang="ja-JP" sz="2000" b="1" dirty="0"/>
              <a:t>PRO</a:t>
            </a:r>
            <a:r>
              <a:rPr lang="en-US" altLang="ja-JP" sz="2000" dirty="0"/>
              <a:t> …</a:t>
            </a:r>
            <a:r>
              <a:rPr lang="ja-JP" altLang="en-US" sz="2000" dirty="0"/>
              <a:t>モデルが予測した異常領域と正解の異常領域の重なり具合。</a:t>
            </a:r>
            <a:endParaRPr lang="en-US" altLang="ja-JP" sz="2000" dirty="0"/>
          </a:p>
          <a:p>
            <a:r>
              <a:rPr lang="ja-JP" altLang="en-US" sz="2000" dirty="0"/>
              <a:t>　　　 領域レベルの</a:t>
            </a:r>
            <a:r>
              <a:rPr lang="en-US" altLang="ja-JP" sz="2000" dirty="0"/>
              <a:t>TPR</a:t>
            </a:r>
            <a:r>
              <a:rPr lang="ja-JP" altLang="en-US" sz="2000" dirty="0"/>
              <a:t>と</a:t>
            </a:r>
            <a:r>
              <a:rPr lang="en-US" altLang="ja-JP" sz="2000" dirty="0"/>
              <a:t>FPR</a:t>
            </a:r>
            <a:r>
              <a:rPr lang="ja-JP" altLang="en-US" sz="2000" dirty="0"/>
              <a:t>でプロットしたグラフの下面積で評価。</a:t>
            </a:r>
            <a:endParaRPr lang="en-US" altLang="ja-JP" sz="2000" dirty="0"/>
          </a:p>
          <a:p>
            <a:endParaRPr lang="en-US" altLang="ja-JP" sz="2000" dirty="0"/>
          </a:p>
          <a:p>
            <a:r>
              <a:rPr lang="ja-JP" altLang="en-US" sz="2000" dirty="0"/>
              <a:t>利点：ピクセル単位の</a:t>
            </a:r>
            <a:r>
              <a:rPr lang="en-US" altLang="ja-JP" sz="2000" dirty="0"/>
              <a:t>ROCAUC</a:t>
            </a:r>
            <a:r>
              <a:rPr lang="ja-JP" altLang="en-US" sz="2000" dirty="0"/>
              <a:t>の弱点</a:t>
            </a:r>
            <a:r>
              <a:rPr lang="en-US" altLang="ja-JP" sz="2000" dirty="0"/>
              <a:t>(</a:t>
            </a:r>
            <a:r>
              <a:rPr lang="ja-JP" altLang="en-US" sz="2000" dirty="0"/>
              <a:t>小さな異常領域の見逃しを軽視</a:t>
            </a:r>
            <a:r>
              <a:rPr lang="en-US" altLang="ja-JP" sz="2000" dirty="0"/>
              <a:t>)</a:t>
            </a:r>
            <a:r>
              <a:rPr lang="ja-JP" altLang="en-US" sz="2000" dirty="0"/>
              <a:t> をカバーできる。</a:t>
            </a:r>
            <a:endParaRPr lang="en-US" altLang="ja-JP" sz="2000" dirty="0"/>
          </a:p>
          <a:p>
            <a:endParaRPr lang="en-US" altLang="ja-JP" sz="2000" dirty="0"/>
          </a:p>
        </p:txBody>
      </p:sp>
    </p:spTree>
    <p:extLst>
      <p:ext uri="{BB962C8B-B14F-4D97-AF65-F5344CB8AC3E}">
        <p14:creationId xmlns:p14="http://schemas.microsoft.com/office/powerpoint/2010/main" val="108965476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16</a:t>
            </a:fld>
            <a:r>
              <a:rPr kumimoji="1" lang="en-US" altLang="ja-JP"/>
              <a:t>-</a:t>
            </a:r>
            <a:endParaRPr kumimoji="1" lang="ja-JP" altLang="en-US" dirty="0"/>
          </a:p>
        </p:txBody>
      </p:sp>
      <p:sp>
        <p:nvSpPr>
          <p:cNvPr id="3" name="TextBox 2">
            <a:extLst>
              <a:ext uri="{FF2B5EF4-FFF2-40B4-BE49-F238E27FC236}">
                <a16:creationId xmlns:a16="http://schemas.microsoft.com/office/drawing/2014/main" id="{9245702B-67A0-528F-3DEE-771EFA468E1A}"/>
              </a:ext>
            </a:extLst>
          </p:cNvPr>
          <p:cNvSpPr txBox="1"/>
          <p:nvPr/>
        </p:nvSpPr>
        <p:spPr>
          <a:xfrm>
            <a:off x="449017" y="269481"/>
            <a:ext cx="7135318" cy="707886"/>
          </a:xfrm>
          <a:prstGeom prst="rect">
            <a:avLst/>
          </a:prstGeom>
          <a:noFill/>
        </p:spPr>
        <p:txBody>
          <a:bodyPr wrap="square" rtlCol="0">
            <a:spAutoFit/>
          </a:bodyPr>
          <a:lstStyle/>
          <a:p>
            <a:r>
              <a:rPr lang="en-US" altLang="ja-JP" sz="4000" dirty="0"/>
              <a:t>Appendix</a:t>
            </a:r>
            <a:endParaRPr lang="en-JP" sz="4000" dirty="0"/>
          </a:p>
        </p:txBody>
      </p:sp>
      <p:sp>
        <p:nvSpPr>
          <p:cNvPr id="4" name="正方形/長方形 3">
            <a:extLst>
              <a:ext uri="{FF2B5EF4-FFF2-40B4-BE49-F238E27FC236}">
                <a16:creationId xmlns:a16="http://schemas.microsoft.com/office/drawing/2014/main" id="{D9186BEB-D3A8-4C93-B5B0-435567838C9C}"/>
              </a:ext>
            </a:extLst>
          </p:cNvPr>
          <p:cNvSpPr/>
          <p:nvPr/>
        </p:nvSpPr>
        <p:spPr>
          <a:xfrm>
            <a:off x="449017" y="1314105"/>
            <a:ext cx="10696778" cy="523220"/>
          </a:xfrm>
          <a:prstGeom prst="rect">
            <a:avLst/>
          </a:prstGeom>
        </p:spPr>
        <p:txBody>
          <a:bodyPr wrap="square">
            <a:spAutoFit/>
          </a:bodyPr>
          <a:lstStyle/>
          <a:p>
            <a:r>
              <a:rPr lang="en-US" altLang="ja-JP" sz="2800" dirty="0"/>
              <a:t>ROCAUC</a:t>
            </a:r>
            <a:r>
              <a:rPr lang="ja-JP" altLang="en-US" sz="2800" dirty="0"/>
              <a:t>と</a:t>
            </a:r>
            <a:r>
              <a:rPr lang="en-US" altLang="ja-JP" sz="2800" dirty="0"/>
              <a:t>PRO</a:t>
            </a:r>
            <a:r>
              <a:rPr lang="ja-JP" altLang="en-US" sz="2800" dirty="0"/>
              <a:t>スコアの比較</a:t>
            </a:r>
          </a:p>
        </p:txBody>
      </p:sp>
      <p:graphicFrame>
        <p:nvGraphicFramePr>
          <p:cNvPr id="5" name="表 4">
            <a:extLst>
              <a:ext uri="{FF2B5EF4-FFF2-40B4-BE49-F238E27FC236}">
                <a16:creationId xmlns:a16="http://schemas.microsoft.com/office/drawing/2014/main" id="{E530BFF2-AA42-4CC0-8EA5-198E0EA22646}"/>
              </a:ext>
            </a:extLst>
          </p:cNvPr>
          <p:cNvGraphicFramePr>
            <a:graphicFrameLocks noGrp="1"/>
          </p:cNvGraphicFramePr>
          <p:nvPr>
            <p:extLst>
              <p:ext uri="{D42A27DB-BD31-4B8C-83A1-F6EECF244321}">
                <p14:modId xmlns:p14="http://schemas.microsoft.com/office/powerpoint/2010/main" val="1075489201"/>
              </p:ext>
            </p:extLst>
          </p:nvPr>
        </p:nvGraphicFramePr>
        <p:xfrm>
          <a:off x="2214976" y="2353807"/>
          <a:ext cx="7762048" cy="3749040"/>
        </p:xfrm>
        <a:graphic>
          <a:graphicData uri="http://schemas.openxmlformats.org/drawingml/2006/table">
            <a:tbl>
              <a:tblPr firstRow="1" bandRow="1">
                <a:tableStyleId>{5C22544A-7EE6-4342-B048-85BDC9FD1C3A}</a:tableStyleId>
              </a:tblPr>
              <a:tblGrid>
                <a:gridCol w="1738128">
                  <a:extLst>
                    <a:ext uri="{9D8B030D-6E8A-4147-A177-3AD203B41FA5}">
                      <a16:colId xmlns:a16="http://schemas.microsoft.com/office/drawing/2014/main" val="2288285214"/>
                    </a:ext>
                  </a:extLst>
                </a:gridCol>
                <a:gridCol w="2638168">
                  <a:extLst>
                    <a:ext uri="{9D8B030D-6E8A-4147-A177-3AD203B41FA5}">
                      <a16:colId xmlns:a16="http://schemas.microsoft.com/office/drawing/2014/main" val="1091121992"/>
                    </a:ext>
                  </a:extLst>
                </a:gridCol>
                <a:gridCol w="3385752">
                  <a:extLst>
                    <a:ext uri="{9D8B030D-6E8A-4147-A177-3AD203B41FA5}">
                      <a16:colId xmlns:a16="http://schemas.microsoft.com/office/drawing/2014/main" val="3866311861"/>
                    </a:ext>
                  </a:extLst>
                </a:gridCol>
              </a:tblGrid>
              <a:tr h="0">
                <a:tc>
                  <a:txBody>
                    <a:bodyPr/>
                    <a:lstStyle/>
                    <a:p>
                      <a:pPr algn="ctr"/>
                      <a:r>
                        <a:rPr kumimoji="1" lang="ja-JP" altLang="en-US" sz="2400" dirty="0"/>
                        <a:t>比較項目</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ROCAUC</a:t>
                      </a:r>
                      <a:endParaRPr kumimoji="1" lang="ja-JP" altLang="en-US" sz="2400" dirty="0"/>
                    </a:p>
                    <a:p>
                      <a:pPr algn="ctr"/>
                      <a:endParaRPr kumimoji="1" lang="ja-JP" alt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PRO</a:t>
                      </a:r>
                      <a:r>
                        <a:rPr kumimoji="1" lang="ja-JP" altLang="en-US" sz="2400" dirty="0"/>
                        <a:t>スコア</a:t>
                      </a:r>
                    </a:p>
                    <a:p>
                      <a:pPr algn="ctr"/>
                      <a:endParaRPr kumimoji="1" lang="ja-JP" altLang="en-US" sz="2400" dirty="0"/>
                    </a:p>
                  </a:txBody>
                  <a:tcPr/>
                </a:tc>
                <a:extLst>
                  <a:ext uri="{0D108BD9-81ED-4DB2-BD59-A6C34878D82A}">
                    <a16:rowId xmlns:a16="http://schemas.microsoft.com/office/drawing/2014/main" val="2131048110"/>
                  </a:ext>
                </a:extLst>
              </a:tr>
              <a:tr h="320332">
                <a:tc>
                  <a:txBody>
                    <a:bodyPr/>
                    <a:lstStyle/>
                    <a:p>
                      <a:pPr algn="ctr"/>
                      <a:r>
                        <a:rPr kumimoji="1" lang="ja-JP" altLang="en-US" sz="2400" dirty="0"/>
                        <a:t>評価の単位</a:t>
                      </a:r>
                    </a:p>
                  </a:txBody>
                  <a:tcPr/>
                </a:tc>
                <a:tc>
                  <a:txBody>
                    <a:bodyPr/>
                    <a:lstStyle/>
                    <a:p>
                      <a:pPr algn="ctr"/>
                      <a:r>
                        <a:rPr kumimoji="1" lang="ja-JP" altLang="en-US" sz="2400" dirty="0"/>
                        <a:t>ピクセル</a:t>
                      </a:r>
                    </a:p>
                  </a:txBody>
                  <a:tcPr/>
                </a:tc>
                <a:tc>
                  <a:txBody>
                    <a:bodyPr/>
                    <a:lstStyle/>
                    <a:p>
                      <a:pPr algn="ctr"/>
                      <a:r>
                        <a:rPr kumimoji="1" lang="ja-JP" altLang="en-US" sz="2400" dirty="0"/>
                        <a:t>異常な領域</a:t>
                      </a:r>
                    </a:p>
                  </a:txBody>
                  <a:tcPr/>
                </a:tc>
                <a:extLst>
                  <a:ext uri="{0D108BD9-81ED-4DB2-BD59-A6C34878D82A}">
                    <a16:rowId xmlns:a16="http://schemas.microsoft.com/office/drawing/2014/main" val="4174015241"/>
                  </a:ext>
                </a:extLst>
              </a:tr>
              <a:tr h="370840">
                <a:tc>
                  <a:txBody>
                    <a:bodyPr/>
                    <a:lstStyle/>
                    <a:p>
                      <a:pPr algn="ctr"/>
                      <a:r>
                        <a:rPr kumimoji="1" lang="ja-JP" altLang="en-US" sz="2400" dirty="0"/>
                        <a:t>注目する点</a:t>
                      </a:r>
                    </a:p>
                  </a:txBody>
                  <a:tcPr/>
                </a:tc>
                <a:tc>
                  <a:txBody>
                    <a:bodyPr/>
                    <a:lstStyle/>
                    <a:p>
                      <a:pPr algn="ctr"/>
                      <a:r>
                        <a:rPr kumimoji="1" lang="ja-JP" altLang="en-US" sz="2400" dirty="0"/>
                        <a:t>異常な領域の</a:t>
                      </a:r>
                      <a:endParaRPr kumimoji="1" lang="en-US" altLang="ja-JP" sz="2400" dirty="0"/>
                    </a:p>
                    <a:p>
                      <a:pPr algn="ctr"/>
                      <a:r>
                        <a:rPr kumimoji="1" lang="ja-JP" altLang="en-US" sz="2400" dirty="0"/>
                        <a:t>面積カバー率</a:t>
                      </a:r>
                    </a:p>
                  </a:txBody>
                  <a:tcPr/>
                </a:tc>
                <a:tc>
                  <a:txBody>
                    <a:bodyPr/>
                    <a:lstStyle/>
                    <a:p>
                      <a:pPr algn="ctr"/>
                      <a:r>
                        <a:rPr kumimoji="1" lang="ja-JP" altLang="en-US" sz="2400" dirty="0"/>
                        <a:t>領域をどれだけ</a:t>
                      </a:r>
                      <a:endParaRPr kumimoji="1" lang="en-US" altLang="ja-JP" sz="2400" dirty="0"/>
                    </a:p>
                    <a:p>
                      <a:pPr algn="ctr"/>
                      <a:r>
                        <a:rPr kumimoji="1" lang="ja-JP" altLang="en-US" sz="2400" dirty="0"/>
                        <a:t>見逃していないか</a:t>
                      </a:r>
                    </a:p>
                  </a:txBody>
                  <a:tcPr/>
                </a:tc>
                <a:extLst>
                  <a:ext uri="{0D108BD9-81ED-4DB2-BD59-A6C34878D82A}">
                    <a16:rowId xmlns:a16="http://schemas.microsoft.com/office/drawing/2014/main" val="1752904581"/>
                  </a:ext>
                </a:extLst>
              </a:tr>
              <a:tr h="370840">
                <a:tc>
                  <a:txBody>
                    <a:bodyPr/>
                    <a:lstStyle/>
                    <a:p>
                      <a:pPr algn="ctr"/>
                      <a:r>
                        <a:rPr kumimoji="1" lang="ja-JP" altLang="en-US" sz="2400" dirty="0"/>
                        <a:t>長所</a:t>
                      </a:r>
                    </a:p>
                  </a:txBody>
                  <a:tcPr/>
                </a:tc>
                <a:tc>
                  <a:txBody>
                    <a:bodyPr/>
                    <a:lstStyle/>
                    <a:p>
                      <a:pPr algn="ctr"/>
                      <a:r>
                        <a:rPr kumimoji="1" lang="ja-JP" altLang="en-US" sz="2400" dirty="0"/>
                        <a:t>異常の被覆率を</a:t>
                      </a:r>
                      <a:br>
                        <a:rPr kumimoji="1" lang="en-US" altLang="ja-JP" sz="2400" dirty="0"/>
                      </a:br>
                      <a:r>
                        <a:rPr kumimoji="1" lang="ja-JP" altLang="en-US" sz="2400" dirty="0"/>
                        <a:t>正確に測れる</a:t>
                      </a:r>
                    </a:p>
                  </a:txBody>
                  <a:tcPr/>
                </a:tc>
                <a:tc>
                  <a:txBody>
                    <a:bodyPr/>
                    <a:lstStyle/>
                    <a:p>
                      <a:pPr algn="ctr"/>
                      <a:r>
                        <a:rPr kumimoji="1" lang="ja-JP" altLang="en-US" sz="2400" dirty="0"/>
                        <a:t>小さな異常の見逃しが評価に響く</a:t>
                      </a:r>
                    </a:p>
                  </a:txBody>
                  <a:tcPr/>
                </a:tc>
                <a:extLst>
                  <a:ext uri="{0D108BD9-81ED-4DB2-BD59-A6C34878D82A}">
                    <a16:rowId xmlns:a16="http://schemas.microsoft.com/office/drawing/2014/main" val="263946572"/>
                  </a:ext>
                </a:extLst>
              </a:tr>
              <a:tr h="370840">
                <a:tc>
                  <a:txBody>
                    <a:bodyPr/>
                    <a:lstStyle/>
                    <a:p>
                      <a:pPr algn="ctr"/>
                      <a:r>
                        <a:rPr kumimoji="1" lang="ja-JP" altLang="en-US" sz="2400" dirty="0"/>
                        <a:t>短所</a:t>
                      </a:r>
                    </a:p>
                  </a:txBody>
                  <a:tcPr/>
                </a:tc>
                <a:tc>
                  <a:txBody>
                    <a:bodyPr/>
                    <a:lstStyle/>
                    <a:p>
                      <a:pPr algn="ctr"/>
                      <a:r>
                        <a:rPr kumimoji="1" lang="ja-JP" altLang="en-US" sz="2400" dirty="0"/>
                        <a:t>小さな異常領域の検出を過小評価</a:t>
                      </a:r>
                    </a:p>
                  </a:txBody>
                  <a:tcPr/>
                </a:tc>
                <a:tc>
                  <a:txBody>
                    <a:bodyPr/>
                    <a:lstStyle/>
                    <a:p>
                      <a:pPr algn="ctr"/>
                      <a:r>
                        <a:rPr kumimoji="1" lang="ja-JP" altLang="en-US" sz="2400" dirty="0"/>
                        <a:t>異常の形をどの程度捉えたか評価できない</a:t>
                      </a:r>
                    </a:p>
                  </a:txBody>
                  <a:tcPr/>
                </a:tc>
                <a:extLst>
                  <a:ext uri="{0D108BD9-81ED-4DB2-BD59-A6C34878D82A}">
                    <a16:rowId xmlns:a16="http://schemas.microsoft.com/office/drawing/2014/main" val="3021212870"/>
                  </a:ext>
                </a:extLst>
              </a:tr>
            </a:tbl>
          </a:graphicData>
        </a:graphic>
      </p:graphicFrame>
    </p:spTree>
    <p:extLst>
      <p:ext uri="{BB962C8B-B14F-4D97-AF65-F5344CB8AC3E}">
        <p14:creationId xmlns:p14="http://schemas.microsoft.com/office/powerpoint/2010/main" val="4285102228"/>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2CDEA2-943B-6126-1EB6-5AA4E8957ABC}"/>
              </a:ext>
            </a:extLst>
          </p:cNvPr>
          <p:cNvSpPr/>
          <p:nvPr/>
        </p:nvSpPr>
        <p:spPr>
          <a:xfrm>
            <a:off x="322479" y="4752174"/>
            <a:ext cx="11714620" cy="650129"/>
          </a:xfrm>
          <a:prstGeom prst="rect">
            <a:avLst/>
          </a:prstGeom>
          <a:solidFill>
            <a:schemeClr val="tx2">
              <a:lumMod val="20000"/>
              <a:lumOff val="80000"/>
              <a:alpha val="2985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DD1D34C0-7847-B07B-3456-23BAE9EE2553}"/>
              </a:ext>
            </a:extLst>
          </p:cNvPr>
          <p:cNvSpPr/>
          <p:nvPr/>
        </p:nvSpPr>
        <p:spPr>
          <a:xfrm>
            <a:off x="195941" y="2877554"/>
            <a:ext cx="11841157" cy="650129"/>
          </a:xfrm>
          <a:prstGeom prst="rect">
            <a:avLst/>
          </a:prstGeom>
          <a:solidFill>
            <a:schemeClr val="accent2">
              <a:lumMod val="20000"/>
              <a:lumOff val="80000"/>
              <a:alpha val="4419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D48B0137-3108-9547-E997-9AB02D40EC40}"/>
              </a:ext>
            </a:extLst>
          </p:cNvPr>
          <p:cNvSpPr/>
          <p:nvPr/>
        </p:nvSpPr>
        <p:spPr>
          <a:xfrm>
            <a:off x="195942" y="1206709"/>
            <a:ext cx="11841157" cy="650129"/>
          </a:xfrm>
          <a:prstGeom prst="rect">
            <a:avLst/>
          </a:prstGeom>
          <a:solidFill>
            <a:schemeClr val="accent5">
              <a:lumMod val="20000"/>
              <a:lumOff val="80000"/>
              <a:alpha val="5481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Slide Number Placeholder 2">
            <a:extLst>
              <a:ext uri="{FF2B5EF4-FFF2-40B4-BE49-F238E27FC236}">
                <a16:creationId xmlns:a16="http://schemas.microsoft.com/office/drawing/2014/main" id="{635E98A3-9612-E214-F701-15AFFB814E5A}"/>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17</a:t>
            </a:fld>
            <a:r>
              <a:rPr kumimoji="1" lang="en-US" altLang="ja-JP"/>
              <a:t>-</a:t>
            </a:r>
            <a:endParaRPr kumimoji="1" lang="ja-JP" altLang="en-US" dirty="0"/>
          </a:p>
        </p:txBody>
      </p:sp>
      <p:sp>
        <p:nvSpPr>
          <p:cNvPr id="4" name="TextBox 3">
            <a:extLst>
              <a:ext uri="{FF2B5EF4-FFF2-40B4-BE49-F238E27FC236}">
                <a16:creationId xmlns:a16="http://schemas.microsoft.com/office/drawing/2014/main" id="{9EC7AFB0-B59D-B439-CFF7-D082EED31EF5}"/>
              </a:ext>
            </a:extLst>
          </p:cNvPr>
          <p:cNvSpPr txBox="1"/>
          <p:nvPr/>
        </p:nvSpPr>
        <p:spPr>
          <a:xfrm>
            <a:off x="449017" y="269481"/>
            <a:ext cx="7135318" cy="707886"/>
          </a:xfrm>
          <a:prstGeom prst="rect">
            <a:avLst/>
          </a:prstGeom>
          <a:noFill/>
        </p:spPr>
        <p:txBody>
          <a:bodyPr wrap="square" rtlCol="0">
            <a:spAutoFit/>
          </a:bodyPr>
          <a:lstStyle/>
          <a:p>
            <a:r>
              <a:rPr lang="en-JP" sz="4000" dirty="0"/>
              <a:t>TL; DR</a:t>
            </a:r>
          </a:p>
        </p:txBody>
      </p:sp>
      <p:sp>
        <p:nvSpPr>
          <p:cNvPr id="5" name="TextBox 4">
            <a:extLst>
              <a:ext uri="{FF2B5EF4-FFF2-40B4-BE49-F238E27FC236}">
                <a16:creationId xmlns:a16="http://schemas.microsoft.com/office/drawing/2014/main" id="{4712AAE5-3EC4-5DDF-C9F0-27D787E84D07}"/>
              </a:ext>
            </a:extLst>
          </p:cNvPr>
          <p:cNvSpPr txBox="1"/>
          <p:nvPr/>
        </p:nvSpPr>
        <p:spPr>
          <a:xfrm>
            <a:off x="449014" y="1253580"/>
            <a:ext cx="4261758" cy="523220"/>
          </a:xfrm>
          <a:prstGeom prst="rect">
            <a:avLst/>
          </a:prstGeom>
          <a:noFill/>
        </p:spPr>
        <p:txBody>
          <a:bodyPr wrap="square" rtlCol="0">
            <a:spAutoFit/>
          </a:bodyPr>
          <a:lstStyle/>
          <a:p>
            <a:pPr algn="l"/>
            <a:r>
              <a:rPr lang="en-JP" sz="2800" u="sng" dirty="0"/>
              <a:t>何に取り組んだのか？</a:t>
            </a:r>
          </a:p>
        </p:txBody>
      </p:sp>
      <p:sp>
        <p:nvSpPr>
          <p:cNvPr id="6" name="TextBox 5">
            <a:extLst>
              <a:ext uri="{FF2B5EF4-FFF2-40B4-BE49-F238E27FC236}">
                <a16:creationId xmlns:a16="http://schemas.microsoft.com/office/drawing/2014/main" id="{CD85ED88-908C-1051-9F0A-AFF1FF9819AF}"/>
              </a:ext>
            </a:extLst>
          </p:cNvPr>
          <p:cNvSpPr txBox="1"/>
          <p:nvPr/>
        </p:nvSpPr>
        <p:spPr>
          <a:xfrm>
            <a:off x="449014" y="2985542"/>
            <a:ext cx="4669972" cy="523220"/>
          </a:xfrm>
          <a:prstGeom prst="rect">
            <a:avLst/>
          </a:prstGeom>
          <a:noFill/>
        </p:spPr>
        <p:txBody>
          <a:bodyPr wrap="square" rtlCol="0">
            <a:spAutoFit/>
          </a:bodyPr>
          <a:lstStyle/>
          <a:p>
            <a:pPr algn="l"/>
            <a:r>
              <a:rPr lang="en-JP" sz="2800" u="sng" dirty="0"/>
              <a:t>どのように工夫したか？</a:t>
            </a:r>
          </a:p>
        </p:txBody>
      </p:sp>
      <p:sp>
        <p:nvSpPr>
          <p:cNvPr id="7" name="TextBox 6">
            <a:extLst>
              <a:ext uri="{FF2B5EF4-FFF2-40B4-BE49-F238E27FC236}">
                <a16:creationId xmlns:a16="http://schemas.microsoft.com/office/drawing/2014/main" id="{18B02750-ED01-8919-5C80-7BE16686F431}"/>
              </a:ext>
            </a:extLst>
          </p:cNvPr>
          <p:cNvSpPr txBox="1"/>
          <p:nvPr/>
        </p:nvSpPr>
        <p:spPr>
          <a:xfrm>
            <a:off x="449014" y="4810960"/>
            <a:ext cx="6433458" cy="523220"/>
          </a:xfrm>
          <a:prstGeom prst="rect">
            <a:avLst/>
          </a:prstGeom>
          <a:noFill/>
        </p:spPr>
        <p:txBody>
          <a:bodyPr wrap="square" rtlCol="0">
            <a:spAutoFit/>
          </a:bodyPr>
          <a:lstStyle/>
          <a:p>
            <a:pPr algn="l"/>
            <a:r>
              <a:rPr lang="en-JP" sz="2800" u="sng" dirty="0"/>
              <a:t>どのような知見が得られたのか？</a:t>
            </a:r>
          </a:p>
        </p:txBody>
      </p:sp>
      <p:sp>
        <p:nvSpPr>
          <p:cNvPr id="10" name="TextBox 9">
            <a:extLst>
              <a:ext uri="{FF2B5EF4-FFF2-40B4-BE49-F238E27FC236}">
                <a16:creationId xmlns:a16="http://schemas.microsoft.com/office/drawing/2014/main" id="{31EE8692-9611-00EB-8004-7DB3F9640A84}"/>
              </a:ext>
            </a:extLst>
          </p:cNvPr>
          <p:cNvSpPr txBox="1"/>
          <p:nvPr/>
        </p:nvSpPr>
        <p:spPr>
          <a:xfrm>
            <a:off x="449016" y="1936876"/>
            <a:ext cx="8809283" cy="400110"/>
          </a:xfrm>
          <a:prstGeom prst="rect">
            <a:avLst/>
          </a:prstGeom>
          <a:noFill/>
        </p:spPr>
        <p:txBody>
          <a:bodyPr wrap="square" rtlCol="0">
            <a:spAutoFit/>
          </a:bodyPr>
          <a:lstStyle/>
          <a:p>
            <a:pPr algn="l"/>
            <a:r>
              <a:rPr lang="en-JP" sz="2000" dirty="0"/>
              <a:t>・</a:t>
            </a:r>
            <a:r>
              <a:rPr lang="ja-JP" altLang="en-US" sz="2000" dirty="0"/>
              <a:t>異常検知手法のイメージを掴む</a:t>
            </a:r>
            <a:endParaRPr lang="en-US" altLang="ja-JP" sz="2000" dirty="0"/>
          </a:p>
        </p:txBody>
      </p:sp>
      <p:sp>
        <p:nvSpPr>
          <p:cNvPr id="11" name="TextBox 10">
            <a:extLst>
              <a:ext uri="{FF2B5EF4-FFF2-40B4-BE49-F238E27FC236}">
                <a16:creationId xmlns:a16="http://schemas.microsoft.com/office/drawing/2014/main" id="{5C8E8CEE-E202-67C9-6210-5144AE7252F6}"/>
              </a:ext>
            </a:extLst>
          </p:cNvPr>
          <p:cNvSpPr txBox="1"/>
          <p:nvPr/>
        </p:nvSpPr>
        <p:spPr>
          <a:xfrm>
            <a:off x="449014" y="5571138"/>
            <a:ext cx="11588086" cy="400110"/>
          </a:xfrm>
          <a:prstGeom prst="rect">
            <a:avLst/>
          </a:prstGeom>
          <a:noFill/>
        </p:spPr>
        <p:txBody>
          <a:bodyPr wrap="square" rtlCol="0">
            <a:spAutoFit/>
          </a:bodyPr>
          <a:lstStyle/>
          <a:p>
            <a:pPr algn="l"/>
            <a:r>
              <a:rPr lang="ja-JP" altLang="en-US" sz="2000" dirty="0" err="1"/>
              <a:t>。</a:t>
            </a:r>
            <a:endParaRPr lang="en-JP" sz="2000" dirty="0"/>
          </a:p>
        </p:txBody>
      </p:sp>
      <p:sp>
        <p:nvSpPr>
          <p:cNvPr id="12" name="TextBox 11">
            <a:extLst>
              <a:ext uri="{FF2B5EF4-FFF2-40B4-BE49-F238E27FC236}">
                <a16:creationId xmlns:a16="http://schemas.microsoft.com/office/drawing/2014/main" id="{41BAE4E0-50EA-AECE-5A41-27F0BB2D7F56}"/>
              </a:ext>
            </a:extLst>
          </p:cNvPr>
          <p:cNvSpPr txBox="1"/>
          <p:nvPr/>
        </p:nvSpPr>
        <p:spPr>
          <a:xfrm>
            <a:off x="449014" y="6026879"/>
            <a:ext cx="11588086" cy="400110"/>
          </a:xfrm>
          <a:prstGeom prst="rect">
            <a:avLst/>
          </a:prstGeom>
          <a:noFill/>
        </p:spPr>
        <p:txBody>
          <a:bodyPr wrap="square" rtlCol="0">
            <a:spAutoFit/>
          </a:bodyPr>
          <a:lstStyle/>
          <a:p>
            <a:pPr algn="l"/>
            <a:r>
              <a:rPr lang="en-JP" sz="2000" dirty="0"/>
              <a:t>・</a:t>
            </a:r>
            <a:r>
              <a:rPr lang="ja-JP" altLang="en-US" sz="2000" dirty="0"/>
              <a:t>旧手法から新しめの手法</a:t>
            </a:r>
            <a:r>
              <a:rPr lang="en-US" altLang="ja-JP" sz="2000" dirty="0"/>
              <a:t>(~2022)</a:t>
            </a:r>
            <a:r>
              <a:rPr lang="ja-JP" altLang="en-US" sz="2000" dirty="0"/>
              <a:t>の理解</a:t>
            </a:r>
            <a:endParaRPr lang="en-JP" sz="2000" dirty="0"/>
          </a:p>
        </p:txBody>
      </p:sp>
      <p:sp>
        <p:nvSpPr>
          <p:cNvPr id="13" name="TextBox 12">
            <a:extLst>
              <a:ext uri="{FF2B5EF4-FFF2-40B4-BE49-F238E27FC236}">
                <a16:creationId xmlns:a16="http://schemas.microsoft.com/office/drawing/2014/main" id="{F2A1176B-3FAD-7093-1290-A30E2C6D4251}"/>
              </a:ext>
            </a:extLst>
          </p:cNvPr>
          <p:cNvSpPr txBox="1"/>
          <p:nvPr/>
        </p:nvSpPr>
        <p:spPr>
          <a:xfrm>
            <a:off x="449014" y="2442726"/>
            <a:ext cx="11293967" cy="400110"/>
          </a:xfrm>
          <a:prstGeom prst="rect">
            <a:avLst/>
          </a:prstGeom>
          <a:noFill/>
        </p:spPr>
        <p:txBody>
          <a:bodyPr wrap="square" rtlCol="0">
            <a:spAutoFit/>
          </a:bodyPr>
          <a:lstStyle/>
          <a:p>
            <a:pPr algn="l"/>
            <a:r>
              <a:rPr lang="en-JP" sz="2000" dirty="0"/>
              <a:t>・</a:t>
            </a:r>
            <a:r>
              <a:rPr lang="ja-JP" altLang="en-US" sz="2000" dirty="0"/>
              <a:t>メモリバンクベース・再構築ベースの手法の理解</a:t>
            </a:r>
            <a:endParaRPr lang="en-JP" sz="2000" dirty="0"/>
          </a:p>
        </p:txBody>
      </p:sp>
      <p:sp>
        <p:nvSpPr>
          <p:cNvPr id="15" name="TextBox 14">
            <a:extLst>
              <a:ext uri="{FF2B5EF4-FFF2-40B4-BE49-F238E27FC236}">
                <a16:creationId xmlns:a16="http://schemas.microsoft.com/office/drawing/2014/main" id="{57C140BE-ED5D-6A95-AA38-836BAD3E17E1}"/>
              </a:ext>
            </a:extLst>
          </p:cNvPr>
          <p:cNvSpPr txBox="1"/>
          <p:nvPr/>
        </p:nvSpPr>
        <p:spPr>
          <a:xfrm>
            <a:off x="449016" y="4173892"/>
            <a:ext cx="8809283" cy="400110"/>
          </a:xfrm>
          <a:prstGeom prst="rect">
            <a:avLst/>
          </a:prstGeom>
          <a:noFill/>
        </p:spPr>
        <p:txBody>
          <a:bodyPr wrap="square" rtlCol="0">
            <a:spAutoFit/>
          </a:bodyPr>
          <a:lstStyle/>
          <a:p>
            <a:pPr algn="l"/>
            <a:r>
              <a:rPr lang="en-JP" sz="2000" dirty="0"/>
              <a:t>・xxx</a:t>
            </a:r>
          </a:p>
        </p:txBody>
      </p:sp>
      <p:sp>
        <p:nvSpPr>
          <p:cNvPr id="16" name="TextBox 15">
            <a:extLst>
              <a:ext uri="{FF2B5EF4-FFF2-40B4-BE49-F238E27FC236}">
                <a16:creationId xmlns:a16="http://schemas.microsoft.com/office/drawing/2014/main" id="{C2F4008F-9B17-868C-42F9-94CAE90C1B9E}"/>
              </a:ext>
            </a:extLst>
          </p:cNvPr>
          <p:cNvSpPr txBox="1"/>
          <p:nvPr/>
        </p:nvSpPr>
        <p:spPr>
          <a:xfrm>
            <a:off x="449014" y="3718151"/>
            <a:ext cx="11588086" cy="400110"/>
          </a:xfrm>
          <a:prstGeom prst="rect">
            <a:avLst/>
          </a:prstGeom>
          <a:noFill/>
        </p:spPr>
        <p:txBody>
          <a:bodyPr wrap="square" rtlCol="0">
            <a:spAutoFit/>
          </a:bodyPr>
          <a:lstStyle/>
          <a:p>
            <a:pPr algn="l"/>
            <a:r>
              <a:rPr lang="en-JP" sz="2000" dirty="0"/>
              <a:t>・xxx</a:t>
            </a:r>
          </a:p>
        </p:txBody>
      </p:sp>
    </p:spTree>
    <p:extLst>
      <p:ext uri="{BB962C8B-B14F-4D97-AF65-F5344CB8AC3E}">
        <p14:creationId xmlns:p14="http://schemas.microsoft.com/office/powerpoint/2010/main" val="231181219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18</a:t>
            </a:fld>
            <a:r>
              <a:rPr kumimoji="1" lang="en-US" altLang="ja-JP"/>
              <a:t>-</a:t>
            </a:r>
            <a:endParaRPr kumimoji="1" lang="ja-JP" altLang="en-US" dirty="0"/>
          </a:p>
        </p:txBody>
      </p:sp>
      <p:sp>
        <p:nvSpPr>
          <p:cNvPr id="5" name="テキスト ボックス 4">
            <a:extLst>
              <a:ext uri="{FF2B5EF4-FFF2-40B4-BE49-F238E27FC236}">
                <a16:creationId xmlns:a16="http://schemas.microsoft.com/office/drawing/2014/main" id="{3C91E41B-5EFC-41AD-96AB-8A016199CEB0}"/>
              </a:ext>
            </a:extLst>
          </p:cNvPr>
          <p:cNvSpPr txBox="1"/>
          <p:nvPr/>
        </p:nvSpPr>
        <p:spPr>
          <a:xfrm>
            <a:off x="127977" y="2149790"/>
            <a:ext cx="10568354" cy="3477875"/>
          </a:xfrm>
          <a:prstGeom prst="rect">
            <a:avLst/>
          </a:prstGeom>
          <a:noFill/>
        </p:spPr>
        <p:txBody>
          <a:bodyPr wrap="square" rtlCol="0">
            <a:spAutoFit/>
          </a:bodyPr>
          <a:lstStyle/>
          <a:p>
            <a:r>
              <a:rPr lang="ja-JP" altLang="en-US" sz="4400" dirty="0"/>
              <a:t>★</a:t>
            </a:r>
            <a:r>
              <a:rPr lang="en-US" altLang="ja-JP" sz="4400" dirty="0"/>
              <a:t>3</a:t>
            </a:r>
            <a:r>
              <a:rPr lang="ja-JP" altLang="en-US" sz="4400" dirty="0"/>
              <a:t>大手法のおおまかな紹介</a:t>
            </a:r>
            <a:endParaRPr lang="en-US" altLang="ja-JP" sz="4400" dirty="0"/>
          </a:p>
          <a:p>
            <a:r>
              <a:rPr lang="ja-JP" altLang="en-US" sz="4400" dirty="0"/>
              <a:t>★</a:t>
            </a:r>
            <a:r>
              <a:rPr kumimoji="1" lang="ja-JP" altLang="en-US" sz="4400" dirty="0"/>
              <a:t>評価指標の説明　←いらんかも</a:t>
            </a:r>
            <a:endParaRPr kumimoji="1" lang="en-US" altLang="ja-JP" sz="4400" dirty="0"/>
          </a:p>
          <a:p>
            <a:r>
              <a:rPr lang="ja-JP" altLang="en-US" sz="4400" dirty="0"/>
              <a:t>★自分の理解を書く感じ</a:t>
            </a:r>
            <a:endParaRPr lang="en-US" altLang="ja-JP" sz="4400" dirty="0"/>
          </a:p>
          <a:p>
            <a:r>
              <a:rPr lang="ja-JP" altLang="en-US" sz="4400" dirty="0"/>
              <a:t>　・メモリバンクベース～</a:t>
            </a:r>
            <a:endParaRPr lang="en-US" altLang="ja-JP" sz="4400" dirty="0"/>
          </a:p>
          <a:p>
            <a:r>
              <a:rPr kumimoji="1" lang="ja-JP" altLang="en-US" sz="4400" dirty="0"/>
              <a:t>　・再構成ベース</a:t>
            </a:r>
            <a:r>
              <a:rPr lang="ja-JP" altLang="en-US" sz="4400" dirty="0"/>
              <a:t>～</a:t>
            </a:r>
            <a:endParaRPr kumimoji="1" lang="en-US" altLang="ja-JP" sz="4400" dirty="0"/>
          </a:p>
        </p:txBody>
      </p:sp>
    </p:spTree>
    <p:extLst>
      <p:ext uri="{BB962C8B-B14F-4D97-AF65-F5344CB8AC3E}">
        <p14:creationId xmlns:p14="http://schemas.microsoft.com/office/powerpoint/2010/main" val="307786396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異常検知手法の分類</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7" y="1472206"/>
            <a:ext cx="9263394" cy="1384995"/>
          </a:xfrm>
          <a:prstGeom prst="rect">
            <a:avLst/>
          </a:prstGeom>
          <a:noFill/>
        </p:spPr>
        <p:txBody>
          <a:bodyPr wrap="square" rtlCol="0">
            <a:spAutoFit/>
          </a:bodyPr>
          <a:lstStyle/>
          <a:p>
            <a:r>
              <a:rPr lang="ja-JP" altLang="en-US" sz="2800" dirty="0"/>
              <a:t>１．メモリバンク</a:t>
            </a:r>
            <a:endParaRPr lang="en-US" altLang="ja-JP" sz="2800" dirty="0"/>
          </a:p>
          <a:p>
            <a:r>
              <a:rPr lang="ja-JP" altLang="en-US" sz="2800" dirty="0"/>
              <a:t>２．再構成</a:t>
            </a:r>
            <a:endParaRPr lang="en-US" altLang="ja-JP" sz="2800" dirty="0"/>
          </a:p>
          <a:p>
            <a:r>
              <a:rPr lang="ja-JP" altLang="en-US" sz="2800" dirty="0"/>
              <a:t>３．確率分布</a:t>
            </a:r>
            <a:endParaRPr lang="en-US" altLang="ja-JP" sz="2800" dirty="0"/>
          </a:p>
        </p:txBody>
      </p:sp>
      <p:sp>
        <p:nvSpPr>
          <p:cNvPr id="7" name="四角形: 角を丸くする 6">
            <a:extLst>
              <a:ext uri="{FF2B5EF4-FFF2-40B4-BE49-F238E27FC236}">
                <a16:creationId xmlns:a16="http://schemas.microsoft.com/office/drawing/2014/main" id="{62F54DC8-4C59-4913-8B8D-857E58CAC104}"/>
              </a:ext>
            </a:extLst>
          </p:cNvPr>
          <p:cNvSpPr/>
          <p:nvPr/>
        </p:nvSpPr>
        <p:spPr>
          <a:xfrm>
            <a:off x="1103586" y="1472206"/>
            <a:ext cx="2427890" cy="90838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377785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メモリバンクベースの手法</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7" y="1472206"/>
            <a:ext cx="9263394" cy="1815882"/>
          </a:xfrm>
          <a:prstGeom prst="rect">
            <a:avLst/>
          </a:prstGeom>
          <a:noFill/>
        </p:spPr>
        <p:txBody>
          <a:bodyPr wrap="square" rtlCol="0">
            <a:spAutoFit/>
          </a:bodyPr>
          <a:lstStyle/>
          <a:p>
            <a:r>
              <a:rPr lang="ja-JP" altLang="en-US" sz="2800" dirty="0"/>
              <a:t>１．</a:t>
            </a:r>
            <a:r>
              <a:rPr lang="en-US" altLang="ja-JP" sz="2800" dirty="0"/>
              <a:t>DNN</a:t>
            </a:r>
          </a:p>
          <a:p>
            <a:r>
              <a:rPr lang="ja-JP" altLang="en-US" sz="2800" dirty="0"/>
              <a:t>２．</a:t>
            </a:r>
            <a:r>
              <a:rPr lang="en-US" altLang="ja-JP" sz="2800" dirty="0"/>
              <a:t>SPADE</a:t>
            </a:r>
          </a:p>
          <a:p>
            <a:r>
              <a:rPr lang="ja-JP" altLang="en-US" sz="2800" dirty="0"/>
              <a:t>３．</a:t>
            </a:r>
            <a:r>
              <a:rPr lang="en-US" altLang="ja-JP" sz="2800" dirty="0" err="1"/>
              <a:t>PaDim</a:t>
            </a:r>
            <a:endParaRPr lang="en-US" altLang="ja-JP" sz="2800" dirty="0"/>
          </a:p>
          <a:p>
            <a:r>
              <a:rPr lang="ja-JP" altLang="en-US" sz="2800" dirty="0"/>
              <a:t>４．</a:t>
            </a:r>
            <a:r>
              <a:rPr lang="en-US" altLang="ja-JP" sz="2800" dirty="0" err="1"/>
              <a:t>PatchCore</a:t>
            </a:r>
            <a:endParaRPr lang="en-US" altLang="ja-JP" sz="2800" dirty="0"/>
          </a:p>
        </p:txBody>
      </p:sp>
    </p:spTree>
    <p:extLst>
      <p:ext uri="{BB962C8B-B14F-4D97-AF65-F5344CB8AC3E}">
        <p14:creationId xmlns:p14="http://schemas.microsoft.com/office/powerpoint/2010/main" val="354327974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4</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8479084" cy="707886"/>
          </a:xfrm>
          <a:prstGeom prst="rect">
            <a:avLst/>
          </a:prstGeom>
          <a:noFill/>
        </p:spPr>
        <p:txBody>
          <a:bodyPr wrap="square" rtlCol="0">
            <a:spAutoFit/>
          </a:bodyPr>
          <a:lstStyle/>
          <a:p>
            <a:r>
              <a:rPr lang="ja-JP" altLang="en-US" sz="4000" dirty="0"/>
              <a:t>提案手法：</a:t>
            </a:r>
            <a:r>
              <a:rPr lang="en-US" altLang="ja-JP" sz="4000" dirty="0"/>
              <a:t>DNN  </a:t>
            </a:r>
            <a:r>
              <a:rPr lang="en-US" altLang="ja-JP" sz="2400" dirty="0"/>
              <a:t>(Deep Nearest-Neighbors)</a:t>
            </a:r>
            <a:endParaRPr lang="en-JP" sz="2400" dirty="0"/>
          </a:p>
        </p:txBody>
      </p:sp>
      <p:sp>
        <p:nvSpPr>
          <p:cNvPr id="2" name="テキスト ボックス 1">
            <a:extLst>
              <a:ext uri="{FF2B5EF4-FFF2-40B4-BE49-F238E27FC236}">
                <a16:creationId xmlns:a16="http://schemas.microsoft.com/office/drawing/2014/main" id="{E21702CF-DFF1-403E-B122-F7C9751136B5}"/>
              </a:ext>
            </a:extLst>
          </p:cNvPr>
          <p:cNvSpPr txBox="1"/>
          <p:nvPr/>
        </p:nvSpPr>
        <p:spPr>
          <a:xfrm>
            <a:off x="140677" y="1424354"/>
            <a:ext cx="10568354" cy="2554545"/>
          </a:xfrm>
          <a:prstGeom prst="rect">
            <a:avLst/>
          </a:prstGeom>
          <a:noFill/>
        </p:spPr>
        <p:txBody>
          <a:bodyPr wrap="square" rtlCol="0">
            <a:spAutoFit/>
          </a:bodyPr>
          <a:lstStyle/>
          <a:p>
            <a:r>
              <a:rPr lang="ja-JP" altLang="en-US" sz="2000" dirty="0"/>
              <a:t>・</a:t>
            </a:r>
            <a:r>
              <a:rPr lang="en-US" altLang="ja-JP" sz="2000" dirty="0" err="1"/>
              <a:t>imageNet</a:t>
            </a:r>
            <a:r>
              <a:rPr lang="ja-JP" altLang="en-US" sz="2000" dirty="0"/>
              <a:t>で事前学習された深層ニューラルネットワーク</a:t>
            </a:r>
            <a:r>
              <a:rPr lang="en-US" altLang="ja-JP" sz="2000" dirty="0"/>
              <a:t>(</a:t>
            </a:r>
            <a:r>
              <a:rPr lang="en-US" altLang="ja-JP" sz="2000" dirty="0" err="1"/>
              <a:t>ResNet</a:t>
            </a:r>
            <a:r>
              <a:rPr lang="en-US" altLang="ja-JP" sz="2000" dirty="0"/>
              <a:t>)</a:t>
            </a:r>
            <a:r>
              <a:rPr lang="ja-JP" altLang="en-US" sz="2000" dirty="0"/>
              <a:t>を</a:t>
            </a:r>
            <a:br>
              <a:rPr lang="en-US" altLang="ja-JP" sz="2000" dirty="0"/>
            </a:br>
            <a:r>
              <a:rPr lang="ja-JP" altLang="en-US" sz="2000" dirty="0"/>
              <a:t>　汎用的な画像の特徴抽出器として利用し、</a:t>
            </a:r>
            <a:r>
              <a:rPr lang="en-US" altLang="ja-JP" sz="2000" dirty="0"/>
              <a:t>KNN(k-Nearest Neighbors)</a:t>
            </a:r>
            <a:r>
              <a:rPr lang="ja-JP" altLang="en-US" sz="2000" dirty="0"/>
              <a:t>を適用する手法。</a:t>
            </a:r>
            <a:endParaRPr lang="en-US" altLang="ja-JP" sz="2000" dirty="0"/>
          </a:p>
          <a:p>
            <a:endParaRPr kumimoji="1" lang="en-US" altLang="ja-JP" sz="2000" dirty="0"/>
          </a:p>
          <a:p>
            <a:endParaRPr lang="en-US" altLang="ja-JP" sz="2000" dirty="0"/>
          </a:p>
          <a:p>
            <a:endParaRPr kumimoji="1" lang="en-US" altLang="ja-JP" sz="2000" dirty="0"/>
          </a:p>
          <a:p>
            <a:endParaRPr lang="en-US" altLang="ja-JP" sz="2000" dirty="0"/>
          </a:p>
          <a:p>
            <a:r>
              <a:rPr kumimoji="1" lang="en-US" altLang="ja-JP" sz="2000" dirty="0"/>
              <a:t>KNN…</a:t>
            </a:r>
            <a:r>
              <a:rPr kumimoji="1" lang="ja-JP" altLang="en-US" sz="2000" dirty="0"/>
              <a:t>入力画像の特徴ベクトルと似ている</a:t>
            </a:r>
            <a:r>
              <a:rPr kumimoji="1" lang="en-US" altLang="ja-JP" sz="2000" dirty="0"/>
              <a:t>(</a:t>
            </a:r>
            <a:r>
              <a:rPr kumimoji="1" lang="ja-JP" altLang="en-US" sz="2000" dirty="0"/>
              <a:t>距離が近い</a:t>
            </a:r>
            <a:r>
              <a:rPr kumimoji="1" lang="en-US" altLang="ja-JP" sz="2000" dirty="0"/>
              <a:t>)</a:t>
            </a:r>
            <a:r>
              <a:rPr kumimoji="1" lang="ja-JP" altLang="en-US" sz="2000" dirty="0"/>
              <a:t>上位</a:t>
            </a:r>
            <a:r>
              <a:rPr lang="ja-JP" altLang="en-US" sz="2000" dirty="0"/>
              <a:t>Ｋ</a:t>
            </a:r>
            <a:r>
              <a:rPr kumimoji="1" lang="ja-JP" altLang="en-US" sz="2000" dirty="0"/>
              <a:t>個の特徴ベクトル間との合計距離</a:t>
            </a:r>
            <a:r>
              <a:rPr lang="ja-JP" altLang="en-US" sz="2000" dirty="0"/>
              <a:t>によって</a:t>
            </a:r>
            <a:r>
              <a:rPr kumimoji="1" lang="ja-JP" altLang="en-US" sz="2000" dirty="0"/>
              <a:t>異常か判定する手法。</a:t>
            </a:r>
          </a:p>
        </p:txBody>
      </p:sp>
    </p:spTree>
    <p:extLst>
      <p:ext uri="{BB962C8B-B14F-4D97-AF65-F5344CB8AC3E}">
        <p14:creationId xmlns:p14="http://schemas.microsoft.com/office/powerpoint/2010/main" val="416796348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5</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152183" cy="707886"/>
          </a:xfrm>
          <a:prstGeom prst="rect">
            <a:avLst/>
          </a:prstGeom>
          <a:noFill/>
        </p:spPr>
        <p:txBody>
          <a:bodyPr wrap="square" rtlCol="0">
            <a:spAutoFit/>
          </a:bodyPr>
          <a:lstStyle/>
          <a:p>
            <a:r>
              <a:rPr lang="ja-JP" altLang="en-US" sz="4000" dirty="0"/>
              <a:t>提案手法： </a:t>
            </a:r>
            <a:r>
              <a:rPr lang="en-US" altLang="ja-JP" sz="4000" dirty="0"/>
              <a:t>SPADE</a:t>
            </a:r>
            <a:endParaRPr lang="en-JP" sz="4000" dirty="0"/>
          </a:p>
        </p:txBody>
      </p:sp>
      <p:sp>
        <p:nvSpPr>
          <p:cNvPr id="5" name="テキスト ボックス 4">
            <a:extLst>
              <a:ext uri="{FF2B5EF4-FFF2-40B4-BE49-F238E27FC236}">
                <a16:creationId xmlns:a16="http://schemas.microsoft.com/office/drawing/2014/main" id="{C487BEB7-018F-4387-B08F-DFAAFFA88390}"/>
              </a:ext>
            </a:extLst>
          </p:cNvPr>
          <p:cNvSpPr txBox="1"/>
          <p:nvPr/>
        </p:nvSpPr>
        <p:spPr>
          <a:xfrm>
            <a:off x="140677" y="1424354"/>
            <a:ext cx="10568354" cy="400110"/>
          </a:xfrm>
          <a:prstGeom prst="rect">
            <a:avLst/>
          </a:prstGeom>
          <a:noFill/>
        </p:spPr>
        <p:txBody>
          <a:bodyPr wrap="square" rtlCol="0">
            <a:spAutoFit/>
          </a:bodyPr>
          <a:lstStyle/>
          <a:p>
            <a:r>
              <a:rPr lang="ja-JP" altLang="en-US" sz="2000" dirty="0"/>
              <a:t>・</a:t>
            </a:r>
            <a:r>
              <a:rPr lang="en-US" altLang="ja-JP" sz="2000" dirty="0"/>
              <a:t>DNN</a:t>
            </a:r>
            <a:r>
              <a:rPr lang="ja-JP" altLang="en-US" sz="2000" dirty="0"/>
              <a:t>の特徴抽出器に工夫を加えて浅い層＋深い層の特徴マップを利用する手法。</a:t>
            </a:r>
            <a:endParaRPr kumimoji="1" lang="ja-JP" altLang="en-US" sz="2000" dirty="0"/>
          </a:p>
        </p:txBody>
      </p:sp>
    </p:spTree>
    <p:extLst>
      <p:ext uri="{BB962C8B-B14F-4D97-AF65-F5344CB8AC3E}">
        <p14:creationId xmlns:p14="http://schemas.microsoft.com/office/powerpoint/2010/main" val="411322831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6</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7135318" cy="707886"/>
          </a:xfrm>
          <a:prstGeom prst="rect">
            <a:avLst/>
          </a:prstGeom>
          <a:noFill/>
        </p:spPr>
        <p:txBody>
          <a:bodyPr wrap="square" rtlCol="0">
            <a:spAutoFit/>
          </a:bodyPr>
          <a:lstStyle/>
          <a:p>
            <a:r>
              <a:rPr lang="ja-JP" altLang="en-US" sz="4000" dirty="0"/>
              <a:t>提案手法： </a:t>
            </a:r>
            <a:r>
              <a:rPr lang="en-US" altLang="ja-JP" sz="4000" dirty="0" err="1"/>
              <a:t>PaDim</a:t>
            </a:r>
            <a:endParaRPr lang="en-JP" sz="40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10341293" cy="1200329"/>
          </a:xfrm>
          <a:prstGeom prst="rect">
            <a:avLst/>
          </a:prstGeom>
        </p:spPr>
        <p:txBody>
          <a:bodyPr wrap="none">
            <a:spAutoFit/>
          </a:bodyPr>
          <a:lstStyle/>
          <a:p>
            <a:r>
              <a:rPr lang="ja-JP" altLang="en-US" b="1" dirty="0"/>
              <a:t>マハラノビス距離</a:t>
            </a:r>
            <a:r>
              <a:rPr lang="en-US" altLang="ja-JP" b="1" dirty="0"/>
              <a:t>…</a:t>
            </a:r>
            <a:r>
              <a:rPr lang="ja-JP" altLang="en-US" dirty="0"/>
              <a:t>データ点の偏りに応じてペナルティを与えることで正しく異常度を比較する。</a:t>
            </a:r>
            <a:endParaRPr lang="en-US" altLang="ja-JP" dirty="0"/>
          </a:p>
          <a:p>
            <a:endParaRPr lang="en-US" altLang="ja-JP" dirty="0"/>
          </a:p>
          <a:p>
            <a:r>
              <a:rPr lang="ja-JP" altLang="en-US" dirty="0"/>
              <a:t>分布に沿っているが原点から遠い点⇒異常度を減衰させる</a:t>
            </a:r>
            <a:endParaRPr lang="en-US" altLang="ja-JP" dirty="0"/>
          </a:p>
          <a:p>
            <a:r>
              <a:rPr lang="ja-JP" altLang="en-US" dirty="0"/>
              <a:t>分布から明らかに外れているが原点には近い点⇒異常度を増幅させる　って理解。</a:t>
            </a:r>
          </a:p>
        </p:txBody>
      </p:sp>
    </p:spTree>
    <p:extLst>
      <p:ext uri="{BB962C8B-B14F-4D97-AF65-F5344CB8AC3E}">
        <p14:creationId xmlns:p14="http://schemas.microsoft.com/office/powerpoint/2010/main" val="1169452718"/>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7</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7135318" cy="707886"/>
          </a:xfrm>
          <a:prstGeom prst="rect">
            <a:avLst/>
          </a:prstGeom>
          <a:noFill/>
        </p:spPr>
        <p:txBody>
          <a:bodyPr wrap="square" rtlCol="0">
            <a:spAutoFit/>
          </a:bodyPr>
          <a:lstStyle/>
          <a:p>
            <a:r>
              <a:rPr lang="ja-JP" altLang="en-US" sz="4000" dirty="0"/>
              <a:t>提案手法： </a:t>
            </a:r>
            <a:r>
              <a:rPr lang="en-US" altLang="ja-JP" sz="4000" dirty="0" err="1"/>
              <a:t>PatchCore</a:t>
            </a:r>
            <a:endParaRPr lang="en-JP" sz="40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10341293" cy="1200329"/>
          </a:xfrm>
          <a:prstGeom prst="rect">
            <a:avLst/>
          </a:prstGeom>
        </p:spPr>
        <p:txBody>
          <a:bodyPr wrap="none">
            <a:spAutoFit/>
          </a:bodyPr>
          <a:lstStyle/>
          <a:p>
            <a:r>
              <a:rPr lang="ja-JP" altLang="en-US" b="1" dirty="0"/>
              <a:t>マハラノビス距離</a:t>
            </a:r>
            <a:r>
              <a:rPr lang="en-US" altLang="ja-JP" b="1" dirty="0"/>
              <a:t>…</a:t>
            </a:r>
            <a:r>
              <a:rPr lang="ja-JP" altLang="en-US" dirty="0"/>
              <a:t>データ点の偏りに応じてペナルティを与えることで正しく異常度を比較する。</a:t>
            </a:r>
            <a:endParaRPr lang="en-US" altLang="ja-JP" dirty="0"/>
          </a:p>
          <a:p>
            <a:endParaRPr lang="en-US" altLang="ja-JP" dirty="0"/>
          </a:p>
          <a:p>
            <a:r>
              <a:rPr lang="ja-JP" altLang="en-US" dirty="0"/>
              <a:t>分布に沿っているが原点から遠い点⇒異常度を減衰させる</a:t>
            </a:r>
            <a:endParaRPr lang="en-US" altLang="ja-JP" dirty="0"/>
          </a:p>
          <a:p>
            <a:r>
              <a:rPr lang="ja-JP" altLang="en-US" dirty="0"/>
              <a:t>分布から明らかに外れているが原点には近い点⇒異常度を増幅させる　って理解。</a:t>
            </a:r>
          </a:p>
        </p:txBody>
      </p:sp>
    </p:spTree>
    <p:extLst>
      <p:ext uri="{BB962C8B-B14F-4D97-AF65-F5344CB8AC3E}">
        <p14:creationId xmlns:p14="http://schemas.microsoft.com/office/powerpoint/2010/main" val="157590970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再構築ベースの手法</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6" y="1472206"/>
            <a:ext cx="11561751" cy="1692771"/>
          </a:xfrm>
          <a:prstGeom prst="rect">
            <a:avLst/>
          </a:prstGeom>
          <a:noFill/>
        </p:spPr>
        <p:txBody>
          <a:bodyPr wrap="square" rtlCol="0">
            <a:spAutoFit/>
          </a:bodyPr>
          <a:lstStyle/>
          <a:p>
            <a:r>
              <a:rPr lang="ja-JP" altLang="en-US" sz="2800" dirty="0"/>
              <a:t>１．</a:t>
            </a:r>
            <a:r>
              <a:rPr lang="en-US" altLang="ja-JP" sz="2800" dirty="0"/>
              <a:t>SSIM</a:t>
            </a:r>
          </a:p>
          <a:p>
            <a:r>
              <a:rPr lang="ja-JP" altLang="en-US" sz="2800" dirty="0"/>
              <a:t>２．</a:t>
            </a:r>
            <a:r>
              <a:rPr lang="en-US" altLang="ja-JP" sz="2800" dirty="0"/>
              <a:t>ADTR</a:t>
            </a:r>
          </a:p>
          <a:p>
            <a:r>
              <a:rPr lang="ja-JP" altLang="en-US" sz="2800" dirty="0"/>
              <a:t>３．</a:t>
            </a:r>
            <a:r>
              <a:rPr lang="en-US" altLang="ja-JP" sz="2800" dirty="0"/>
              <a:t>Morita et al.(2022)</a:t>
            </a:r>
          </a:p>
          <a:p>
            <a:r>
              <a:rPr lang="en-US" altLang="ja-JP" sz="2000" dirty="0"/>
              <a:t>                  -(</a:t>
            </a:r>
            <a:r>
              <a:rPr lang="en-US" altLang="ja-JP" sz="2000" dirty="0" err="1"/>
              <a:t>Removing_Anomalies_as_Noises_for_Industrial_Defect_Localization</a:t>
            </a:r>
            <a:r>
              <a:rPr lang="en-US" altLang="ja-JP" sz="2000" dirty="0"/>
              <a:t>)</a:t>
            </a:r>
          </a:p>
        </p:txBody>
      </p:sp>
    </p:spTree>
    <p:extLst>
      <p:ext uri="{BB962C8B-B14F-4D97-AF65-F5344CB8AC3E}">
        <p14:creationId xmlns:p14="http://schemas.microsoft.com/office/powerpoint/2010/main" val="409485453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9</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7135318" cy="707886"/>
          </a:xfrm>
          <a:prstGeom prst="rect">
            <a:avLst/>
          </a:prstGeom>
          <a:noFill/>
        </p:spPr>
        <p:txBody>
          <a:bodyPr wrap="square" rtlCol="0">
            <a:spAutoFit/>
          </a:bodyPr>
          <a:lstStyle/>
          <a:p>
            <a:r>
              <a:rPr lang="ja-JP" altLang="en-US" sz="4000" dirty="0"/>
              <a:t>提案手法： </a:t>
            </a:r>
            <a:r>
              <a:rPr lang="en-US" altLang="ja-JP" sz="4000" dirty="0"/>
              <a:t>SSIM</a:t>
            </a:r>
            <a:endParaRPr lang="en-JP" sz="40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1569660" cy="369332"/>
          </a:xfrm>
          <a:prstGeom prst="rect">
            <a:avLst/>
          </a:prstGeom>
        </p:spPr>
        <p:txBody>
          <a:bodyPr wrap="none">
            <a:spAutoFit/>
          </a:bodyPr>
          <a:lstStyle/>
          <a:p>
            <a:r>
              <a:rPr lang="ja-JP" altLang="en-US" b="1" dirty="0"/>
              <a:t>ああああああ</a:t>
            </a:r>
            <a:endParaRPr lang="ja-JP" altLang="en-US" dirty="0"/>
          </a:p>
        </p:txBody>
      </p:sp>
    </p:spTree>
    <p:extLst>
      <p:ext uri="{BB962C8B-B14F-4D97-AF65-F5344CB8AC3E}">
        <p14:creationId xmlns:p14="http://schemas.microsoft.com/office/powerpoint/2010/main" val="209727502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TotalTime>
  <Words>1373</Words>
  <Application>Microsoft Office PowerPoint</Application>
  <PresentationFormat>ワイド画面</PresentationFormat>
  <Paragraphs>190</Paragraphs>
  <Slides>18</Slides>
  <Notes>15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18</vt:i4>
      </vt:variant>
    </vt:vector>
  </HeadingPairs>
  <TitlesOfParts>
    <vt:vector size="23" baseType="lpstr">
      <vt:lpstr>Lucida Grande</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daiki U</dc:creator>
  <cp:lastModifiedBy>daiki</cp:lastModifiedBy>
  <cp:revision>33</cp:revision>
  <dcterms:created xsi:type="dcterms:W3CDTF">2025-06-30T02:25:33Z</dcterms:created>
  <dcterms:modified xsi:type="dcterms:W3CDTF">2025-07-01T08:52:06Z</dcterms:modified>
</cp:coreProperties>
</file>