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335" r:id="rId3"/>
    <p:sldId id="331" r:id="rId4"/>
    <p:sldId id="323" r:id="rId5"/>
    <p:sldId id="344" r:id="rId6"/>
    <p:sldId id="342" r:id="rId7"/>
    <p:sldId id="346" r:id="rId8"/>
    <p:sldId id="324" r:id="rId9"/>
    <p:sldId id="348" r:id="rId10"/>
    <p:sldId id="339" r:id="rId11"/>
    <p:sldId id="350" r:id="rId12"/>
    <p:sldId id="351" r:id="rId13"/>
    <p:sldId id="347" r:id="rId14"/>
    <p:sldId id="337" r:id="rId15"/>
    <p:sldId id="340" r:id="rId16"/>
    <p:sldId id="352" r:id="rId17"/>
    <p:sldId id="353" r:id="rId18"/>
    <p:sldId id="332" r:id="rId19"/>
    <p:sldId id="320" r:id="rId20"/>
    <p:sldId id="321" r:id="rId21"/>
    <p:sldId id="333" r:id="rId22"/>
    <p:sldId id="341" r:id="rId23"/>
    <p:sldId id="345" r:id="rId24"/>
    <p:sldId id="343" r:id="rId25"/>
    <p:sldId id="289" r:id="rId26"/>
    <p:sldId id="322" r:id="rId27"/>
    <p:sldId id="306" r:id="rId28"/>
    <p:sldId id="336"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75" d="100"/>
          <a:sy n="75" d="100"/>
        </p:scale>
        <p:origin x="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続いて、新しく空のメモリバンク</a:t>
            </a:r>
            <a:r>
              <a:rPr kumimoji="1" lang="en-US" altLang="ja-JP" dirty="0"/>
              <a:t>Mc</a:t>
            </a:r>
            <a:r>
              <a:rPr kumimoji="1" lang="ja-JP" altLang="en-US" dirty="0"/>
              <a:t>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最初の点はメモリバンクからランダムに選択します。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a:t>
            </a:r>
            <a:r>
              <a:rPr kumimoji="1" lang="en-US" altLang="ja-JP" dirty="0"/>
              <a:t>Mc</a:t>
            </a:r>
            <a:r>
              <a:rPr kumimoji="1" lang="ja-JP" altLang="en-US" dirty="0"/>
              <a:t>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12</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異常じゃないのに異常と判定すること</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ROCAUC</a:t>
            </a:r>
            <a:r>
              <a:rPr lang="ja-JP" altLang="en-US" dirty="0"/>
              <a:t>は異常をとらえるしきい値を変化させていった際の</a:t>
            </a:r>
            <a:r>
              <a:rPr lang="en-US" altLang="ja-JP" dirty="0"/>
              <a:t>TPR</a:t>
            </a:r>
            <a:r>
              <a:rPr lang="ja-JP" altLang="en-US" dirty="0"/>
              <a:t>と</a:t>
            </a:r>
            <a:r>
              <a:rPr lang="en-US" altLang="ja-JP" dirty="0"/>
              <a:t>FPR</a:t>
            </a:r>
            <a:r>
              <a:rPr lang="ja-JP" altLang="en-US" dirty="0"/>
              <a:t>が描くグラフの下側面積の大きさです。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各項目の最大値は１なので最大スコアも１となります。</a:t>
            </a:r>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また、本来であれば、メモリバンクベースの手法は根底で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提案手法ではモデル化など</a:t>
            </a:r>
            <a:r>
              <a:rPr lang="ja-JP" altLang="en-US" dirty="0"/>
              <a:t>による事前計算なしに、</a:t>
            </a:r>
            <a:r>
              <a:rPr lang="ja-JP" altLang="en-US" sz="1200" dirty="0"/>
              <a:t>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工夫点は、中間層の採用と高次元な特徴マップの情報不足への対策、メモリバンクの縮小のためにコアセット・サブサンプリングという貪欲アルゴリズムを利用した点です。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従来手法の</a:t>
            </a:r>
            <a:r>
              <a:rPr lang="en-US" altLang="ja-JP" dirty="0" err="1"/>
              <a:t>PaDiM</a:t>
            </a:r>
            <a:r>
              <a:rPr lang="ja-JP" altLang="en-US" dirty="0" err="1"/>
              <a:t>のような</a:t>
            </a:r>
            <a:r>
              <a:rPr lang="en-US" altLang="ja-JP" dirty="0"/>
              <a:t>(</a:t>
            </a:r>
            <a:r>
              <a:rPr lang="ja-JP" altLang="en-US" dirty="0"/>
              <a:t>平均と共分散行列を得る</a:t>
            </a:r>
            <a:r>
              <a:rPr lang="en-US" altLang="ja-JP" dirty="0"/>
              <a:t>)</a:t>
            </a:r>
            <a:r>
              <a:rPr lang="ja-JP" altLang="en-US" dirty="0"/>
              <a:t>モデル化</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r>
              <a:rPr lang="ja-JP" altLang="en-US" sz="1200" dirty="0"/>
              <a:t>そこで</a:t>
            </a:r>
            <a:r>
              <a:rPr lang="en-US" altLang="ja-JP" sz="1200" dirty="0"/>
              <a:t>PRO</a:t>
            </a:r>
            <a:r>
              <a:rPr lang="ja-JP" altLang="en-US" sz="1200" dirty="0"/>
              <a:t>スコアを併用します。</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lang="en-US" altLang="ja-JP" dirty="0"/>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21</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22</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23</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24</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25</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両者を採用することで互いの弱点（小さな異常への注目と異常の被覆率）を補完しあえるため、いい感じに評価できます。</a:t>
            </a:r>
            <a:endParaRPr lang="en-JP" altLang="ja-JP" dirty="0"/>
          </a:p>
          <a:p>
            <a:endParaRPr lang="en-US" dirty="0"/>
          </a:p>
          <a:p>
            <a:endParaRPr lang="en-US" dirty="0"/>
          </a:p>
          <a:p>
            <a:endParaRPr lang="en-US" dirty="0"/>
          </a:p>
          <a:p>
            <a:endParaRPr lang="en-US" dirty="0"/>
          </a:p>
          <a:p>
            <a:r>
              <a:rPr lang="ja-JP" altLang="en-US" dirty="0"/>
              <a:t>★</a:t>
            </a:r>
            <a:endParaRPr lang="en-US" altLang="ja-JP" dirty="0"/>
          </a:p>
          <a:p>
            <a:r>
              <a:rPr lang="ja-JP" altLang="en-US" dirty="0"/>
              <a:t>★貢献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KNN</a:t>
            </a:r>
            <a:r>
              <a:rPr lang="ja-JP" altLang="en-US" dirty="0"/>
              <a:t>ベースの手法は、本来メモリバンクの肥大に伴って計算量とメモリ使用量が増大する欠点があります。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提案手法ではこれを改善しました。＋</a:t>
            </a:r>
            <a:r>
              <a:rPr lang="en-US" altLang="ja-JP" dirty="0" err="1"/>
              <a:t>PaDiM</a:t>
            </a:r>
            <a:r>
              <a:rPr lang="ja-JP" altLang="en-US" dirty="0" err="1"/>
              <a:t>のような</a:t>
            </a:r>
            <a:r>
              <a:rPr lang="ja-JP" altLang="en-US" dirty="0"/>
              <a:t>平均と共分散行列を得るモデル化による事前計算なしに！</a:t>
            </a:r>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26</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27</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続いて</a:t>
            </a:r>
            <a:r>
              <a:rPr lang="en-US" altLang="ja-JP" sz="1200" dirty="0"/>
              <a:t>KNN</a:t>
            </a:r>
            <a:r>
              <a:rPr lang="ja-JP" altLang="en-US" sz="1200" dirty="0"/>
              <a:t>です。</a:t>
            </a:r>
            <a:endParaRPr lang="en-US" altLang="ja-JP" sz="1200" dirty="0"/>
          </a:p>
          <a:p>
            <a:r>
              <a:rPr lang="ja-JP" altLang="en-US" sz="1200" dirty="0"/>
              <a:t>これは、与えられた点について、メモリバンク上で最も近い</a:t>
            </a:r>
            <a:r>
              <a:rPr lang="en-US" altLang="ja-JP" sz="1200" dirty="0"/>
              <a:t>(</a:t>
            </a:r>
            <a:r>
              <a:rPr lang="ja-JP" altLang="en-US" sz="1200" dirty="0"/>
              <a:t>似ている</a:t>
            </a:r>
            <a:r>
              <a:rPr lang="en-US" altLang="ja-JP" sz="1200" dirty="0"/>
              <a:t>)K</a:t>
            </a:r>
            <a:r>
              <a:rPr lang="ja-JP" altLang="en-US" sz="1200" dirty="0"/>
              <a:t>個の点との合計距離を求めます。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最後にメモリバンクベースです。</a:t>
            </a:r>
            <a:endParaRPr kumimoji="1" lang="en-US" altLang="ja-JP" dirty="0"/>
          </a:p>
          <a:p>
            <a:r>
              <a:rPr kumimoji="1" lang="ja-JP" altLang="en-US" dirty="0"/>
              <a:t>これは、大量の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7</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具体的に、処理３では、コアセット・サブサンプリングを使用して、処理速度の改善を行います。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提案手法のポイント</a:t>
            </a:r>
            <a:r>
              <a:rPr kumimoji="1" lang="ja-JP" altLang="en-US" dirty="0" err="1"/>
              <a:t>。。。</a:t>
            </a:r>
            <a:endParaRPr lang="en-US" altLang="ja-JP" dirty="0"/>
          </a:p>
          <a:p>
            <a:r>
              <a:rPr lang="ja-JP" altLang="en-US" dirty="0"/>
              <a:t>この手法は工業製品特化の異常検知手法です。</a:t>
            </a:r>
            <a:endParaRPr lang="en-US" altLang="ja-JP" dirty="0"/>
          </a:p>
          <a:p>
            <a:r>
              <a:rPr lang="ja-JP" altLang="en-US" dirty="0"/>
              <a:t>特徴抽出機に中間層を採用しています。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貪欲アルゴリズムによってメモリバンク</a:t>
            </a:r>
            <a:r>
              <a:rPr lang="en-US" altLang="ja-JP" dirty="0"/>
              <a:t>100%</a:t>
            </a:r>
            <a:r>
              <a:rPr lang="ja-JP" altLang="en-US" dirty="0"/>
              <a:t>と同等の性能を発揮する、小さなメモリバンクの構成に成功しています。これにより計算量・メモリ使用量ともに改善されています。</a:t>
            </a:r>
            <a:endParaRPr lang="en-US" altLang="ja-JP" dirty="0"/>
          </a:p>
          <a:p>
            <a:r>
              <a:rPr lang="ja-JP" altLang="en-US" dirty="0"/>
              <a:t>また、（</a:t>
            </a:r>
            <a:r>
              <a:rPr lang="en-US" altLang="ja-JP" dirty="0" err="1"/>
              <a:t>Padim</a:t>
            </a:r>
            <a:r>
              <a:rPr lang="ja-JP" altLang="en-US" dirty="0"/>
              <a:t>などの）従来手法の弱点であった画像の位置ズレに耐性があります。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en-US" altLang="ja-JP" dirty="0" err="1"/>
              <a:t>Padim</a:t>
            </a:r>
            <a:r>
              <a:rPr lang="ja-JP" altLang="en-US" dirty="0"/>
              <a:t>の弱点の画像の位置ズレに耐性アリの理由　⇒（左上のパッチは正常な左上のパッチとだけ比較するんじゃなくて全ての正常パッチと比較するから位置に堅牢。）</a:t>
            </a:r>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endParaRPr lang="en-US" altLang="ja-JP" dirty="0"/>
          </a:p>
          <a:p>
            <a:r>
              <a:rPr lang="ja-JP" altLang="en-US" dirty="0"/>
              <a:t>それだと</a:t>
            </a:r>
            <a:endParaRPr lang="en-US" altLang="ja-JP" dirty="0"/>
          </a:p>
          <a:p>
            <a:r>
              <a:rPr lang="ja-JP" altLang="en-US" dirty="0"/>
              <a:t>⇒⇒⇒「関係のない部位（例えば、ねじの胴体）とも比較してしまうのでは？」</a:t>
            </a:r>
          </a:p>
          <a:p>
            <a:r>
              <a:rPr lang="ja-JP" altLang="en-US" dirty="0"/>
              <a:t>この懸念について。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r>
              <a:rPr lang="ja-JP" altLang="en-US" dirty="0" err="1"/>
              <a:t>！。</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3805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2025/7/23</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2025/7/23</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14.png"/><Relationship Id="rId10" Type="http://schemas.openxmlformats.org/officeDocument/2006/relationships/hyperlink" Target="https://qiita.com/makotoito/items/c58ebf12f5f179950e68" TargetMode="External"/><Relationship Id="rId4" Type="http://schemas.openxmlformats.org/officeDocument/2006/relationships/image" Target="../media/image16.png"/><Relationship Id="rId9" Type="http://schemas.openxmlformats.org/officeDocument/2006/relationships/hyperlink" Target="https://monoist.itmedia.co.jp/mn/articles/1511/30/news016_2.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hyperlink" Target="https://www.notion.so/PatchCore-20e04fa232438116a862c18e21938bf1?source=copy_link"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ja-JP" altLang="en-US" sz="3600" b="1" i="0">
                <a:solidFill>
                  <a:schemeClr val="bg1"/>
                </a:solidFill>
                <a:effectLst/>
                <a:latin typeface="Lucida Grande" panose="020B0600040502020204" pitchFamily="34" charset="0"/>
              </a:rPr>
              <a:t>統一モデルで異常検知してみた。</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Karsten</a:t>
            </a:r>
            <a:r>
              <a:rPr lang="en-US" altLang="ja-JP" dirty="0">
                <a:solidFill>
                  <a:schemeClr val="bg1"/>
                </a:solidFill>
              </a:rPr>
              <a:t> Roth et.al., CVPR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簡単な流れ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xmlns="">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7"/>
          <a:stretch>
            <a:fillRect/>
          </a:stretch>
        </p:blipFill>
        <p:spPr>
          <a:xfrm>
            <a:off x="449018" y="3162959"/>
            <a:ext cx="1465313"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8"/>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9"/>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10"/>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16</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xmlns="">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24</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25</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ja-JP" altLang="en-US" sz="800" dirty="0">
                <a:hlinkClick r:id="rId4"/>
              </a:rPr>
              <a:t>https://www.notion.so/PatchCore-20e04fa232438116a862c18e21938bf1?source=copy_link</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26</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27</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4574389"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楕円 23">
            <a:extLst>
              <a:ext uri="{FF2B5EF4-FFF2-40B4-BE49-F238E27FC236}">
                <a16:creationId xmlns:a16="http://schemas.microsoft.com/office/drawing/2014/main" id="{A7841921-0D19-4385-A588-EFD184EA4378}"/>
              </a:ext>
            </a:extLst>
          </p:cNvPr>
          <p:cNvSpPr/>
          <p:nvPr/>
        </p:nvSpPr>
        <p:spPr>
          <a:xfrm>
            <a:off x="6050013"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6168568"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7741828" y="3622000"/>
            <a:ext cx="1789897" cy="369332"/>
          </a:xfrm>
          <a:prstGeom prst="rect">
            <a:avLst/>
          </a:prstGeom>
          <a:noFill/>
          <a:ln>
            <a:solidFill>
              <a:schemeClr val="tx1"/>
            </a:solidFill>
          </a:ln>
        </p:spPr>
        <p:txBody>
          <a:bodyPr wrap="square" rtlCol="0">
            <a:spAutoFit/>
          </a:bodyPr>
          <a:lstStyle/>
          <a:p>
            <a:pPr algn="ctr"/>
            <a:r>
              <a:rPr kumimoji="1" lang="ja-JP" altLang="en-US" dirty="0"/>
              <a:t>与えられる点</a:t>
            </a:r>
          </a:p>
        </p:txBody>
      </p:sp>
      <p:cxnSp>
        <p:nvCxnSpPr>
          <p:cNvPr id="10" name="直線矢印コネクタ 9">
            <a:extLst>
              <a:ext uri="{FF2B5EF4-FFF2-40B4-BE49-F238E27FC236}">
                <a16:creationId xmlns:a16="http://schemas.microsoft.com/office/drawing/2014/main" id="{5EE8E505-8B8B-4423-8687-3364AD87B627}"/>
              </a:ext>
            </a:extLst>
          </p:cNvPr>
          <p:cNvCxnSpPr>
            <a:cxnSpLocks/>
            <a:stCxn id="24" idx="4"/>
          </p:cNvCxnSpPr>
          <p:nvPr/>
        </p:nvCxnSpPr>
        <p:spPr>
          <a:xfrm>
            <a:off x="6119461"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208AD86-963B-4BE6-B403-A3EA4B228E50}"/>
              </a:ext>
            </a:extLst>
          </p:cNvPr>
          <p:cNvCxnSpPr>
            <a:cxnSpLocks/>
            <a:endCxn id="24" idx="1"/>
          </p:cNvCxnSpPr>
          <p:nvPr/>
        </p:nvCxnSpPr>
        <p:spPr>
          <a:xfrm>
            <a:off x="6001192"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2094EF5-00A7-4D2B-BEFE-2C33B15521D4}"/>
              </a:ext>
            </a:extLst>
          </p:cNvPr>
          <p:cNvCxnSpPr>
            <a:cxnSpLocks/>
            <a:stCxn id="24" idx="6"/>
          </p:cNvCxnSpPr>
          <p:nvPr/>
        </p:nvCxnSpPr>
        <p:spPr>
          <a:xfrm>
            <a:off x="6188909"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523220"/>
          </a:xfrm>
          <a:prstGeom prst="rect">
            <a:avLst/>
          </a:prstGeom>
          <a:noFill/>
        </p:spPr>
        <p:txBody>
          <a:bodyPr wrap="square" rtlCol="0">
            <a:spAutoFit/>
          </a:bodyPr>
          <a:lstStyle/>
          <a:p>
            <a:r>
              <a:rPr lang="ja-JP" altLang="en-US" sz="2800" dirty="0"/>
              <a:t>・</a:t>
            </a:r>
            <a:r>
              <a:rPr lang="en-US" altLang="ja-JP" sz="2800" dirty="0"/>
              <a:t>KNN</a:t>
            </a:r>
            <a:r>
              <a:rPr lang="ja-JP" altLang="en-US" sz="2800" dirty="0"/>
              <a:t>で合計距離が大きい場合は異常とみなす。</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2959045"/>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1672984"/>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3768089"/>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360164"/>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p:cNvCxnSpPr>
          <p:nvPr/>
        </p:nvCxnSpPr>
        <p:spPr>
          <a:xfrm rot="5400000">
            <a:off x="8137369" y="3093837"/>
            <a:ext cx="840020" cy="2927189"/>
          </a:xfrm>
          <a:prstGeom prst="curved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45094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PatchCore</a:t>
            </a:r>
            <a:r>
              <a:rPr lang="en-US" altLang="ja-JP" sz="4000" dirty="0"/>
              <a:t> </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9</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r>
              <a:rPr lang="ja-JP" altLang="en-US" sz="4000" dirty="0"/>
              <a:t>の特徴</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4793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440642"/>
            <a:ext cx="6273478" cy="369332"/>
          </a:xfrm>
          <a:prstGeom prst="rect">
            <a:avLst/>
          </a:prstGeom>
          <a:noFill/>
        </p:spPr>
        <p:txBody>
          <a:bodyPr wrap="square" rtlCol="0">
            <a:spAutoFit/>
          </a:bodyPr>
          <a:lstStyle/>
          <a:p>
            <a:pPr algn="ctr"/>
            <a:r>
              <a:rPr kumimoji="1" lang="ja-JP" altLang="en-US" dirty="0"/>
              <a:t>全体の概略図</a:t>
            </a:r>
          </a:p>
        </p:txBody>
      </p:sp>
    </p:spTree>
    <p:extLst>
      <p:ext uri="{BB962C8B-B14F-4D97-AF65-F5344CB8AC3E}">
        <p14:creationId xmlns:p14="http://schemas.microsoft.com/office/powerpoint/2010/main" val="31786008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2187</TotalTime>
  <Words>5314</Words>
  <Application>Microsoft Office PowerPoint</Application>
  <PresentationFormat>ワイド画面</PresentationFormat>
  <Paragraphs>503</Paragraphs>
  <Slides>28</Slides>
  <Notes>27</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197</cp:revision>
  <dcterms:created xsi:type="dcterms:W3CDTF">2025-06-30T02:25:33Z</dcterms:created>
  <dcterms:modified xsi:type="dcterms:W3CDTF">2025-07-23T08:01:56Z</dcterms:modified>
</cp:coreProperties>
</file>