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Asset" panose="020B0604020202020204" charset="0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More Sugar Thin" panose="020B0604020202020204" charset="0"/>
      <p:regular r:id="rId12"/>
    </p:embeddedFont>
    <p:embeddedFont>
      <p:font typeface="Open Sans Bold" panose="020B0604020202020204" charset="0"/>
      <p:regular r:id="rId13"/>
    </p:embeddedFont>
    <p:embeddedFont>
      <p:font typeface="Times New Roman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954" y="7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3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4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850744" y="-4266733"/>
            <a:ext cx="10586512" cy="18820466"/>
          </a:xfrm>
          <a:custGeom>
            <a:avLst/>
            <a:gdLst/>
            <a:ahLst/>
            <a:cxnLst/>
            <a:rect l="l" t="t" r="r" b="b"/>
            <a:pathLst>
              <a:path w="10586512" h="18820466">
                <a:moveTo>
                  <a:pt x="0" y="0"/>
                </a:moveTo>
                <a:lnTo>
                  <a:pt x="10586512" y="0"/>
                </a:lnTo>
                <a:lnTo>
                  <a:pt x="10586512" y="18820466"/>
                </a:lnTo>
                <a:lnTo>
                  <a:pt x="0" y="18820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55138" y="-3279304"/>
            <a:ext cx="17577724" cy="16610949"/>
          </a:xfrm>
          <a:custGeom>
            <a:avLst/>
            <a:gdLst/>
            <a:ahLst/>
            <a:cxnLst/>
            <a:rect l="l" t="t" r="r" b="b"/>
            <a:pathLst>
              <a:path w="17577724" h="16610949">
                <a:moveTo>
                  <a:pt x="0" y="0"/>
                </a:moveTo>
                <a:lnTo>
                  <a:pt x="17577724" y="0"/>
                </a:lnTo>
                <a:lnTo>
                  <a:pt x="17577724" y="16610949"/>
                </a:lnTo>
                <a:lnTo>
                  <a:pt x="0" y="166109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781359" y="1192468"/>
            <a:ext cx="11024245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 rtl="1">
              <a:lnSpc>
                <a:spcPts val="10600"/>
              </a:lnSpc>
              <a:spcBef>
                <a:spcPct val="0"/>
              </a:spcBef>
            </a:pPr>
            <a:r>
              <a:rPr lang="ar-EG" sz="11158" spc="-334" dirty="0">
                <a:solidFill>
                  <a:srgbClr val="A2272C"/>
                </a:solidFill>
                <a:latin typeface="Asset"/>
                <a:ea typeface="Asset"/>
                <a:cs typeface="+mj-cs"/>
                <a:sym typeface="Asset"/>
                <a:rtl/>
              </a:rPr>
              <a:t>الجهاز الهضمي للأرنب</a:t>
            </a:r>
          </a:p>
        </p:txBody>
      </p:sp>
      <p:sp>
        <p:nvSpPr>
          <p:cNvPr id="5" name="Freeform 5"/>
          <p:cNvSpPr/>
          <p:nvPr/>
        </p:nvSpPr>
        <p:spPr>
          <a:xfrm>
            <a:off x="2438400" y="114300"/>
            <a:ext cx="3472428" cy="9408056"/>
          </a:xfrm>
          <a:custGeom>
            <a:avLst/>
            <a:gdLst/>
            <a:ahLst/>
            <a:cxnLst/>
            <a:rect l="l" t="t" r="r" b="b"/>
            <a:pathLst>
              <a:path w="3472428" h="9408056">
                <a:moveTo>
                  <a:pt x="0" y="0"/>
                </a:moveTo>
                <a:lnTo>
                  <a:pt x="3472428" y="0"/>
                </a:lnTo>
                <a:lnTo>
                  <a:pt x="3472428" y="9408056"/>
                </a:lnTo>
                <a:lnTo>
                  <a:pt x="0" y="94080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341738" y="6552850"/>
            <a:ext cx="3946262" cy="3734150"/>
          </a:xfrm>
          <a:custGeom>
            <a:avLst/>
            <a:gdLst/>
            <a:ahLst/>
            <a:cxnLst/>
            <a:rect l="l" t="t" r="r" b="b"/>
            <a:pathLst>
              <a:path w="3946262" h="3734150">
                <a:moveTo>
                  <a:pt x="0" y="0"/>
                </a:moveTo>
                <a:lnTo>
                  <a:pt x="3946262" y="0"/>
                </a:lnTo>
                <a:lnTo>
                  <a:pt x="3946262" y="3734150"/>
                </a:lnTo>
                <a:lnTo>
                  <a:pt x="0" y="37341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4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850744" y="-4266733"/>
            <a:ext cx="10586512" cy="18820466"/>
          </a:xfrm>
          <a:custGeom>
            <a:avLst/>
            <a:gdLst/>
            <a:ahLst/>
            <a:cxnLst/>
            <a:rect l="l" t="t" r="r" b="b"/>
            <a:pathLst>
              <a:path w="10586512" h="18820466">
                <a:moveTo>
                  <a:pt x="0" y="0"/>
                </a:moveTo>
                <a:lnTo>
                  <a:pt x="10586512" y="0"/>
                </a:lnTo>
                <a:lnTo>
                  <a:pt x="10586512" y="18820466"/>
                </a:lnTo>
                <a:lnTo>
                  <a:pt x="0" y="18820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8464855">
            <a:off x="-10996586" y="-5974252"/>
            <a:ext cx="18535245" cy="5017687"/>
          </a:xfrm>
          <a:custGeom>
            <a:avLst/>
            <a:gdLst/>
            <a:ahLst/>
            <a:cxnLst/>
            <a:rect l="l" t="t" r="r" b="b"/>
            <a:pathLst>
              <a:path w="18535245" h="19059378">
                <a:moveTo>
                  <a:pt x="0" y="0"/>
                </a:moveTo>
                <a:lnTo>
                  <a:pt x="18535245" y="0"/>
                </a:lnTo>
                <a:lnTo>
                  <a:pt x="18535245" y="19059378"/>
                </a:lnTo>
                <a:lnTo>
                  <a:pt x="0" y="190593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4" name="Freeform 4"/>
          <p:cNvSpPr/>
          <p:nvPr/>
        </p:nvSpPr>
        <p:spPr>
          <a:xfrm rot="-7974599">
            <a:off x="2247242" y="-3367906"/>
            <a:ext cx="10476427" cy="11428514"/>
          </a:xfrm>
          <a:custGeom>
            <a:avLst/>
            <a:gdLst/>
            <a:ahLst/>
            <a:cxnLst/>
            <a:rect l="l" t="t" r="r" b="b"/>
            <a:pathLst>
              <a:path w="15821065" h="16268447">
                <a:moveTo>
                  <a:pt x="0" y="0"/>
                </a:moveTo>
                <a:lnTo>
                  <a:pt x="15821065" y="0"/>
                </a:lnTo>
                <a:lnTo>
                  <a:pt x="15821065" y="16268447"/>
                </a:lnTo>
                <a:lnTo>
                  <a:pt x="0" y="162684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85800" y="1257301"/>
            <a:ext cx="14020799" cy="6830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 rtl="1">
              <a:lnSpc>
                <a:spcPct val="150000"/>
              </a:lnSpc>
              <a:spcBef>
                <a:spcPct val="0"/>
              </a:spcBef>
            </a:pPr>
            <a:r>
              <a:rPr lang="ar-EG" sz="7626" spc="-228" dirty="0">
                <a:solidFill>
                  <a:srgbClr val="FFF8ED"/>
                </a:solidFill>
                <a:latin typeface="More Sugar Thin"/>
                <a:ea typeface="More Sugar Thin"/>
                <a:cs typeface="+mj-cs"/>
                <a:sym typeface="More Sugar Thin"/>
                <a:rtl/>
              </a:rPr>
              <a:t>الارنب حيوان أليف عاشب يتغذى على الاعشاب و الحشائش وهو من فصيلة القوارض اذ يتميز بأسنانه الأمامية الحادة و التي تسمى قواطع يقوم الارنب من خلالها بقرض الطعام و تقطيعه</a:t>
            </a:r>
          </a:p>
        </p:txBody>
      </p:sp>
      <p:sp>
        <p:nvSpPr>
          <p:cNvPr id="6" name="Freeform 6"/>
          <p:cNvSpPr/>
          <p:nvPr/>
        </p:nvSpPr>
        <p:spPr>
          <a:xfrm rot="287945">
            <a:off x="15111887" y="491622"/>
            <a:ext cx="3137596" cy="4013204"/>
          </a:xfrm>
          <a:custGeom>
            <a:avLst/>
            <a:gdLst/>
            <a:ahLst/>
            <a:cxnLst/>
            <a:rect l="l" t="t" r="r" b="b"/>
            <a:pathLst>
              <a:path w="3137596" h="4013204">
                <a:moveTo>
                  <a:pt x="0" y="0"/>
                </a:moveTo>
                <a:lnTo>
                  <a:pt x="3137596" y="0"/>
                </a:lnTo>
                <a:lnTo>
                  <a:pt x="3137596" y="4013204"/>
                </a:lnTo>
                <a:lnTo>
                  <a:pt x="0" y="40132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4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830254" y="-4287223"/>
            <a:ext cx="10586512" cy="18861445"/>
          </a:xfrm>
          <a:custGeom>
            <a:avLst/>
            <a:gdLst/>
            <a:ahLst/>
            <a:cxnLst/>
            <a:rect l="l" t="t" r="r" b="b"/>
            <a:pathLst>
              <a:path w="10586512" h="18861445">
                <a:moveTo>
                  <a:pt x="0" y="0"/>
                </a:moveTo>
                <a:lnTo>
                  <a:pt x="10586512" y="0"/>
                </a:lnTo>
                <a:lnTo>
                  <a:pt x="10586512" y="18861446"/>
                </a:lnTo>
                <a:lnTo>
                  <a:pt x="0" y="188614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108" r="-108"/>
            </a:stretch>
          </a:blipFill>
        </p:spPr>
      </p:sp>
      <p:sp>
        <p:nvSpPr>
          <p:cNvPr id="3" name="Freeform 3"/>
          <p:cNvSpPr/>
          <p:nvPr/>
        </p:nvSpPr>
        <p:spPr>
          <a:xfrm rot="-663012">
            <a:off x="-647988" y="-3845358"/>
            <a:ext cx="20657197" cy="19521051"/>
          </a:xfrm>
          <a:custGeom>
            <a:avLst/>
            <a:gdLst/>
            <a:ahLst/>
            <a:cxnLst/>
            <a:rect l="l" t="t" r="r" b="b"/>
            <a:pathLst>
              <a:path w="20657197" h="19521051">
                <a:moveTo>
                  <a:pt x="0" y="0"/>
                </a:moveTo>
                <a:lnTo>
                  <a:pt x="20657197" y="0"/>
                </a:lnTo>
                <a:lnTo>
                  <a:pt x="20657197" y="19521051"/>
                </a:lnTo>
                <a:lnTo>
                  <a:pt x="0" y="195210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87945">
            <a:off x="15914385" y="-576503"/>
            <a:ext cx="2509954" cy="3210406"/>
          </a:xfrm>
          <a:custGeom>
            <a:avLst/>
            <a:gdLst/>
            <a:ahLst/>
            <a:cxnLst/>
            <a:rect l="l" t="t" r="r" b="b"/>
            <a:pathLst>
              <a:path w="2509954" h="3210406">
                <a:moveTo>
                  <a:pt x="0" y="0"/>
                </a:moveTo>
                <a:lnTo>
                  <a:pt x="2509953" y="0"/>
                </a:lnTo>
                <a:lnTo>
                  <a:pt x="2509953" y="3210406"/>
                </a:lnTo>
                <a:lnTo>
                  <a:pt x="0" y="32104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155501" y="2594164"/>
            <a:ext cx="7144445" cy="499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962"/>
              </a:lnSpc>
            </a:pPr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16482299" y="6942006"/>
            <a:ext cx="1805701" cy="3344994"/>
          </a:xfrm>
          <a:custGeom>
            <a:avLst/>
            <a:gdLst/>
            <a:ahLst/>
            <a:cxnLst/>
            <a:rect l="l" t="t" r="r" b="b"/>
            <a:pathLst>
              <a:path w="1805701" h="3344994">
                <a:moveTo>
                  <a:pt x="0" y="0"/>
                </a:moveTo>
                <a:lnTo>
                  <a:pt x="1805701" y="0"/>
                </a:lnTo>
                <a:lnTo>
                  <a:pt x="1805701" y="3344994"/>
                </a:lnTo>
                <a:lnTo>
                  <a:pt x="0" y="33449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9626" t="-22486" b="-616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43481" y="49387"/>
            <a:ext cx="2090780" cy="3010852"/>
          </a:xfrm>
          <a:custGeom>
            <a:avLst/>
            <a:gdLst/>
            <a:ahLst/>
            <a:cxnLst/>
            <a:rect l="l" t="t" r="r" b="b"/>
            <a:pathLst>
              <a:path w="2090780" h="3010852">
                <a:moveTo>
                  <a:pt x="0" y="0"/>
                </a:moveTo>
                <a:lnTo>
                  <a:pt x="2090780" y="0"/>
                </a:lnTo>
                <a:lnTo>
                  <a:pt x="2090780" y="3010852"/>
                </a:lnTo>
                <a:lnTo>
                  <a:pt x="0" y="30108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906" r="-2997" b="-906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13055" y="6410028"/>
            <a:ext cx="3705308" cy="3651413"/>
          </a:xfrm>
          <a:custGeom>
            <a:avLst/>
            <a:gdLst/>
            <a:ahLst/>
            <a:cxnLst/>
            <a:rect l="l" t="t" r="r" b="b"/>
            <a:pathLst>
              <a:path w="3705308" h="3651413">
                <a:moveTo>
                  <a:pt x="0" y="0"/>
                </a:moveTo>
                <a:lnTo>
                  <a:pt x="3705308" y="0"/>
                </a:lnTo>
                <a:lnTo>
                  <a:pt x="3705308" y="3651412"/>
                </a:lnTo>
                <a:lnTo>
                  <a:pt x="0" y="365141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150811" y="1278588"/>
            <a:ext cx="10994811" cy="954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 rtl="1">
              <a:lnSpc>
                <a:spcPts val="7460"/>
              </a:lnSpc>
            </a:pPr>
            <a:r>
              <a:rPr lang="ar-EG" sz="4548" b="1" u="none" strike="noStrike" dirty="0">
                <a:solidFill>
                  <a:srgbClr val="423520"/>
                </a:solidFill>
                <a:latin typeface="Times New Roman Bold"/>
                <a:ea typeface="Times New Roman Bold"/>
                <a:cs typeface="+mj-cs"/>
                <a:sym typeface="Times New Roman Bold"/>
                <a:rtl/>
              </a:rPr>
              <a:t>يمر الغذاء الذي يتناوله الارنب داخل الانبوب الهضمي </a:t>
            </a:r>
          </a:p>
          <a:p>
            <a:pPr marL="0" lvl="0" indent="0" algn="r" rtl="1">
              <a:lnSpc>
                <a:spcPts val="7460"/>
              </a:lnSpc>
            </a:pPr>
            <a:r>
              <a:rPr lang="ar-EG" sz="4548" b="1" u="none" strike="noStrike" dirty="0">
                <a:solidFill>
                  <a:srgbClr val="423520"/>
                </a:solidFill>
                <a:latin typeface="Times New Roman Bold"/>
                <a:ea typeface="Times New Roman Bold"/>
                <a:cs typeface="+mj-cs"/>
                <a:sym typeface="Times New Roman Bold"/>
                <a:rtl/>
              </a:rPr>
              <a:t>الفم          البلعوم         المريء          المعدة</a:t>
            </a:r>
            <a:endParaRPr lang="fr-FR" sz="4548" b="1" u="none" strike="noStrike" dirty="0">
              <a:solidFill>
                <a:srgbClr val="423520"/>
              </a:solidFill>
              <a:latin typeface="Times New Roman Bold"/>
              <a:ea typeface="Times New Roman Bold"/>
              <a:cs typeface="+mj-cs"/>
              <a:sym typeface="Times New Roman Bold"/>
              <a:rtl/>
            </a:endParaRPr>
          </a:p>
          <a:p>
            <a:pPr marL="0" lvl="0" indent="0" algn="r" rtl="1">
              <a:lnSpc>
                <a:spcPts val="7460"/>
              </a:lnSpc>
            </a:pPr>
            <a:r>
              <a:rPr lang="fr-FR" sz="4548" b="1" u="none" strike="noStrike" dirty="0">
                <a:solidFill>
                  <a:srgbClr val="423520"/>
                </a:solidFill>
                <a:latin typeface="Times New Roman Bold"/>
                <a:ea typeface="Times New Roman Bold"/>
                <a:cs typeface="+mj-cs"/>
                <a:sym typeface="Times New Roman Bold"/>
                <a:rtl/>
              </a:rPr>
              <a:t> </a:t>
            </a:r>
            <a:r>
              <a:rPr lang="ar-EG" sz="4548" b="1" u="none" strike="noStrike" dirty="0">
                <a:solidFill>
                  <a:srgbClr val="423520"/>
                </a:solidFill>
                <a:latin typeface="Times New Roman Bold"/>
                <a:ea typeface="Times New Roman Bold"/>
                <a:cs typeface="+mj-cs"/>
                <a:sym typeface="Times New Roman Bold"/>
                <a:rtl/>
              </a:rPr>
              <a:t> </a:t>
            </a:r>
            <a:r>
              <a:rPr lang="fr-FR" sz="4548" b="1" u="none" strike="noStrike" dirty="0">
                <a:solidFill>
                  <a:srgbClr val="423520"/>
                </a:solidFill>
                <a:latin typeface="Times New Roman Bold"/>
                <a:ea typeface="Times New Roman Bold"/>
                <a:cs typeface="+mj-cs"/>
                <a:sym typeface="Times New Roman Bold"/>
                <a:rtl/>
              </a:rPr>
              <a:t> </a:t>
            </a:r>
            <a:r>
              <a:rPr lang="ar-EG" sz="4548" b="1" u="none" strike="noStrike" dirty="0">
                <a:solidFill>
                  <a:srgbClr val="423520"/>
                </a:solidFill>
                <a:latin typeface="Times New Roman Bold"/>
                <a:ea typeface="Times New Roman Bold"/>
                <a:cs typeface="+mj-cs"/>
                <a:sym typeface="Times New Roman Bold"/>
                <a:rtl/>
              </a:rPr>
              <a:t>الأمعاء الدقيقة </a:t>
            </a:r>
            <a:r>
              <a:rPr lang="fr-FR" sz="4548" b="1" u="none" strike="noStrike" dirty="0">
                <a:solidFill>
                  <a:srgbClr val="423520"/>
                </a:solidFill>
                <a:latin typeface="Times New Roman Bold"/>
                <a:ea typeface="Times New Roman Bold"/>
                <a:cs typeface="+mj-cs"/>
                <a:sym typeface="Times New Roman Bold"/>
                <a:rtl/>
              </a:rPr>
              <a:t>      </a:t>
            </a:r>
            <a:r>
              <a:rPr lang="ar-EG" sz="4548" b="1" u="none" strike="noStrike" dirty="0">
                <a:solidFill>
                  <a:srgbClr val="423520"/>
                </a:solidFill>
                <a:latin typeface="Times New Roman Bold"/>
                <a:ea typeface="Times New Roman Bold"/>
                <a:cs typeface="+mj-cs"/>
                <a:sym typeface="Times New Roman Bold"/>
                <a:rtl/>
              </a:rPr>
              <a:t>الأمعاء الغليظة     </a:t>
            </a:r>
            <a:r>
              <a:rPr lang="fr-FR" sz="4548" b="1" u="none" strike="noStrike" dirty="0">
                <a:solidFill>
                  <a:srgbClr val="423520"/>
                </a:solidFill>
                <a:latin typeface="Times New Roman Bold"/>
                <a:ea typeface="Times New Roman Bold"/>
                <a:cs typeface="+mj-cs"/>
                <a:sym typeface="Times New Roman Bold"/>
                <a:rtl/>
              </a:rPr>
              <a:t> </a:t>
            </a:r>
            <a:r>
              <a:rPr lang="ar-EG" sz="4548" b="1" u="none" strike="noStrike" dirty="0">
                <a:solidFill>
                  <a:srgbClr val="423520"/>
                </a:solidFill>
                <a:latin typeface="Times New Roman Bold"/>
                <a:ea typeface="Times New Roman Bold"/>
                <a:cs typeface="+mj-cs"/>
                <a:sym typeface="Times New Roman Bold"/>
                <a:rtl/>
              </a:rPr>
              <a:t>الشرج</a:t>
            </a:r>
          </a:p>
          <a:p>
            <a:pPr marL="0" lvl="0" indent="0" algn="r" rtl="1">
              <a:lnSpc>
                <a:spcPts val="7460"/>
              </a:lnSpc>
            </a:pPr>
            <a:endParaRPr lang="ar-EG" sz="4548" b="1" u="none" strike="noStrike" dirty="0">
              <a:solidFill>
                <a:srgbClr val="423520"/>
              </a:solidFill>
              <a:latin typeface="Times New Roman Bold"/>
              <a:ea typeface="Times New Roman Bold"/>
              <a:cs typeface="+mj-cs"/>
              <a:sym typeface="Times New Roman Bold"/>
              <a:rtl/>
            </a:endParaRPr>
          </a:p>
          <a:p>
            <a:pPr marL="0" lvl="0" indent="0" algn="r" rtl="1">
              <a:lnSpc>
                <a:spcPts val="7460"/>
              </a:lnSpc>
            </a:pPr>
            <a:r>
              <a:rPr lang="ar-EG" sz="4548" b="1" u="none" strike="noStrike" dirty="0">
                <a:solidFill>
                  <a:srgbClr val="9E3030"/>
                </a:solidFill>
                <a:latin typeface="Times New Roman Bold"/>
                <a:ea typeface="Times New Roman Bold"/>
                <a:cs typeface="+mj-cs"/>
                <a:sym typeface="Times New Roman Bold"/>
                <a:rtl/>
              </a:rPr>
              <a:t>تركيبة الجهاز الهضمي للأرنب تتكون القناة الهضمية عند الأرنب من أنبوب طويل ملفوف يبدأ من الفم و ينتهي عند فتحة الشرج أجزاء الجهاز الهضمي و طريقة الهضم عند الأرنب</a:t>
            </a:r>
          </a:p>
          <a:p>
            <a:pPr marL="0" lvl="0" indent="0" algn="r" rtl="1">
              <a:lnSpc>
                <a:spcPts val="7460"/>
              </a:lnSpc>
            </a:pPr>
            <a:endParaRPr lang="ar-EG" sz="4548" b="1" u="none" strike="noStrike" dirty="0">
              <a:solidFill>
                <a:srgbClr val="9E3030"/>
              </a:solidFill>
              <a:latin typeface="Times New Roman Bold"/>
              <a:ea typeface="Times New Roman Bold"/>
              <a:cs typeface="+mj-cs"/>
              <a:sym typeface="Times New Roman Bold"/>
              <a:rtl/>
            </a:endParaRPr>
          </a:p>
          <a:p>
            <a:pPr marL="0" lvl="0" indent="0" algn="r" rtl="1">
              <a:lnSpc>
                <a:spcPts val="7788"/>
              </a:lnSpc>
            </a:pPr>
            <a:endParaRPr lang="ar-EG" sz="4548" b="1" u="none" strike="noStrike" dirty="0">
              <a:solidFill>
                <a:srgbClr val="9E3030"/>
              </a:solidFill>
              <a:latin typeface="Times New Roman Bold"/>
              <a:ea typeface="Times New Roman Bold"/>
              <a:cs typeface="+mj-cs"/>
              <a:sym typeface="Times New Roman Bold"/>
              <a:rtl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9727882" y="5016818"/>
            <a:ext cx="188595" cy="184785"/>
            <a:chOff x="0" y="0"/>
            <a:chExt cx="251460" cy="246380"/>
          </a:xfrm>
        </p:grpSpPr>
        <p:sp>
          <p:nvSpPr>
            <p:cNvPr id="11" name="Freeform 11"/>
            <p:cNvSpPr/>
            <p:nvPr/>
          </p:nvSpPr>
          <p:spPr>
            <a:xfrm>
              <a:off x="50800" y="49530"/>
              <a:ext cx="148590" cy="151130"/>
            </a:xfrm>
            <a:custGeom>
              <a:avLst/>
              <a:gdLst/>
              <a:ahLst/>
              <a:cxnLst/>
              <a:rect l="l" t="t" r="r" b="b"/>
              <a:pathLst>
                <a:path w="148590" h="151130">
                  <a:moveTo>
                    <a:pt x="148590" y="53340"/>
                  </a:moveTo>
                  <a:cubicBezTo>
                    <a:pt x="129540" y="134620"/>
                    <a:pt x="120650" y="142240"/>
                    <a:pt x="107950" y="146050"/>
                  </a:cubicBezTo>
                  <a:cubicBezTo>
                    <a:pt x="90170" y="151130"/>
                    <a:pt x="53340" y="148590"/>
                    <a:pt x="3683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0" y="81280"/>
                  </a:cubicBezTo>
                  <a:cubicBezTo>
                    <a:pt x="1270" y="62230"/>
                    <a:pt x="16510" y="29210"/>
                    <a:pt x="29210" y="16510"/>
                  </a:cubicBezTo>
                  <a:cubicBezTo>
                    <a:pt x="39370" y="6350"/>
                    <a:pt x="49530" y="2540"/>
                    <a:pt x="62230" y="1270"/>
                  </a:cubicBezTo>
                  <a:cubicBezTo>
                    <a:pt x="81280" y="0"/>
                    <a:pt x="130810" y="22860"/>
                    <a:pt x="130810" y="22860"/>
                  </a:cubicBezTo>
                </a:path>
              </a:pathLst>
            </a:custGeom>
            <a:solidFill>
              <a:srgbClr val="FFF8ED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7814100" y="2497431"/>
            <a:ext cx="1054850" cy="671871"/>
            <a:chOff x="0" y="0"/>
            <a:chExt cx="812800" cy="6460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646025"/>
            </a:xfrm>
            <a:custGeom>
              <a:avLst/>
              <a:gdLst/>
              <a:ahLst/>
              <a:cxnLst/>
              <a:rect l="l" t="t" r="r" b="b"/>
              <a:pathLst>
                <a:path w="812800" h="646025">
                  <a:moveTo>
                    <a:pt x="0" y="323012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442825"/>
                  </a:lnTo>
                  <a:lnTo>
                    <a:pt x="406400" y="442825"/>
                  </a:lnTo>
                  <a:lnTo>
                    <a:pt x="406400" y="646025"/>
                  </a:lnTo>
                  <a:lnTo>
                    <a:pt x="0" y="32301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01600" y="165100"/>
              <a:ext cx="711200" cy="277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304636" y="2374948"/>
            <a:ext cx="1054850" cy="811422"/>
            <a:chOff x="0" y="0"/>
            <a:chExt cx="812800" cy="63678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636783"/>
            </a:xfrm>
            <a:custGeom>
              <a:avLst/>
              <a:gdLst/>
              <a:ahLst/>
              <a:cxnLst/>
              <a:rect l="l" t="t" r="r" b="b"/>
              <a:pathLst>
                <a:path w="812800" h="636783">
                  <a:moveTo>
                    <a:pt x="0" y="318391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433583"/>
                  </a:lnTo>
                  <a:lnTo>
                    <a:pt x="406400" y="433583"/>
                  </a:lnTo>
                  <a:lnTo>
                    <a:pt x="406400" y="636783"/>
                  </a:lnTo>
                  <a:lnTo>
                    <a:pt x="0" y="31839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01600" y="165100"/>
              <a:ext cx="711200" cy="268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5562600" y="2497431"/>
            <a:ext cx="914823" cy="596254"/>
            <a:chOff x="0" y="0"/>
            <a:chExt cx="1120864" cy="64920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120864" cy="649205"/>
            </a:xfrm>
            <a:custGeom>
              <a:avLst/>
              <a:gdLst/>
              <a:ahLst/>
              <a:cxnLst/>
              <a:rect l="l" t="t" r="r" b="b"/>
              <a:pathLst>
                <a:path w="1120864" h="649205">
                  <a:moveTo>
                    <a:pt x="0" y="324603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1120864" y="203200"/>
                  </a:lnTo>
                  <a:lnTo>
                    <a:pt x="1120864" y="446005"/>
                  </a:lnTo>
                  <a:lnTo>
                    <a:pt x="406400" y="446005"/>
                  </a:lnTo>
                  <a:lnTo>
                    <a:pt x="406400" y="649205"/>
                  </a:lnTo>
                  <a:lnTo>
                    <a:pt x="0" y="32460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101600" y="165100"/>
              <a:ext cx="1019264" cy="2809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770553" y="2374948"/>
            <a:ext cx="938984" cy="794354"/>
            <a:chOff x="0" y="0"/>
            <a:chExt cx="895303" cy="7574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95303" cy="757400"/>
            </a:xfrm>
            <a:custGeom>
              <a:avLst/>
              <a:gdLst/>
              <a:ahLst/>
              <a:cxnLst/>
              <a:rect l="l" t="t" r="r" b="b"/>
              <a:pathLst>
                <a:path w="895303" h="757400">
                  <a:moveTo>
                    <a:pt x="0" y="3787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95303" y="203200"/>
                  </a:lnTo>
                  <a:lnTo>
                    <a:pt x="895303" y="554200"/>
                  </a:lnTo>
                  <a:lnTo>
                    <a:pt x="406400" y="554200"/>
                  </a:lnTo>
                  <a:lnTo>
                    <a:pt x="406400" y="757400"/>
                  </a:lnTo>
                  <a:lnTo>
                    <a:pt x="0" y="3787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01600" y="165100"/>
              <a:ext cx="793703" cy="389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375701" y="3406154"/>
            <a:ext cx="667671" cy="667671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0160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24">
            <a:extLst>
              <a:ext uri="{FF2B5EF4-FFF2-40B4-BE49-F238E27FC236}">
                <a16:creationId xmlns:a16="http://schemas.microsoft.com/office/drawing/2014/main" id="{FE7444E1-1304-4A4B-889F-EDFE6E805145}"/>
              </a:ext>
            </a:extLst>
          </p:cNvPr>
          <p:cNvGrpSpPr/>
          <p:nvPr/>
        </p:nvGrpSpPr>
        <p:grpSpPr>
          <a:xfrm>
            <a:off x="7629650" y="3361579"/>
            <a:ext cx="667671" cy="667671"/>
            <a:chOff x="0" y="0"/>
            <a:chExt cx="812800" cy="812800"/>
          </a:xfrm>
        </p:grpSpPr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D1B5046-C972-422C-9622-D2A2D4A0B28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2" name="TextBox 26">
              <a:extLst>
                <a:ext uri="{FF2B5EF4-FFF2-40B4-BE49-F238E27FC236}">
                  <a16:creationId xmlns:a16="http://schemas.microsoft.com/office/drawing/2014/main" id="{4736874E-7453-43EC-8EE1-656975475CE7}"/>
                </a:ext>
              </a:extLst>
            </p:cNvPr>
            <p:cNvSpPr txBox="1"/>
            <p:nvPr/>
          </p:nvSpPr>
          <p:spPr>
            <a:xfrm>
              <a:off x="10160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3" name="Group 18">
            <a:extLst>
              <a:ext uri="{FF2B5EF4-FFF2-40B4-BE49-F238E27FC236}">
                <a16:creationId xmlns:a16="http://schemas.microsoft.com/office/drawing/2014/main" id="{74F508C7-85B9-4FA3-92C8-481E07DB2622}"/>
              </a:ext>
            </a:extLst>
          </p:cNvPr>
          <p:cNvGrpSpPr/>
          <p:nvPr/>
        </p:nvGrpSpPr>
        <p:grpSpPr>
          <a:xfrm>
            <a:off x="14752171" y="3361579"/>
            <a:ext cx="1002749" cy="625093"/>
            <a:chOff x="0" y="0"/>
            <a:chExt cx="1120864" cy="649205"/>
          </a:xfrm>
        </p:grpSpPr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8C93BA71-EA8B-4AFF-9034-81A0811E1312}"/>
                </a:ext>
              </a:extLst>
            </p:cNvPr>
            <p:cNvSpPr/>
            <p:nvPr/>
          </p:nvSpPr>
          <p:spPr>
            <a:xfrm>
              <a:off x="0" y="0"/>
              <a:ext cx="1120864" cy="649205"/>
            </a:xfrm>
            <a:custGeom>
              <a:avLst/>
              <a:gdLst/>
              <a:ahLst/>
              <a:cxnLst/>
              <a:rect l="l" t="t" r="r" b="b"/>
              <a:pathLst>
                <a:path w="1120864" h="649205">
                  <a:moveTo>
                    <a:pt x="0" y="324603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1120864" y="203200"/>
                  </a:lnTo>
                  <a:lnTo>
                    <a:pt x="1120864" y="446005"/>
                  </a:lnTo>
                  <a:lnTo>
                    <a:pt x="406400" y="446005"/>
                  </a:lnTo>
                  <a:lnTo>
                    <a:pt x="406400" y="649205"/>
                  </a:lnTo>
                  <a:lnTo>
                    <a:pt x="0" y="32460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5" name="TextBox 20">
              <a:extLst>
                <a:ext uri="{FF2B5EF4-FFF2-40B4-BE49-F238E27FC236}">
                  <a16:creationId xmlns:a16="http://schemas.microsoft.com/office/drawing/2014/main" id="{A86982D7-3ADF-4558-98E9-94406EBFB0CC}"/>
                </a:ext>
              </a:extLst>
            </p:cNvPr>
            <p:cNvSpPr txBox="1"/>
            <p:nvPr/>
          </p:nvSpPr>
          <p:spPr>
            <a:xfrm>
              <a:off x="101600" y="165100"/>
              <a:ext cx="1019264" cy="2809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4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830254" y="-4287223"/>
            <a:ext cx="10586512" cy="18861445"/>
          </a:xfrm>
          <a:custGeom>
            <a:avLst/>
            <a:gdLst/>
            <a:ahLst/>
            <a:cxnLst/>
            <a:rect l="l" t="t" r="r" b="b"/>
            <a:pathLst>
              <a:path w="10586512" h="18861445">
                <a:moveTo>
                  <a:pt x="0" y="0"/>
                </a:moveTo>
                <a:lnTo>
                  <a:pt x="10586512" y="0"/>
                </a:lnTo>
                <a:lnTo>
                  <a:pt x="10586512" y="18861446"/>
                </a:lnTo>
                <a:lnTo>
                  <a:pt x="0" y="188614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108" r="-108"/>
            </a:stretch>
          </a:blipFill>
        </p:spPr>
      </p:sp>
      <p:sp>
        <p:nvSpPr>
          <p:cNvPr id="3" name="Freeform 3"/>
          <p:cNvSpPr/>
          <p:nvPr/>
        </p:nvSpPr>
        <p:spPr>
          <a:xfrm rot="-663012">
            <a:off x="-785667" y="-3389207"/>
            <a:ext cx="20249723" cy="18637494"/>
          </a:xfrm>
          <a:custGeom>
            <a:avLst/>
            <a:gdLst/>
            <a:ahLst/>
            <a:cxnLst/>
            <a:rect l="l" t="t" r="r" b="b"/>
            <a:pathLst>
              <a:path w="19722215" h="18637494">
                <a:moveTo>
                  <a:pt x="0" y="0"/>
                </a:moveTo>
                <a:lnTo>
                  <a:pt x="19722216" y="0"/>
                </a:lnTo>
                <a:lnTo>
                  <a:pt x="19722216" y="18637493"/>
                </a:lnTo>
                <a:lnTo>
                  <a:pt x="0" y="186374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87945">
            <a:off x="15648152" y="6828470"/>
            <a:ext cx="2509954" cy="3210406"/>
          </a:xfrm>
          <a:custGeom>
            <a:avLst/>
            <a:gdLst/>
            <a:ahLst/>
            <a:cxnLst/>
            <a:rect l="l" t="t" r="r" b="b"/>
            <a:pathLst>
              <a:path w="2509954" h="3210406">
                <a:moveTo>
                  <a:pt x="0" y="0"/>
                </a:moveTo>
                <a:lnTo>
                  <a:pt x="2509953" y="0"/>
                </a:lnTo>
                <a:lnTo>
                  <a:pt x="2509953" y="3210406"/>
                </a:lnTo>
                <a:lnTo>
                  <a:pt x="0" y="32104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155501" y="2594164"/>
            <a:ext cx="7144445" cy="499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962"/>
              </a:lnSpc>
            </a:pPr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192777" y="248531"/>
            <a:ext cx="2114748" cy="3010852"/>
          </a:xfrm>
          <a:custGeom>
            <a:avLst/>
            <a:gdLst/>
            <a:ahLst/>
            <a:cxnLst/>
            <a:rect l="l" t="t" r="r" b="b"/>
            <a:pathLst>
              <a:path w="2114748" h="3010852">
                <a:moveTo>
                  <a:pt x="0" y="0"/>
                </a:moveTo>
                <a:lnTo>
                  <a:pt x="2114749" y="0"/>
                </a:lnTo>
                <a:lnTo>
                  <a:pt x="2114749" y="3010851"/>
                </a:lnTo>
                <a:lnTo>
                  <a:pt x="0" y="30108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489" r="-2997" b="-148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757835" y="2090883"/>
            <a:ext cx="11939776" cy="3052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8291"/>
              </a:lnSpc>
            </a:pPr>
            <a:r>
              <a:rPr lang="ar-EG" sz="4877" b="1" dirty="0">
                <a:solidFill>
                  <a:srgbClr val="FFF8ED"/>
                </a:solidFill>
                <a:latin typeface="Open Sans Bold"/>
                <a:ea typeface="Open Sans Bold"/>
                <a:cs typeface="Open Sans Bold"/>
                <a:sym typeface="Open Sans Bold"/>
                <a:rtl/>
              </a:rPr>
              <a:t>تتحول الأغذية أثناء عملية الهضم من شكلها المعروف الى مغذيات ذائبة في الماء تمر المغذيات الذائبة من الأمعاء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D7CE3DA-ACD5-4C6A-80F4-9AB123B667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041" y="4229101"/>
            <a:ext cx="10677159" cy="6477000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4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830254" y="-4287223"/>
            <a:ext cx="10586512" cy="18861445"/>
          </a:xfrm>
          <a:custGeom>
            <a:avLst/>
            <a:gdLst/>
            <a:ahLst/>
            <a:cxnLst/>
            <a:rect l="l" t="t" r="r" b="b"/>
            <a:pathLst>
              <a:path w="10586512" h="18861445">
                <a:moveTo>
                  <a:pt x="0" y="0"/>
                </a:moveTo>
                <a:lnTo>
                  <a:pt x="10586512" y="0"/>
                </a:lnTo>
                <a:lnTo>
                  <a:pt x="10586512" y="18861446"/>
                </a:lnTo>
                <a:lnTo>
                  <a:pt x="0" y="188614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108" r="-108"/>
            </a:stretch>
          </a:blipFill>
        </p:spPr>
      </p:sp>
      <p:sp>
        <p:nvSpPr>
          <p:cNvPr id="3" name="Freeform 3"/>
          <p:cNvSpPr/>
          <p:nvPr/>
        </p:nvSpPr>
        <p:spPr>
          <a:xfrm rot="-663012">
            <a:off x="-1228849" y="-5275748"/>
            <a:ext cx="21096008" cy="18637494"/>
          </a:xfrm>
          <a:custGeom>
            <a:avLst/>
            <a:gdLst/>
            <a:ahLst/>
            <a:cxnLst/>
            <a:rect l="l" t="t" r="r" b="b"/>
            <a:pathLst>
              <a:path w="19722215" h="18637494">
                <a:moveTo>
                  <a:pt x="0" y="0"/>
                </a:moveTo>
                <a:lnTo>
                  <a:pt x="19722215" y="0"/>
                </a:lnTo>
                <a:lnTo>
                  <a:pt x="19722215" y="18637494"/>
                </a:lnTo>
                <a:lnTo>
                  <a:pt x="0" y="18637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5" name="TextBox 5"/>
          <p:cNvSpPr txBox="1"/>
          <p:nvPr/>
        </p:nvSpPr>
        <p:spPr>
          <a:xfrm>
            <a:off x="5155501" y="2594164"/>
            <a:ext cx="7144445" cy="499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3962"/>
              </a:lnSpc>
            </a:pPr>
            <a:endParaRPr/>
          </a:p>
        </p:txBody>
      </p:sp>
      <p:sp>
        <p:nvSpPr>
          <p:cNvPr id="6" name="Freeform 6"/>
          <p:cNvSpPr/>
          <p:nvPr/>
        </p:nvSpPr>
        <p:spPr>
          <a:xfrm>
            <a:off x="15392400" y="4994031"/>
            <a:ext cx="2286000" cy="3931734"/>
          </a:xfrm>
          <a:custGeom>
            <a:avLst/>
            <a:gdLst/>
            <a:ahLst/>
            <a:cxnLst/>
            <a:rect l="l" t="t" r="r" b="b"/>
            <a:pathLst>
              <a:path w="1928051" h="3344994">
                <a:moveTo>
                  <a:pt x="0" y="0"/>
                </a:moveTo>
                <a:lnTo>
                  <a:pt x="1928051" y="0"/>
                </a:lnTo>
                <a:lnTo>
                  <a:pt x="1928051" y="3344994"/>
                </a:lnTo>
                <a:lnTo>
                  <a:pt x="0" y="33449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20601" b="-4702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52599" y="-800100"/>
            <a:ext cx="3402901" cy="5791200"/>
          </a:xfrm>
          <a:custGeom>
            <a:avLst/>
            <a:gdLst/>
            <a:ahLst/>
            <a:cxnLst/>
            <a:rect l="l" t="t" r="r" b="b"/>
            <a:pathLst>
              <a:path w="2090780" h="3010852">
                <a:moveTo>
                  <a:pt x="0" y="0"/>
                </a:moveTo>
                <a:lnTo>
                  <a:pt x="2090780" y="0"/>
                </a:lnTo>
                <a:lnTo>
                  <a:pt x="2090780" y="3010852"/>
                </a:lnTo>
                <a:lnTo>
                  <a:pt x="0" y="30108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906" r="-2997" b="-906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085706" y="2095500"/>
            <a:ext cx="2673863" cy="2737013"/>
          </a:xfrm>
          <a:custGeom>
            <a:avLst/>
            <a:gdLst/>
            <a:ahLst/>
            <a:cxnLst/>
            <a:rect l="l" t="t" r="r" b="b"/>
            <a:pathLst>
              <a:path w="3705308" h="3651413">
                <a:moveTo>
                  <a:pt x="0" y="0"/>
                </a:moveTo>
                <a:lnTo>
                  <a:pt x="3705308" y="0"/>
                </a:lnTo>
                <a:lnTo>
                  <a:pt x="3705308" y="3651412"/>
                </a:lnTo>
                <a:lnTo>
                  <a:pt x="0" y="36514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C966C47-65FB-4B20-AB5E-4971CBA06F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905" y="-342900"/>
            <a:ext cx="7856344" cy="9601199"/>
          </a:xfrm>
          <a:prstGeom prst="rect">
            <a:avLst/>
          </a:prstGeom>
        </p:spPr>
      </p:pic>
    </p:spTree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98</Words>
  <Application>Microsoft Office PowerPoint</Application>
  <PresentationFormat>Personnalisé</PresentationFormat>
  <Paragraphs>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More Sugar Thin</vt:lpstr>
      <vt:lpstr>Times New Roman Bold</vt:lpstr>
      <vt:lpstr>Asset</vt:lpstr>
      <vt:lpstr>Open Sans Bold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*Please delete this section before downloading.</dc:title>
  <dc:creator>DELL</dc:creator>
  <cp:lastModifiedBy>DELL</cp:lastModifiedBy>
  <cp:revision>4</cp:revision>
  <dcterms:created xsi:type="dcterms:W3CDTF">2006-08-16T00:00:00Z</dcterms:created>
  <dcterms:modified xsi:type="dcterms:W3CDTF">2025-01-24T15:05:42Z</dcterms:modified>
  <dc:identifier>DAGdB8evNu0</dc:identifier>
</cp:coreProperties>
</file>