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1"/>
  </p:notesMasterIdLst>
  <p:sldIdLst>
    <p:sldId id="256" r:id="rId2"/>
    <p:sldId id="267" r:id="rId3"/>
    <p:sldId id="257" r:id="rId4"/>
    <p:sldId id="258" r:id="rId5"/>
    <p:sldId id="259" r:id="rId6"/>
    <p:sldId id="260" r:id="rId7"/>
    <p:sldId id="279" r:id="rId8"/>
    <p:sldId id="262" r:id="rId9"/>
    <p:sldId id="263" r:id="rId10"/>
    <p:sldId id="268" r:id="rId11"/>
    <p:sldId id="280" r:id="rId12"/>
    <p:sldId id="277" r:id="rId13"/>
    <p:sldId id="273" r:id="rId14"/>
    <p:sldId id="274" r:id="rId15"/>
    <p:sldId id="275" r:id="rId16"/>
    <p:sldId id="276" r:id="rId17"/>
    <p:sldId id="270" r:id="rId18"/>
    <p:sldId id="278"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2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snapToGrid="0">
      <p:cViewPr varScale="1">
        <p:scale>
          <a:sx n="88" d="100"/>
          <a:sy n="88" d="100"/>
        </p:scale>
        <p:origin x="-293"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F9225-FAA9-4C80-B942-EB01C0FE7735}" type="datetimeFigureOut">
              <a:rPr lang="fr-FR" smtClean="0"/>
              <a:t>07/10/2021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BEFCE-0500-4475-B003-78344FEA6480}" type="slidenum">
              <a:rPr lang="fr-FR" smtClean="0"/>
              <a:t>‹N°›</a:t>
            </a:fld>
            <a:endParaRPr lang="fr-FR"/>
          </a:p>
        </p:txBody>
      </p:sp>
    </p:spTree>
    <p:extLst>
      <p:ext uri="{BB962C8B-B14F-4D97-AF65-F5344CB8AC3E}">
        <p14:creationId xmlns:p14="http://schemas.microsoft.com/office/powerpoint/2010/main" val="169929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135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2FE4703-EA2E-4D86-967A-EC3CB0DF80B7}" type="datetimeFigureOut">
              <a:rPr lang="fr-FR" smtClean="0"/>
              <a:t>07/10/2021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322664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2797635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53549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1330791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844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1589830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27291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299336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34464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FE4703-EA2E-4D86-967A-EC3CB0DF80B7}" type="datetimeFigureOut">
              <a:rPr lang="fr-FR" smtClean="0"/>
              <a:t>07/10/2021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196630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2FE4703-EA2E-4D86-967A-EC3CB0DF80B7}" type="datetimeFigureOut">
              <a:rPr lang="fr-FR" smtClean="0"/>
              <a:t>07/10/2021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204533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2FE4703-EA2E-4D86-967A-EC3CB0DF80B7}" type="datetimeFigureOut">
              <a:rPr lang="fr-FR" smtClean="0"/>
              <a:t>07/10/2021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173002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2FE4703-EA2E-4D86-967A-EC3CB0DF80B7}" type="datetimeFigureOut">
              <a:rPr lang="fr-FR" smtClean="0"/>
              <a:t>07/10/2021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81786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E4703-EA2E-4D86-967A-EC3CB0DF80B7}" type="datetimeFigureOut">
              <a:rPr lang="fr-FR" smtClean="0"/>
              <a:t>07/10/2021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253934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FE4703-EA2E-4D86-967A-EC3CB0DF80B7}" type="datetimeFigureOut">
              <a:rPr lang="fr-FR" smtClean="0"/>
              <a:t>07/10/2021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85593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FE4703-EA2E-4D86-967A-EC3CB0DF80B7}" type="datetimeFigureOut">
              <a:rPr lang="fr-FR" smtClean="0"/>
              <a:t>07/10/2021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D75BC69-C776-4939-9827-5C439582DD83}" type="slidenum">
              <a:rPr lang="fr-FR" smtClean="0"/>
              <a:t>‹N°›</a:t>
            </a:fld>
            <a:endParaRPr lang="fr-FR"/>
          </a:p>
        </p:txBody>
      </p:sp>
    </p:spTree>
    <p:extLst>
      <p:ext uri="{BB962C8B-B14F-4D97-AF65-F5344CB8AC3E}">
        <p14:creationId xmlns:p14="http://schemas.microsoft.com/office/powerpoint/2010/main" val="406303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2FE4703-EA2E-4D86-967A-EC3CB0DF80B7}" type="datetimeFigureOut">
              <a:rPr lang="fr-FR" smtClean="0"/>
              <a:t>07/10/2021</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D75BC69-C776-4939-9827-5C439582DD83}" type="slidenum">
              <a:rPr lang="fr-FR" smtClean="0"/>
              <a:t>‹N°›</a:t>
            </a:fld>
            <a:endParaRPr lang="fr-FR"/>
          </a:p>
        </p:txBody>
      </p:sp>
    </p:spTree>
    <p:extLst>
      <p:ext uri="{BB962C8B-B14F-4D97-AF65-F5344CB8AC3E}">
        <p14:creationId xmlns:p14="http://schemas.microsoft.com/office/powerpoint/2010/main" val="22863915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orldpopulationreview.com/countries/sweden-population" TargetMode="External"/><Relationship Id="rId13" Type="http://schemas.openxmlformats.org/officeDocument/2006/relationships/image" Target="../media/image16.png"/><Relationship Id="rId3" Type="http://schemas.openxmlformats.org/officeDocument/2006/relationships/hyperlink" Target="https://worldpopulationreview.com/countries/united-kingdom-population" TargetMode="External"/><Relationship Id="rId7" Type="http://schemas.openxmlformats.org/officeDocument/2006/relationships/hyperlink" Target="https://worldpopulationreview.com/countries/china-population" TargetMode="External"/><Relationship Id="rId12" Type="http://schemas.openxmlformats.org/officeDocument/2006/relationships/image" Target="../media/image15.png"/><Relationship Id="rId2" Type="http://schemas.openxmlformats.org/officeDocument/2006/relationships/hyperlink" Target="https://worldpopulationreview.com/countries/united-states-population" TargetMode="External"/><Relationship Id="rId1" Type="http://schemas.openxmlformats.org/officeDocument/2006/relationships/slideLayout" Target="../slideLayouts/slideLayout2.xml"/><Relationship Id="rId6" Type="http://schemas.openxmlformats.org/officeDocument/2006/relationships/hyperlink" Target="https://worldpopulationreview.com/countries/italy-population" TargetMode="External"/><Relationship Id="rId11" Type="http://schemas.openxmlformats.org/officeDocument/2006/relationships/hyperlink" Target="https://worldpopulationreview.com/countries/russia-population" TargetMode="External"/><Relationship Id="rId5" Type="http://schemas.openxmlformats.org/officeDocument/2006/relationships/hyperlink" Target="https://worldpopulationreview.com/countries/france-population" TargetMode="External"/><Relationship Id="rId10" Type="http://schemas.openxmlformats.org/officeDocument/2006/relationships/hyperlink" Target="https://worldpopulationreview.com/countries/japan-population" TargetMode="External"/><Relationship Id="rId4" Type="http://schemas.openxmlformats.org/officeDocument/2006/relationships/hyperlink" Target="https://worldpopulationreview.com/countries/germany-population" TargetMode="External"/><Relationship Id="rId9" Type="http://schemas.openxmlformats.org/officeDocument/2006/relationships/hyperlink" Target="https://worldpopulationreview.com/countries/australia-populati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58BF83D-62CC-4135-9C60-4FDB10DF2C33}"/>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xmlns="" id="{513D0DF8-EF4E-446E-A4AB-378D6A95F439}"/>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xmlns="" id="{F0D1BCF9-4348-4D11-871A-96BCCAB2A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7690664"/>
          </a:xfrm>
          <a:prstGeom prst="rect">
            <a:avLst/>
          </a:prstGeom>
        </p:spPr>
      </p:pic>
      <p:sp>
        <p:nvSpPr>
          <p:cNvPr id="8" name="ZoneTexte 7">
            <a:extLst>
              <a:ext uri="{FF2B5EF4-FFF2-40B4-BE49-F238E27FC236}">
                <a16:creationId xmlns:a16="http://schemas.microsoft.com/office/drawing/2014/main" xmlns="" id="{67C9C96C-A409-4989-B30D-0F57A2649844}"/>
              </a:ext>
            </a:extLst>
          </p:cNvPr>
          <p:cNvSpPr txBox="1"/>
          <p:nvPr/>
        </p:nvSpPr>
        <p:spPr>
          <a:xfrm>
            <a:off x="-4665116" y="331056"/>
            <a:ext cx="13022732" cy="523220"/>
          </a:xfrm>
          <a:prstGeom prst="rect">
            <a:avLst/>
          </a:prstGeom>
          <a:noFill/>
        </p:spPr>
        <p:txBody>
          <a:bodyPr wrap="square" rtlCol="0">
            <a:spAutoFit/>
          </a:bodyPr>
          <a:lstStyle/>
          <a:p>
            <a:pPr algn="ctr"/>
            <a:r>
              <a:rPr lang="fr-FR" sz="2800" b="1" dirty="0">
                <a:solidFill>
                  <a:schemeClr val="bg1"/>
                </a:solidFill>
                <a:latin typeface="Algerian" panose="04020705040A02060702" pitchFamily="82" charset="0"/>
              </a:rPr>
              <a:t> </a:t>
            </a:r>
          </a:p>
        </p:txBody>
      </p:sp>
      <p:sp>
        <p:nvSpPr>
          <p:cNvPr id="9" name="ZoneTexte 8">
            <a:extLst>
              <a:ext uri="{FF2B5EF4-FFF2-40B4-BE49-F238E27FC236}">
                <a16:creationId xmlns:a16="http://schemas.microsoft.com/office/drawing/2014/main" xmlns="" id="{87D73BA8-F33C-4F63-AFE5-B1BEAC17956B}"/>
              </a:ext>
            </a:extLst>
          </p:cNvPr>
          <p:cNvSpPr txBox="1"/>
          <p:nvPr/>
        </p:nvSpPr>
        <p:spPr>
          <a:xfrm>
            <a:off x="0" y="561888"/>
            <a:ext cx="3803904" cy="1569660"/>
          </a:xfrm>
          <a:prstGeom prst="rect">
            <a:avLst/>
          </a:prstGeom>
          <a:noFill/>
        </p:spPr>
        <p:txBody>
          <a:bodyPr wrap="square" rtlCol="0">
            <a:spAutoFit/>
          </a:bodyPr>
          <a:lstStyle/>
          <a:p>
            <a:r>
              <a:rPr lang="fr-FR" sz="4800" b="1" u="sng" dirty="0">
                <a:solidFill>
                  <a:schemeClr val="bg1">
                    <a:lumMod val="95000"/>
                    <a:lumOff val="5000"/>
                  </a:schemeClr>
                </a:solidFill>
                <a:latin typeface="Algerian" panose="04020705040A02060702" pitchFamily="82" charset="0"/>
              </a:rPr>
              <a:t>OLYMPIC GAMES </a:t>
            </a:r>
          </a:p>
        </p:txBody>
      </p:sp>
      <p:sp>
        <p:nvSpPr>
          <p:cNvPr id="10" name="ZoneTexte 9">
            <a:extLst>
              <a:ext uri="{FF2B5EF4-FFF2-40B4-BE49-F238E27FC236}">
                <a16:creationId xmlns:a16="http://schemas.microsoft.com/office/drawing/2014/main" xmlns="" id="{EFF686ED-855A-4192-BF24-268A3932B9AF}"/>
              </a:ext>
            </a:extLst>
          </p:cNvPr>
          <p:cNvSpPr txBox="1"/>
          <p:nvPr/>
        </p:nvSpPr>
        <p:spPr>
          <a:xfrm>
            <a:off x="9343474" y="5477934"/>
            <a:ext cx="3182112" cy="830997"/>
          </a:xfrm>
          <a:prstGeom prst="rect">
            <a:avLst/>
          </a:prstGeom>
          <a:noFill/>
        </p:spPr>
        <p:txBody>
          <a:bodyPr wrap="square" rtlCol="0">
            <a:spAutoFit/>
          </a:bodyPr>
          <a:lstStyle/>
          <a:p>
            <a:r>
              <a:rPr lang="fr-FR" sz="2400" b="1" u="sng" dirty="0">
                <a:solidFill>
                  <a:schemeClr val="bg1">
                    <a:lumMod val="95000"/>
                    <a:lumOff val="5000"/>
                  </a:schemeClr>
                </a:solidFill>
              </a:rPr>
              <a:t>ENCADRANT :</a:t>
            </a:r>
          </a:p>
          <a:p>
            <a:r>
              <a:rPr lang="fr-FR" sz="2400" b="1" u="sng" dirty="0">
                <a:solidFill>
                  <a:schemeClr val="bg1">
                    <a:lumMod val="95000"/>
                    <a:lumOff val="5000"/>
                  </a:schemeClr>
                </a:solidFill>
              </a:rPr>
              <a:t>MME </a:t>
            </a:r>
            <a:r>
              <a:rPr lang="fr-FR" sz="2400" b="1" u="sng" dirty="0" err="1">
                <a:solidFill>
                  <a:schemeClr val="bg1">
                    <a:lumMod val="95000"/>
                    <a:lumOff val="5000"/>
                  </a:schemeClr>
                </a:solidFill>
              </a:rPr>
              <a:t>Yosra</a:t>
            </a:r>
            <a:r>
              <a:rPr lang="fr-FR" sz="2400" b="1" u="sng" dirty="0">
                <a:solidFill>
                  <a:schemeClr val="bg1">
                    <a:lumMod val="95000"/>
                    <a:lumOff val="5000"/>
                  </a:schemeClr>
                </a:solidFill>
              </a:rPr>
              <a:t> </a:t>
            </a:r>
            <a:r>
              <a:rPr lang="fr-FR" sz="2400" b="1" u="sng" dirty="0" err="1">
                <a:solidFill>
                  <a:schemeClr val="bg1">
                    <a:lumMod val="95000"/>
                    <a:lumOff val="5000"/>
                  </a:schemeClr>
                </a:solidFill>
              </a:rPr>
              <a:t>Fraiji</a:t>
            </a:r>
            <a:endParaRPr lang="fr-FR" sz="2400" b="1" u="sng" dirty="0">
              <a:solidFill>
                <a:schemeClr val="bg1">
                  <a:lumMod val="95000"/>
                  <a:lumOff val="5000"/>
                </a:schemeClr>
              </a:solidFill>
            </a:endParaRPr>
          </a:p>
        </p:txBody>
      </p:sp>
    </p:spTree>
    <p:extLst>
      <p:ext uri="{BB962C8B-B14F-4D97-AF65-F5344CB8AC3E}">
        <p14:creationId xmlns:p14="http://schemas.microsoft.com/office/powerpoint/2010/main" val="31031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0"/>
                                        <p:tgtEl>
                                          <p:spTgt spid="10">
                                            <p:txEl>
                                              <p:pRg st="1" end="1"/>
                                            </p:txEl>
                                          </p:spTgt>
                                        </p:tgtEl>
                                      </p:cBhvr>
                                    </p:animEffect>
                                    <p:anim calcmode="lin" valueType="num">
                                      <p:cBhvr>
                                        <p:cTn id="2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1865D3CD-1C3C-4CBA-8A20-2AFAE183F86C}"/>
              </a:ext>
            </a:extLst>
          </p:cNvPr>
          <p:cNvSpPr txBox="1"/>
          <p:nvPr/>
        </p:nvSpPr>
        <p:spPr>
          <a:xfrm>
            <a:off x="405636" y="1079272"/>
            <a:ext cx="6107836" cy="3724096"/>
          </a:xfrm>
          <a:prstGeom prst="rect">
            <a:avLst/>
          </a:prstGeom>
          <a:noFill/>
        </p:spPr>
        <p:txBody>
          <a:bodyPr wrap="square">
            <a:spAutoFit/>
          </a:bodyPr>
          <a:lstStyle/>
          <a:p>
            <a:r>
              <a:rPr lang="fr-FR" sz="2800" b="1" u="sng" dirty="0">
                <a:solidFill>
                  <a:schemeClr val="accent1"/>
                </a:solidFill>
                <a:latin typeface="Arial" pitchFamily="34" charset="0"/>
                <a:cs typeface="Arial" pitchFamily="34" charset="0"/>
              </a:rPr>
              <a:t>Les acteurs (les taches):</a:t>
            </a:r>
          </a:p>
          <a:p>
            <a:endParaRPr lang="fr-FR" sz="2800" b="1" u="sng" dirty="0">
              <a:solidFill>
                <a:schemeClr val="accent1"/>
              </a:solidFill>
              <a:latin typeface="Arial" pitchFamily="34" charset="0"/>
              <a:cs typeface="Arial" pitchFamily="34" charset="0"/>
            </a:endParaRPr>
          </a:p>
          <a:p>
            <a:r>
              <a:rPr lang="fr-FR" sz="1800" b="1" i="1" dirty="0">
                <a:latin typeface="Arial" pitchFamily="34" charset="0"/>
                <a:cs typeface="Arial" pitchFamily="34" charset="0"/>
              </a:rPr>
              <a:t>-</a:t>
            </a:r>
            <a:r>
              <a:rPr lang="fr-FR" b="1" i="1" dirty="0">
                <a:latin typeface="Arial" pitchFamily="34" charset="0"/>
                <a:cs typeface="Arial" pitchFamily="34" charset="0"/>
              </a:rPr>
              <a:t> </a:t>
            </a:r>
            <a:r>
              <a:rPr lang="fr-FR" b="1" dirty="0">
                <a:latin typeface="Arial" pitchFamily="34" charset="0"/>
                <a:cs typeface="Arial" pitchFamily="34" charset="0"/>
              </a:rPr>
              <a:t>Gestion des sportifs</a:t>
            </a:r>
            <a:r>
              <a:rPr lang="fr-FR" dirty="0">
                <a:latin typeface="Arial" pitchFamily="34" charset="0"/>
                <a:cs typeface="Arial" pitchFamily="34" charset="0"/>
              </a:rPr>
              <a:t> </a:t>
            </a:r>
            <a:r>
              <a:rPr lang="fr-FR" sz="1800" b="1" dirty="0">
                <a:latin typeface="Arial" pitchFamily="34" charset="0"/>
                <a:cs typeface="Arial" pitchFamily="34" charset="0"/>
              </a:rPr>
              <a:t>qui est organise par : </a:t>
            </a:r>
            <a:r>
              <a:rPr lang="fr-FR" u="sng" dirty="0" err="1">
                <a:solidFill>
                  <a:srgbClr val="030218"/>
                </a:solidFill>
                <a:latin typeface="Arial" pitchFamily="34" charset="0"/>
                <a:cs typeface="Arial" pitchFamily="34" charset="0"/>
              </a:rPr>
              <a:t>Dhiaeddine</a:t>
            </a:r>
            <a:r>
              <a:rPr lang="fr-FR" u="sng" dirty="0">
                <a:solidFill>
                  <a:srgbClr val="030218"/>
                </a:solidFill>
                <a:latin typeface="Arial" pitchFamily="34" charset="0"/>
                <a:cs typeface="Arial" pitchFamily="34" charset="0"/>
              </a:rPr>
              <a:t> </a:t>
            </a:r>
            <a:r>
              <a:rPr lang="fr-FR" u="sng" dirty="0" err="1">
                <a:solidFill>
                  <a:srgbClr val="030218"/>
                </a:solidFill>
                <a:latin typeface="Arial" pitchFamily="34" charset="0"/>
                <a:cs typeface="Arial" pitchFamily="34" charset="0"/>
              </a:rPr>
              <a:t>Uwobikundiye</a:t>
            </a:r>
            <a:endParaRPr lang="fr-FR" sz="1800" b="1" u="sng" dirty="0">
              <a:solidFill>
                <a:srgbClr val="030218"/>
              </a:solidFill>
              <a:latin typeface="Arial" pitchFamily="34" charset="0"/>
              <a:cs typeface="Arial" pitchFamily="34" charset="0"/>
            </a:endParaRPr>
          </a:p>
          <a:p>
            <a:r>
              <a:rPr lang="fr-FR" sz="1800" b="1" dirty="0">
                <a:latin typeface="Arial" pitchFamily="34" charset="0"/>
                <a:cs typeface="Arial" pitchFamily="34" charset="0"/>
              </a:rPr>
              <a:t>-</a:t>
            </a:r>
            <a:r>
              <a:rPr lang="en-US" b="1" dirty="0">
                <a:latin typeface="Arial" pitchFamily="34" charset="0"/>
                <a:cs typeface="Arial" pitchFamily="34" charset="0"/>
              </a:rPr>
              <a:t>Gestion des </a:t>
            </a:r>
            <a:r>
              <a:rPr lang="en-US" b="1" dirty="0" err="1">
                <a:latin typeface="Arial" pitchFamily="34" charset="0"/>
                <a:cs typeface="Arial" pitchFamily="34" charset="0"/>
              </a:rPr>
              <a:t>employés</a:t>
            </a:r>
            <a:r>
              <a:rPr lang="en-US" dirty="0">
                <a:latin typeface="Arial" pitchFamily="34" charset="0"/>
                <a:cs typeface="Arial" pitchFamily="34" charset="0"/>
              </a:rPr>
              <a:t> </a:t>
            </a:r>
            <a:r>
              <a:rPr lang="fr-FR" sz="1800" b="1" dirty="0">
                <a:latin typeface="Arial" pitchFamily="34" charset="0"/>
                <a:cs typeface="Arial" pitchFamily="34" charset="0"/>
              </a:rPr>
              <a:t>qui est organise par : </a:t>
            </a:r>
            <a:endParaRPr lang="fr-FR" sz="1800" b="1" dirty="0" smtClean="0">
              <a:latin typeface="Arial" pitchFamily="34" charset="0"/>
              <a:cs typeface="Arial" pitchFamily="34" charset="0"/>
            </a:endParaRPr>
          </a:p>
          <a:p>
            <a:r>
              <a:rPr lang="fr-FR" sz="1800" b="1" dirty="0" smtClean="0">
                <a:latin typeface="Arial" pitchFamily="34" charset="0"/>
                <a:cs typeface="Arial" pitchFamily="34" charset="0"/>
              </a:rPr>
              <a:t> </a:t>
            </a:r>
            <a:r>
              <a:rPr lang="fr-FR" sz="1800" u="sng" dirty="0" err="1" smtClean="0">
                <a:solidFill>
                  <a:schemeClr val="bg1"/>
                </a:solidFill>
                <a:latin typeface="Arial" pitchFamily="34" charset="0"/>
                <a:cs typeface="Arial" pitchFamily="34" charset="0"/>
              </a:rPr>
              <a:t>Souha</a:t>
            </a:r>
            <a:r>
              <a:rPr lang="fr-FR" sz="1800" u="sng" dirty="0" smtClean="0">
                <a:solidFill>
                  <a:schemeClr val="bg1"/>
                </a:solidFill>
                <a:latin typeface="Arial" pitchFamily="34" charset="0"/>
                <a:cs typeface="Arial" pitchFamily="34" charset="0"/>
              </a:rPr>
              <a:t> </a:t>
            </a:r>
            <a:r>
              <a:rPr lang="fr-FR" sz="1800" u="sng" dirty="0" err="1">
                <a:solidFill>
                  <a:schemeClr val="bg1"/>
                </a:solidFill>
                <a:latin typeface="Arial" pitchFamily="34" charset="0"/>
                <a:cs typeface="Arial" pitchFamily="34" charset="0"/>
              </a:rPr>
              <a:t>Sghaier</a:t>
            </a:r>
            <a:r>
              <a:rPr lang="fr-FR" sz="1800" u="sng" dirty="0">
                <a:solidFill>
                  <a:schemeClr val="bg1"/>
                </a:solidFill>
                <a:latin typeface="Arial" pitchFamily="34" charset="0"/>
                <a:cs typeface="Arial" pitchFamily="34" charset="0"/>
              </a:rPr>
              <a:t> </a:t>
            </a:r>
          </a:p>
          <a:p>
            <a:r>
              <a:rPr lang="fr-FR" sz="1800" b="1" dirty="0">
                <a:latin typeface="Arial" pitchFamily="34" charset="0"/>
                <a:cs typeface="Arial" pitchFamily="34" charset="0"/>
              </a:rPr>
              <a:t>-</a:t>
            </a:r>
            <a:r>
              <a:rPr lang="fr-FR" b="1" dirty="0">
                <a:latin typeface="Arial" pitchFamily="34" charset="0"/>
                <a:cs typeface="Arial" pitchFamily="34" charset="0"/>
              </a:rPr>
              <a:t>Gestion des volontaires</a:t>
            </a:r>
            <a:r>
              <a:rPr lang="fr-FR" dirty="0">
                <a:latin typeface="Arial" pitchFamily="34" charset="0"/>
                <a:cs typeface="Arial" pitchFamily="34" charset="0"/>
              </a:rPr>
              <a:t> </a:t>
            </a:r>
            <a:r>
              <a:rPr lang="fr-FR" b="1" dirty="0">
                <a:latin typeface="Arial" pitchFamily="34" charset="0"/>
                <a:cs typeface="Arial" pitchFamily="34" charset="0"/>
              </a:rPr>
              <a:t>qui est organise par :</a:t>
            </a:r>
          </a:p>
          <a:p>
            <a:r>
              <a:rPr lang="fr-FR" u="sng" dirty="0">
                <a:solidFill>
                  <a:schemeClr val="bg1"/>
                </a:solidFill>
                <a:latin typeface="Arial" pitchFamily="34" charset="0"/>
                <a:cs typeface="Arial" pitchFamily="34" charset="0"/>
              </a:rPr>
              <a:t>Saida Bouaziz</a:t>
            </a:r>
            <a:endParaRPr lang="fr-FR" sz="1800" b="1" dirty="0">
              <a:solidFill>
                <a:srgbClr val="00B0F0"/>
              </a:solidFill>
              <a:latin typeface="Arial" pitchFamily="34" charset="0"/>
              <a:cs typeface="Arial" pitchFamily="34" charset="0"/>
            </a:endParaRPr>
          </a:p>
          <a:p>
            <a:r>
              <a:rPr lang="fr-FR" sz="1800" b="1" dirty="0">
                <a:latin typeface="Arial" pitchFamily="34" charset="0"/>
                <a:cs typeface="Arial" pitchFamily="34" charset="0"/>
              </a:rPr>
              <a:t>-</a:t>
            </a:r>
            <a:r>
              <a:rPr lang="fr-FR" b="1" dirty="0">
                <a:latin typeface="Arial" pitchFamily="34" charset="0"/>
                <a:cs typeface="Arial" pitchFamily="34" charset="0"/>
              </a:rPr>
              <a:t>Gestion des matériels q</a:t>
            </a:r>
            <a:r>
              <a:rPr lang="fr-FR" sz="1800" b="1" dirty="0">
                <a:latin typeface="Arial" pitchFamily="34" charset="0"/>
                <a:cs typeface="Arial" pitchFamily="34" charset="0"/>
              </a:rPr>
              <a:t>ui est organise par : </a:t>
            </a:r>
          </a:p>
          <a:p>
            <a:r>
              <a:rPr lang="fr-FR" u="sng" dirty="0" err="1">
                <a:solidFill>
                  <a:schemeClr val="bg1"/>
                </a:solidFill>
                <a:latin typeface="Arial" pitchFamily="34" charset="0"/>
                <a:cs typeface="Arial" pitchFamily="34" charset="0"/>
              </a:rPr>
              <a:t>Siwar</a:t>
            </a:r>
            <a:r>
              <a:rPr lang="fr-FR" u="sng" dirty="0">
                <a:solidFill>
                  <a:schemeClr val="bg1"/>
                </a:solidFill>
                <a:latin typeface="Arial" pitchFamily="34" charset="0"/>
                <a:cs typeface="Arial" pitchFamily="34" charset="0"/>
              </a:rPr>
              <a:t> Mejri</a:t>
            </a:r>
          </a:p>
          <a:p>
            <a:r>
              <a:rPr lang="fr-FR" sz="1800" b="1" dirty="0">
                <a:latin typeface="Arial" pitchFamily="34" charset="0"/>
                <a:cs typeface="Arial" pitchFamily="34" charset="0"/>
              </a:rPr>
              <a:t>-</a:t>
            </a:r>
            <a:r>
              <a:rPr lang="fr-FR" b="1" dirty="0">
                <a:latin typeface="Arial" pitchFamily="34" charset="0"/>
                <a:cs typeface="Arial" pitchFamily="34" charset="0"/>
              </a:rPr>
              <a:t>Gestion des médailles qui est organise par :</a:t>
            </a:r>
          </a:p>
          <a:p>
            <a:r>
              <a:rPr lang="fr-FR" u="sng" dirty="0">
                <a:solidFill>
                  <a:schemeClr val="bg1"/>
                </a:solidFill>
                <a:latin typeface="Arial" pitchFamily="34" charset="0"/>
                <a:cs typeface="Arial" pitchFamily="34" charset="0"/>
              </a:rPr>
              <a:t>Med </a:t>
            </a:r>
            <a:r>
              <a:rPr lang="fr-FR" u="sng" dirty="0" err="1">
                <a:solidFill>
                  <a:schemeClr val="bg1"/>
                </a:solidFill>
                <a:latin typeface="Arial" pitchFamily="34" charset="0"/>
                <a:cs typeface="Arial" pitchFamily="34" charset="0"/>
              </a:rPr>
              <a:t>achi</a:t>
            </a:r>
            <a:endParaRPr lang="fr-FR" u="sng" dirty="0">
              <a:solidFill>
                <a:schemeClr val="bg1"/>
              </a:solidFill>
              <a:latin typeface="Arial" pitchFamily="34" charset="0"/>
              <a:cs typeface="Arial" pitchFamily="34" charset="0"/>
            </a:endParaRPr>
          </a:p>
        </p:txBody>
      </p:sp>
      <p:pic>
        <p:nvPicPr>
          <p:cNvPr id="9220" name="Picture 4" descr="Open photo">
            <a:extLst>
              <a:ext uri="{FF2B5EF4-FFF2-40B4-BE49-F238E27FC236}">
                <a16:creationId xmlns:a16="http://schemas.microsoft.com/office/drawing/2014/main" xmlns="" id="{EDCBDECE-6F21-43F8-84EE-EDAB6F1C3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160" y="957353"/>
            <a:ext cx="2194560" cy="282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1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20"/>
                                        </p:tgtEl>
                                        <p:attrNameLst>
                                          <p:attrName>style.visibility</p:attrName>
                                        </p:attrNameLst>
                                      </p:cBhvr>
                                      <p:to>
                                        <p:strVal val="visible"/>
                                      </p:to>
                                    </p:set>
                                    <p:animEffect transition="in" filter="fade">
                                      <p:cBhvr>
                                        <p:cTn id="14" dur="1000"/>
                                        <p:tgtEl>
                                          <p:spTgt spid="9220"/>
                                        </p:tgtEl>
                                      </p:cBhvr>
                                    </p:animEffect>
                                    <p:anim calcmode="lin" valueType="num">
                                      <p:cBhvr>
                                        <p:cTn id="15" dur="1000" fill="hold"/>
                                        <p:tgtEl>
                                          <p:spTgt spid="9220"/>
                                        </p:tgtEl>
                                        <p:attrNameLst>
                                          <p:attrName>ppt_x</p:attrName>
                                        </p:attrNameLst>
                                      </p:cBhvr>
                                      <p:tavLst>
                                        <p:tav tm="0">
                                          <p:val>
                                            <p:strVal val="#ppt_x"/>
                                          </p:val>
                                        </p:tav>
                                        <p:tav tm="100000">
                                          <p:val>
                                            <p:strVal val="#ppt_x"/>
                                          </p:val>
                                        </p:tav>
                                      </p:tavLst>
                                    </p:anim>
                                    <p:anim calcmode="lin" valueType="num">
                                      <p:cBhvr>
                                        <p:cTn id="16"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4212" y="112143"/>
            <a:ext cx="8534400" cy="7021901"/>
          </a:xfrm>
        </p:spPr>
        <p:txBody>
          <a:bodyPr>
            <a:normAutofit fontScale="70000" lnSpcReduction="20000"/>
          </a:bodyPr>
          <a:lstStyle/>
          <a:p>
            <a:pPr marL="0" indent="0">
              <a:buNone/>
            </a:pPr>
            <a:r>
              <a:rPr lang="fr-FR" sz="3400" b="1" u="sng" dirty="0">
                <a:solidFill>
                  <a:schemeClr val="accent1"/>
                </a:solidFill>
                <a:latin typeface="Arial" pitchFamily="34" charset="0"/>
                <a:cs typeface="Arial" pitchFamily="34" charset="0"/>
              </a:rPr>
              <a:t>4. Conception graphique :</a:t>
            </a:r>
          </a:p>
          <a:p>
            <a:pPr marL="0" indent="0">
              <a:buNone/>
            </a:pPr>
            <a:endParaRPr lang="fr-FR" u="sng" dirty="0">
              <a:solidFill>
                <a:schemeClr val="accent1"/>
              </a:solidFill>
              <a:latin typeface="Arial" pitchFamily="34" charset="0"/>
              <a:cs typeface="Arial" pitchFamily="34" charset="0"/>
            </a:endParaRPr>
          </a:p>
          <a:p>
            <a:r>
              <a:rPr lang="fr-FR" sz="2600" b="1" dirty="0">
                <a:solidFill>
                  <a:schemeClr val="bg1"/>
                </a:solidFill>
                <a:latin typeface="Arial" pitchFamily="34" charset="0"/>
                <a:cs typeface="Arial" pitchFamily="34" charset="0"/>
              </a:rPr>
              <a:t>Polices :</a:t>
            </a:r>
            <a:r>
              <a:rPr lang="fr-FR" sz="2600" dirty="0">
                <a:solidFill>
                  <a:schemeClr val="bg1"/>
                </a:solidFill>
                <a:latin typeface="Arial" pitchFamily="34" charset="0"/>
                <a:cs typeface="Arial" pitchFamily="34" charset="0"/>
              </a:rPr>
              <a:t> Arial</a:t>
            </a:r>
          </a:p>
          <a:p>
            <a:r>
              <a:rPr lang="fr-FR" sz="2600" b="1" dirty="0">
                <a:solidFill>
                  <a:schemeClr val="bg1"/>
                </a:solidFill>
                <a:latin typeface="Arial" pitchFamily="34" charset="0"/>
                <a:cs typeface="Arial" pitchFamily="34" charset="0"/>
              </a:rPr>
              <a:t>Couleurs :</a:t>
            </a:r>
            <a:r>
              <a:rPr lang="fr-FR" sz="2600" dirty="0">
                <a:solidFill>
                  <a:schemeClr val="bg1"/>
                </a:solidFill>
                <a:latin typeface="Arial" pitchFamily="34" charset="0"/>
                <a:cs typeface="Arial" pitchFamily="34" charset="0"/>
              </a:rPr>
              <a:t> bleu, noir, rouge, jaune et vert</a:t>
            </a:r>
          </a:p>
          <a:p>
            <a:r>
              <a:rPr lang="fr-FR" sz="2600" b="1" dirty="0">
                <a:solidFill>
                  <a:schemeClr val="bg1"/>
                </a:solidFill>
                <a:latin typeface="Arial" pitchFamily="34" charset="0"/>
                <a:cs typeface="Arial" pitchFamily="34" charset="0"/>
              </a:rPr>
              <a:t>Logo :</a:t>
            </a:r>
            <a:r>
              <a:rPr lang="fr-FR" sz="2600" dirty="0">
                <a:solidFill>
                  <a:schemeClr val="bg1"/>
                </a:solidFill>
                <a:latin typeface="Arial" pitchFamily="34" charset="0"/>
                <a:cs typeface="Arial" pitchFamily="34" charset="0"/>
              </a:rPr>
              <a:t> </a:t>
            </a:r>
          </a:p>
          <a:p>
            <a:pPr marL="0" indent="0">
              <a:buNone/>
            </a:pPr>
            <a:endParaRPr lang="fr-FR" sz="3400" dirty="0">
              <a:latin typeface="Arial" pitchFamily="34" charset="0"/>
              <a:cs typeface="Arial" pitchFamily="34" charset="0"/>
            </a:endParaRPr>
          </a:p>
          <a:p>
            <a:pPr marL="0" indent="0">
              <a:buNone/>
            </a:pPr>
            <a:r>
              <a:rPr lang="fr-FR" sz="3400" b="1" dirty="0">
                <a:solidFill>
                  <a:schemeClr val="accent6">
                    <a:lumMod val="75000"/>
                  </a:schemeClr>
                </a:solidFill>
                <a:latin typeface="Arial" pitchFamily="34" charset="0"/>
                <a:cs typeface="Arial" pitchFamily="34" charset="0"/>
              </a:rPr>
              <a:t>  </a:t>
            </a:r>
            <a:r>
              <a:rPr lang="fr-FR" sz="3400" b="1" u="sng" dirty="0">
                <a:solidFill>
                  <a:schemeClr val="accent1"/>
                </a:solidFill>
                <a:latin typeface="Arial" pitchFamily="34" charset="0"/>
                <a:cs typeface="Arial" pitchFamily="34" charset="0"/>
              </a:rPr>
              <a:t>5.Etude de la concurrence : </a:t>
            </a:r>
            <a:endParaRPr lang="fr-FR" u="sng" dirty="0">
              <a:solidFill>
                <a:schemeClr val="accent1"/>
              </a:solidFill>
              <a:latin typeface="Arial" pitchFamily="34" charset="0"/>
              <a:cs typeface="Arial" pitchFamily="34" charset="0"/>
            </a:endParaRPr>
          </a:p>
          <a:p>
            <a:pPr marL="0" indent="0">
              <a:buNone/>
            </a:pPr>
            <a:r>
              <a:rPr lang="fr-FR" sz="2600" dirty="0">
                <a:solidFill>
                  <a:schemeClr val="bg1"/>
                </a:solidFill>
                <a:latin typeface="Arial" pitchFamily="34" charset="0"/>
                <a:cs typeface="Arial" pitchFamily="34" charset="0"/>
              </a:rPr>
              <a:t>Voici les 10 pays avec le plus de médailles olympiques :</a:t>
            </a:r>
          </a:p>
          <a:p>
            <a:pPr lvl="0" fontAlgn="base"/>
            <a:r>
              <a:rPr lang="en-ZA" sz="2600" dirty="0">
                <a:latin typeface="Arial" pitchFamily="34" charset="0"/>
                <a:cs typeface="Arial" pitchFamily="34" charset="0"/>
                <a:hlinkClick r:id="rId2"/>
              </a:rPr>
              <a:t>United States</a:t>
            </a:r>
            <a:r>
              <a:rPr lang="en-ZA" sz="2600" dirty="0">
                <a:latin typeface="Arial" pitchFamily="34" charset="0"/>
                <a:cs typeface="Arial" pitchFamily="34" charset="0"/>
              </a:rPr>
              <a:t> </a:t>
            </a:r>
            <a:r>
              <a:rPr lang="en-ZA" sz="2600" dirty="0">
                <a:solidFill>
                  <a:schemeClr val="bg1"/>
                </a:solidFill>
                <a:latin typeface="Arial" pitchFamily="34" charset="0"/>
                <a:cs typeface="Arial" pitchFamily="34" charset="0"/>
              </a:rPr>
              <a:t>(2980 </a:t>
            </a:r>
            <a:r>
              <a:rPr lang="en-ZA" sz="2600" dirty="0" err="1">
                <a:solidFill>
                  <a:schemeClr val="bg1"/>
                </a:solidFill>
                <a:latin typeface="Arial" pitchFamily="34" charset="0"/>
                <a:cs typeface="Arial" pitchFamily="34" charset="0"/>
              </a:rPr>
              <a:t>médailles</a:t>
            </a:r>
            <a:r>
              <a:rPr lang="en-ZA" sz="2600" dirty="0">
                <a:solidFill>
                  <a:schemeClr val="bg1"/>
                </a:solidFill>
                <a:latin typeface="Arial" pitchFamily="34" charset="0"/>
                <a:cs typeface="Arial" pitchFamily="34" charset="0"/>
              </a:rPr>
              <a:t>)</a:t>
            </a:r>
            <a:endParaRPr lang="fr-FR" sz="2600" dirty="0">
              <a:solidFill>
                <a:schemeClr val="bg1"/>
              </a:solidFill>
              <a:latin typeface="Arial" pitchFamily="34" charset="0"/>
              <a:cs typeface="Arial" pitchFamily="34" charset="0"/>
            </a:endParaRPr>
          </a:p>
          <a:p>
            <a:pPr lvl="0" fontAlgn="base"/>
            <a:r>
              <a:rPr lang="en-ZA" sz="2600" dirty="0">
                <a:latin typeface="Arial" pitchFamily="34" charset="0"/>
                <a:cs typeface="Arial" pitchFamily="34" charset="0"/>
                <a:hlinkClick r:id="rId3"/>
              </a:rPr>
              <a:t>United Kingdom</a:t>
            </a:r>
            <a:r>
              <a:rPr lang="en-ZA" sz="2600" dirty="0">
                <a:latin typeface="Arial" pitchFamily="34" charset="0"/>
                <a:cs typeface="Arial" pitchFamily="34" charset="0"/>
              </a:rPr>
              <a:t> </a:t>
            </a:r>
            <a:r>
              <a:rPr lang="en-ZA" sz="2600" dirty="0">
                <a:solidFill>
                  <a:schemeClr val="bg1"/>
                </a:solidFill>
                <a:latin typeface="Arial" pitchFamily="34" charset="0"/>
                <a:cs typeface="Arial" pitchFamily="34" charset="0"/>
              </a:rPr>
              <a:t>(948 </a:t>
            </a:r>
            <a:r>
              <a:rPr lang="en-ZA" sz="2600" dirty="0" err="1">
                <a:solidFill>
                  <a:schemeClr val="bg1"/>
                </a:solidFill>
                <a:latin typeface="Arial" pitchFamily="34" charset="0"/>
                <a:cs typeface="Arial" pitchFamily="34" charset="0"/>
              </a:rPr>
              <a:t>médailles</a:t>
            </a:r>
            <a:r>
              <a:rPr lang="en-ZA" sz="2600" dirty="0">
                <a:solidFill>
                  <a:schemeClr val="bg1"/>
                </a:solidFill>
                <a:latin typeface="Arial" pitchFamily="34" charset="0"/>
                <a:cs typeface="Arial" pitchFamily="34" charset="0"/>
              </a:rPr>
              <a:t>)</a:t>
            </a:r>
            <a:endParaRPr lang="fr-FR" sz="2600" dirty="0">
              <a:solidFill>
                <a:schemeClr val="bg1"/>
              </a:solidFill>
              <a:latin typeface="Arial" pitchFamily="34" charset="0"/>
              <a:cs typeface="Arial" pitchFamily="34" charset="0"/>
            </a:endParaRPr>
          </a:p>
          <a:p>
            <a:pPr lvl="0" fontAlgn="base"/>
            <a:r>
              <a:rPr lang="fr-FR" sz="2600" dirty="0">
                <a:latin typeface="Arial" pitchFamily="34" charset="0"/>
                <a:cs typeface="Arial" pitchFamily="34" charset="0"/>
                <a:hlinkClick r:id="rId4"/>
              </a:rPr>
              <a:t>Germany</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(892 médailles)</a:t>
            </a:r>
          </a:p>
          <a:p>
            <a:pPr lvl="0" fontAlgn="base"/>
            <a:r>
              <a:rPr lang="fr-FR" sz="2600" dirty="0">
                <a:latin typeface="Arial" pitchFamily="34" charset="0"/>
                <a:cs typeface="Arial" pitchFamily="34" charset="0"/>
                <a:hlinkClick r:id="rId5"/>
              </a:rPr>
              <a:t>France</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(874 médailles)</a:t>
            </a:r>
          </a:p>
          <a:p>
            <a:pPr lvl="0" fontAlgn="base"/>
            <a:r>
              <a:rPr lang="fr-FR" sz="2600" dirty="0">
                <a:latin typeface="Arial" pitchFamily="34" charset="0"/>
                <a:cs typeface="Arial" pitchFamily="34" charset="0"/>
                <a:hlinkClick r:id="rId6"/>
              </a:rPr>
              <a:t>Italie</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(742 médailles)</a:t>
            </a:r>
          </a:p>
          <a:p>
            <a:pPr lvl="0" fontAlgn="base"/>
            <a:r>
              <a:rPr lang="fr-FR" sz="2600" dirty="0">
                <a:latin typeface="Arial" pitchFamily="34" charset="0"/>
                <a:cs typeface="Arial" pitchFamily="34" charset="0"/>
                <a:hlinkClick r:id="rId7"/>
              </a:rPr>
              <a:t>China</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(696 médailles)</a:t>
            </a:r>
          </a:p>
          <a:p>
            <a:pPr lvl="0" fontAlgn="base"/>
            <a:r>
              <a:rPr lang="fr-FR" sz="2600" dirty="0" err="1">
                <a:latin typeface="Arial" pitchFamily="34" charset="0"/>
                <a:cs typeface="Arial" pitchFamily="34" charset="0"/>
                <a:hlinkClick r:id="rId8"/>
              </a:rPr>
              <a:t>Sweden</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(661 médailles)</a:t>
            </a:r>
          </a:p>
          <a:p>
            <a:pPr lvl="0" fontAlgn="base"/>
            <a:r>
              <a:rPr lang="fr-FR" sz="2600" dirty="0">
                <a:latin typeface="Arial" pitchFamily="34" charset="0"/>
                <a:cs typeface="Arial" pitchFamily="34" charset="0"/>
                <a:hlinkClick r:id="rId9"/>
              </a:rPr>
              <a:t>Australie</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(562 médailles)</a:t>
            </a:r>
          </a:p>
          <a:p>
            <a:pPr lvl="0" fontAlgn="base"/>
            <a:r>
              <a:rPr lang="fr-FR" sz="2600" dirty="0" err="1">
                <a:latin typeface="Arial" pitchFamily="34" charset="0"/>
                <a:cs typeface="Arial" pitchFamily="34" charset="0"/>
                <a:hlinkClick r:id="rId10"/>
              </a:rPr>
              <a:t>Japan</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(555 médailles)</a:t>
            </a:r>
          </a:p>
          <a:p>
            <a:pPr lvl="0"/>
            <a:r>
              <a:rPr lang="fr-FR" sz="2600" dirty="0" err="1">
                <a:latin typeface="Arial" pitchFamily="34" charset="0"/>
                <a:cs typeface="Arial" pitchFamily="34" charset="0"/>
                <a:hlinkClick r:id="rId11"/>
              </a:rPr>
              <a:t>Russia</a:t>
            </a:r>
            <a:r>
              <a:rPr lang="fr-FR" sz="2600" dirty="0">
                <a:latin typeface="Arial" pitchFamily="34" charset="0"/>
                <a:cs typeface="Arial" pitchFamily="34" charset="0"/>
              </a:rPr>
              <a:t> </a:t>
            </a:r>
            <a:r>
              <a:rPr lang="fr-FR" sz="2600" dirty="0">
                <a:solidFill>
                  <a:schemeClr val="bg1"/>
                </a:solidFill>
                <a:latin typeface="Arial" pitchFamily="34" charset="0"/>
                <a:cs typeface="Arial" pitchFamily="34" charset="0"/>
              </a:rPr>
              <a:t>(547 médailles) </a:t>
            </a:r>
          </a:p>
          <a:p>
            <a:endParaRPr lang="fr-FR" dirty="0"/>
          </a:p>
        </p:txBody>
      </p:sp>
      <p:pic>
        <p:nvPicPr>
          <p:cNvPr id="4" name="Picture 2" descr="Open photo">
            <a:extLst>
              <a:ext uri="{FF2B5EF4-FFF2-40B4-BE49-F238E27FC236}">
                <a16:creationId xmlns:a16="http://schemas.microsoft.com/office/drawing/2014/main" xmlns="" id="{2F8FBD2C-093C-474A-818D-CB50C5036E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82927" y="4770120"/>
            <a:ext cx="1779533" cy="17449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Open photo">
            <a:extLst>
              <a:ext uri="{FF2B5EF4-FFF2-40B4-BE49-F238E27FC236}">
                <a16:creationId xmlns:a16="http://schemas.microsoft.com/office/drawing/2014/main" xmlns="" id="{74D07788-06A9-4B77-ADC4-9DE0D2EA0F3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43953" y="1470499"/>
            <a:ext cx="1363658" cy="642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14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1000"/>
                                        <p:tgtEl>
                                          <p:spTgt spid="3">
                                            <p:txEl>
                                              <p:pRg st="15" end="15"/>
                                            </p:txEl>
                                          </p:spTgt>
                                        </p:tgtEl>
                                      </p:cBhvr>
                                    </p:animEffect>
                                    <p:anim calcmode="lin" valueType="num">
                                      <p:cBhvr>
                                        <p:cTn id="9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Effect transition="in" filter="fade">
                                      <p:cBhvr>
                                        <p:cTn id="97" dur="1000"/>
                                        <p:tgtEl>
                                          <p:spTgt spid="3">
                                            <p:txEl>
                                              <p:pRg st="16" end="16"/>
                                            </p:txEl>
                                          </p:spTgt>
                                        </p:tgtEl>
                                      </p:cBhvr>
                                    </p:animEffect>
                                    <p:anim calcmode="lin" valueType="num">
                                      <p:cBhvr>
                                        <p:cTn id="9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
                                            <p:txEl>
                                              <p:pRg st="17" end="17"/>
                                            </p:txEl>
                                          </p:spTgt>
                                        </p:tgtEl>
                                        <p:attrNameLst>
                                          <p:attrName>style.visibility</p:attrName>
                                        </p:attrNameLst>
                                      </p:cBhvr>
                                      <p:to>
                                        <p:strVal val="visible"/>
                                      </p:to>
                                    </p:set>
                                    <p:animEffect transition="in" filter="fade">
                                      <p:cBhvr>
                                        <p:cTn id="102" dur="1000"/>
                                        <p:tgtEl>
                                          <p:spTgt spid="3">
                                            <p:txEl>
                                              <p:pRg st="17" end="17"/>
                                            </p:txEl>
                                          </p:spTgt>
                                        </p:tgtEl>
                                      </p:cBhvr>
                                    </p:animEffect>
                                    <p:anim calcmode="lin" valueType="num">
                                      <p:cBhvr>
                                        <p:cTn id="10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4211" y="0"/>
            <a:ext cx="9693365" cy="6771736"/>
          </a:xfrm>
        </p:spPr>
        <p:txBody>
          <a:bodyPr>
            <a:normAutofit fontScale="92500" lnSpcReduction="10000"/>
          </a:bodyPr>
          <a:lstStyle/>
          <a:p>
            <a:pPr marL="0" indent="0">
              <a:buNone/>
            </a:pPr>
            <a:r>
              <a:rPr lang="fr-FR" sz="2600" b="1" u="sng" dirty="0" smtClean="0">
                <a:solidFill>
                  <a:schemeClr val="accent1"/>
                </a:solidFill>
                <a:latin typeface="Arial" pitchFamily="34" charset="0"/>
                <a:cs typeface="Arial" pitchFamily="34" charset="0"/>
              </a:rPr>
              <a:t>6.Equipe :</a:t>
            </a:r>
            <a:endParaRPr lang="fr-FR" sz="2600" b="1" u="sng" dirty="0">
              <a:solidFill>
                <a:schemeClr val="accent4">
                  <a:lumMod val="50000"/>
                </a:schemeClr>
              </a:solidFill>
              <a:latin typeface="Arial" pitchFamily="34" charset="0"/>
              <a:cs typeface="Arial" pitchFamily="34" charset="0"/>
            </a:endParaRPr>
          </a:p>
          <a:p>
            <a:r>
              <a:rPr lang="fr-FR" sz="1900" b="1" u="sng" dirty="0">
                <a:solidFill>
                  <a:schemeClr val="accent4">
                    <a:lumMod val="50000"/>
                  </a:schemeClr>
                </a:solidFill>
                <a:latin typeface="Arial" pitchFamily="34" charset="0"/>
                <a:cs typeface="Arial" pitchFamily="34" charset="0"/>
              </a:rPr>
              <a:t>Les modules de l'application (métiers et CRUDS)</a:t>
            </a:r>
          </a:p>
          <a:p>
            <a:pPr lvl="0"/>
            <a:endParaRPr lang="fr-FR" sz="1900" b="1" u="sng" dirty="0">
              <a:solidFill>
                <a:schemeClr val="bg1"/>
              </a:solidFill>
              <a:latin typeface="Arial" pitchFamily="34" charset="0"/>
              <a:cs typeface="Arial" pitchFamily="34" charset="0"/>
            </a:endParaRPr>
          </a:p>
          <a:p>
            <a:pPr lvl="0"/>
            <a:r>
              <a:rPr lang="fr-FR" sz="1900" b="1" u="sng" dirty="0">
                <a:solidFill>
                  <a:schemeClr val="bg1"/>
                </a:solidFill>
                <a:latin typeface="Arial" pitchFamily="34" charset="0"/>
                <a:cs typeface="Arial" pitchFamily="34" charset="0"/>
              </a:rPr>
              <a:t> Gestion des sportifs : </a:t>
            </a:r>
          </a:p>
          <a:p>
            <a:pPr marL="0" lvl="0" indent="0">
              <a:buNone/>
            </a:pPr>
            <a:endParaRPr lang="fr-FR" sz="1900" b="1" u="sng" dirty="0">
              <a:solidFill>
                <a:schemeClr val="bg1"/>
              </a:solidFill>
              <a:latin typeface="Arial" pitchFamily="34" charset="0"/>
              <a:cs typeface="Arial" pitchFamily="34" charset="0"/>
            </a:endParaRPr>
          </a:p>
          <a:p>
            <a:pPr lvl="0">
              <a:buFont typeface="Wingdings" panose="05000000000000000000" pitchFamily="2" charset="2"/>
              <a:buChar char="§"/>
            </a:pPr>
            <a:r>
              <a:rPr lang="fr-FR" sz="1900" b="1" u="sng" dirty="0">
                <a:solidFill>
                  <a:schemeClr val="bg1"/>
                </a:solidFill>
                <a:latin typeface="Arial" pitchFamily="34" charset="0"/>
                <a:cs typeface="Arial" pitchFamily="34" charset="0"/>
              </a:rPr>
              <a:t> CRUDS :</a:t>
            </a:r>
            <a:endParaRPr lang="fr-FR" sz="1900" u="sng" dirty="0">
              <a:solidFill>
                <a:schemeClr val="bg1"/>
              </a:solidFill>
              <a:latin typeface="Arial" pitchFamily="34" charset="0"/>
              <a:cs typeface="Arial" pitchFamily="34" charset="0"/>
            </a:endParaRPr>
          </a:p>
          <a:p>
            <a:pPr lvl="0"/>
            <a:r>
              <a:rPr lang="fr-FR" sz="1900" dirty="0">
                <a:solidFill>
                  <a:schemeClr val="bg1"/>
                </a:solidFill>
                <a:latin typeface="Arial" pitchFamily="34" charset="0"/>
                <a:cs typeface="Arial" pitchFamily="34" charset="0"/>
              </a:rPr>
              <a:t>Afficher les sportifs</a:t>
            </a:r>
          </a:p>
          <a:p>
            <a:pPr lvl="0"/>
            <a:r>
              <a:rPr lang="fr-FR" sz="1900" dirty="0">
                <a:solidFill>
                  <a:schemeClr val="bg1"/>
                </a:solidFill>
                <a:latin typeface="Arial" pitchFamily="34" charset="0"/>
                <a:cs typeface="Arial" pitchFamily="34" charset="0"/>
              </a:rPr>
              <a:t>Ajouter les sportifs</a:t>
            </a:r>
          </a:p>
          <a:p>
            <a:pPr lvl="0"/>
            <a:r>
              <a:rPr lang="fr-FR" sz="1900" dirty="0">
                <a:solidFill>
                  <a:schemeClr val="bg1"/>
                </a:solidFill>
                <a:latin typeface="Arial" pitchFamily="34" charset="0"/>
                <a:cs typeface="Arial" pitchFamily="34" charset="0"/>
              </a:rPr>
              <a:t>Supprimer les sportifs</a:t>
            </a:r>
          </a:p>
          <a:p>
            <a:pPr lvl="0"/>
            <a:r>
              <a:rPr lang="fr-FR" sz="1900" dirty="0">
                <a:solidFill>
                  <a:schemeClr val="bg1"/>
                </a:solidFill>
                <a:latin typeface="Arial" pitchFamily="34" charset="0"/>
                <a:cs typeface="Arial" pitchFamily="34" charset="0"/>
              </a:rPr>
              <a:t>Modifier les données du sportif</a:t>
            </a:r>
          </a:p>
          <a:p>
            <a:pPr lvl="0"/>
            <a:endParaRPr lang="fr-FR" sz="1900" dirty="0">
              <a:solidFill>
                <a:schemeClr val="bg1"/>
              </a:solidFill>
              <a:latin typeface="Arial" pitchFamily="34" charset="0"/>
              <a:cs typeface="Arial" pitchFamily="34" charset="0"/>
            </a:endParaRPr>
          </a:p>
          <a:p>
            <a:pPr lvl="0">
              <a:buFont typeface="Wingdings" panose="05000000000000000000" pitchFamily="2" charset="2"/>
              <a:buChar char="§"/>
            </a:pPr>
            <a:r>
              <a:rPr lang="fr-FR" sz="1900" b="1" u="sng" dirty="0">
                <a:solidFill>
                  <a:schemeClr val="bg1"/>
                </a:solidFill>
                <a:latin typeface="Arial" pitchFamily="34" charset="0"/>
                <a:cs typeface="Arial" pitchFamily="34" charset="0"/>
              </a:rPr>
              <a:t>Métiers :</a:t>
            </a:r>
          </a:p>
          <a:p>
            <a:pPr lvl="0">
              <a:buFont typeface="Wingdings" panose="05000000000000000000" pitchFamily="2" charset="2"/>
              <a:buChar char="§"/>
            </a:pPr>
            <a:r>
              <a:rPr lang="fr-FR" sz="1900" dirty="0">
                <a:solidFill>
                  <a:schemeClr val="bg1"/>
                </a:solidFill>
                <a:latin typeface="Arial" pitchFamily="34" charset="0"/>
                <a:cs typeface="Arial" pitchFamily="34" charset="0"/>
              </a:rPr>
              <a:t>Rechercher : nom/ CIN / type de sport </a:t>
            </a:r>
          </a:p>
          <a:p>
            <a:pPr lvl="0"/>
            <a:r>
              <a:rPr lang="fr-FR" sz="1900" dirty="0">
                <a:solidFill>
                  <a:schemeClr val="bg1"/>
                </a:solidFill>
                <a:latin typeface="Arial" pitchFamily="34" charset="0"/>
                <a:cs typeface="Arial" pitchFamily="34" charset="0"/>
              </a:rPr>
              <a:t>   Trier : âge/ nom/ nombre de médailles</a:t>
            </a:r>
          </a:p>
          <a:p>
            <a:pPr lvl="0"/>
            <a:r>
              <a:rPr lang="fr-FR" sz="1900" dirty="0">
                <a:solidFill>
                  <a:schemeClr val="bg1"/>
                </a:solidFill>
                <a:latin typeface="Arial" pitchFamily="34" charset="0"/>
                <a:cs typeface="Arial" pitchFamily="34" charset="0"/>
              </a:rPr>
              <a:t>   Somme des sportifs</a:t>
            </a:r>
          </a:p>
          <a:p>
            <a:pPr lvl="0"/>
            <a:r>
              <a:rPr lang="fr-FR" sz="1900" dirty="0">
                <a:solidFill>
                  <a:schemeClr val="bg1"/>
                </a:solidFill>
                <a:latin typeface="Arial" pitchFamily="34" charset="0"/>
                <a:cs typeface="Arial" pitchFamily="34" charset="0"/>
              </a:rPr>
              <a:t>   Impression des documents des sportifs</a:t>
            </a:r>
          </a:p>
          <a:p>
            <a:pPr lvl="0"/>
            <a:r>
              <a:rPr lang="fr-FR" sz="1900" dirty="0">
                <a:solidFill>
                  <a:schemeClr val="bg1"/>
                </a:solidFill>
                <a:latin typeface="Arial" pitchFamily="34" charset="0"/>
                <a:cs typeface="Arial" pitchFamily="34" charset="0"/>
              </a:rPr>
              <a:t>   Sécurité authentification</a:t>
            </a:r>
          </a:p>
          <a:p>
            <a:endParaRPr lang="fr-FR" dirty="0"/>
          </a:p>
        </p:txBody>
      </p:sp>
      <p:pic>
        <p:nvPicPr>
          <p:cNvPr id="4" name="Picture 2" descr="Open photo">
            <a:extLst>
              <a:ext uri="{FF2B5EF4-FFF2-40B4-BE49-F238E27FC236}">
                <a16:creationId xmlns:a16="http://schemas.microsoft.com/office/drawing/2014/main" xmlns="" id="{3D8A1B6F-679C-4047-BF95-6F59E65BF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828" y="2501066"/>
            <a:ext cx="3610596" cy="216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9781" y="461513"/>
            <a:ext cx="9046084" cy="5680494"/>
          </a:xfrm>
        </p:spPr>
        <p:txBody>
          <a:bodyPr/>
          <a:lstStyle/>
          <a:p>
            <a:pPr marL="0" lvl="0" indent="0">
              <a:buNone/>
            </a:pPr>
            <a:r>
              <a:rPr lang="en-US" sz="1800" b="1" u="sng" dirty="0" err="1" smtClean="0">
                <a:solidFill>
                  <a:schemeClr val="bg1"/>
                </a:solidFill>
                <a:latin typeface="Arial" pitchFamily="34" charset="0"/>
                <a:cs typeface="Arial" pitchFamily="34" charset="0"/>
              </a:rPr>
              <a:t>Gestion</a:t>
            </a:r>
            <a:r>
              <a:rPr lang="en-US" sz="1800" b="1" u="sng" dirty="0" smtClean="0">
                <a:solidFill>
                  <a:schemeClr val="bg1"/>
                </a:solidFill>
                <a:latin typeface="Arial" pitchFamily="34" charset="0"/>
                <a:cs typeface="Arial" pitchFamily="34" charset="0"/>
              </a:rPr>
              <a:t> </a:t>
            </a:r>
            <a:r>
              <a:rPr lang="en-US" sz="1800" b="1" u="sng" dirty="0">
                <a:solidFill>
                  <a:schemeClr val="bg1"/>
                </a:solidFill>
                <a:latin typeface="Arial" pitchFamily="34" charset="0"/>
                <a:cs typeface="Arial" pitchFamily="34" charset="0"/>
              </a:rPr>
              <a:t>des </a:t>
            </a:r>
            <a:r>
              <a:rPr lang="en-US" sz="1800" b="1" u="sng" dirty="0" err="1">
                <a:solidFill>
                  <a:schemeClr val="bg1"/>
                </a:solidFill>
                <a:latin typeface="Arial" pitchFamily="34" charset="0"/>
                <a:cs typeface="Arial" pitchFamily="34" charset="0"/>
              </a:rPr>
              <a:t>employés</a:t>
            </a:r>
            <a:r>
              <a:rPr lang="en-US" sz="1800" b="1" u="sng" dirty="0">
                <a:solidFill>
                  <a:schemeClr val="bg1"/>
                </a:solidFill>
                <a:latin typeface="Arial" pitchFamily="34" charset="0"/>
                <a:cs typeface="Arial" pitchFamily="34" charset="0"/>
              </a:rPr>
              <a:t> :</a:t>
            </a:r>
          </a:p>
          <a:p>
            <a:pPr lvl="0">
              <a:buFont typeface="Wingdings" panose="05000000000000000000" pitchFamily="2" charset="2"/>
              <a:buChar char="§"/>
            </a:pPr>
            <a:r>
              <a:rPr lang="en-US" sz="1800" b="1" u="sng" dirty="0">
                <a:solidFill>
                  <a:schemeClr val="bg1"/>
                </a:solidFill>
                <a:latin typeface="Arial" pitchFamily="34" charset="0"/>
                <a:cs typeface="Arial" pitchFamily="34" charset="0"/>
              </a:rPr>
              <a:t> CRUDS :</a:t>
            </a:r>
          </a:p>
          <a:p>
            <a:pPr lvl="0"/>
            <a:r>
              <a:rPr lang="fr-FR" sz="1800" dirty="0">
                <a:solidFill>
                  <a:schemeClr val="bg1"/>
                </a:solidFill>
                <a:latin typeface="Arial" pitchFamily="34" charset="0"/>
                <a:cs typeface="Arial" pitchFamily="34" charset="0"/>
              </a:rPr>
              <a:t>Afficher les employés</a:t>
            </a:r>
          </a:p>
          <a:p>
            <a:pPr lvl="0"/>
            <a:r>
              <a:rPr lang="fr-FR" sz="1800" dirty="0">
                <a:solidFill>
                  <a:schemeClr val="bg1"/>
                </a:solidFill>
                <a:latin typeface="Arial" pitchFamily="34" charset="0"/>
                <a:cs typeface="Arial" pitchFamily="34" charset="0"/>
              </a:rPr>
              <a:t>Ajouter les employés</a:t>
            </a:r>
          </a:p>
          <a:p>
            <a:pPr lvl="0"/>
            <a:r>
              <a:rPr lang="fr-FR" sz="1800" dirty="0">
                <a:solidFill>
                  <a:schemeClr val="bg1"/>
                </a:solidFill>
                <a:latin typeface="Arial" pitchFamily="34" charset="0"/>
                <a:cs typeface="Arial" pitchFamily="34" charset="0"/>
              </a:rPr>
              <a:t>Supprimer les employés</a:t>
            </a:r>
          </a:p>
          <a:p>
            <a:pPr lvl="0"/>
            <a:r>
              <a:rPr lang="fr-FR" sz="1800" dirty="0">
                <a:solidFill>
                  <a:schemeClr val="bg1"/>
                </a:solidFill>
                <a:latin typeface="Arial" pitchFamily="34" charset="0"/>
                <a:cs typeface="Arial" pitchFamily="34" charset="0"/>
              </a:rPr>
              <a:t>Modifier les données des employés</a:t>
            </a:r>
          </a:p>
          <a:p>
            <a:pPr lvl="0">
              <a:buFont typeface="Wingdings" panose="05000000000000000000" pitchFamily="2" charset="2"/>
              <a:buChar char="§"/>
            </a:pPr>
            <a:r>
              <a:rPr lang="fr-FR" sz="1800" b="1" u="sng" dirty="0">
                <a:solidFill>
                  <a:schemeClr val="bg1"/>
                </a:solidFill>
                <a:latin typeface="Arial" pitchFamily="34" charset="0"/>
                <a:cs typeface="Arial" pitchFamily="34" charset="0"/>
              </a:rPr>
              <a:t>Métiers : </a:t>
            </a:r>
            <a:endParaRPr lang="fr-FR" sz="1800" b="1" u="sng" dirty="0" smtClean="0">
              <a:solidFill>
                <a:schemeClr val="bg1"/>
              </a:solidFill>
              <a:latin typeface="Arial" pitchFamily="34" charset="0"/>
              <a:cs typeface="Arial" pitchFamily="34" charset="0"/>
            </a:endParaRPr>
          </a:p>
          <a:p>
            <a:pPr lvl="0"/>
            <a:r>
              <a:rPr lang="fr-FR" sz="1800" dirty="0">
                <a:solidFill>
                  <a:schemeClr val="bg1"/>
                </a:solidFill>
                <a:latin typeface="Arial" pitchFamily="34" charset="0"/>
                <a:cs typeface="Arial" pitchFamily="34" charset="0"/>
              </a:rPr>
              <a:t>Rechercher : nom/ identifiant/ CIN</a:t>
            </a:r>
          </a:p>
          <a:p>
            <a:pPr lvl="0"/>
            <a:r>
              <a:rPr lang="fr-FR" sz="1800" dirty="0">
                <a:solidFill>
                  <a:schemeClr val="bg1"/>
                </a:solidFill>
                <a:latin typeface="Arial" pitchFamily="34" charset="0"/>
                <a:cs typeface="Arial" pitchFamily="34" charset="0"/>
              </a:rPr>
              <a:t>Trier : l’année d’emplois/ âge/ sexe</a:t>
            </a:r>
          </a:p>
          <a:p>
            <a:pPr lvl="0"/>
            <a:r>
              <a:rPr lang="fr-FR" sz="1800" dirty="0">
                <a:solidFill>
                  <a:schemeClr val="bg1"/>
                </a:solidFill>
                <a:latin typeface="Arial" pitchFamily="34" charset="0"/>
                <a:cs typeface="Arial" pitchFamily="34" charset="0"/>
              </a:rPr>
              <a:t>Insertion des images</a:t>
            </a:r>
          </a:p>
          <a:p>
            <a:pPr lvl="0"/>
            <a:r>
              <a:rPr lang="fr-FR" sz="1800" dirty="0">
                <a:solidFill>
                  <a:schemeClr val="bg1"/>
                </a:solidFill>
                <a:latin typeface="Arial" pitchFamily="34" charset="0"/>
                <a:cs typeface="Arial" pitchFamily="34" charset="0"/>
              </a:rPr>
              <a:t>Statistique : absences/ heures de travails/ âge des employés</a:t>
            </a:r>
          </a:p>
          <a:p>
            <a:pPr lvl="0"/>
            <a:r>
              <a:rPr lang="fr-FR" sz="1800" dirty="0">
                <a:solidFill>
                  <a:schemeClr val="bg1"/>
                </a:solidFill>
                <a:latin typeface="Arial" pitchFamily="34" charset="0"/>
                <a:cs typeface="Arial" pitchFamily="34" charset="0"/>
              </a:rPr>
              <a:t>Traduction multi langage</a:t>
            </a:r>
          </a:p>
          <a:p>
            <a:pPr lvl="0">
              <a:buFont typeface="Wingdings" panose="05000000000000000000" pitchFamily="2" charset="2"/>
              <a:buChar char="§"/>
            </a:pPr>
            <a:endParaRPr lang="fr-FR" b="1" u="sng" dirty="0" smtClean="0">
              <a:solidFill>
                <a:schemeClr val="bg1"/>
              </a:solidFill>
              <a:latin typeface="Arial" pitchFamily="34" charset="0"/>
              <a:cs typeface="Arial" pitchFamily="34" charset="0"/>
            </a:endParaRPr>
          </a:p>
          <a:p>
            <a:pPr marL="0" indent="0">
              <a:buNone/>
            </a:pPr>
            <a:endParaRPr lang="fr-FR" dirty="0"/>
          </a:p>
        </p:txBody>
      </p:sp>
    </p:spTree>
    <p:extLst>
      <p:ext uri="{BB962C8B-B14F-4D97-AF65-F5344CB8AC3E}">
        <p14:creationId xmlns:p14="http://schemas.microsoft.com/office/powerpoint/2010/main" val="409592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4212" y="685800"/>
            <a:ext cx="8534400" cy="6016925"/>
          </a:xfrm>
        </p:spPr>
        <p:txBody>
          <a:bodyPr/>
          <a:lstStyle/>
          <a:p>
            <a:pPr lvl="0">
              <a:buFont typeface="Wingdings" panose="05000000000000000000" pitchFamily="2" charset="2"/>
              <a:buChar char="§"/>
            </a:pPr>
            <a:r>
              <a:rPr lang="fr-FR" sz="1800" b="1" u="sng" dirty="0">
                <a:solidFill>
                  <a:schemeClr val="bg1"/>
                </a:solidFill>
                <a:latin typeface="Arial" pitchFamily="34" charset="0"/>
                <a:cs typeface="Arial" pitchFamily="34" charset="0"/>
              </a:rPr>
              <a:t>Gestion des volontaires :</a:t>
            </a:r>
          </a:p>
          <a:p>
            <a:pPr lvl="0">
              <a:buFont typeface="Wingdings" panose="05000000000000000000" pitchFamily="2" charset="2"/>
              <a:buChar char="§"/>
            </a:pPr>
            <a:r>
              <a:rPr lang="fr-FR" sz="1800" b="1" u="sng" dirty="0">
                <a:solidFill>
                  <a:schemeClr val="bg1"/>
                </a:solidFill>
                <a:latin typeface="Arial" pitchFamily="34" charset="0"/>
                <a:cs typeface="Arial" pitchFamily="34" charset="0"/>
              </a:rPr>
              <a:t> CRUDS :</a:t>
            </a:r>
          </a:p>
          <a:p>
            <a:pPr lvl="0"/>
            <a:r>
              <a:rPr lang="fr-FR" sz="1800" dirty="0">
                <a:solidFill>
                  <a:schemeClr val="bg1"/>
                </a:solidFill>
                <a:latin typeface="Arial" pitchFamily="34" charset="0"/>
                <a:cs typeface="Arial" pitchFamily="34" charset="0"/>
              </a:rPr>
              <a:t>Afficher les volontaires</a:t>
            </a:r>
          </a:p>
          <a:p>
            <a:pPr lvl="0"/>
            <a:r>
              <a:rPr lang="fr-FR" sz="1800" dirty="0">
                <a:solidFill>
                  <a:schemeClr val="bg1"/>
                </a:solidFill>
                <a:latin typeface="Arial" pitchFamily="34" charset="0"/>
                <a:cs typeface="Arial" pitchFamily="34" charset="0"/>
              </a:rPr>
              <a:t>Ajouter les volontaires</a:t>
            </a:r>
          </a:p>
          <a:p>
            <a:pPr lvl="0"/>
            <a:r>
              <a:rPr lang="fr-FR" sz="1800" dirty="0">
                <a:solidFill>
                  <a:schemeClr val="bg1"/>
                </a:solidFill>
                <a:latin typeface="Arial" pitchFamily="34" charset="0"/>
                <a:cs typeface="Arial" pitchFamily="34" charset="0"/>
              </a:rPr>
              <a:t>Supprimer les volontaires</a:t>
            </a:r>
          </a:p>
          <a:p>
            <a:pPr lvl="0"/>
            <a:r>
              <a:rPr lang="fr-FR" sz="1800" dirty="0">
                <a:solidFill>
                  <a:schemeClr val="bg1"/>
                </a:solidFill>
                <a:latin typeface="Arial" pitchFamily="34" charset="0"/>
                <a:cs typeface="Arial" pitchFamily="34" charset="0"/>
              </a:rPr>
              <a:t>Modifier les données des volontaires</a:t>
            </a:r>
          </a:p>
          <a:p>
            <a:pPr lvl="0">
              <a:buFont typeface="Wingdings" panose="05000000000000000000" pitchFamily="2" charset="2"/>
              <a:buChar char="§"/>
            </a:pPr>
            <a:r>
              <a:rPr lang="fr-FR" sz="1800" b="1" u="sng" dirty="0">
                <a:solidFill>
                  <a:schemeClr val="bg1"/>
                </a:solidFill>
                <a:latin typeface="Arial" pitchFamily="34" charset="0"/>
                <a:cs typeface="Arial" pitchFamily="34" charset="0"/>
              </a:rPr>
              <a:t>Métiers :</a:t>
            </a:r>
          </a:p>
          <a:p>
            <a:pPr lvl="0"/>
            <a:r>
              <a:rPr lang="fr-FR" sz="1800" dirty="0">
                <a:solidFill>
                  <a:schemeClr val="bg1"/>
                </a:solidFill>
                <a:latin typeface="Arial" pitchFamily="34" charset="0"/>
                <a:cs typeface="Arial" pitchFamily="34" charset="0"/>
              </a:rPr>
              <a:t>Rechercher : nom/ catégorie/ disponibilité</a:t>
            </a:r>
          </a:p>
          <a:p>
            <a:pPr lvl="0"/>
            <a:r>
              <a:rPr lang="fr-FR" sz="1800" dirty="0">
                <a:solidFill>
                  <a:schemeClr val="bg1"/>
                </a:solidFill>
                <a:latin typeface="Arial" pitchFamily="34" charset="0"/>
                <a:cs typeface="Arial" pitchFamily="34" charset="0"/>
              </a:rPr>
              <a:t>Trier : âge/ nom/ nombre/ disponibilité</a:t>
            </a:r>
          </a:p>
          <a:p>
            <a:pPr lvl="0"/>
            <a:r>
              <a:rPr lang="fr-FR" sz="1800" dirty="0">
                <a:solidFill>
                  <a:schemeClr val="bg1"/>
                </a:solidFill>
                <a:latin typeface="Arial" pitchFamily="34" charset="0"/>
                <a:cs typeface="Arial" pitchFamily="34" charset="0"/>
              </a:rPr>
              <a:t>Somme</a:t>
            </a:r>
          </a:p>
          <a:p>
            <a:pPr lvl="0"/>
            <a:r>
              <a:rPr lang="fr-FR" sz="1800" dirty="0">
                <a:solidFill>
                  <a:schemeClr val="bg1"/>
                </a:solidFill>
                <a:latin typeface="Arial" pitchFamily="34" charset="0"/>
                <a:cs typeface="Arial" pitchFamily="34" charset="0"/>
              </a:rPr>
              <a:t>Notification</a:t>
            </a:r>
          </a:p>
          <a:p>
            <a:pPr lvl="0"/>
            <a:r>
              <a:rPr lang="fr-FR" sz="1800" dirty="0">
                <a:solidFill>
                  <a:schemeClr val="bg1"/>
                </a:solidFill>
                <a:latin typeface="Arial" pitchFamily="34" charset="0"/>
                <a:cs typeface="Arial" pitchFamily="34" charset="0"/>
              </a:rPr>
              <a:t>Historique</a:t>
            </a:r>
          </a:p>
          <a:p>
            <a:endParaRPr lang="fr-FR" dirty="0"/>
          </a:p>
        </p:txBody>
      </p:sp>
      <p:pic>
        <p:nvPicPr>
          <p:cNvPr id="4" name="Picture 2" descr="Don&amp;#39;t Panic, It&amp;#39;s Just the Olympics. How to Organize the World&amp;#39;s Biggest  Sports Event — softwareplant.com">
            <a:extLst>
              <a:ext uri="{FF2B5EF4-FFF2-40B4-BE49-F238E27FC236}">
                <a16:creationId xmlns:a16="http://schemas.microsoft.com/office/drawing/2014/main" xmlns="" id="{9CF8EDDF-38EF-49B5-BE88-1801E6D828D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421" b="100000" l="300" r="100000">
                        <a14:foregroundMark x1="42500" y1="61279" x2="42500" y2="61279"/>
                        <a14:foregroundMark x1="8300" y1="90764" x2="8300" y2="90764"/>
                        <a14:foregroundMark x1="8900" y1="87567" x2="8900" y2="87567"/>
                        <a14:foregroundMark x1="8500" y1="87922" x2="8500" y2="87922"/>
                        <a14:backgroundMark x1="13100" y1="46714" x2="13100" y2="46714"/>
                        <a14:backgroundMark x1="19400" y1="48668" x2="19400" y2="48668"/>
                        <a14:backgroundMark x1="31100" y1="55062" x2="31100" y2="55062"/>
                        <a14:backgroundMark x1="33800" y1="50444" x2="33800" y2="50444"/>
                        <a14:backgroundMark x1="37100" y1="56306" x2="37100" y2="56306"/>
                        <a14:backgroundMark x1="44300" y1="66252" x2="44300" y2="66252"/>
                        <a14:backgroundMark x1="39400" y1="55595" x2="39400" y2="55595"/>
                      </a14:backgroundRemoval>
                    </a14:imgEffect>
                  </a14:imgLayer>
                </a14:imgProps>
              </a:ext>
              <a:ext uri="{28A0092B-C50C-407E-A947-70E740481C1C}">
                <a14:useLocalDpi xmlns:a14="http://schemas.microsoft.com/office/drawing/2010/main" val="0"/>
              </a:ext>
            </a:extLst>
          </a:blip>
          <a:srcRect/>
          <a:stretch>
            <a:fillRect/>
          </a:stretch>
        </p:blipFill>
        <p:spPr bwMode="auto">
          <a:xfrm>
            <a:off x="7245039" y="1662481"/>
            <a:ext cx="3820478" cy="30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35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4212" y="685800"/>
            <a:ext cx="8534400" cy="5723626"/>
          </a:xfrm>
        </p:spPr>
        <p:txBody>
          <a:bodyPr/>
          <a:lstStyle/>
          <a:p>
            <a:pPr>
              <a:buFont typeface="Wingdings" panose="05000000000000000000" pitchFamily="2" charset="2"/>
              <a:buChar char="§"/>
            </a:pPr>
            <a:r>
              <a:rPr lang="fr-FR" sz="1800" b="1" u="sng" dirty="0">
                <a:solidFill>
                  <a:schemeClr val="bg1"/>
                </a:solidFill>
                <a:latin typeface="Arial" pitchFamily="34" charset="0"/>
                <a:cs typeface="Arial" pitchFamily="34" charset="0"/>
              </a:rPr>
              <a:t>Gestion des matériels :</a:t>
            </a:r>
          </a:p>
          <a:p>
            <a:pPr>
              <a:buFont typeface="Wingdings" panose="05000000000000000000" pitchFamily="2" charset="2"/>
              <a:buChar char="§"/>
            </a:pPr>
            <a:r>
              <a:rPr lang="fr-FR" sz="1800" b="1" u="sng" dirty="0">
                <a:solidFill>
                  <a:schemeClr val="bg1"/>
                </a:solidFill>
                <a:latin typeface="Arial" pitchFamily="34" charset="0"/>
                <a:cs typeface="Arial" pitchFamily="34" charset="0"/>
              </a:rPr>
              <a:t>CRUDS :</a:t>
            </a:r>
          </a:p>
          <a:p>
            <a:pPr lvl="0"/>
            <a:r>
              <a:rPr lang="fr-FR" sz="1800" dirty="0">
                <a:solidFill>
                  <a:schemeClr val="bg1"/>
                </a:solidFill>
                <a:latin typeface="Arial" pitchFamily="34" charset="0"/>
                <a:cs typeface="Arial" pitchFamily="34" charset="0"/>
              </a:rPr>
              <a:t>Afficher les matériels</a:t>
            </a:r>
          </a:p>
          <a:p>
            <a:pPr lvl="0"/>
            <a:r>
              <a:rPr lang="fr-FR" sz="1800" dirty="0">
                <a:solidFill>
                  <a:schemeClr val="bg1"/>
                </a:solidFill>
                <a:latin typeface="Arial" pitchFamily="34" charset="0"/>
                <a:cs typeface="Arial" pitchFamily="34" charset="0"/>
              </a:rPr>
              <a:t>Ajouter les matériels</a:t>
            </a:r>
          </a:p>
          <a:p>
            <a:r>
              <a:rPr lang="fr-FR" sz="1800" dirty="0">
                <a:solidFill>
                  <a:schemeClr val="bg1"/>
                </a:solidFill>
                <a:latin typeface="Arial" pitchFamily="34" charset="0"/>
                <a:cs typeface="Arial" pitchFamily="34" charset="0"/>
              </a:rPr>
              <a:t>Supprimer les matériels</a:t>
            </a:r>
          </a:p>
          <a:p>
            <a:r>
              <a:rPr lang="fr-FR" sz="1800" dirty="0">
                <a:solidFill>
                  <a:schemeClr val="bg1"/>
                </a:solidFill>
                <a:latin typeface="Arial" pitchFamily="34" charset="0"/>
                <a:cs typeface="Arial" pitchFamily="34" charset="0"/>
              </a:rPr>
              <a:t>Modifier les matériels</a:t>
            </a:r>
          </a:p>
          <a:p>
            <a:pPr lvl="0">
              <a:buFont typeface="Wingdings" panose="05000000000000000000" pitchFamily="2" charset="2"/>
              <a:buChar char="§"/>
            </a:pPr>
            <a:r>
              <a:rPr lang="fr-FR" sz="1800" b="1" u="sng" dirty="0">
                <a:solidFill>
                  <a:schemeClr val="bg1"/>
                </a:solidFill>
                <a:latin typeface="Arial" pitchFamily="34" charset="0"/>
                <a:cs typeface="Arial" pitchFamily="34" charset="0"/>
              </a:rPr>
              <a:t>Métiers </a:t>
            </a:r>
            <a:r>
              <a:rPr lang="fr-FR" sz="1800" b="1" u="sng" dirty="0" smtClean="0">
                <a:solidFill>
                  <a:schemeClr val="bg1"/>
                </a:solidFill>
                <a:latin typeface="Arial" pitchFamily="34" charset="0"/>
                <a:cs typeface="Arial" pitchFamily="34" charset="0"/>
              </a:rPr>
              <a:t>:</a:t>
            </a:r>
          </a:p>
          <a:p>
            <a:pPr lvl="0"/>
            <a:r>
              <a:rPr lang="fr-FR" sz="1800" dirty="0">
                <a:solidFill>
                  <a:schemeClr val="bg1"/>
                </a:solidFill>
                <a:latin typeface="Arial" pitchFamily="34" charset="0"/>
                <a:cs typeface="Arial" pitchFamily="34" charset="0"/>
              </a:rPr>
              <a:t>Trier : nom / prix / date d'achat</a:t>
            </a:r>
          </a:p>
          <a:p>
            <a:pPr lvl="0"/>
            <a:r>
              <a:rPr lang="fr-FR" sz="1800" dirty="0">
                <a:solidFill>
                  <a:schemeClr val="bg1"/>
                </a:solidFill>
                <a:latin typeface="Arial" pitchFamily="34" charset="0"/>
                <a:cs typeface="Arial" pitchFamily="34" charset="0"/>
              </a:rPr>
              <a:t>Rechercher : nom / code ou numéro du matérielle / qualité</a:t>
            </a:r>
          </a:p>
          <a:p>
            <a:pPr lvl="0"/>
            <a:r>
              <a:rPr lang="fr-FR" sz="1800" dirty="0">
                <a:solidFill>
                  <a:schemeClr val="bg1"/>
                </a:solidFill>
                <a:latin typeface="Arial" pitchFamily="34" charset="0"/>
                <a:cs typeface="Arial" pitchFamily="34" charset="0"/>
              </a:rPr>
              <a:t>Somme</a:t>
            </a:r>
          </a:p>
          <a:p>
            <a:pPr lvl="0"/>
            <a:r>
              <a:rPr lang="fr-FR" sz="1800" dirty="0">
                <a:solidFill>
                  <a:schemeClr val="bg1"/>
                </a:solidFill>
                <a:latin typeface="Arial" pitchFamily="34" charset="0"/>
                <a:cs typeface="Arial" pitchFamily="34" charset="0"/>
              </a:rPr>
              <a:t>Insertion vidéo</a:t>
            </a:r>
          </a:p>
          <a:p>
            <a:pPr lvl="0"/>
            <a:r>
              <a:rPr lang="fr-FR" sz="1800" dirty="0">
                <a:solidFill>
                  <a:schemeClr val="bg1"/>
                </a:solidFill>
                <a:latin typeface="Arial" pitchFamily="34" charset="0"/>
                <a:cs typeface="Arial" pitchFamily="34" charset="0"/>
              </a:rPr>
              <a:t>QR code</a:t>
            </a:r>
          </a:p>
          <a:p>
            <a:pPr lvl="0">
              <a:buFont typeface="Wingdings" panose="05000000000000000000" pitchFamily="2" charset="2"/>
              <a:buChar char="§"/>
            </a:pPr>
            <a:endParaRPr lang="fr-FR" b="1" u="sng" dirty="0">
              <a:solidFill>
                <a:schemeClr val="bg1"/>
              </a:solidFill>
              <a:latin typeface="Arial" pitchFamily="34" charset="0"/>
              <a:cs typeface="Arial" pitchFamily="34" charset="0"/>
            </a:endParaRPr>
          </a:p>
          <a:p>
            <a:endParaRPr lang="fr-FR" dirty="0"/>
          </a:p>
        </p:txBody>
      </p:sp>
    </p:spTree>
    <p:extLst>
      <p:ext uri="{BB962C8B-B14F-4D97-AF65-F5344CB8AC3E}">
        <p14:creationId xmlns:p14="http://schemas.microsoft.com/office/powerpoint/2010/main" val="394111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4212" y="685800"/>
            <a:ext cx="8534400" cy="5792638"/>
          </a:xfrm>
        </p:spPr>
        <p:txBody>
          <a:bodyPr/>
          <a:lstStyle/>
          <a:p>
            <a:pPr lvl="0">
              <a:buFont typeface="Wingdings" panose="05000000000000000000" pitchFamily="2" charset="2"/>
              <a:buChar char="§"/>
            </a:pPr>
            <a:r>
              <a:rPr lang="fr-FR" sz="1800" b="1" u="sng" dirty="0">
                <a:solidFill>
                  <a:schemeClr val="bg1"/>
                </a:solidFill>
                <a:latin typeface="Arial" pitchFamily="34" charset="0"/>
                <a:cs typeface="Arial" pitchFamily="34" charset="0"/>
              </a:rPr>
              <a:t>Gestion des médailles :</a:t>
            </a:r>
          </a:p>
          <a:p>
            <a:pPr lvl="0">
              <a:buFont typeface="Wingdings" panose="05000000000000000000" pitchFamily="2" charset="2"/>
              <a:buChar char="§"/>
            </a:pPr>
            <a:r>
              <a:rPr lang="fr-FR" sz="1800" b="1" u="sng" dirty="0">
                <a:solidFill>
                  <a:schemeClr val="bg1"/>
                </a:solidFill>
                <a:latin typeface="Arial" pitchFamily="34" charset="0"/>
                <a:cs typeface="Arial" pitchFamily="34" charset="0"/>
              </a:rPr>
              <a:t>CRUDS :</a:t>
            </a:r>
          </a:p>
          <a:p>
            <a:pPr lvl="0"/>
            <a:r>
              <a:rPr lang="fr-FR" sz="1800" dirty="0">
                <a:solidFill>
                  <a:schemeClr val="bg1"/>
                </a:solidFill>
                <a:latin typeface="Arial" pitchFamily="34" charset="0"/>
                <a:cs typeface="Arial" pitchFamily="34" charset="0"/>
              </a:rPr>
              <a:t>Afficher les médailles  </a:t>
            </a:r>
          </a:p>
          <a:p>
            <a:pPr lvl="0"/>
            <a:r>
              <a:rPr lang="fr-FR" sz="1800" dirty="0">
                <a:solidFill>
                  <a:schemeClr val="bg1"/>
                </a:solidFill>
                <a:latin typeface="Arial" pitchFamily="34" charset="0"/>
                <a:cs typeface="Arial" pitchFamily="34" charset="0"/>
              </a:rPr>
              <a:t>Ajouter les médailles </a:t>
            </a:r>
          </a:p>
          <a:p>
            <a:pPr lvl="0"/>
            <a:r>
              <a:rPr lang="fr-FR" sz="1800" dirty="0">
                <a:solidFill>
                  <a:schemeClr val="bg1"/>
                </a:solidFill>
                <a:latin typeface="Arial" pitchFamily="34" charset="0"/>
                <a:cs typeface="Arial" pitchFamily="34" charset="0"/>
              </a:rPr>
              <a:t>Supprimer les médailles</a:t>
            </a:r>
          </a:p>
          <a:p>
            <a:pPr lvl="0"/>
            <a:r>
              <a:rPr lang="fr-FR" sz="1800" dirty="0">
                <a:solidFill>
                  <a:schemeClr val="bg1"/>
                </a:solidFill>
                <a:latin typeface="Arial" pitchFamily="34" charset="0"/>
                <a:cs typeface="Arial" pitchFamily="34" charset="0"/>
              </a:rPr>
              <a:t>Modifier </a:t>
            </a:r>
            <a:r>
              <a:rPr lang="fr-FR" sz="1800" dirty="0" smtClean="0">
                <a:solidFill>
                  <a:schemeClr val="bg1"/>
                </a:solidFill>
                <a:latin typeface="Arial" pitchFamily="34" charset="0"/>
                <a:cs typeface="Arial" pitchFamily="34" charset="0"/>
              </a:rPr>
              <a:t>les médailles </a:t>
            </a:r>
            <a:endParaRPr lang="fr-FR" sz="1800" dirty="0">
              <a:solidFill>
                <a:schemeClr val="bg1"/>
              </a:solidFill>
              <a:latin typeface="Arial" pitchFamily="34" charset="0"/>
              <a:cs typeface="Arial" pitchFamily="34" charset="0"/>
            </a:endParaRPr>
          </a:p>
          <a:p>
            <a:pPr lvl="0">
              <a:buFont typeface="Wingdings" panose="05000000000000000000" pitchFamily="2" charset="2"/>
              <a:buChar char="§"/>
            </a:pPr>
            <a:r>
              <a:rPr lang="fr-FR" sz="1800" b="1" u="sng" dirty="0">
                <a:solidFill>
                  <a:schemeClr val="bg1"/>
                </a:solidFill>
                <a:latin typeface="Arial" pitchFamily="34" charset="0"/>
                <a:cs typeface="Arial" pitchFamily="34" charset="0"/>
              </a:rPr>
              <a:t>Métiers </a:t>
            </a:r>
            <a:r>
              <a:rPr lang="fr-FR" sz="1800" b="1" u="sng" dirty="0" smtClean="0">
                <a:solidFill>
                  <a:schemeClr val="bg1"/>
                </a:solidFill>
                <a:latin typeface="Arial" pitchFamily="34" charset="0"/>
                <a:cs typeface="Arial" pitchFamily="34" charset="0"/>
              </a:rPr>
              <a:t>:</a:t>
            </a:r>
          </a:p>
          <a:p>
            <a:pPr lvl="0"/>
            <a:r>
              <a:rPr lang="fr-FR" sz="1800" dirty="0">
                <a:solidFill>
                  <a:schemeClr val="bg1"/>
                </a:solidFill>
                <a:latin typeface="Arial" pitchFamily="34" charset="0"/>
                <a:cs typeface="Arial" pitchFamily="34" charset="0"/>
              </a:rPr>
              <a:t>Rechercher : pays / les athlètes / type de sport</a:t>
            </a:r>
          </a:p>
          <a:p>
            <a:pPr lvl="0"/>
            <a:r>
              <a:rPr lang="fr-FR" sz="1800" dirty="0">
                <a:solidFill>
                  <a:schemeClr val="bg1"/>
                </a:solidFill>
                <a:latin typeface="Arial" pitchFamily="34" charset="0"/>
                <a:cs typeface="Arial" pitchFamily="34" charset="0"/>
              </a:rPr>
              <a:t>Trier : pays / les athlètes / type de médaille</a:t>
            </a:r>
          </a:p>
          <a:p>
            <a:pPr lvl="0"/>
            <a:r>
              <a:rPr lang="fr-FR" sz="1800" dirty="0">
                <a:solidFill>
                  <a:schemeClr val="bg1"/>
                </a:solidFill>
                <a:latin typeface="Arial" pitchFamily="34" charset="0"/>
                <a:cs typeface="Arial" pitchFamily="34" charset="0"/>
              </a:rPr>
              <a:t>Somme</a:t>
            </a:r>
          </a:p>
          <a:p>
            <a:pPr lvl="0"/>
            <a:r>
              <a:rPr lang="fr-FR" sz="1800" dirty="0">
                <a:solidFill>
                  <a:schemeClr val="bg1"/>
                </a:solidFill>
                <a:latin typeface="Arial" pitchFamily="34" charset="0"/>
                <a:cs typeface="Arial" pitchFamily="34" charset="0"/>
              </a:rPr>
              <a:t>Insertion signal sonore</a:t>
            </a:r>
          </a:p>
          <a:p>
            <a:r>
              <a:rPr lang="fr-FR" sz="1800" dirty="0">
                <a:solidFill>
                  <a:schemeClr val="bg1"/>
                </a:solidFill>
                <a:latin typeface="Arial" pitchFamily="34" charset="0"/>
                <a:cs typeface="Arial" pitchFamily="34" charset="0"/>
              </a:rPr>
              <a:t>Création planning</a:t>
            </a:r>
            <a:endParaRPr lang="fr-FR" sz="1800" b="1" u="sng" dirty="0">
              <a:solidFill>
                <a:schemeClr val="bg1"/>
              </a:solidFill>
              <a:latin typeface="Arial" pitchFamily="34" charset="0"/>
              <a:cs typeface="Arial" pitchFamily="34" charset="0"/>
            </a:endParaRPr>
          </a:p>
          <a:p>
            <a:endParaRPr lang="fr-FR" dirty="0"/>
          </a:p>
        </p:txBody>
      </p:sp>
    </p:spTree>
    <p:extLst>
      <p:ext uri="{BB962C8B-B14F-4D97-AF65-F5344CB8AC3E}">
        <p14:creationId xmlns:p14="http://schemas.microsoft.com/office/powerpoint/2010/main" val="13083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A7939875-9C2B-496F-9F9D-C8282EB2E599}"/>
              </a:ext>
            </a:extLst>
          </p:cNvPr>
          <p:cNvSpPr txBox="1"/>
          <p:nvPr/>
        </p:nvSpPr>
        <p:spPr>
          <a:xfrm>
            <a:off x="320040" y="617220"/>
            <a:ext cx="8945880" cy="738664"/>
          </a:xfrm>
          <a:prstGeom prst="rect">
            <a:avLst/>
          </a:prstGeom>
          <a:noFill/>
        </p:spPr>
        <p:txBody>
          <a:bodyPr wrap="square" rtlCol="0">
            <a:spAutoFit/>
          </a:bodyPr>
          <a:lstStyle/>
          <a:p>
            <a:r>
              <a:rPr lang="fr-FR" sz="2400" b="1" u="sng" dirty="0">
                <a:solidFill>
                  <a:schemeClr val="accent1"/>
                </a:solidFill>
                <a:latin typeface="Arial" pitchFamily="34" charset="0"/>
                <a:cs typeface="Arial" pitchFamily="34" charset="0"/>
              </a:rPr>
              <a:t>7. Déroulement et Planification : </a:t>
            </a:r>
          </a:p>
          <a:p>
            <a:endParaRPr lang="fr-FR" dirty="0"/>
          </a:p>
        </p:txBody>
      </p:sp>
      <p:pic>
        <p:nvPicPr>
          <p:cNvPr id="5" name="table">
            <a:extLst>
              <a:ext uri="{FF2B5EF4-FFF2-40B4-BE49-F238E27FC236}">
                <a16:creationId xmlns:a16="http://schemas.microsoft.com/office/drawing/2014/main" xmlns="" id="{CF55E2A9-74C5-4317-B6AB-9DC15138BAEC}"/>
              </a:ext>
            </a:extLst>
          </p:cNvPr>
          <p:cNvPicPr>
            <a:picLocks noChangeAspect="1"/>
          </p:cNvPicPr>
          <p:nvPr/>
        </p:nvPicPr>
        <p:blipFill>
          <a:blip r:embed="rId2"/>
          <a:stretch>
            <a:fillRect/>
          </a:stretch>
        </p:blipFill>
        <p:spPr>
          <a:xfrm>
            <a:off x="320040" y="1293838"/>
            <a:ext cx="5959929" cy="2151963"/>
          </a:xfrm>
          <a:prstGeom prst="rect">
            <a:avLst/>
          </a:prstGeom>
        </p:spPr>
      </p:pic>
      <p:sp>
        <p:nvSpPr>
          <p:cNvPr id="6" name="ZoneTexte 5">
            <a:extLst>
              <a:ext uri="{FF2B5EF4-FFF2-40B4-BE49-F238E27FC236}">
                <a16:creationId xmlns:a16="http://schemas.microsoft.com/office/drawing/2014/main" xmlns="" id="{AC50A7B5-0315-4801-8ADB-7593222870CB}"/>
              </a:ext>
            </a:extLst>
          </p:cNvPr>
          <p:cNvSpPr txBox="1"/>
          <p:nvPr/>
        </p:nvSpPr>
        <p:spPr>
          <a:xfrm>
            <a:off x="397329" y="3771900"/>
            <a:ext cx="5882640" cy="2585323"/>
          </a:xfrm>
          <a:prstGeom prst="rect">
            <a:avLst/>
          </a:prstGeom>
          <a:noFill/>
        </p:spPr>
        <p:txBody>
          <a:bodyPr wrap="square" rtlCol="0">
            <a:spAutoFit/>
          </a:bodyPr>
          <a:lstStyle/>
          <a:p>
            <a:pPr lvl="0"/>
            <a:r>
              <a:rPr lang="fr-FR" dirty="0">
                <a:solidFill>
                  <a:srgbClr val="030218"/>
                </a:solidFill>
                <a:latin typeface="Arial" pitchFamily="34" charset="0"/>
                <a:cs typeface="Arial" pitchFamily="34" charset="0"/>
              </a:rPr>
              <a:t>Qt : environnement de développement pour programmer le code de </a:t>
            </a:r>
            <a:r>
              <a:rPr lang="fr-FR" dirty="0" smtClean="0">
                <a:solidFill>
                  <a:srgbClr val="030218"/>
                </a:solidFill>
                <a:latin typeface="Arial" pitchFamily="34" charset="0"/>
                <a:cs typeface="Arial" pitchFamily="34" charset="0"/>
              </a:rPr>
              <a:t>l’application</a:t>
            </a:r>
          </a:p>
          <a:p>
            <a:pPr lvl="0"/>
            <a:endParaRPr lang="fr-FR" dirty="0">
              <a:solidFill>
                <a:srgbClr val="030218"/>
              </a:solidFill>
              <a:latin typeface="Arial" pitchFamily="34" charset="0"/>
              <a:cs typeface="Arial" pitchFamily="34" charset="0"/>
            </a:endParaRPr>
          </a:p>
          <a:p>
            <a:pPr lvl="0"/>
            <a:r>
              <a:rPr lang="fr-FR" dirty="0">
                <a:solidFill>
                  <a:srgbClr val="030218"/>
                </a:solidFill>
                <a:latin typeface="Arial" pitchFamily="34" charset="0"/>
                <a:cs typeface="Arial" pitchFamily="34" charset="0"/>
              </a:rPr>
              <a:t>Arduino : création d’une maquette </a:t>
            </a:r>
            <a:r>
              <a:rPr lang="fr-FR" dirty="0" smtClean="0">
                <a:solidFill>
                  <a:srgbClr val="030218"/>
                </a:solidFill>
                <a:latin typeface="Arial" pitchFamily="34" charset="0"/>
                <a:cs typeface="Arial" pitchFamily="34" charset="0"/>
              </a:rPr>
              <a:t>électronique</a:t>
            </a:r>
          </a:p>
          <a:p>
            <a:pPr lvl="0"/>
            <a:endParaRPr lang="fr-FR" dirty="0" smtClean="0">
              <a:solidFill>
                <a:srgbClr val="030218"/>
              </a:solidFill>
              <a:latin typeface="Arial" pitchFamily="34" charset="0"/>
              <a:cs typeface="Arial" pitchFamily="34" charset="0"/>
            </a:endParaRPr>
          </a:p>
          <a:p>
            <a:pPr lvl="0"/>
            <a:r>
              <a:rPr lang="fr-FR" dirty="0" smtClean="0">
                <a:solidFill>
                  <a:srgbClr val="030218"/>
                </a:solidFill>
                <a:latin typeface="Arial" pitchFamily="34" charset="0"/>
                <a:cs typeface="Arial" pitchFamily="34" charset="0"/>
              </a:rPr>
              <a:t> </a:t>
            </a:r>
            <a:r>
              <a:rPr lang="fr-FR" dirty="0" err="1">
                <a:solidFill>
                  <a:srgbClr val="030218"/>
                </a:solidFill>
                <a:latin typeface="Arial" pitchFamily="34" charset="0"/>
                <a:cs typeface="Arial" pitchFamily="34" charset="0"/>
              </a:rPr>
              <a:t>StarUML</a:t>
            </a:r>
            <a:r>
              <a:rPr lang="fr-FR" dirty="0">
                <a:solidFill>
                  <a:srgbClr val="030218"/>
                </a:solidFill>
                <a:latin typeface="Arial" pitchFamily="34" charset="0"/>
                <a:cs typeface="Arial" pitchFamily="34" charset="0"/>
              </a:rPr>
              <a:t> : conception de projet à travers des différents diagrammes .</a:t>
            </a:r>
          </a:p>
          <a:p>
            <a:r>
              <a:rPr lang="fr-FR" dirty="0"/>
              <a:t> </a:t>
            </a:r>
          </a:p>
          <a:p>
            <a:endParaRPr lang="fr-FR" dirty="0"/>
          </a:p>
        </p:txBody>
      </p:sp>
    </p:spTree>
    <p:extLst>
      <p:ext uri="{BB962C8B-B14F-4D97-AF65-F5344CB8AC3E}">
        <p14:creationId xmlns:p14="http://schemas.microsoft.com/office/powerpoint/2010/main" val="4639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sz="2400" b="1" u="sng" dirty="0">
                <a:solidFill>
                  <a:schemeClr val="accent1"/>
                </a:solidFill>
                <a:latin typeface="Arial" pitchFamily="34" charset="0"/>
                <a:cs typeface="Arial" pitchFamily="34" charset="0"/>
              </a:rPr>
              <a:t>8. Livrable final : </a:t>
            </a:r>
          </a:p>
          <a:p>
            <a:pPr marL="0" indent="0">
              <a:buNone/>
            </a:pPr>
            <a:endParaRPr lang="fr-FR" b="1" u="sng" dirty="0">
              <a:solidFill>
                <a:schemeClr val="accent1"/>
              </a:solidFill>
              <a:latin typeface="Arial" pitchFamily="34" charset="0"/>
              <a:cs typeface="Arial" pitchFamily="34" charset="0"/>
            </a:endParaRPr>
          </a:p>
          <a:p>
            <a:pPr lvl="0"/>
            <a:r>
              <a:rPr lang="en-US" dirty="0">
                <a:solidFill>
                  <a:srgbClr val="030218"/>
                </a:solidFill>
                <a:latin typeface="Arial" pitchFamily="34" charset="0"/>
                <a:cs typeface="Arial" pitchFamily="34" charset="0"/>
              </a:rPr>
              <a:t>Rapport du </a:t>
            </a:r>
            <a:r>
              <a:rPr lang="en-US" dirty="0" err="1">
                <a:solidFill>
                  <a:srgbClr val="030218"/>
                </a:solidFill>
                <a:latin typeface="Arial" pitchFamily="34" charset="0"/>
                <a:cs typeface="Arial" pitchFamily="34" charset="0"/>
              </a:rPr>
              <a:t>projet</a:t>
            </a:r>
            <a:endParaRPr lang="fr-FR" dirty="0">
              <a:solidFill>
                <a:srgbClr val="030218"/>
              </a:solidFill>
              <a:latin typeface="Arial" pitchFamily="34" charset="0"/>
              <a:cs typeface="Arial" pitchFamily="34" charset="0"/>
            </a:endParaRPr>
          </a:p>
          <a:p>
            <a:pPr lvl="0"/>
            <a:r>
              <a:rPr lang="en-US" dirty="0" err="1">
                <a:solidFill>
                  <a:srgbClr val="030218"/>
                </a:solidFill>
                <a:latin typeface="Arial" pitchFamily="34" charset="0"/>
                <a:cs typeface="Arial" pitchFamily="34" charset="0"/>
              </a:rPr>
              <a:t>Démo</a:t>
            </a:r>
            <a:r>
              <a:rPr lang="en-US" dirty="0">
                <a:solidFill>
                  <a:srgbClr val="030218"/>
                </a:solidFill>
                <a:latin typeface="Arial" pitchFamily="34" charset="0"/>
                <a:cs typeface="Arial" pitchFamily="34" charset="0"/>
              </a:rPr>
              <a:t> de </a:t>
            </a:r>
            <a:r>
              <a:rPr lang="en-US" dirty="0" err="1">
                <a:solidFill>
                  <a:srgbClr val="030218"/>
                </a:solidFill>
                <a:latin typeface="Arial" pitchFamily="34" charset="0"/>
                <a:cs typeface="Arial" pitchFamily="34" charset="0"/>
              </a:rPr>
              <a:t>l’application</a:t>
            </a:r>
            <a:endParaRPr lang="fr-FR" dirty="0">
              <a:solidFill>
                <a:srgbClr val="030218"/>
              </a:solidFill>
              <a:latin typeface="Arial" pitchFamily="34" charset="0"/>
              <a:cs typeface="Arial" pitchFamily="34" charset="0"/>
            </a:endParaRPr>
          </a:p>
          <a:p>
            <a:pPr lvl="0"/>
            <a:r>
              <a:rPr lang="en-US" dirty="0">
                <a:solidFill>
                  <a:srgbClr val="030218"/>
                </a:solidFill>
                <a:latin typeface="Arial" pitchFamily="34" charset="0"/>
                <a:cs typeface="Arial" pitchFamily="34" charset="0"/>
              </a:rPr>
              <a:t>Code source</a:t>
            </a:r>
            <a:endParaRPr lang="fr-FR" dirty="0">
              <a:solidFill>
                <a:srgbClr val="030218"/>
              </a:solidFill>
              <a:latin typeface="Arial" pitchFamily="34" charset="0"/>
              <a:cs typeface="Arial" pitchFamily="34" charset="0"/>
            </a:endParaRPr>
          </a:p>
          <a:p>
            <a:pPr lvl="0"/>
            <a:r>
              <a:rPr lang="en-US" dirty="0" err="1">
                <a:solidFill>
                  <a:srgbClr val="030218"/>
                </a:solidFill>
                <a:latin typeface="Arial" pitchFamily="34" charset="0"/>
                <a:cs typeface="Arial" pitchFamily="34" charset="0"/>
              </a:rPr>
              <a:t>Maquette</a:t>
            </a:r>
            <a:r>
              <a:rPr lang="en-US" dirty="0">
                <a:solidFill>
                  <a:srgbClr val="030218"/>
                </a:solidFill>
                <a:latin typeface="Arial" pitchFamily="34" charset="0"/>
                <a:cs typeface="Arial" pitchFamily="34" charset="0"/>
              </a:rPr>
              <a:t> </a:t>
            </a:r>
            <a:r>
              <a:rPr lang="en-US" dirty="0" err="1">
                <a:solidFill>
                  <a:srgbClr val="030218"/>
                </a:solidFill>
                <a:latin typeface="Arial" pitchFamily="34" charset="0"/>
                <a:cs typeface="Arial" pitchFamily="34" charset="0"/>
              </a:rPr>
              <a:t>Arduino</a:t>
            </a:r>
            <a:r>
              <a:rPr lang="en-US" dirty="0">
                <a:solidFill>
                  <a:srgbClr val="030218"/>
                </a:solidFill>
                <a:latin typeface="Arial" pitchFamily="34" charset="0"/>
                <a:cs typeface="Arial" pitchFamily="34" charset="0"/>
              </a:rPr>
              <a:t> </a:t>
            </a:r>
            <a:endParaRPr lang="fr-FR" dirty="0">
              <a:solidFill>
                <a:srgbClr val="030218"/>
              </a:solidFill>
              <a:latin typeface="Arial" pitchFamily="34" charset="0"/>
              <a:cs typeface="Arial" pitchFamily="34" charset="0"/>
            </a:endParaRPr>
          </a:p>
          <a:p>
            <a:endParaRPr lang="fr-FR" dirty="0"/>
          </a:p>
        </p:txBody>
      </p:sp>
    </p:spTree>
    <p:extLst>
      <p:ext uri="{BB962C8B-B14F-4D97-AF65-F5344CB8AC3E}">
        <p14:creationId xmlns:p14="http://schemas.microsoft.com/office/powerpoint/2010/main" val="377985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Gymnaste-Jeux Olympiques Rio 2016 HD Vecteur Fonds d'écran">
            <a:extLst>
              <a:ext uri="{FF2B5EF4-FFF2-40B4-BE49-F238E27FC236}">
                <a16:creationId xmlns:a16="http://schemas.microsoft.com/office/drawing/2014/main" xmlns="" id="{7199E47F-0303-45A2-B3C5-A1669E38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xmlns="" id="{4C894B1A-EA3D-44AB-AA09-2A3ABBF3B250}"/>
              </a:ext>
            </a:extLst>
          </p:cNvPr>
          <p:cNvSpPr txBox="1"/>
          <p:nvPr/>
        </p:nvSpPr>
        <p:spPr>
          <a:xfrm>
            <a:off x="5539740" y="2750820"/>
            <a:ext cx="5836920" cy="1723549"/>
          </a:xfrm>
          <a:prstGeom prst="rect">
            <a:avLst/>
          </a:prstGeom>
          <a:noFill/>
        </p:spPr>
        <p:txBody>
          <a:bodyPr wrap="square" rtlCol="0">
            <a:spAutoFit/>
          </a:bodyPr>
          <a:lstStyle/>
          <a:p>
            <a:r>
              <a:rPr lang="fr-FR" sz="4400" b="1" u="sng" dirty="0">
                <a:solidFill>
                  <a:schemeClr val="bg1"/>
                </a:solidFill>
                <a:latin typeface="Algerian" panose="04020705040A02060702" pitchFamily="82" charset="0"/>
              </a:rPr>
              <a:t>Merci pour votre attention !</a:t>
            </a:r>
          </a:p>
          <a:p>
            <a:endParaRPr lang="fr-FR" dirty="0"/>
          </a:p>
        </p:txBody>
      </p:sp>
    </p:spTree>
    <p:extLst>
      <p:ext uri="{BB962C8B-B14F-4D97-AF65-F5344CB8AC3E}">
        <p14:creationId xmlns:p14="http://schemas.microsoft.com/office/powerpoint/2010/main" val="40571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7798E993-0457-4438-B60F-42387DF38938}"/>
              </a:ext>
            </a:extLst>
          </p:cNvPr>
          <p:cNvSpPr txBox="1"/>
          <p:nvPr/>
        </p:nvSpPr>
        <p:spPr>
          <a:xfrm>
            <a:off x="1462488" y="540435"/>
            <a:ext cx="8273989" cy="861774"/>
          </a:xfrm>
          <a:prstGeom prst="rect">
            <a:avLst/>
          </a:prstGeom>
          <a:noFill/>
        </p:spPr>
        <p:txBody>
          <a:bodyPr wrap="square" rtlCol="0">
            <a:spAutoFit/>
          </a:bodyPr>
          <a:lstStyle/>
          <a:p>
            <a:pPr algn="ctr"/>
            <a:r>
              <a:rPr lang="fr-FR" sz="3200" b="1" u="sng" dirty="0">
                <a:solidFill>
                  <a:schemeClr val="accent1">
                    <a:lumMod val="75000"/>
                  </a:schemeClr>
                </a:solidFill>
                <a:latin typeface="Algerian" panose="04020705040A02060702" pitchFamily="82" charset="0"/>
              </a:rPr>
              <a:t>Les Membres </a:t>
            </a:r>
            <a:r>
              <a:rPr lang="fr-FR" sz="3200" b="1" u="sng" dirty="0" smtClean="0">
                <a:solidFill>
                  <a:schemeClr val="accent1">
                    <a:lumMod val="75000"/>
                  </a:schemeClr>
                </a:solidFill>
                <a:latin typeface="Algerian" panose="04020705040A02060702" pitchFamily="82" charset="0"/>
              </a:rPr>
              <a:t>du </a:t>
            </a:r>
            <a:r>
              <a:rPr lang="fr-FR" sz="3200" b="1" u="sng" dirty="0">
                <a:solidFill>
                  <a:schemeClr val="accent1">
                    <a:lumMod val="75000"/>
                  </a:schemeClr>
                </a:solidFill>
                <a:latin typeface="Algerian" panose="04020705040A02060702" pitchFamily="82" charset="0"/>
              </a:rPr>
              <a:t>groupes</a:t>
            </a:r>
            <a:endParaRPr lang="x-none" sz="3200" b="1" u="sng" dirty="0">
              <a:solidFill>
                <a:schemeClr val="accent1">
                  <a:lumMod val="75000"/>
                </a:schemeClr>
              </a:solidFill>
              <a:latin typeface="Algerian" panose="04020705040A02060702" pitchFamily="82" charset="0"/>
            </a:endParaRPr>
          </a:p>
          <a:p>
            <a:pPr algn="ctr"/>
            <a:r>
              <a:rPr lang="fr-FR" dirty="0"/>
              <a:t> </a:t>
            </a:r>
          </a:p>
        </p:txBody>
      </p:sp>
      <p:pic>
        <p:nvPicPr>
          <p:cNvPr id="6" name="Image 5">
            <a:extLst>
              <a:ext uri="{FF2B5EF4-FFF2-40B4-BE49-F238E27FC236}">
                <a16:creationId xmlns:a16="http://schemas.microsoft.com/office/drawing/2014/main" xmlns="" id="{AA13FC40-1D9C-45BB-9F46-5DF4FB3A03AC}"/>
              </a:ext>
            </a:extLst>
          </p:cNvPr>
          <p:cNvPicPr>
            <a:picLocks noChangeAspect="1"/>
          </p:cNvPicPr>
          <p:nvPr/>
        </p:nvPicPr>
        <p:blipFill>
          <a:blip r:embed="rId2"/>
          <a:stretch>
            <a:fillRect/>
          </a:stretch>
        </p:blipFill>
        <p:spPr>
          <a:xfrm>
            <a:off x="536883" y="1796423"/>
            <a:ext cx="1851210" cy="2026791"/>
          </a:xfrm>
          <a:prstGeom prst="rect">
            <a:avLst/>
          </a:prstGeom>
        </p:spPr>
      </p:pic>
      <p:pic>
        <p:nvPicPr>
          <p:cNvPr id="8" name="Image 7">
            <a:extLst>
              <a:ext uri="{FF2B5EF4-FFF2-40B4-BE49-F238E27FC236}">
                <a16:creationId xmlns:a16="http://schemas.microsoft.com/office/drawing/2014/main" xmlns="" id="{0EBC6862-F818-4BDD-A4DB-C2B4022A2BC6}"/>
              </a:ext>
            </a:extLst>
          </p:cNvPr>
          <p:cNvPicPr>
            <a:picLocks noChangeAspect="1"/>
          </p:cNvPicPr>
          <p:nvPr/>
        </p:nvPicPr>
        <p:blipFill>
          <a:blip r:embed="rId3"/>
          <a:stretch>
            <a:fillRect/>
          </a:stretch>
        </p:blipFill>
        <p:spPr>
          <a:xfrm>
            <a:off x="2617249" y="1796422"/>
            <a:ext cx="2061283" cy="2026791"/>
          </a:xfrm>
          <a:prstGeom prst="rect">
            <a:avLst/>
          </a:prstGeom>
        </p:spPr>
      </p:pic>
      <p:pic>
        <p:nvPicPr>
          <p:cNvPr id="10" name="Image 9">
            <a:extLst>
              <a:ext uri="{FF2B5EF4-FFF2-40B4-BE49-F238E27FC236}">
                <a16:creationId xmlns:a16="http://schemas.microsoft.com/office/drawing/2014/main" xmlns="" id="{8744F098-0A7B-48BF-B74D-FDC6D6876847}"/>
              </a:ext>
            </a:extLst>
          </p:cNvPr>
          <p:cNvPicPr>
            <a:picLocks noChangeAspect="1"/>
          </p:cNvPicPr>
          <p:nvPr/>
        </p:nvPicPr>
        <p:blipFill>
          <a:blip r:embed="rId4"/>
          <a:stretch>
            <a:fillRect/>
          </a:stretch>
        </p:blipFill>
        <p:spPr>
          <a:xfrm>
            <a:off x="4820574" y="1796422"/>
            <a:ext cx="2061283" cy="2009775"/>
          </a:xfrm>
          <a:prstGeom prst="rect">
            <a:avLst/>
          </a:prstGeom>
        </p:spPr>
      </p:pic>
      <p:pic>
        <p:nvPicPr>
          <p:cNvPr id="12" name="Image 11">
            <a:extLst>
              <a:ext uri="{FF2B5EF4-FFF2-40B4-BE49-F238E27FC236}">
                <a16:creationId xmlns:a16="http://schemas.microsoft.com/office/drawing/2014/main" xmlns="" id="{A0081FD2-2DE6-4ECF-8484-752EDAA9C75A}"/>
              </a:ext>
            </a:extLst>
          </p:cNvPr>
          <p:cNvPicPr>
            <a:picLocks noChangeAspect="1"/>
          </p:cNvPicPr>
          <p:nvPr/>
        </p:nvPicPr>
        <p:blipFill>
          <a:blip r:embed="rId5"/>
          <a:stretch>
            <a:fillRect/>
          </a:stretch>
        </p:blipFill>
        <p:spPr>
          <a:xfrm>
            <a:off x="7023899" y="1804929"/>
            <a:ext cx="2184139" cy="2009775"/>
          </a:xfrm>
          <a:prstGeom prst="rect">
            <a:avLst/>
          </a:prstGeom>
        </p:spPr>
      </p:pic>
      <p:pic>
        <p:nvPicPr>
          <p:cNvPr id="14" name="Image 13">
            <a:extLst>
              <a:ext uri="{FF2B5EF4-FFF2-40B4-BE49-F238E27FC236}">
                <a16:creationId xmlns:a16="http://schemas.microsoft.com/office/drawing/2014/main" xmlns="" id="{967CAB69-5A75-4188-B266-697B7DD00C14}"/>
              </a:ext>
            </a:extLst>
          </p:cNvPr>
          <p:cNvPicPr>
            <a:picLocks noChangeAspect="1"/>
          </p:cNvPicPr>
          <p:nvPr/>
        </p:nvPicPr>
        <p:blipFill>
          <a:blip r:embed="rId6"/>
          <a:stretch>
            <a:fillRect/>
          </a:stretch>
        </p:blipFill>
        <p:spPr>
          <a:xfrm>
            <a:off x="9445547" y="1804929"/>
            <a:ext cx="2326243" cy="2026791"/>
          </a:xfrm>
          <a:prstGeom prst="rect">
            <a:avLst/>
          </a:prstGeom>
        </p:spPr>
      </p:pic>
      <p:sp>
        <p:nvSpPr>
          <p:cNvPr id="15" name="ZoneTexte 14">
            <a:extLst>
              <a:ext uri="{FF2B5EF4-FFF2-40B4-BE49-F238E27FC236}">
                <a16:creationId xmlns:a16="http://schemas.microsoft.com/office/drawing/2014/main" xmlns="" id="{A5AFB7BD-EA60-4A1A-BBAF-2EA93E95B550}"/>
              </a:ext>
            </a:extLst>
          </p:cNvPr>
          <p:cNvSpPr txBox="1"/>
          <p:nvPr/>
        </p:nvSpPr>
        <p:spPr>
          <a:xfrm>
            <a:off x="536883" y="4006795"/>
            <a:ext cx="1851210" cy="584775"/>
          </a:xfrm>
          <a:prstGeom prst="rect">
            <a:avLst/>
          </a:prstGeom>
          <a:noFill/>
        </p:spPr>
        <p:txBody>
          <a:bodyPr wrap="square" rtlCol="0">
            <a:spAutoFit/>
          </a:bodyPr>
          <a:lstStyle/>
          <a:p>
            <a:pPr algn="ctr"/>
            <a:r>
              <a:rPr lang="fr-FR" sz="1600" b="1" dirty="0" smtClean="0">
                <a:latin typeface="Arial" panose="020B0604020202020204" pitchFamily="34" charset="0"/>
                <a:cs typeface="Arial" panose="020B0604020202020204" pitchFamily="34" charset="0"/>
              </a:rPr>
              <a:t>DHIAEDDINE </a:t>
            </a:r>
            <a:r>
              <a:rPr lang="fr-FR" sz="1600" b="1" dirty="0">
                <a:latin typeface="Arial" panose="020B0604020202020204" pitchFamily="34" charset="0"/>
                <a:cs typeface="Arial" panose="020B0604020202020204" pitchFamily="34" charset="0"/>
              </a:rPr>
              <a:t>UWOBIKUNDIYE</a:t>
            </a:r>
          </a:p>
        </p:txBody>
      </p:sp>
      <p:sp>
        <p:nvSpPr>
          <p:cNvPr id="19" name="ZoneTexte 18">
            <a:extLst>
              <a:ext uri="{FF2B5EF4-FFF2-40B4-BE49-F238E27FC236}">
                <a16:creationId xmlns:a16="http://schemas.microsoft.com/office/drawing/2014/main" xmlns="" id="{7B73E44F-C3DA-4300-A317-D1AA2B972A8D}"/>
              </a:ext>
            </a:extLst>
          </p:cNvPr>
          <p:cNvSpPr txBox="1"/>
          <p:nvPr/>
        </p:nvSpPr>
        <p:spPr>
          <a:xfrm>
            <a:off x="2617249" y="4129905"/>
            <a:ext cx="2061283" cy="338554"/>
          </a:xfrm>
          <a:prstGeom prst="rect">
            <a:avLst/>
          </a:prstGeom>
          <a:noFill/>
        </p:spPr>
        <p:txBody>
          <a:bodyPr wrap="square" rtlCol="0">
            <a:spAutoFit/>
          </a:bodyPr>
          <a:lstStyle/>
          <a:p>
            <a:pPr algn="ctr"/>
            <a:r>
              <a:rPr lang="fr-FR" sz="1600" b="1" dirty="0"/>
              <a:t>SOUHA SGHAIER</a:t>
            </a:r>
          </a:p>
        </p:txBody>
      </p:sp>
      <p:sp>
        <p:nvSpPr>
          <p:cNvPr id="20" name="ZoneTexte 19">
            <a:extLst>
              <a:ext uri="{FF2B5EF4-FFF2-40B4-BE49-F238E27FC236}">
                <a16:creationId xmlns:a16="http://schemas.microsoft.com/office/drawing/2014/main" xmlns="" id="{1638B1F5-24D4-416D-8D15-15130E531764}"/>
              </a:ext>
            </a:extLst>
          </p:cNvPr>
          <p:cNvSpPr txBox="1"/>
          <p:nvPr/>
        </p:nvSpPr>
        <p:spPr>
          <a:xfrm>
            <a:off x="4825861" y="4126842"/>
            <a:ext cx="2061283" cy="338554"/>
          </a:xfrm>
          <a:prstGeom prst="rect">
            <a:avLst/>
          </a:prstGeom>
          <a:noFill/>
        </p:spPr>
        <p:txBody>
          <a:bodyPr wrap="square" rtlCol="0">
            <a:spAutoFit/>
          </a:bodyPr>
          <a:lstStyle/>
          <a:p>
            <a:pPr algn="ctr"/>
            <a:r>
              <a:rPr lang="fr-FR" sz="1600" b="1" dirty="0"/>
              <a:t>MOHAMED ACHI</a:t>
            </a:r>
          </a:p>
        </p:txBody>
      </p:sp>
      <p:sp>
        <p:nvSpPr>
          <p:cNvPr id="21" name="ZoneTexte 20">
            <a:extLst>
              <a:ext uri="{FF2B5EF4-FFF2-40B4-BE49-F238E27FC236}">
                <a16:creationId xmlns:a16="http://schemas.microsoft.com/office/drawing/2014/main" xmlns="" id="{BA24DCF3-7B77-4042-8A54-B7D557EBAED4}"/>
              </a:ext>
            </a:extLst>
          </p:cNvPr>
          <p:cNvSpPr txBox="1"/>
          <p:nvPr/>
        </p:nvSpPr>
        <p:spPr>
          <a:xfrm>
            <a:off x="6881857" y="4124519"/>
            <a:ext cx="2107597" cy="338554"/>
          </a:xfrm>
          <a:prstGeom prst="rect">
            <a:avLst/>
          </a:prstGeom>
          <a:noFill/>
        </p:spPr>
        <p:txBody>
          <a:bodyPr wrap="square" rtlCol="0">
            <a:spAutoFit/>
          </a:bodyPr>
          <a:lstStyle/>
          <a:p>
            <a:pPr algn="ctr"/>
            <a:r>
              <a:rPr lang="fr-FR" sz="1600" b="1" dirty="0"/>
              <a:t>SIWAR MEJRI</a:t>
            </a:r>
          </a:p>
        </p:txBody>
      </p:sp>
      <p:sp>
        <p:nvSpPr>
          <p:cNvPr id="22" name="ZoneTexte 21">
            <a:extLst>
              <a:ext uri="{FF2B5EF4-FFF2-40B4-BE49-F238E27FC236}">
                <a16:creationId xmlns:a16="http://schemas.microsoft.com/office/drawing/2014/main" xmlns="" id="{4344A047-BA4D-4B7C-BCCD-9AC6CFDA17D2}"/>
              </a:ext>
            </a:extLst>
          </p:cNvPr>
          <p:cNvSpPr txBox="1"/>
          <p:nvPr/>
        </p:nvSpPr>
        <p:spPr>
          <a:xfrm>
            <a:off x="9324912" y="4121497"/>
            <a:ext cx="2245080" cy="338554"/>
          </a:xfrm>
          <a:prstGeom prst="rect">
            <a:avLst/>
          </a:prstGeom>
          <a:noFill/>
        </p:spPr>
        <p:txBody>
          <a:bodyPr wrap="square" rtlCol="0">
            <a:spAutoFit/>
          </a:bodyPr>
          <a:lstStyle/>
          <a:p>
            <a:pPr algn="ctr"/>
            <a:r>
              <a:rPr lang="fr-FR" sz="1600" b="1" dirty="0" smtClean="0"/>
              <a:t>SAIDA BOUAZIZ</a:t>
            </a:r>
            <a:endParaRPr lang="fr-FR" sz="1600" b="1" dirty="0"/>
          </a:p>
        </p:txBody>
      </p:sp>
      <p:pic>
        <p:nvPicPr>
          <p:cNvPr id="1028" name="Picture 4">
            <a:extLst>
              <a:ext uri="{FF2B5EF4-FFF2-40B4-BE49-F238E27FC236}">
                <a16:creationId xmlns:a16="http://schemas.microsoft.com/office/drawing/2014/main" xmlns="" id="{DD0E817F-1C35-47EA-9B19-D524345ABA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91476" y="5864413"/>
            <a:ext cx="1900524" cy="99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96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1000"/>
                                        <p:tgtEl>
                                          <p:spTgt spid="15">
                                            <p:txEl>
                                              <p:pRg st="0" end="0"/>
                                            </p:txEl>
                                          </p:spTgt>
                                        </p:tgtEl>
                                      </p:cBhvr>
                                    </p:animEffect>
                                    <p:anim calcmode="lin" valueType="num">
                                      <p:cBhvr>
                                        <p:cTn id="2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1000"/>
                                        <p:tgtEl>
                                          <p:spTgt spid="19">
                                            <p:txEl>
                                              <p:pRg st="0" end="0"/>
                                            </p:txEl>
                                          </p:spTgt>
                                        </p:tgtEl>
                                      </p:cBhvr>
                                    </p:animEffect>
                                    <p:anim calcmode="lin" valueType="num">
                                      <p:cBhvr>
                                        <p:cTn id="4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0">
                                            <p:txEl>
                                              <p:pRg st="0" end="0"/>
                                            </p:txEl>
                                          </p:spTgt>
                                        </p:tgtEl>
                                        <p:attrNameLst>
                                          <p:attrName>style.visibility</p:attrName>
                                        </p:attrNameLst>
                                      </p:cBhvr>
                                      <p:to>
                                        <p:strVal val="visible"/>
                                      </p:to>
                                    </p:set>
                                    <p:animEffect transition="in" filter="fade">
                                      <p:cBhvr>
                                        <p:cTn id="54" dur="1000"/>
                                        <p:tgtEl>
                                          <p:spTgt spid="20">
                                            <p:txEl>
                                              <p:pRg st="0" end="0"/>
                                            </p:txEl>
                                          </p:spTgt>
                                        </p:tgtEl>
                                      </p:cBhvr>
                                    </p:animEffect>
                                    <p:anim calcmode="lin" valueType="num">
                                      <p:cBhvr>
                                        <p:cTn id="5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1000"/>
                                        <p:tgtEl>
                                          <p:spTgt spid="21">
                                            <p:txEl>
                                              <p:pRg st="0" end="0"/>
                                            </p:txEl>
                                          </p:spTgt>
                                        </p:tgtEl>
                                      </p:cBhvr>
                                    </p:animEffect>
                                    <p:anim calcmode="lin" valueType="num">
                                      <p:cBhvr>
                                        <p:cTn id="6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anim calcmode="lin" valueType="num">
                                      <p:cBhvr>
                                        <p:cTn id="76" dur="1000" fill="hold"/>
                                        <p:tgtEl>
                                          <p:spTgt spid="14"/>
                                        </p:tgtEl>
                                        <p:attrNameLst>
                                          <p:attrName>ppt_x</p:attrName>
                                        </p:attrNameLst>
                                      </p:cBhvr>
                                      <p:tavLst>
                                        <p:tav tm="0">
                                          <p:val>
                                            <p:strVal val="#ppt_x"/>
                                          </p:val>
                                        </p:tav>
                                        <p:tav tm="100000">
                                          <p:val>
                                            <p:strVal val="#ppt_x"/>
                                          </p:val>
                                        </p:tav>
                                      </p:tavLst>
                                    </p:anim>
                                    <p:anim calcmode="lin" valueType="num">
                                      <p:cBhvr>
                                        <p:cTn id="7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1000"/>
                                        <p:tgtEl>
                                          <p:spTgt spid="22">
                                            <p:txEl>
                                              <p:pRg st="0" end="0"/>
                                            </p:txEl>
                                          </p:spTgt>
                                        </p:tgtEl>
                                      </p:cBhvr>
                                    </p:animEffect>
                                    <p:anim calcmode="lin" valueType="num">
                                      <p:cBhvr>
                                        <p:cTn id="8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84"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028"/>
                                        </p:tgtEl>
                                        <p:attrNameLst>
                                          <p:attrName>style.visibility</p:attrName>
                                        </p:attrNameLst>
                                      </p:cBhvr>
                                      <p:to>
                                        <p:strVal val="visible"/>
                                      </p:to>
                                    </p:set>
                                    <p:animEffect transition="in" filter="fade">
                                      <p:cBhvr>
                                        <p:cTn id="89" dur="1000"/>
                                        <p:tgtEl>
                                          <p:spTgt spid="1028"/>
                                        </p:tgtEl>
                                      </p:cBhvr>
                                    </p:animEffect>
                                    <p:anim calcmode="lin" valueType="num">
                                      <p:cBhvr>
                                        <p:cTn id="90" dur="1000" fill="hold"/>
                                        <p:tgtEl>
                                          <p:spTgt spid="1028"/>
                                        </p:tgtEl>
                                        <p:attrNameLst>
                                          <p:attrName>ppt_x</p:attrName>
                                        </p:attrNameLst>
                                      </p:cBhvr>
                                      <p:tavLst>
                                        <p:tav tm="0">
                                          <p:val>
                                            <p:strVal val="#ppt_x"/>
                                          </p:val>
                                        </p:tav>
                                        <p:tav tm="100000">
                                          <p:val>
                                            <p:strVal val="#ppt_x"/>
                                          </p:val>
                                        </p:tav>
                                      </p:tavLst>
                                    </p:anim>
                                    <p:anim calcmode="lin" valueType="num">
                                      <p:cBhvr>
                                        <p:cTn id="91"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xmlns="" id="{5039324E-008B-4B4A-BC77-2992166EA9CF}"/>
              </a:ext>
            </a:extLst>
          </p:cNvPr>
          <p:cNvSpPr txBox="1"/>
          <p:nvPr/>
        </p:nvSpPr>
        <p:spPr>
          <a:xfrm>
            <a:off x="1858392" y="754058"/>
            <a:ext cx="5563340" cy="523220"/>
          </a:xfrm>
          <a:prstGeom prst="rect">
            <a:avLst/>
          </a:prstGeom>
          <a:noFill/>
        </p:spPr>
        <p:txBody>
          <a:bodyPr wrap="square" rtlCol="0">
            <a:spAutoFit/>
          </a:bodyPr>
          <a:lstStyle/>
          <a:p>
            <a:pPr algn="ctr"/>
            <a:r>
              <a:rPr lang="fr-FR" sz="2800" b="1" u="sng" dirty="0">
                <a:solidFill>
                  <a:schemeClr val="accent1">
                    <a:lumMod val="75000"/>
                  </a:schemeClr>
                </a:solidFill>
                <a:latin typeface="Arial" pitchFamily="34" charset="0"/>
                <a:cs typeface="Arial" pitchFamily="34" charset="0"/>
              </a:rPr>
              <a:t>SOMMAIRE :</a:t>
            </a:r>
          </a:p>
        </p:txBody>
      </p:sp>
      <p:sp>
        <p:nvSpPr>
          <p:cNvPr id="8" name="ZoneTexte 7">
            <a:extLst>
              <a:ext uri="{FF2B5EF4-FFF2-40B4-BE49-F238E27FC236}">
                <a16:creationId xmlns:a16="http://schemas.microsoft.com/office/drawing/2014/main" xmlns="" id="{C5323F22-0040-45EE-99C8-87E95A3F7F1D}"/>
              </a:ext>
            </a:extLst>
          </p:cNvPr>
          <p:cNvSpPr txBox="1"/>
          <p:nvPr/>
        </p:nvSpPr>
        <p:spPr>
          <a:xfrm>
            <a:off x="1652504" y="1606624"/>
            <a:ext cx="6569476" cy="3046988"/>
          </a:xfrm>
          <a:prstGeom prst="rect">
            <a:avLst/>
          </a:prstGeom>
          <a:noFill/>
        </p:spPr>
        <p:txBody>
          <a:bodyPr wrap="square" rtlCol="0">
            <a:spAutoFit/>
          </a:bodyPr>
          <a:lstStyle/>
          <a:p>
            <a:pPr marL="0" lvl="0" indent="0" algn="ctr">
              <a:buNone/>
            </a:pPr>
            <a:r>
              <a:rPr lang="fr-FR" sz="2400" b="1" dirty="0">
                <a:solidFill>
                  <a:schemeClr val="bg1"/>
                </a:solidFill>
                <a:latin typeface="Arial" pitchFamily="34" charset="0"/>
                <a:cs typeface="Arial" pitchFamily="34" charset="0"/>
              </a:rPr>
              <a:t>1.Présentation du projet </a:t>
            </a:r>
            <a:endParaRPr lang="fr-FR" sz="2400" dirty="0">
              <a:solidFill>
                <a:schemeClr val="bg1"/>
              </a:solidFill>
              <a:latin typeface="Arial" pitchFamily="34" charset="0"/>
              <a:cs typeface="Arial" pitchFamily="34" charset="0"/>
            </a:endParaRPr>
          </a:p>
          <a:p>
            <a:pPr marL="0" indent="0" algn="ctr">
              <a:buNone/>
            </a:pPr>
            <a:r>
              <a:rPr lang="fr-FR" sz="2400" b="1" dirty="0">
                <a:solidFill>
                  <a:schemeClr val="bg1"/>
                </a:solidFill>
                <a:latin typeface="Arial" pitchFamily="34" charset="0"/>
                <a:cs typeface="Arial" pitchFamily="34" charset="0"/>
              </a:rPr>
              <a:t>2. Expression des besoins</a:t>
            </a:r>
          </a:p>
          <a:p>
            <a:pPr marL="0" indent="0" algn="ctr">
              <a:buNone/>
            </a:pPr>
            <a:r>
              <a:rPr lang="fr-FR" sz="2400" b="1" dirty="0">
                <a:solidFill>
                  <a:schemeClr val="bg1"/>
                </a:solidFill>
                <a:latin typeface="Arial" pitchFamily="34" charset="0"/>
                <a:cs typeface="Arial" pitchFamily="34" charset="0"/>
              </a:rPr>
              <a:t>3.Contraintes </a:t>
            </a:r>
          </a:p>
          <a:p>
            <a:pPr marL="0" indent="0" algn="ctr">
              <a:buNone/>
            </a:pPr>
            <a:r>
              <a:rPr lang="fr-FR" sz="2400" b="1" dirty="0">
                <a:solidFill>
                  <a:schemeClr val="bg1"/>
                </a:solidFill>
                <a:latin typeface="Arial" pitchFamily="34" charset="0"/>
                <a:cs typeface="Arial" pitchFamily="34" charset="0"/>
              </a:rPr>
              <a:t>4. Conception graphique</a:t>
            </a:r>
          </a:p>
          <a:p>
            <a:pPr marL="0" indent="0" algn="ctr">
              <a:buNone/>
            </a:pPr>
            <a:r>
              <a:rPr lang="fr-FR" sz="2400" b="1" dirty="0">
                <a:solidFill>
                  <a:schemeClr val="bg1"/>
                </a:solidFill>
                <a:latin typeface="Arial" pitchFamily="34" charset="0"/>
                <a:cs typeface="Arial" pitchFamily="34" charset="0"/>
              </a:rPr>
              <a:t>5.Etude de la concurrence </a:t>
            </a:r>
          </a:p>
          <a:p>
            <a:pPr marL="0" indent="0" algn="ctr">
              <a:buNone/>
            </a:pPr>
            <a:r>
              <a:rPr lang="fr-FR" sz="2400" b="1" dirty="0">
                <a:solidFill>
                  <a:schemeClr val="bg1"/>
                </a:solidFill>
                <a:latin typeface="Arial" pitchFamily="34" charset="0"/>
                <a:cs typeface="Arial" pitchFamily="34" charset="0"/>
              </a:rPr>
              <a:t>6.Equipe</a:t>
            </a:r>
          </a:p>
          <a:p>
            <a:pPr marL="0" indent="0" algn="ctr">
              <a:buNone/>
            </a:pPr>
            <a:r>
              <a:rPr lang="fr-FR" sz="2400" b="1" dirty="0">
                <a:solidFill>
                  <a:schemeClr val="bg1"/>
                </a:solidFill>
                <a:latin typeface="Arial" pitchFamily="34" charset="0"/>
                <a:cs typeface="Arial" pitchFamily="34" charset="0"/>
              </a:rPr>
              <a:t>7. Déroulement et Planification</a:t>
            </a:r>
          </a:p>
          <a:p>
            <a:pPr marL="0" indent="0" algn="ctr">
              <a:buNone/>
            </a:pPr>
            <a:r>
              <a:rPr lang="fr-FR" sz="2400" b="1" dirty="0">
                <a:solidFill>
                  <a:schemeClr val="bg1"/>
                </a:solidFill>
                <a:latin typeface="Arial" pitchFamily="34" charset="0"/>
                <a:cs typeface="Arial" pitchFamily="34" charset="0"/>
              </a:rPr>
              <a:t>8. Livrable final</a:t>
            </a:r>
          </a:p>
        </p:txBody>
      </p:sp>
      <p:pic>
        <p:nvPicPr>
          <p:cNvPr id="3078" name="Picture 6">
            <a:extLst>
              <a:ext uri="{FF2B5EF4-FFF2-40B4-BE49-F238E27FC236}">
                <a16:creationId xmlns:a16="http://schemas.microsoft.com/office/drawing/2014/main" xmlns="" id="{7717D400-B764-4FAB-86B2-2B85B8C746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849630"/>
            <a:ext cx="3227070" cy="3227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26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8"/>
                                        </p:tgtEl>
                                        <p:attrNameLst>
                                          <p:attrName>style.visibility</p:attrName>
                                        </p:attrNameLst>
                                      </p:cBhvr>
                                      <p:to>
                                        <p:strVal val="visible"/>
                                      </p:to>
                                    </p:set>
                                    <p:animEffect transition="in" filter="fade">
                                      <p:cBhvr>
                                        <p:cTn id="14" dur="1000"/>
                                        <p:tgtEl>
                                          <p:spTgt spid="3078"/>
                                        </p:tgtEl>
                                      </p:cBhvr>
                                    </p:animEffect>
                                    <p:anim calcmode="lin" valueType="num">
                                      <p:cBhvr>
                                        <p:cTn id="15" dur="1000" fill="hold"/>
                                        <p:tgtEl>
                                          <p:spTgt spid="3078"/>
                                        </p:tgtEl>
                                        <p:attrNameLst>
                                          <p:attrName>ppt_x</p:attrName>
                                        </p:attrNameLst>
                                      </p:cBhvr>
                                      <p:tavLst>
                                        <p:tav tm="0">
                                          <p:val>
                                            <p:strVal val="#ppt_x"/>
                                          </p:val>
                                        </p:tav>
                                        <p:tav tm="100000">
                                          <p:val>
                                            <p:strVal val="#ppt_x"/>
                                          </p:val>
                                        </p:tav>
                                      </p:tavLst>
                                    </p:anim>
                                    <p:anim calcmode="lin" valueType="num">
                                      <p:cBhvr>
                                        <p:cTn id="16"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1000"/>
                                        <p:tgtEl>
                                          <p:spTgt spid="8">
                                            <p:txEl>
                                              <p:pRg st="3" end="3"/>
                                            </p:txEl>
                                          </p:spTgt>
                                        </p:tgtEl>
                                      </p:cBhvr>
                                    </p:animEffect>
                                    <p:anim calcmode="lin" valueType="num">
                                      <p:cBhvr>
                                        <p:cTn id="3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5" end="5"/>
                                            </p:txEl>
                                          </p:spTgt>
                                        </p:tgtEl>
                                        <p:attrNameLst>
                                          <p:attrName>style.visibility</p:attrName>
                                        </p:attrNameLst>
                                      </p:cBhvr>
                                      <p:to>
                                        <p:strVal val="visible"/>
                                      </p:to>
                                    </p:set>
                                    <p:animEffect transition="in" filter="fade">
                                      <p:cBhvr>
                                        <p:cTn id="46" dur="1000"/>
                                        <p:tgtEl>
                                          <p:spTgt spid="8">
                                            <p:txEl>
                                              <p:pRg st="5" end="5"/>
                                            </p:txEl>
                                          </p:spTgt>
                                        </p:tgtEl>
                                      </p:cBhvr>
                                    </p:animEffect>
                                    <p:anim calcmode="lin" valueType="num">
                                      <p:cBhvr>
                                        <p:cTn id="4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6" end="6"/>
                                            </p:txEl>
                                          </p:spTgt>
                                        </p:tgtEl>
                                        <p:attrNameLst>
                                          <p:attrName>style.visibility</p:attrName>
                                        </p:attrNameLst>
                                      </p:cBhvr>
                                      <p:to>
                                        <p:strVal val="visible"/>
                                      </p:to>
                                    </p:set>
                                    <p:animEffect transition="in" filter="fade">
                                      <p:cBhvr>
                                        <p:cTn id="51" dur="1000"/>
                                        <p:tgtEl>
                                          <p:spTgt spid="8">
                                            <p:txEl>
                                              <p:pRg st="6" end="6"/>
                                            </p:txEl>
                                          </p:spTgt>
                                        </p:tgtEl>
                                      </p:cBhvr>
                                    </p:animEffect>
                                    <p:anim calcmode="lin" valueType="num">
                                      <p:cBhvr>
                                        <p:cTn id="5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Effect transition="in" filter="fade">
                                      <p:cBhvr>
                                        <p:cTn id="56" dur="1000"/>
                                        <p:tgtEl>
                                          <p:spTgt spid="8">
                                            <p:txEl>
                                              <p:pRg st="7" end="7"/>
                                            </p:txEl>
                                          </p:spTgt>
                                        </p:tgtEl>
                                      </p:cBhvr>
                                    </p:animEffect>
                                    <p:anim calcmode="lin" valueType="num">
                                      <p:cBhvr>
                                        <p:cTn id="5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AC1D2C33-9751-4EF3-A17D-9ECFA323E65A}"/>
              </a:ext>
            </a:extLst>
          </p:cNvPr>
          <p:cNvSpPr txBox="1"/>
          <p:nvPr/>
        </p:nvSpPr>
        <p:spPr>
          <a:xfrm>
            <a:off x="676768" y="2632828"/>
            <a:ext cx="7386222" cy="1754326"/>
          </a:xfrm>
          <a:prstGeom prst="rect">
            <a:avLst/>
          </a:prstGeom>
          <a:noFill/>
        </p:spPr>
        <p:txBody>
          <a:bodyPr wrap="square">
            <a:spAutoFit/>
          </a:bodyPr>
          <a:lstStyle/>
          <a:p>
            <a:endParaRPr lang="fr-FR" dirty="0"/>
          </a:p>
          <a:p>
            <a:r>
              <a:rPr lang="fr-FR" dirty="0">
                <a:solidFill>
                  <a:schemeClr val="bg1">
                    <a:lumMod val="95000"/>
                    <a:lumOff val="5000"/>
                  </a:schemeClr>
                </a:solidFill>
                <a:latin typeface="Arial" pitchFamily="34" charset="0"/>
                <a:cs typeface="Arial" pitchFamily="34" charset="0"/>
              </a:rPr>
              <a:t>Développer une application Desktop ayant comme but la maintenance, le bon déroulement des jeux olympiques. On vise, comme programmeurs la digitalisation d’une grande variété des tâches grâce aux plusieurs technologies comme les bases de données et la programmation C++. </a:t>
            </a:r>
          </a:p>
        </p:txBody>
      </p:sp>
      <p:sp>
        <p:nvSpPr>
          <p:cNvPr id="7" name="Sous-titre 6">
            <a:extLst>
              <a:ext uri="{FF2B5EF4-FFF2-40B4-BE49-F238E27FC236}">
                <a16:creationId xmlns:a16="http://schemas.microsoft.com/office/drawing/2014/main" xmlns="" id="{98750A2C-AECD-4DD4-ADAA-0090A8DDD2EB}"/>
              </a:ext>
            </a:extLst>
          </p:cNvPr>
          <p:cNvSpPr>
            <a:spLocks noGrp="1"/>
          </p:cNvSpPr>
          <p:nvPr>
            <p:ph type="subTitle" idx="1"/>
          </p:nvPr>
        </p:nvSpPr>
        <p:spPr>
          <a:xfrm>
            <a:off x="292712" y="0"/>
            <a:ext cx="5397624" cy="701500"/>
          </a:xfrm>
        </p:spPr>
        <p:txBody>
          <a:bodyPr>
            <a:noAutofit/>
          </a:bodyPr>
          <a:lstStyle/>
          <a:p>
            <a:endParaRPr lang="fr-FR" sz="2800" b="1" u="sng" dirty="0">
              <a:solidFill>
                <a:schemeClr val="accent1"/>
              </a:solidFill>
            </a:endParaRPr>
          </a:p>
          <a:p>
            <a:endParaRPr lang="fr-FR" sz="2800" b="1" u="sng" dirty="0" smtClean="0">
              <a:solidFill>
                <a:schemeClr val="accent1"/>
              </a:solidFill>
              <a:latin typeface="Arial" pitchFamily="34" charset="0"/>
              <a:cs typeface="Arial" pitchFamily="34" charset="0"/>
            </a:endParaRPr>
          </a:p>
          <a:p>
            <a:r>
              <a:rPr lang="fr-FR" sz="2400" b="1" u="sng" dirty="0" smtClean="0">
                <a:solidFill>
                  <a:schemeClr val="accent1"/>
                </a:solidFill>
                <a:latin typeface="Arial" pitchFamily="34" charset="0"/>
                <a:cs typeface="Arial" pitchFamily="34" charset="0"/>
              </a:rPr>
              <a:t>1.Présentation </a:t>
            </a:r>
            <a:r>
              <a:rPr lang="fr-FR" sz="2400" b="1" u="sng" dirty="0">
                <a:solidFill>
                  <a:schemeClr val="accent1"/>
                </a:solidFill>
                <a:latin typeface="Arial" pitchFamily="34" charset="0"/>
                <a:cs typeface="Arial" pitchFamily="34" charset="0"/>
              </a:rPr>
              <a:t>du projet :</a:t>
            </a:r>
          </a:p>
          <a:p>
            <a:pPr algn="ctr"/>
            <a:endParaRPr lang="fr-FR" sz="2400" b="1" dirty="0">
              <a:latin typeface="Arial" pitchFamily="34" charset="0"/>
              <a:cs typeface="Arial" pitchFamily="34" charset="0"/>
            </a:endParaRPr>
          </a:p>
        </p:txBody>
      </p:sp>
      <p:sp>
        <p:nvSpPr>
          <p:cNvPr id="8" name="ZoneTexte 7">
            <a:extLst>
              <a:ext uri="{FF2B5EF4-FFF2-40B4-BE49-F238E27FC236}">
                <a16:creationId xmlns:a16="http://schemas.microsoft.com/office/drawing/2014/main" xmlns="" id="{65A7C679-C055-47C4-AD20-E90AF5B750D9}"/>
              </a:ext>
            </a:extLst>
          </p:cNvPr>
          <p:cNvSpPr txBox="1"/>
          <p:nvPr/>
        </p:nvSpPr>
        <p:spPr>
          <a:xfrm>
            <a:off x="676768" y="2314126"/>
            <a:ext cx="3089429" cy="1785104"/>
          </a:xfrm>
          <a:prstGeom prst="rect">
            <a:avLst/>
          </a:prstGeom>
          <a:noFill/>
        </p:spPr>
        <p:txBody>
          <a:bodyPr wrap="square" rtlCol="0">
            <a:spAutoFit/>
          </a:bodyPr>
          <a:lstStyle/>
          <a:p>
            <a:r>
              <a:rPr lang="fr-FR" sz="2000" b="1" u="sng" dirty="0" smtClean="0">
                <a:solidFill>
                  <a:srgbClr val="FF0000"/>
                </a:solidFill>
                <a:latin typeface="Arial" pitchFamily="34" charset="0"/>
                <a:cs typeface="Arial" pitchFamily="34" charset="0"/>
              </a:rPr>
              <a:t>1.1 contexte générale</a:t>
            </a:r>
            <a:r>
              <a:rPr lang="fr-FR" sz="2000" b="1" u="sng" dirty="0">
                <a:solidFill>
                  <a:srgbClr val="FF0000"/>
                </a:solidFill>
                <a:latin typeface="Arial" pitchFamily="34" charset="0"/>
                <a:cs typeface="Arial" pitchFamily="34" charset="0"/>
              </a:rPr>
              <a:t> </a:t>
            </a:r>
            <a:r>
              <a:rPr lang="fr-FR" b="1" u="sng" dirty="0">
                <a:solidFill>
                  <a:srgbClr val="FF0000"/>
                </a:solidFill>
                <a:latin typeface="Arial" pitchFamily="34" charset="0"/>
                <a:cs typeface="Arial" pitchFamily="34" charset="0"/>
              </a:rPr>
              <a:t>:</a:t>
            </a:r>
          </a:p>
          <a:p>
            <a:endParaRPr lang="fr-FR" b="1" u="sng" dirty="0">
              <a:solidFill>
                <a:schemeClr val="accent1">
                  <a:lumMod val="60000"/>
                  <a:lumOff val="40000"/>
                </a:schemeClr>
              </a:solidFill>
              <a:latin typeface="Arial" pitchFamily="34" charset="0"/>
              <a:cs typeface="Arial" pitchFamily="34" charset="0"/>
            </a:endParaRPr>
          </a:p>
          <a:p>
            <a:endParaRPr lang="fr-FR" b="1" u="sng" dirty="0">
              <a:solidFill>
                <a:schemeClr val="bg1">
                  <a:lumMod val="95000"/>
                  <a:lumOff val="5000"/>
                </a:schemeClr>
              </a:solidFill>
              <a:latin typeface="Arial" pitchFamily="34" charset="0"/>
              <a:cs typeface="Arial" pitchFamily="34" charset="0"/>
            </a:endParaRPr>
          </a:p>
          <a:p>
            <a:endParaRPr lang="fr-FR" b="1" u="sng" dirty="0">
              <a:solidFill>
                <a:schemeClr val="bg1">
                  <a:lumMod val="95000"/>
                  <a:lumOff val="5000"/>
                </a:schemeClr>
              </a:solidFill>
            </a:endParaRPr>
          </a:p>
          <a:p>
            <a:endParaRPr lang="fr-FR" b="1" u="sng" dirty="0">
              <a:solidFill>
                <a:schemeClr val="bg1">
                  <a:lumMod val="95000"/>
                  <a:lumOff val="5000"/>
                </a:schemeClr>
              </a:solidFill>
            </a:endParaRPr>
          </a:p>
          <a:p>
            <a:endParaRPr lang="fr-FR" b="1" dirty="0">
              <a:solidFill>
                <a:schemeClr val="bg1">
                  <a:lumMod val="95000"/>
                  <a:lumOff val="5000"/>
                </a:schemeClr>
              </a:solidFill>
            </a:endParaRPr>
          </a:p>
        </p:txBody>
      </p:sp>
      <p:pic>
        <p:nvPicPr>
          <p:cNvPr id="4100" name="Picture 4" descr="Open photo">
            <a:extLst>
              <a:ext uri="{FF2B5EF4-FFF2-40B4-BE49-F238E27FC236}">
                <a16:creationId xmlns:a16="http://schemas.microsoft.com/office/drawing/2014/main" xmlns="" id="{6EFDA47C-DAA6-47F1-AB9C-6F4EA64C7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095" y="4642395"/>
            <a:ext cx="3475423" cy="197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12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1000"/>
                                        <p:tgtEl>
                                          <p:spTgt spid="4100"/>
                                        </p:tgtEl>
                                      </p:cBhvr>
                                    </p:animEffect>
                                    <p:anim calcmode="lin" valueType="num">
                                      <p:cBhvr>
                                        <p:cTn id="15" dur="1000" fill="hold"/>
                                        <p:tgtEl>
                                          <p:spTgt spid="4100"/>
                                        </p:tgtEl>
                                        <p:attrNameLst>
                                          <p:attrName>ppt_x</p:attrName>
                                        </p:attrNameLst>
                                      </p:cBhvr>
                                      <p:tavLst>
                                        <p:tav tm="0">
                                          <p:val>
                                            <p:strVal val="#ppt_x"/>
                                          </p:val>
                                        </p:tav>
                                        <p:tav tm="100000">
                                          <p:val>
                                            <p:strVal val="#ppt_x"/>
                                          </p:val>
                                        </p:tav>
                                      </p:tavLst>
                                    </p:anim>
                                    <p:anim calcmode="lin" valueType="num">
                                      <p:cBhvr>
                                        <p:cTn id="16"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84CB626-A13B-4917-BD61-635F0B04FC8D}"/>
              </a:ext>
            </a:extLst>
          </p:cNvPr>
          <p:cNvSpPr txBox="1"/>
          <p:nvPr/>
        </p:nvSpPr>
        <p:spPr>
          <a:xfrm>
            <a:off x="372863" y="1228947"/>
            <a:ext cx="6107836" cy="3970318"/>
          </a:xfrm>
          <a:prstGeom prst="rect">
            <a:avLst/>
          </a:prstGeom>
          <a:noFill/>
        </p:spPr>
        <p:txBody>
          <a:bodyPr wrap="square">
            <a:spAutoFit/>
          </a:bodyPr>
          <a:lstStyle/>
          <a:p>
            <a:pPr marL="0" indent="0">
              <a:buNone/>
            </a:pPr>
            <a:r>
              <a:rPr lang="fr-FR" b="1" u="sng" dirty="0">
                <a:solidFill>
                  <a:srgbClr val="FF0000"/>
                </a:solidFill>
                <a:latin typeface="Arial" pitchFamily="34" charset="0"/>
                <a:cs typeface="Arial" pitchFamily="34" charset="0"/>
              </a:rPr>
              <a:t>1.2 Etude de l’existant :</a:t>
            </a:r>
          </a:p>
          <a:p>
            <a:pPr marL="0" indent="0">
              <a:buNone/>
            </a:pPr>
            <a:endParaRPr lang="fr-FR" u="sng" dirty="0">
              <a:solidFill>
                <a:schemeClr val="accent1"/>
              </a:solidFill>
              <a:latin typeface="Arial" pitchFamily="34" charset="0"/>
              <a:cs typeface="Arial" pitchFamily="34" charset="0"/>
            </a:endParaRPr>
          </a:p>
          <a:p>
            <a:r>
              <a:rPr lang="fr-FR" dirty="0">
                <a:solidFill>
                  <a:schemeClr val="bg1"/>
                </a:solidFill>
                <a:latin typeface="Arial" pitchFamily="34" charset="0"/>
                <a:cs typeface="Arial" pitchFamily="34" charset="0"/>
              </a:rPr>
              <a:t>Le comité d'organisation des Jeux Olympiques doit gérer des milliers  de sportifs et de personnels et organiser leurs CV,  leurs informations personnelles leurs documents dans différents formats et aussi gérer le budget des J.O. (15,4 milliards de dollars) pour acheter les matériels nécessaires et stocker leur informations  et tout ça doit être fait   avant 7 ans le départ des jeux ,ces données massives sont traitées manuellement et stockées dans un système de fichiers (Excel) puis consultées par les évaluateurs pour  faire correspondre les sportifs et les personnels à domaine  et mettre en place des revues et des réunions en conséquence.</a:t>
            </a:r>
          </a:p>
        </p:txBody>
      </p:sp>
      <p:pic>
        <p:nvPicPr>
          <p:cNvPr id="7" name="Image 6">
            <a:extLst>
              <a:ext uri="{FF2B5EF4-FFF2-40B4-BE49-F238E27FC236}">
                <a16:creationId xmlns:a16="http://schemas.microsoft.com/office/drawing/2014/main" xmlns="" id="{A51DD9C8-D2AD-484D-B3CE-65E83CD8A977}"/>
              </a:ext>
            </a:extLst>
          </p:cNvPr>
          <p:cNvPicPr>
            <a:picLocks noChangeAspect="1"/>
          </p:cNvPicPr>
          <p:nvPr/>
        </p:nvPicPr>
        <p:blipFill>
          <a:blip r:embed="rId2"/>
          <a:stretch>
            <a:fillRect/>
          </a:stretch>
        </p:blipFill>
        <p:spPr>
          <a:xfrm>
            <a:off x="7078277" y="338137"/>
            <a:ext cx="4533900" cy="6181725"/>
          </a:xfrm>
          <a:prstGeom prst="rect">
            <a:avLst/>
          </a:prstGeom>
        </p:spPr>
      </p:pic>
    </p:spTree>
    <p:extLst>
      <p:ext uri="{BB962C8B-B14F-4D97-AF65-F5344CB8AC3E}">
        <p14:creationId xmlns:p14="http://schemas.microsoft.com/office/powerpoint/2010/main" val="278543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4715779E-8E40-4737-A3F1-189D1CD06184}"/>
              </a:ext>
            </a:extLst>
          </p:cNvPr>
          <p:cNvSpPr txBox="1"/>
          <p:nvPr/>
        </p:nvSpPr>
        <p:spPr>
          <a:xfrm>
            <a:off x="1260630" y="612844"/>
            <a:ext cx="6107836" cy="5078313"/>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1"/>
                </a:solidFill>
                <a:latin typeface="Arial" pitchFamily="34" charset="0"/>
                <a:cs typeface="Arial" pitchFamily="34" charset="0"/>
              </a:rPr>
              <a:t>Pour cela, la stratégie actuelle utilisée pour obtenir, stocker et traiter les données n'est pas fiable pour les raisons suivantes :</a:t>
            </a:r>
          </a:p>
          <a:p>
            <a:r>
              <a:rPr lang="fr-FR" dirty="0">
                <a:solidFill>
                  <a:schemeClr val="bg1"/>
                </a:solidFill>
                <a:latin typeface="Arial" pitchFamily="34" charset="0"/>
                <a:cs typeface="Arial" pitchFamily="34" charset="0"/>
              </a:rPr>
              <a:t>La méthode utilisée pour obtenir et stocker les données n'est pas automatisée, donc la main-d'œuvre nécessaire pour gérer cette tâche augmentera proportionnellement à la taille des données.</a:t>
            </a:r>
          </a:p>
          <a:p>
            <a:r>
              <a:rPr lang="fr-FR" dirty="0">
                <a:solidFill>
                  <a:schemeClr val="bg1"/>
                </a:solidFill>
                <a:latin typeface="Arial" pitchFamily="34" charset="0"/>
                <a:cs typeface="Arial" pitchFamily="34" charset="0"/>
              </a:rPr>
              <a:t> • Le système utilise de nombreux fichiers pour stocker différents types de données sans aucun lien entre eux, ce qui conduit à un système à un système de stockage inflexible, difficile à maintenir et à une mauvaise intégrité des données.</a:t>
            </a:r>
          </a:p>
          <a:p>
            <a:r>
              <a:rPr lang="fr-FR" dirty="0">
                <a:solidFill>
                  <a:schemeClr val="bg1"/>
                </a:solidFill>
                <a:latin typeface="Arial" pitchFamily="34" charset="0"/>
                <a:cs typeface="Arial" pitchFamily="34" charset="0"/>
              </a:rPr>
              <a:t> • Les fichiers Excel utilisés, ne représentent que des données alphanumériques brutes. Pour la plupart des analyses de données, un graphique à barres ou d'autres types de diagrammes sont souvent un moyen plus clair et plus facile à lire les données, d'effectuer des comparaisons et d'aider à choisir la meilleure alternative.</a:t>
            </a:r>
          </a:p>
        </p:txBody>
      </p:sp>
      <p:pic>
        <p:nvPicPr>
          <p:cNvPr id="7" name="Image 6">
            <a:extLst>
              <a:ext uri="{FF2B5EF4-FFF2-40B4-BE49-F238E27FC236}">
                <a16:creationId xmlns:a16="http://schemas.microsoft.com/office/drawing/2014/main" xmlns="" id="{03DFF0EA-5DEC-4161-B40A-9A7A3AC52DCF}"/>
              </a:ext>
            </a:extLst>
          </p:cNvPr>
          <p:cNvPicPr>
            <a:picLocks noChangeAspect="1"/>
          </p:cNvPicPr>
          <p:nvPr/>
        </p:nvPicPr>
        <p:blipFill>
          <a:blip r:embed="rId2"/>
          <a:stretch>
            <a:fillRect/>
          </a:stretch>
        </p:blipFill>
        <p:spPr>
          <a:xfrm>
            <a:off x="7773776" y="612844"/>
            <a:ext cx="4006893" cy="5631357"/>
          </a:xfrm>
          <a:prstGeom prst="rect">
            <a:avLst/>
          </a:prstGeom>
        </p:spPr>
      </p:pic>
    </p:spTree>
    <p:extLst>
      <p:ext uri="{BB962C8B-B14F-4D97-AF65-F5344CB8AC3E}">
        <p14:creationId xmlns:p14="http://schemas.microsoft.com/office/powerpoint/2010/main" val="31670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marL="0" indent="0">
              <a:buNone/>
            </a:pPr>
            <a:r>
              <a:rPr lang="fr-FR" b="1" u="sng" dirty="0">
                <a:solidFill>
                  <a:srgbClr val="FF0000"/>
                </a:solidFill>
                <a:latin typeface="Arial" pitchFamily="34" charset="0"/>
                <a:cs typeface="Arial" pitchFamily="34" charset="0"/>
              </a:rPr>
              <a:t>1.4 Objectifs :</a:t>
            </a:r>
          </a:p>
          <a:p>
            <a:pPr marL="0" indent="0">
              <a:buNone/>
            </a:pPr>
            <a:endParaRPr lang="fr-FR" sz="1800" u="sng" dirty="0">
              <a:solidFill>
                <a:schemeClr val="accent1"/>
              </a:solidFill>
              <a:latin typeface="Arial" pitchFamily="34" charset="0"/>
              <a:cs typeface="Arial" pitchFamily="34" charset="0"/>
            </a:endParaRPr>
          </a:p>
          <a:p>
            <a:r>
              <a:rPr lang="fr-FR" sz="1800" dirty="0">
                <a:latin typeface="Arial" pitchFamily="34" charset="0"/>
                <a:cs typeface="Arial" pitchFamily="34" charset="0"/>
              </a:rPr>
              <a:t> </a:t>
            </a:r>
            <a:r>
              <a:rPr lang="fr-FR" sz="1800" dirty="0">
                <a:solidFill>
                  <a:schemeClr val="bg1"/>
                </a:solidFill>
                <a:latin typeface="Arial" pitchFamily="34" charset="0"/>
                <a:cs typeface="Arial" pitchFamily="34" charset="0"/>
              </a:rPr>
              <a:t>Notre projet “ </a:t>
            </a:r>
            <a:r>
              <a:rPr lang="fr-FR" sz="1800" dirty="0" err="1">
                <a:solidFill>
                  <a:schemeClr val="bg1"/>
                </a:solidFill>
                <a:latin typeface="Arial" pitchFamily="34" charset="0"/>
                <a:cs typeface="Arial" pitchFamily="34" charset="0"/>
              </a:rPr>
              <a:t>Olympic</a:t>
            </a:r>
            <a:r>
              <a:rPr lang="fr-FR" sz="1800" dirty="0">
                <a:solidFill>
                  <a:schemeClr val="bg1"/>
                </a:solidFill>
                <a:latin typeface="Arial" pitchFamily="34" charset="0"/>
                <a:cs typeface="Arial" pitchFamily="34" charset="0"/>
              </a:rPr>
              <a:t> </a:t>
            </a:r>
            <a:r>
              <a:rPr lang="fr-FR" sz="1800" dirty="0" err="1" smtClean="0">
                <a:solidFill>
                  <a:schemeClr val="bg1"/>
                </a:solidFill>
                <a:latin typeface="Arial" pitchFamily="34" charset="0"/>
                <a:cs typeface="Arial" pitchFamily="34" charset="0"/>
              </a:rPr>
              <a:t>games</a:t>
            </a:r>
            <a:r>
              <a:rPr lang="fr-FR" sz="1800" dirty="0" smtClean="0">
                <a:solidFill>
                  <a:schemeClr val="bg1"/>
                </a:solidFill>
                <a:latin typeface="Arial" pitchFamily="34" charset="0"/>
                <a:cs typeface="Arial" pitchFamily="34" charset="0"/>
              </a:rPr>
              <a:t>” </a:t>
            </a:r>
            <a:r>
              <a:rPr lang="fr-FR" sz="1800" dirty="0">
                <a:solidFill>
                  <a:schemeClr val="bg1"/>
                </a:solidFill>
                <a:latin typeface="Arial" pitchFamily="34" charset="0"/>
                <a:cs typeface="Arial" pitchFamily="34" charset="0"/>
              </a:rPr>
              <a:t>est une application haut de gamme </a:t>
            </a:r>
            <a:r>
              <a:rPr lang="fr-FR" sz="1800" dirty="0" smtClean="0">
                <a:solidFill>
                  <a:schemeClr val="bg1"/>
                </a:solidFill>
                <a:latin typeface="Arial" pitchFamily="34" charset="0"/>
                <a:cs typeface="Arial" pitchFamily="34" charset="0"/>
              </a:rPr>
              <a:t>qui a pour objectifs :</a:t>
            </a:r>
          </a:p>
          <a:p>
            <a:r>
              <a:rPr lang="fr-FR" dirty="0" smtClean="0">
                <a:solidFill>
                  <a:schemeClr val="bg1"/>
                </a:solidFill>
                <a:latin typeface="Arial" panose="020B0604020202020204" pitchFamily="34" charset="0"/>
                <a:ea typeface="Book Antiqua" panose="02040602050305030304" pitchFamily="18" charset="0"/>
                <a:cs typeface="Arial" panose="020B0604020202020204" pitchFamily="34" charset="0"/>
              </a:rPr>
              <a:t>Le bon contrôle des personnels</a:t>
            </a:r>
            <a:endParaRPr lang="fr-FR" dirty="0">
              <a:solidFill>
                <a:schemeClr val="bg1"/>
              </a:solidFill>
              <a:latin typeface="Arial" panose="020B0604020202020204" pitchFamily="34" charset="0"/>
              <a:ea typeface="Book Antiqua" panose="02040602050305030304" pitchFamily="18" charset="0"/>
              <a:cs typeface="Arial" panose="020B0604020202020204" pitchFamily="34" charset="0"/>
            </a:endParaRPr>
          </a:p>
          <a:p>
            <a:r>
              <a:rPr lang="fr-FR" dirty="0" smtClean="0">
                <a:solidFill>
                  <a:schemeClr val="bg1"/>
                </a:solidFill>
                <a:latin typeface="Arial" panose="020B0604020202020204" pitchFamily="34" charset="0"/>
                <a:ea typeface="Book Antiqua" panose="02040602050305030304" pitchFamily="18" charset="0"/>
                <a:cs typeface="Arial" panose="020B0604020202020204" pitchFamily="34" charset="0"/>
              </a:rPr>
              <a:t> le gain du temps</a:t>
            </a:r>
          </a:p>
          <a:p>
            <a:r>
              <a:rPr lang="fr-FR" dirty="0">
                <a:solidFill>
                  <a:schemeClr val="bg1"/>
                </a:solidFill>
                <a:latin typeface="Arial" panose="020B0604020202020204" pitchFamily="34" charset="0"/>
                <a:ea typeface="Book Antiqua" panose="02040602050305030304" pitchFamily="18" charset="0"/>
                <a:cs typeface="Arial" panose="020B0604020202020204" pitchFamily="34" charset="0"/>
              </a:rPr>
              <a:t>Une bonne organisation </a:t>
            </a:r>
            <a:r>
              <a:rPr lang="fr-FR" dirty="0" smtClean="0">
                <a:solidFill>
                  <a:schemeClr val="bg1"/>
                </a:solidFill>
                <a:latin typeface="Arial" panose="020B0604020202020204" pitchFamily="34" charset="0"/>
                <a:ea typeface="Book Antiqua" panose="02040602050305030304" pitchFamily="18" charset="0"/>
                <a:cs typeface="Arial" panose="020B0604020202020204" pitchFamily="34" charset="0"/>
              </a:rPr>
              <a:t>des types de jeux</a:t>
            </a:r>
          </a:p>
          <a:p>
            <a:r>
              <a:rPr lang="fr-FR" dirty="0" smtClean="0">
                <a:solidFill>
                  <a:schemeClr val="bg1"/>
                </a:solidFill>
                <a:latin typeface="Arial" pitchFamily="34" charset="0"/>
                <a:cs typeface="Arial" pitchFamily="34" charset="0"/>
              </a:rPr>
              <a:t>stockage des données </a:t>
            </a:r>
            <a:r>
              <a:rPr lang="fr-FR" dirty="0">
                <a:solidFill>
                  <a:schemeClr val="bg1"/>
                </a:solidFill>
                <a:latin typeface="Arial" pitchFamily="34" charset="0"/>
                <a:cs typeface="Arial" pitchFamily="34" charset="0"/>
              </a:rPr>
              <a:t>dans une base de données hautement sécurisée pour protéger leur confidentialité</a:t>
            </a:r>
            <a:endParaRPr lang="fr-FR" dirty="0" smtClean="0">
              <a:solidFill>
                <a:schemeClr val="bg1"/>
              </a:solidFill>
              <a:latin typeface="Arial" panose="020B0604020202020204" pitchFamily="34" charset="0"/>
              <a:ea typeface="Book Antiqua" panose="02040602050305030304" pitchFamily="18" charset="0"/>
              <a:cs typeface="Arial" panose="020B0604020202020204" pitchFamily="34" charset="0"/>
            </a:endParaRPr>
          </a:p>
          <a:p>
            <a:endParaRPr lang="fr-FR" dirty="0"/>
          </a:p>
        </p:txBody>
      </p:sp>
      <p:pic>
        <p:nvPicPr>
          <p:cNvPr id="4" name="Picture 2" descr="Open photo">
            <a:extLst>
              <a:ext uri="{FF2B5EF4-FFF2-40B4-BE49-F238E27FC236}">
                <a16:creationId xmlns:a16="http://schemas.microsoft.com/office/drawing/2014/main" xmlns="" id="{7BB5334E-7ACB-4253-A0B8-24C6761E7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370" y="3050354"/>
            <a:ext cx="3493192" cy="198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7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28C5E8B-2A80-4EFB-A012-A41567801677}"/>
              </a:ext>
            </a:extLst>
          </p:cNvPr>
          <p:cNvSpPr txBox="1"/>
          <p:nvPr/>
        </p:nvSpPr>
        <p:spPr>
          <a:xfrm>
            <a:off x="142043" y="86916"/>
            <a:ext cx="6462944" cy="6924973"/>
          </a:xfrm>
          <a:prstGeom prst="rect">
            <a:avLst/>
          </a:prstGeom>
          <a:noFill/>
        </p:spPr>
        <p:txBody>
          <a:bodyPr wrap="square">
            <a:spAutoFit/>
          </a:bodyPr>
          <a:lstStyle/>
          <a:p>
            <a:pPr marL="0" indent="0">
              <a:buNone/>
            </a:pPr>
            <a:r>
              <a:rPr lang="fr-FR" b="1" dirty="0">
                <a:latin typeface="Arial" pitchFamily="34" charset="0"/>
                <a:cs typeface="Arial" pitchFamily="34" charset="0"/>
              </a:rPr>
              <a:t> </a:t>
            </a:r>
            <a:r>
              <a:rPr lang="fr-FR" sz="2400" b="1" u="sng" dirty="0">
                <a:solidFill>
                  <a:schemeClr val="accent1"/>
                </a:solidFill>
                <a:latin typeface="Arial" pitchFamily="34" charset="0"/>
                <a:cs typeface="Arial" pitchFamily="34" charset="0"/>
              </a:rPr>
              <a:t>2. Expression des besoins :</a:t>
            </a:r>
          </a:p>
          <a:p>
            <a:pPr marL="0" indent="0">
              <a:buNone/>
            </a:pPr>
            <a:r>
              <a:rPr lang="fr-FR" sz="2400" b="1" dirty="0">
                <a:solidFill>
                  <a:srgbClr val="FF0000"/>
                </a:solidFill>
                <a:latin typeface="Arial" pitchFamily="34" charset="0"/>
                <a:cs typeface="Arial" pitchFamily="34" charset="0"/>
              </a:rPr>
              <a:t>  </a:t>
            </a:r>
            <a:endParaRPr lang="fr-FR" sz="2400" b="1" dirty="0" smtClean="0">
              <a:solidFill>
                <a:srgbClr val="FF0000"/>
              </a:solidFill>
              <a:latin typeface="Arial" pitchFamily="34" charset="0"/>
              <a:cs typeface="Arial" pitchFamily="34" charset="0"/>
            </a:endParaRPr>
          </a:p>
          <a:p>
            <a:pPr marL="0" indent="0">
              <a:buNone/>
            </a:pPr>
            <a:r>
              <a:rPr lang="fr-FR" b="1" u="sng" dirty="0">
                <a:solidFill>
                  <a:srgbClr val="FF0000"/>
                </a:solidFill>
                <a:latin typeface="Arial" pitchFamily="34" charset="0"/>
                <a:cs typeface="Arial" pitchFamily="34" charset="0"/>
              </a:rPr>
              <a:t> </a:t>
            </a:r>
            <a:r>
              <a:rPr lang="fr-FR" b="1" u="sng" dirty="0" smtClean="0">
                <a:solidFill>
                  <a:srgbClr val="FF0000"/>
                </a:solidFill>
                <a:latin typeface="Arial" pitchFamily="34" charset="0"/>
                <a:cs typeface="Arial" pitchFamily="34" charset="0"/>
              </a:rPr>
              <a:t>2.1 </a:t>
            </a:r>
            <a:r>
              <a:rPr lang="fr-FR" b="1" u="sng" dirty="0">
                <a:solidFill>
                  <a:srgbClr val="FF0000"/>
                </a:solidFill>
                <a:latin typeface="Arial" pitchFamily="34" charset="0"/>
                <a:cs typeface="Arial" pitchFamily="34" charset="0"/>
              </a:rPr>
              <a:t>Besoins fonctionnels </a:t>
            </a:r>
            <a:r>
              <a:rPr lang="fr-FR" b="1" u="sng" dirty="0" smtClean="0">
                <a:solidFill>
                  <a:srgbClr val="FF0000"/>
                </a:solidFill>
                <a:latin typeface="Arial" pitchFamily="34" charset="0"/>
                <a:cs typeface="Arial" pitchFamily="34" charset="0"/>
              </a:rPr>
              <a:t>:</a:t>
            </a:r>
          </a:p>
          <a:p>
            <a:pPr marL="0" indent="0">
              <a:buNone/>
            </a:pPr>
            <a:endParaRPr lang="fr-FR" u="sng" dirty="0">
              <a:solidFill>
                <a:srgbClr val="FF0000"/>
              </a:solidFill>
              <a:latin typeface="Arial" pitchFamily="34" charset="0"/>
              <a:cs typeface="Arial" pitchFamily="34" charset="0"/>
            </a:endParaRPr>
          </a:p>
          <a:p>
            <a:r>
              <a:rPr lang="fr-FR" dirty="0">
                <a:solidFill>
                  <a:srgbClr val="030218"/>
                </a:solidFill>
                <a:latin typeface="Arial" pitchFamily="34" charset="0"/>
                <a:cs typeface="Arial" pitchFamily="34" charset="0"/>
              </a:rPr>
              <a:t>CRUD : L'acronyme informatique anglais CRUD (pour cérate, Read, update, </a:t>
            </a:r>
            <a:r>
              <a:rPr lang="fr-FR" dirty="0" err="1">
                <a:solidFill>
                  <a:srgbClr val="030218"/>
                </a:solidFill>
                <a:latin typeface="Arial" pitchFamily="34" charset="0"/>
                <a:cs typeface="Arial" pitchFamily="34" charset="0"/>
              </a:rPr>
              <a:t>delete</a:t>
            </a:r>
            <a:r>
              <a:rPr lang="fr-FR" dirty="0">
                <a:solidFill>
                  <a:srgbClr val="030218"/>
                </a:solidFill>
                <a:latin typeface="Arial" pitchFamily="34" charset="0"/>
                <a:cs typeface="Arial" pitchFamily="34" charset="0"/>
              </a:rPr>
              <a:t>) (parfois appelé SCRUD avec un "S" pour </a:t>
            </a:r>
            <a:r>
              <a:rPr lang="fr-FR" dirty="0" err="1">
                <a:solidFill>
                  <a:srgbClr val="030218"/>
                </a:solidFill>
                <a:latin typeface="Arial" pitchFamily="34" charset="0"/>
                <a:cs typeface="Arial" pitchFamily="34" charset="0"/>
              </a:rPr>
              <a:t>search</a:t>
            </a:r>
            <a:r>
              <a:rPr lang="fr-FR" dirty="0">
                <a:solidFill>
                  <a:srgbClr val="030218"/>
                </a:solidFill>
                <a:latin typeface="Arial" pitchFamily="34" charset="0"/>
                <a:cs typeface="Arial" pitchFamily="34" charset="0"/>
              </a:rPr>
              <a:t>) désigne les quatre opérations de base pour la persistance des données, en particulier le stockage d'informations en base de données.</a:t>
            </a:r>
          </a:p>
          <a:p>
            <a:r>
              <a:rPr lang="fr-FR" dirty="0">
                <a:solidFill>
                  <a:srgbClr val="030218"/>
                </a:solidFill>
                <a:latin typeface="Arial" pitchFamily="34" charset="0"/>
                <a:cs typeface="Arial" pitchFamily="34" charset="0"/>
              </a:rPr>
              <a:t>Soit :</a:t>
            </a:r>
          </a:p>
          <a:p>
            <a:pPr>
              <a:buFont typeface="Wingdings" panose="05000000000000000000" pitchFamily="2" charset="2"/>
              <a:buChar char="v"/>
            </a:pPr>
            <a:r>
              <a:rPr lang="fr-FR" dirty="0">
                <a:solidFill>
                  <a:srgbClr val="030218"/>
                </a:solidFill>
                <a:latin typeface="Arial" pitchFamily="34" charset="0"/>
                <a:cs typeface="Arial" pitchFamily="34" charset="0"/>
              </a:rPr>
              <a:t> </a:t>
            </a:r>
            <a:r>
              <a:rPr lang="fr-FR" dirty="0" err="1">
                <a:solidFill>
                  <a:srgbClr val="030218"/>
                </a:solidFill>
                <a:latin typeface="Arial" pitchFamily="34" charset="0"/>
                <a:cs typeface="Arial" pitchFamily="34" charset="0"/>
              </a:rPr>
              <a:t>create</a:t>
            </a:r>
            <a:r>
              <a:rPr lang="fr-FR" dirty="0">
                <a:solidFill>
                  <a:srgbClr val="030218"/>
                </a:solidFill>
                <a:latin typeface="Arial" pitchFamily="34" charset="0"/>
                <a:cs typeface="Arial" pitchFamily="34" charset="0"/>
              </a:rPr>
              <a:t> : créer</a:t>
            </a:r>
          </a:p>
          <a:p>
            <a:pPr>
              <a:buFont typeface="Wingdings" panose="05000000000000000000" pitchFamily="2" charset="2"/>
              <a:buChar char="v"/>
            </a:pPr>
            <a:r>
              <a:rPr lang="fr-FR" dirty="0">
                <a:solidFill>
                  <a:srgbClr val="030218"/>
                </a:solidFill>
                <a:latin typeface="Arial" pitchFamily="34" charset="0"/>
                <a:cs typeface="Arial" pitchFamily="34" charset="0"/>
              </a:rPr>
              <a:t> </a:t>
            </a:r>
            <a:r>
              <a:rPr lang="fr-FR" dirty="0" err="1">
                <a:solidFill>
                  <a:srgbClr val="030218"/>
                </a:solidFill>
                <a:latin typeface="Arial" pitchFamily="34" charset="0"/>
                <a:cs typeface="Arial" pitchFamily="34" charset="0"/>
              </a:rPr>
              <a:t>read</a:t>
            </a:r>
            <a:r>
              <a:rPr lang="fr-FR" dirty="0">
                <a:solidFill>
                  <a:srgbClr val="030218"/>
                </a:solidFill>
                <a:latin typeface="Arial" pitchFamily="34" charset="0"/>
                <a:cs typeface="Arial" pitchFamily="34" charset="0"/>
              </a:rPr>
              <a:t> : lire</a:t>
            </a:r>
          </a:p>
          <a:p>
            <a:pPr>
              <a:buFont typeface="Wingdings" panose="05000000000000000000" pitchFamily="2" charset="2"/>
              <a:buChar char="v"/>
            </a:pPr>
            <a:r>
              <a:rPr lang="fr-FR" dirty="0">
                <a:solidFill>
                  <a:srgbClr val="030218"/>
                </a:solidFill>
                <a:latin typeface="Arial" pitchFamily="34" charset="0"/>
                <a:cs typeface="Arial" pitchFamily="34" charset="0"/>
              </a:rPr>
              <a:t> update : mettre à jour</a:t>
            </a:r>
          </a:p>
          <a:p>
            <a:pPr>
              <a:buFont typeface="Wingdings" panose="05000000000000000000" pitchFamily="2" charset="2"/>
              <a:buChar char="v"/>
            </a:pPr>
            <a:r>
              <a:rPr lang="fr-FR" dirty="0">
                <a:solidFill>
                  <a:srgbClr val="030218"/>
                </a:solidFill>
                <a:latin typeface="Arial" pitchFamily="34" charset="0"/>
                <a:cs typeface="Arial" pitchFamily="34" charset="0"/>
              </a:rPr>
              <a:t> </a:t>
            </a:r>
            <a:r>
              <a:rPr lang="fr-FR" dirty="0" err="1">
                <a:solidFill>
                  <a:srgbClr val="030218"/>
                </a:solidFill>
                <a:latin typeface="Arial" pitchFamily="34" charset="0"/>
                <a:cs typeface="Arial" pitchFamily="34" charset="0"/>
              </a:rPr>
              <a:t>delete</a:t>
            </a:r>
            <a:r>
              <a:rPr lang="fr-FR" dirty="0">
                <a:solidFill>
                  <a:srgbClr val="030218"/>
                </a:solidFill>
                <a:latin typeface="Arial" pitchFamily="34" charset="0"/>
                <a:cs typeface="Arial" pitchFamily="34" charset="0"/>
              </a:rPr>
              <a:t> : supprimer</a:t>
            </a:r>
          </a:p>
          <a:p>
            <a:r>
              <a:rPr lang="fr-FR" dirty="0">
                <a:solidFill>
                  <a:srgbClr val="030218"/>
                </a:solidFill>
                <a:latin typeface="Arial" pitchFamily="34" charset="0"/>
                <a:cs typeface="Arial" pitchFamily="34" charset="0"/>
              </a:rPr>
              <a:t>Plus généralement, il désigne les opérations permettant la gestion d'une collection d'éléments</a:t>
            </a:r>
            <a:r>
              <a:rPr lang="fr-FR" b="1" dirty="0">
                <a:solidFill>
                  <a:srgbClr val="030218"/>
                </a:solidFill>
                <a:latin typeface="Arial" pitchFamily="34" charset="0"/>
                <a:cs typeface="Arial" pitchFamily="34" charset="0"/>
              </a:rPr>
              <a:t> </a:t>
            </a:r>
            <a:endParaRPr lang="fr-FR" b="1" dirty="0" smtClean="0">
              <a:solidFill>
                <a:srgbClr val="030218"/>
              </a:solidFill>
              <a:latin typeface="Arial" pitchFamily="34" charset="0"/>
              <a:cs typeface="Arial" pitchFamily="34" charset="0"/>
            </a:endParaRPr>
          </a:p>
          <a:p>
            <a:endParaRPr lang="fr-FR" b="1" dirty="0">
              <a:solidFill>
                <a:srgbClr val="030218"/>
              </a:solidFill>
              <a:latin typeface="Arial" pitchFamily="34" charset="0"/>
              <a:cs typeface="Arial" pitchFamily="34" charset="0"/>
            </a:endParaRPr>
          </a:p>
          <a:p>
            <a:r>
              <a:rPr lang="fr-FR" dirty="0" smtClean="0">
                <a:solidFill>
                  <a:srgbClr val="030218"/>
                </a:solidFill>
                <a:latin typeface="Arial" pitchFamily="34" charset="0"/>
                <a:cs typeface="Arial" pitchFamily="34" charset="0"/>
              </a:rPr>
              <a:t>CRUDS</a:t>
            </a:r>
            <a:r>
              <a:rPr lang="fr-FR" dirty="0">
                <a:solidFill>
                  <a:srgbClr val="030218"/>
                </a:solidFill>
                <a:latin typeface="Arial" pitchFamily="34" charset="0"/>
                <a:cs typeface="Arial" pitchFamily="34" charset="0"/>
              </a:rPr>
              <a:t>: gestion des </a:t>
            </a:r>
            <a:r>
              <a:rPr lang="fr-FR" dirty="0" smtClean="0">
                <a:solidFill>
                  <a:srgbClr val="030218"/>
                </a:solidFill>
                <a:latin typeface="Arial" pitchFamily="34" charset="0"/>
                <a:cs typeface="Arial" pitchFamily="34" charset="0"/>
              </a:rPr>
              <a:t>sportifs </a:t>
            </a:r>
            <a:r>
              <a:rPr lang="fr-FR" dirty="0">
                <a:solidFill>
                  <a:srgbClr val="030218"/>
                </a:solidFill>
                <a:latin typeface="Arial" pitchFamily="34" charset="0"/>
                <a:cs typeface="Arial" pitchFamily="34" charset="0"/>
              </a:rPr>
              <a:t>,gestion des volontaires , gestion des </a:t>
            </a:r>
            <a:r>
              <a:rPr lang="fr-FR" dirty="0" smtClean="0">
                <a:solidFill>
                  <a:srgbClr val="030218"/>
                </a:solidFill>
                <a:latin typeface="Arial" pitchFamily="34" charset="0"/>
                <a:cs typeface="Arial" pitchFamily="34" charset="0"/>
              </a:rPr>
              <a:t>matériels, </a:t>
            </a:r>
            <a:r>
              <a:rPr lang="fr-FR" dirty="0">
                <a:solidFill>
                  <a:srgbClr val="030218"/>
                </a:solidFill>
                <a:latin typeface="Arial" pitchFamily="34" charset="0"/>
                <a:cs typeface="Arial" pitchFamily="34" charset="0"/>
              </a:rPr>
              <a:t>gestion des employés </a:t>
            </a:r>
            <a:r>
              <a:rPr lang="fr-FR" dirty="0" smtClean="0">
                <a:solidFill>
                  <a:srgbClr val="030218"/>
                </a:solidFill>
                <a:latin typeface="Arial" pitchFamily="34" charset="0"/>
                <a:cs typeface="Arial" pitchFamily="34" charset="0"/>
              </a:rPr>
              <a:t>, gestion </a:t>
            </a:r>
            <a:r>
              <a:rPr lang="fr-FR" dirty="0">
                <a:solidFill>
                  <a:srgbClr val="030218"/>
                </a:solidFill>
                <a:latin typeface="Arial" pitchFamily="34" charset="0"/>
                <a:cs typeface="Arial" pitchFamily="34" charset="0"/>
              </a:rPr>
              <a:t>des </a:t>
            </a:r>
            <a:r>
              <a:rPr lang="fr-FR" dirty="0" smtClean="0">
                <a:solidFill>
                  <a:srgbClr val="030218"/>
                </a:solidFill>
                <a:latin typeface="Arial" pitchFamily="34" charset="0"/>
                <a:cs typeface="Arial" pitchFamily="34" charset="0"/>
              </a:rPr>
              <a:t>médailles .</a:t>
            </a:r>
          </a:p>
          <a:p>
            <a:endParaRPr lang="fr-FR" dirty="0">
              <a:solidFill>
                <a:srgbClr val="030218"/>
              </a:solidFill>
              <a:latin typeface="Arial" pitchFamily="34" charset="0"/>
              <a:cs typeface="Arial" pitchFamily="34" charset="0"/>
            </a:endParaRPr>
          </a:p>
          <a:p>
            <a:endParaRPr lang="fr-FR" dirty="0" smtClean="0">
              <a:solidFill>
                <a:srgbClr val="030218"/>
              </a:solidFill>
              <a:latin typeface="Arial" pitchFamily="34" charset="0"/>
              <a:cs typeface="Arial" pitchFamily="34" charset="0"/>
            </a:endParaRPr>
          </a:p>
          <a:p>
            <a:endParaRPr lang="fr-FR" dirty="0">
              <a:solidFill>
                <a:srgbClr val="030218"/>
              </a:solidFill>
              <a:latin typeface="Arial" pitchFamily="34" charset="0"/>
              <a:cs typeface="Arial" pitchFamily="34" charset="0"/>
            </a:endParaRPr>
          </a:p>
          <a:p>
            <a:endParaRPr lang="fr-FR" dirty="0">
              <a:solidFill>
                <a:srgbClr val="030218"/>
              </a:solidFill>
              <a:latin typeface="Arial" pitchFamily="34" charset="0"/>
              <a:cs typeface="Arial" pitchFamily="34" charset="0"/>
            </a:endParaRPr>
          </a:p>
        </p:txBody>
      </p:sp>
      <p:pic>
        <p:nvPicPr>
          <p:cNvPr id="7" name="Image 6">
            <a:extLst>
              <a:ext uri="{FF2B5EF4-FFF2-40B4-BE49-F238E27FC236}">
                <a16:creationId xmlns:a16="http://schemas.microsoft.com/office/drawing/2014/main" xmlns="" id="{B0BA560F-67CB-4F04-ACE2-5B22BBE9435D}"/>
              </a:ext>
            </a:extLst>
          </p:cNvPr>
          <p:cNvPicPr>
            <a:picLocks noChangeAspect="1"/>
          </p:cNvPicPr>
          <p:nvPr/>
        </p:nvPicPr>
        <p:blipFill>
          <a:blip r:embed="rId2"/>
          <a:stretch>
            <a:fillRect/>
          </a:stretch>
        </p:blipFill>
        <p:spPr>
          <a:xfrm>
            <a:off x="6864289" y="795800"/>
            <a:ext cx="4889046" cy="5019074"/>
          </a:xfrm>
          <a:prstGeom prst="rect">
            <a:avLst/>
          </a:prstGeom>
        </p:spPr>
      </p:pic>
    </p:spTree>
    <p:extLst>
      <p:ext uri="{BB962C8B-B14F-4D97-AF65-F5344CB8AC3E}">
        <p14:creationId xmlns:p14="http://schemas.microsoft.com/office/powerpoint/2010/main" val="28648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additive="base">
                                        <p:cTn id="2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 calcmode="lin" valueType="num">
                                      <p:cBhvr additive="base">
                                        <p:cTn id="3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 calcmode="lin" valueType="num">
                                      <p:cBhvr additive="base">
                                        <p:cTn id="3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 calcmode="lin" valueType="num">
                                      <p:cBhvr additive="base">
                                        <p:cTn id="3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 calcmode="lin" valueType="num">
                                      <p:cBhvr additive="base">
                                        <p:cTn id="42"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 calcmode="lin" valueType="num">
                                      <p:cBhvr additive="base">
                                        <p:cTn id="50"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
                                            <p:txEl>
                                              <p:pRg st="12" end="12"/>
                                            </p:txEl>
                                          </p:spTgt>
                                        </p:tgtEl>
                                        <p:attrNameLst>
                                          <p:attrName>style.visibility</p:attrName>
                                        </p:attrNameLst>
                                      </p:cBhvr>
                                      <p:to>
                                        <p:strVal val="visible"/>
                                      </p:to>
                                    </p:set>
                                    <p:anim calcmode="lin" valueType="num">
                                      <p:cBhvr additive="base">
                                        <p:cTn id="54"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E96AFC7B-BD4D-41BA-A344-084ACFFE4288}"/>
              </a:ext>
            </a:extLst>
          </p:cNvPr>
          <p:cNvSpPr txBox="1"/>
          <p:nvPr/>
        </p:nvSpPr>
        <p:spPr>
          <a:xfrm>
            <a:off x="452760" y="467726"/>
            <a:ext cx="6312023" cy="5170646"/>
          </a:xfrm>
          <a:prstGeom prst="rect">
            <a:avLst/>
          </a:prstGeom>
          <a:noFill/>
        </p:spPr>
        <p:txBody>
          <a:bodyPr wrap="square">
            <a:spAutoFit/>
          </a:bodyPr>
          <a:lstStyle/>
          <a:p>
            <a:pPr marL="0" indent="0">
              <a:buNone/>
            </a:pPr>
            <a:r>
              <a:rPr lang="fr-FR" b="1" u="sng" dirty="0">
                <a:solidFill>
                  <a:srgbClr val="FF0000"/>
                </a:solidFill>
                <a:latin typeface="Arial" pitchFamily="34" charset="0"/>
                <a:cs typeface="Arial" pitchFamily="34" charset="0"/>
              </a:rPr>
              <a:t>2.2 Besoins non fonctionnels :</a:t>
            </a:r>
          </a:p>
          <a:p>
            <a:pPr marL="0" indent="0">
              <a:buNone/>
            </a:pPr>
            <a:endParaRPr lang="fr-FR" u="sng" dirty="0">
              <a:solidFill>
                <a:schemeClr val="accent1"/>
              </a:solidFill>
              <a:latin typeface="Arial" pitchFamily="34" charset="0"/>
              <a:cs typeface="Arial" pitchFamily="34" charset="0"/>
            </a:endParaRPr>
          </a:p>
          <a:p>
            <a:pPr marL="0" indent="0">
              <a:buNone/>
            </a:pPr>
            <a:r>
              <a:rPr lang="fr-FR" dirty="0">
                <a:solidFill>
                  <a:srgbClr val="030218"/>
                </a:solidFill>
                <a:latin typeface="Arial" pitchFamily="34" charset="0"/>
                <a:cs typeface="Arial" pitchFamily="34" charset="0"/>
              </a:rPr>
              <a:t> - La convivialité qui facilite l'exploitation de l'application.</a:t>
            </a:r>
          </a:p>
          <a:p>
            <a:pPr marL="0" indent="0">
              <a:buNone/>
            </a:pPr>
            <a:r>
              <a:rPr lang="fr-FR" dirty="0">
                <a:solidFill>
                  <a:srgbClr val="030218"/>
                </a:solidFill>
                <a:latin typeface="Arial" pitchFamily="34" charset="0"/>
                <a:cs typeface="Arial" pitchFamily="34" charset="0"/>
              </a:rPr>
              <a:t> - La facilité de modification.</a:t>
            </a:r>
          </a:p>
          <a:p>
            <a:pPr marL="0" indent="0">
              <a:buNone/>
            </a:pPr>
            <a:r>
              <a:rPr lang="fr-FR" dirty="0">
                <a:solidFill>
                  <a:srgbClr val="030218"/>
                </a:solidFill>
                <a:latin typeface="Arial" pitchFamily="34" charset="0"/>
                <a:cs typeface="Arial" pitchFamily="34" charset="0"/>
              </a:rPr>
              <a:t> - Accès simple et souple à la base de données.  </a:t>
            </a:r>
          </a:p>
          <a:p>
            <a:pPr marL="0" lvl="0" indent="0">
              <a:buNone/>
            </a:pPr>
            <a:r>
              <a:rPr lang="fr-FR" dirty="0">
                <a:solidFill>
                  <a:srgbClr val="030218"/>
                </a:solidFill>
                <a:latin typeface="Arial" pitchFamily="34" charset="0"/>
                <a:cs typeface="Arial" pitchFamily="34" charset="0"/>
              </a:rPr>
              <a:t> - Garantie de sécurité des données.</a:t>
            </a:r>
          </a:p>
          <a:p>
            <a:pPr marL="0" lvl="0" indent="0">
              <a:buNone/>
            </a:pPr>
            <a:r>
              <a:rPr lang="fr-FR" dirty="0">
                <a:solidFill>
                  <a:srgbClr val="030218"/>
                </a:solidFill>
                <a:latin typeface="Arial" pitchFamily="34" charset="0"/>
                <a:cs typeface="Arial" pitchFamily="34" charset="0"/>
              </a:rPr>
              <a:t> -La rapidité de traitement.</a:t>
            </a:r>
          </a:p>
          <a:p>
            <a:pPr marL="0" lvl="0" indent="0">
              <a:buNone/>
            </a:pPr>
            <a:r>
              <a:rPr lang="fr-FR" dirty="0">
                <a:solidFill>
                  <a:srgbClr val="030218"/>
                </a:solidFill>
                <a:latin typeface="Arial" pitchFamily="34" charset="0"/>
                <a:cs typeface="Arial" pitchFamily="34" charset="0"/>
              </a:rPr>
              <a:t> -La performance et la réponse à toutes les exigences des usagers d'une manière optimale.</a:t>
            </a:r>
          </a:p>
          <a:p>
            <a:pPr marL="0" lvl="0" indent="0">
              <a:buNone/>
            </a:pPr>
            <a:endParaRPr lang="fr-FR" dirty="0">
              <a:solidFill>
                <a:srgbClr val="030218"/>
              </a:solidFill>
              <a:latin typeface="Arial" pitchFamily="34" charset="0"/>
              <a:cs typeface="Arial" pitchFamily="34" charset="0"/>
            </a:endParaRPr>
          </a:p>
          <a:p>
            <a:pPr marL="0" indent="0">
              <a:buNone/>
            </a:pPr>
            <a:r>
              <a:rPr lang="fr-FR" sz="1800" b="1" dirty="0">
                <a:solidFill>
                  <a:schemeClr val="accent6">
                    <a:lumMod val="75000"/>
                  </a:schemeClr>
                </a:solidFill>
                <a:latin typeface="Arial" pitchFamily="34" charset="0"/>
                <a:cs typeface="Arial" pitchFamily="34" charset="0"/>
              </a:rPr>
              <a:t> </a:t>
            </a:r>
            <a:r>
              <a:rPr lang="fr-FR" sz="2400" b="1" u="sng" dirty="0">
                <a:solidFill>
                  <a:schemeClr val="accent1"/>
                </a:solidFill>
                <a:latin typeface="Arial" pitchFamily="34" charset="0"/>
                <a:cs typeface="Arial" pitchFamily="34" charset="0"/>
              </a:rPr>
              <a:t>3.Contraintes :</a:t>
            </a:r>
          </a:p>
          <a:p>
            <a:pPr marL="0" indent="0">
              <a:buNone/>
            </a:pPr>
            <a:endParaRPr lang="fr-FR" sz="1800" b="1" u="sng" dirty="0">
              <a:solidFill>
                <a:schemeClr val="accent1"/>
              </a:solidFill>
              <a:latin typeface="Arial" pitchFamily="34" charset="0"/>
              <a:cs typeface="Arial" pitchFamily="34" charset="0"/>
            </a:endParaRPr>
          </a:p>
          <a:p>
            <a:pPr>
              <a:buFontTx/>
              <a:buChar char="-"/>
            </a:pPr>
            <a:r>
              <a:rPr lang="fr-FR" dirty="0">
                <a:solidFill>
                  <a:srgbClr val="030218"/>
                </a:solidFill>
                <a:latin typeface="Arial" pitchFamily="34" charset="0"/>
                <a:cs typeface="Arial" pitchFamily="34" charset="0"/>
              </a:rPr>
              <a:t>Les tâche du projet doivent être organiser et collaboré sur git hub.</a:t>
            </a:r>
          </a:p>
          <a:p>
            <a:pPr>
              <a:buFontTx/>
              <a:buChar char="-"/>
            </a:pPr>
            <a:r>
              <a:rPr lang="fr-FR" dirty="0">
                <a:solidFill>
                  <a:srgbClr val="030218"/>
                </a:solidFill>
                <a:latin typeface="Arial" pitchFamily="34" charset="0"/>
                <a:cs typeface="Arial" pitchFamily="34" charset="0"/>
              </a:rPr>
              <a:t> Le nombre d'heures de travail est 8h par semaine . </a:t>
            </a:r>
          </a:p>
          <a:p>
            <a:pPr>
              <a:buFontTx/>
              <a:buChar char="-"/>
            </a:pPr>
            <a:r>
              <a:rPr lang="fr-FR" dirty="0">
                <a:solidFill>
                  <a:srgbClr val="030218"/>
                </a:solidFill>
                <a:latin typeface="Arial" pitchFamily="34" charset="0"/>
                <a:cs typeface="Arial" pitchFamily="34" charset="0"/>
              </a:rPr>
              <a:t>Assurer un bon accès au service de l'application ;</a:t>
            </a:r>
          </a:p>
          <a:p>
            <a:pPr>
              <a:buFontTx/>
              <a:buChar char="-"/>
            </a:pPr>
            <a:r>
              <a:rPr lang="fr-FR" dirty="0">
                <a:solidFill>
                  <a:srgbClr val="030218"/>
                </a:solidFill>
                <a:latin typeface="Arial" pitchFamily="34" charset="0"/>
                <a:cs typeface="Arial" pitchFamily="34" charset="0"/>
              </a:rPr>
              <a:t> les membre du groupe doivent être présent lors des réunions.</a:t>
            </a:r>
          </a:p>
        </p:txBody>
      </p:sp>
      <p:pic>
        <p:nvPicPr>
          <p:cNvPr id="8194" name="Picture 2" descr="Open photo">
            <a:extLst>
              <a:ext uri="{FF2B5EF4-FFF2-40B4-BE49-F238E27FC236}">
                <a16:creationId xmlns:a16="http://schemas.microsoft.com/office/drawing/2014/main" xmlns="" id="{DCFD5E25-CFA9-4F74-991F-E932375AB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644" y="1095781"/>
            <a:ext cx="3610596" cy="216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1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 calcmode="lin" valueType="num">
                                      <p:cBhvr additive="base">
                                        <p:cTn id="14" dur="500" fill="hold"/>
                                        <p:tgtEl>
                                          <p:spTgt spid="8194"/>
                                        </p:tgtEl>
                                        <p:attrNameLst>
                                          <p:attrName>ppt_x</p:attrName>
                                        </p:attrNameLst>
                                      </p:cBhvr>
                                      <p:tavLst>
                                        <p:tav tm="0">
                                          <p:val>
                                            <p:strVal val="#ppt_x"/>
                                          </p:val>
                                        </p:tav>
                                        <p:tav tm="100000">
                                          <p:val>
                                            <p:strVal val="#ppt_x"/>
                                          </p:val>
                                        </p:tav>
                                      </p:tavLst>
                                    </p:anim>
                                    <p:anim calcmode="lin" valueType="num">
                                      <p:cBhvr additive="base">
                                        <p:cTn id="15"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1000"/>
                                        <p:tgtEl>
                                          <p:spTgt spid="5">
                                            <p:txEl>
                                              <p:pRg st="4" end="4"/>
                                            </p:txEl>
                                          </p:spTgt>
                                        </p:tgtEl>
                                      </p:cBhvr>
                                    </p:animEffect>
                                    <p:anim calcmode="lin" valueType="num">
                                      <p:cBhvr>
                                        <p:cTn id="3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fade">
                                      <p:cBhvr>
                                        <p:cTn id="45" dur="1000"/>
                                        <p:tgtEl>
                                          <p:spTgt spid="5">
                                            <p:txEl>
                                              <p:pRg st="7" end="7"/>
                                            </p:txEl>
                                          </p:spTgt>
                                        </p:tgtEl>
                                      </p:cBhvr>
                                    </p:animEffect>
                                    <p:anim calcmode="lin" valueType="num">
                                      <p:cBhvr>
                                        <p:cTn id="4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Effect transition="in" filter="fade">
                                      <p:cBhvr>
                                        <p:cTn id="59" dur="1000"/>
                                        <p:tgtEl>
                                          <p:spTgt spid="5">
                                            <p:txEl>
                                              <p:pRg st="11" end="11"/>
                                            </p:txEl>
                                          </p:spTgt>
                                        </p:tgtEl>
                                      </p:cBhvr>
                                    </p:animEffect>
                                    <p:anim calcmode="lin" valueType="num">
                                      <p:cBhvr>
                                        <p:cTn id="6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
                                            <p:txEl>
                                              <p:pRg st="12" end="12"/>
                                            </p:txEl>
                                          </p:spTgt>
                                        </p:tgtEl>
                                        <p:attrNameLst>
                                          <p:attrName>style.visibility</p:attrName>
                                        </p:attrNameLst>
                                      </p:cBhvr>
                                      <p:to>
                                        <p:strVal val="visible"/>
                                      </p:to>
                                    </p:set>
                                    <p:animEffect transition="in" filter="fade">
                                      <p:cBhvr>
                                        <p:cTn id="64" dur="1000"/>
                                        <p:tgtEl>
                                          <p:spTgt spid="5">
                                            <p:txEl>
                                              <p:pRg st="12" end="12"/>
                                            </p:txEl>
                                          </p:spTgt>
                                        </p:tgtEl>
                                      </p:cBhvr>
                                    </p:animEffect>
                                    <p:anim calcmode="lin" valueType="num">
                                      <p:cBhvr>
                                        <p:cTn id="65"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animEffect transition="in" filter="fade">
                                      <p:cBhvr>
                                        <p:cTn id="69" dur="1000"/>
                                        <p:tgtEl>
                                          <p:spTgt spid="5">
                                            <p:txEl>
                                              <p:pRg st="13" end="13"/>
                                            </p:txEl>
                                          </p:spTgt>
                                        </p:tgtEl>
                                      </p:cBhvr>
                                    </p:animEffect>
                                    <p:anim calcmode="lin" valueType="num">
                                      <p:cBhvr>
                                        <p:cTn id="70"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
                                            <p:txEl>
                                              <p:pRg st="14" end="14"/>
                                            </p:txEl>
                                          </p:spTgt>
                                        </p:tgtEl>
                                        <p:attrNameLst>
                                          <p:attrName>style.visibility</p:attrName>
                                        </p:attrNameLst>
                                      </p:cBhvr>
                                      <p:to>
                                        <p:strVal val="visible"/>
                                      </p:to>
                                    </p:set>
                                    <p:animEffect transition="in" filter="fade">
                                      <p:cBhvr>
                                        <p:cTn id="74" dur="1000"/>
                                        <p:tgtEl>
                                          <p:spTgt spid="5">
                                            <p:txEl>
                                              <p:pRg st="14" end="14"/>
                                            </p:txEl>
                                          </p:spTgt>
                                        </p:tgtEl>
                                      </p:cBhvr>
                                    </p:animEffect>
                                    <p:anim calcmode="lin" valueType="num">
                                      <p:cBhvr>
                                        <p:cTn id="75"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eur">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282EB108-EDE6-4B8E-957B-D4A69BF580E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415</TotalTime>
  <Words>435</Words>
  <Application>Microsoft Office PowerPoint</Application>
  <PresentationFormat>Personnalisé</PresentationFormat>
  <Paragraphs>181</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Secteur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sywar</dc:creator>
  <cp:lastModifiedBy>Utilisateur Windows</cp:lastModifiedBy>
  <cp:revision>11</cp:revision>
  <dcterms:created xsi:type="dcterms:W3CDTF">2021-10-07T14:29:26Z</dcterms:created>
  <dcterms:modified xsi:type="dcterms:W3CDTF">2021-10-07T22:29:47Z</dcterms:modified>
</cp:coreProperties>
</file>