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66" r:id="rId6"/>
    <p:sldId id="261" r:id="rId7"/>
  </p:sldIdLst>
  <p:sldSz cx="9144000" cy="5143500" type="screen16x9"/>
  <p:notesSz cx="6858000" cy="9144000"/>
  <p:embeddedFontLst>
    <p:embeddedFont>
      <p:font typeface="Hind" panose="02000000000000000000" pitchFamily="2" charset="77"/>
      <p:regular r:id="rId9"/>
      <p:bold r:id="rId10"/>
    </p:embeddedFont>
    <p:embeddedFont>
      <p:font typeface="Pompiere" panose="02000000000000000000" pitchFamily="2" charset="77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A2F12-98EF-4E1E-A8CC-3C037C07047F}">
  <a:tblStyle styleId="{10BA2F12-98EF-4E1E-A8CC-3C037C0704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5"/>
  </p:normalViewPr>
  <p:slideViewPr>
    <p:cSldViewPr snapToGrid="0">
      <p:cViewPr varScale="1">
        <p:scale>
          <a:sx n="133" d="100"/>
          <a:sy n="133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2" r:id="rId6"/>
    <p:sldLayoutId id="2147483663" r:id="rId7"/>
    <p:sldLayoutId id="2147483664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532069" y="393863"/>
            <a:ext cx="30900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Natural Language Technologies (NLT) in healthcare</a:t>
            </a:r>
            <a:endParaRPr sz="4800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696544" y="3538316"/>
            <a:ext cx="2761050" cy="91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NLP, OCR, CV, LLMs, and LMMs for Enhanced Patient Care</a:t>
            </a:r>
            <a:endParaRPr dirty="0"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1092533" y="504635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311441" y="1895912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Natural Language Technologies (NLT) play a crucial role in transforming healthcare by enabling the extraction, analysis, and interpretation of unstructured data, such as clinical notes, medical records, and imaging data.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These technologies support more accurate diagnosis, personalized treatment plans, and efficient healthcare management.</a:t>
            </a:r>
            <a:endParaRPr dirty="0"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5247496" y="678574"/>
            <a:ext cx="3682737" cy="4188102"/>
            <a:chOff x="5247496" y="678574"/>
            <a:chExt cx="3682737" cy="4188102"/>
          </a:xfrm>
        </p:grpSpPr>
        <p:sp>
          <p:nvSpPr>
            <p:cNvPr id="44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of NLT</a:t>
            </a:r>
            <a:endParaRPr dirty="0"/>
          </a:p>
        </p:txBody>
      </p:sp>
      <p:sp>
        <p:nvSpPr>
          <p:cNvPr id="654" name="Google Shape;654;p42"/>
          <p:cNvSpPr txBox="1">
            <a:spLocks noGrp="1"/>
          </p:cNvSpPr>
          <p:nvPr>
            <p:ph type="subTitle" idx="1"/>
          </p:nvPr>
        </p:nvSpPr>
        <p:spPr>
          <a:xfrm>
            <a:off x="2806911" y="168550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 dirty="0"/>
              <a:t>OCR</a:t>
            </a:r>
            <a:endParaRPr dirty="0"/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 dirty="0"/>
              <a:t>CV</a:t>
            </a:r>
            <a:endParaRPr dirty="0"/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 dirty="0"/>
              <a:t>NLP</a:t>
            </a:r>
            <a:endParaRPr dirty="0"/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 dirty="0"/>
              <a:t>LLMs</a:t>
            </a:r>
            <a:endParaRPr dirty="0"/>
          </a:p>
          <a:p>
            <a:pPr marL="179999" lvl="0" indent="-152400" algn="l" rtl="0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 dirty="0"/>
              <a:t>LMMs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2010</a:t>
            </a:r>
            <a:endParaRPr dirty="0"/>
          </a:p>
        </p:txBody>
      </p:sp>
      <p:sp>
        <p:nvSpPr>
          <p:cNvPr id="656" name="Google Shape;656;p42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Early NLP systems relied heavily on handcrafted rules and linguistic patterns to analyze medical text.</a:t>
            </a:r>
            <a:endParaRPr dirty="0"/>
          </a:p>
        </p:txBody>
      </p:sp>
      <p:sp>
        <p:nvSpPr>
          <p:cNvPr id="657" name="Google Shape;657;p42"/>
          <p:cNvSpPr/>
          <p:nvPr/>
        </p:nvSpPr>
        <p:spPr>
          <a:xfrm>
            <a:off x="5454475" y="1626550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5454475" y="2743527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5454475" y="3860502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0" name="Google Shape;660;p42"/>
          <p:cNvCxnSpPr>
            <a:stCxn id="657" idx="4"/>
            <a:endCxn id="658" idx="0"/>
          </p:cNvCxnSpPr>
          <p:nvPr/>
        </p:nvCxnSpPr>
        <p:spPr>
          <a:xfrm>
            <a:off x="5513425" y="1744450"/>
            <a:ext cx="0" cy="99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>
            <a:stCxn id="658" idx="4"/>
            <a:endCxn id="659" idx="0"/>
          </p:cNvCxnSpPr>
          <p:nvPr/>
        </p:nvCxnSpPr>
        <p:spPr>
          <a:xfrm>
            <a:off x="5513425" y="2861427"/>
            <a:ext cx="0" cy="99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2"/>
          <p:cNvCxnSpPr>
            <a:stCxn id="659" idx="4"/>
          </p:cNvCxnSpPr>
          <p:nvPr/>
        </p:nvCxnSpPr>
        <p:spPr>
          <a:xfrm>
            <a:off x="5513425" y="3978402"/>
            <a:ext cx="0" cy="125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2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2015</a:t>
            </a:r>
            <a:endParaRPr dirty="0"/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of machine learning techniques that leverage statistical models trained on labeled datasets.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</a:t>
            </a:r>
            <a:endParaRPr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Emergence of deep learning models, such as BERT and GPT, pre-trained on vast amounts of text data and fine-tuned for specific healthcare tasks.</a:t>
            </a:r>
            <a:endParaRPr dirty="0"/>
          </a:p>
        </p:txBody>
      </p:sp>
      <p:grpSp>
        <p:nvGrpSpPr>
          <p:cNvPr id="667" name="Google Shape;667;p42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668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330795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43"/>
          <p:cNvCxnSpPr/>
          <p:nvPr/>
        </p:nvCxnSpPr>
        <p:spPr>
          <a:xfrm>
            <a:off x="3083850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863770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616825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6003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1349557">
            <a:off x="3597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4350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6756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Overview</a:t>
            </a:r>
            <a:endParaRPr dirty="0"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OCR</a:t>
            </a:r>
            <a:endParaRPr dirty="0"/>
          </a:p>
        </p:txBody>
      </p:sp>
      <p:sp>
        <p:nvSpPr>
          <p:cNvPr id="716" name="Google Shape;716;p43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first to digitize handwritten and printed records</a:t>
            </a:r>
            <a:endParaRPr dirty="0"/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</a:t>
            </a:r>
            <a:endParaRPr dirty="0"/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to analyze medical images for disease detection</a:t>
            </a:r>
            <a:endParaRPr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LMMS</a:t>
            </a:r>
            <a:endParaRPr dirty="0"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6"/>
          </p:nvPr>
        </p:nvSpPr>
        <p:spPr>
          <a:xfrm>
            <a:off x="6879075" y="3659574"/>
            <a:ext cx="1672257" cy="94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Integrates text, image, and other data types simultaneously for more comprehensive and holistic diagnostic insights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endParaRPr dirty="0"/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8"/>
          </p:nvPr>
        </p:nvSpPr>
        <p:spPr>
          <a:xfrm>
            <a:off x="4472550" y="3659575"/>
            <a:ext cx="1521839" cy="94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Offering more advanced capabilities in generating and understanding medical text to provide insights from large datasets</a:t>
            </a:r>
            <a:endParaRPr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</a:t>
            </a:r>
            <a:endParaRPr dirty="0"/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Allowing for the extraction and analysis of unstructured clinical text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1666138" y="109982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499788" y="198761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1757416" y="287541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2456916" y="345448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2489600" y="934706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5324667" y="494166"/>
            <a:ext cx="29808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Directions</a:t>
            </a:r>
            <a:endParaRPr dirty="0"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5324667" y="184609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200" dirty="0"/>
              <a:t>- Enhanced integration of NLT technologies for comprehensive analysis. </a:t>
            </a:r>
          </a:p>
          <a:p>
            <a:pPr marL="0" lvl="0" indent="0">
              <a:spcAft>
                <a:spcPts val="1600"/>
              </a:spcAft>
            </a:pPr>
            <a:r>
              <a:rPr lang="en-US" sz="1200" dirty="0"/>
              <a:t>- Advancement in personalized medicine using NLP models.</a:t>
            </a:r>
          </a:p>
          <a:p>
            <a:pPr marL="0" lvl="0" indent="0">
              <a:spcAft>
                <a:spcPts val="1600"/>
              </a:spcAft>
            </a:pPr>
            <a:r>
              <a:rPr lang="en-US" sz="1200" dirty="0"/>
              <a:t> - Development of real-time systems for proactive patient care. </a:t>
            </a:r>
          </a:p>
          <a:p>
            <a:pPr marL="0" lvl="0" indent="0">
              <a:spcAft>
                <a:spcPts val="1600"/>
              </a:spcAft>
            </a:pPr>
            <a:r>
              <a:rPr lang="en-US" sz="1200" dirty="0"/>
              <a:t>- Addressing ethical and privacy concerns for AI in healthcare.</a:t>
            </a:r>
            <a:endParaRPr sz="1200" dirty="0"/>
          </a:p>
        </p:txBody>
      </p:sp>
      <p:grpSp>
        <p:nvGrpSpPr>
          <p:cNvPr id="805" name="Google Shape;805;p45"/>
          <p:cNvGrpSpPr/>
          <p:nvPr/>
        </p:nvGrpSpPr>
        <p:grpSpPr>
          <a:xfrm>
            <a:off x="2621535" y="3641144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3098884" y="150175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1663878" y="2151847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1951489" y="303959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1825716" y="1257474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395550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 for Cotiviti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NLP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Enhance analysis quality</a:t>
            </a:r>
            <a:endParaRPr dirty="0"/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 Initiatives</a:t>
            </a:r>
            <a:endParaRPr dirty="0"/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Improvement 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Security</a:t>
            </a:r>
            <a:endParaRPr dirty="0"/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Foster Trust among clients and stakeholders</a:t>
            </a:r>
          </a:p>
        </p:txBody>
      </p:sp>
      <p:grpSp>
        <p:nvGrpSpPr>
          <p:cNvPr id="590" name="Google Shape;590;p40"/>
          <p:cNvGrpSpPr/>
          <p:nvPr/>
        </p:nvGrpSpPr>
        <p:grpSpPr>
          <a:xfrm>
            <a:off x="1714300" y="2352362"/>
            <a:ext cx="506774" cy="506807"/>
            <a:chOff x="1719413" y="2232465"/>
            <a:chExt cx="488410" cy="488442"/>
          </a:xfrm>
        </p:grpSpPr>
        <p:sp>
          <p:nvSpPr>
            <p:cNvPr id="591" name="Google Shape;591;p40"/>
            <p:cNvSpPr/>
            <p:nvPr/>
          </p:nvSpPr>
          <p:spPr>
            <a:xfrm>
              <a:off x="1734412" y="2339031"/>
              <a:ext cx="458443" cy="107143"/>
            </a:xfrm>
            <a:custGeom>
              <a:avLst/>
              <a:gdLst/>
              <a:ahLst/>
              <a:cxnLst/>
              <a:rect l="l" t="t" r="r" b="b"/>
              <a:pathLst>
                <a:path w="14304" h="3343" extrusionOk="0">
                  <a:moveTo>
                    <a:pt x="953" y="1"/>
                  </a:moveTo>
                  <a:cubicBezTo>
                    <a:pt x="435" y="1"/>
                    <a:pt x="1" y="435"/>
                    <a:pt x="1" y="953"/>
                  </a:cubicBezTo>
                  <a:lnTo>
                    <a:pt x="1" y="3343"/>
                  </a:lnTo>
                  <a:lnTo>
                    <a:pt x="14303" y="3343"/>
                  </a:lnTo>
                  <a:lnTo>
                    <a:pt x="14303" y="953"/>
                  </a:lnTo>
                  <a:cubicBezTo>
                    <a:pt x="14303" y="435"/>
                    <a:pt x="13869" y="1"/>
                    <a:pt x="1335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19413" y="2232465"/>
              <a:ext cx="488410" cy="488442"/>
            </a:xfrm>
            <a:custGeom>
              <a:avLst/>
              <a:gdLst/>
              <a:ahLst/>
              <a:cxnLst/>
              <a:rect l="l" t="t" r="r" b="b"/>
              <a:pathLst>
                <a:path w="15239" h="15240" extrusionOk="0">
                  <a:moveTo>
                    <a:pt x="10945" y="953"/>
                  </a:moveTo>
                  <a:cubicBezTo>
                    <a:pt x="11212" y="953"/>
                    <a:pt x="11429" y="1154"/>
                    <a:pt x="11429" y="1421"/>
                  </a:cubicBezTo>
                  <a:lnTo>
                    <a:pt x="11429" y="2858"/>
                  </a:lnTo>
                  <a:lnTo>
                    <a:pt x="3810" y="2858"/>
                  </a:lnTo>
                  <a:lnTo>
                    <a:pt x="3810" y="1421"/>
                  </a:lnTo>
                  <a:cubicBezTo>
                    <a:pt x="3810" y="1154"/>
                    <a:pt x="4028" y="953"/>
                    <a:pt x="4278" y="953"/>
                  </a:cubicBezTo>
                  <a:close/>
                  <a:moveTo>
                    <a:pt x="13819" y="3810"/>
                  </a:moveTo>
                  <a:cubicBezTo>
                    <a:pt x="14069" y="3810"/>
                    <a:pt x="14287" y="4011"/>
                    <a:pt x="14287" y="4278"/>
                  </a:cubicBezTo>
                  <a:lnTo>
                    <a:pt x="14287" y="13819"/>
                  </a:lnTo>
                  <a:cubicBezTo>
                    <a:pt x="14287" y="14070"/>
                    <a:pt x="14069" y="14287"/>
                    <a:pt x="13819" y="14287"/>
                  </a:cubicBezTo>
                  <a:lnTo>
                    <a:pt x="1421" y="14287"/>
                  </a:lnTo>
                  <a:cubicBezTo>
                    <a:pt x="1154" y="14287"/>
                    <a:pt x="953" y="14070"/>
                    <a:pt x="953" y="13819"/>
                  </a:cubicBezTo>
                  <a:lnTo>
                    <a:pt x="953" y="4278"/>
                  </a:lnTo>
                  <a:cubicBezTo>
                    <a:pt x="953" y="4011"/>
                    <a:pt x="1154" y="3810"/>
                    <a:pt x="1421" y="3810"/>
                  </a:cubicBezTo>
                  <a:close/>
                  <a:moveTo>
                    <a:pt x="4278" y="1"/>
                  </a:moveTo>
                  <a:cubicBezTo>
                    <a:pt x="3493" y="1"/>
                    <a:pt x="2858" y="636"/>
                    <a:pt x="2858" y="1421"/>
                  </a:cubicBezTo>
                  <a:lnTo>
                    <a:pt x="2858" y="2858"/>
                  </a:lnTo>
                  <a:lnTo>
                    <a:pt x="1421" y="2858"/>
                  </a:lnTo>
                  <a:cubicBezTo>
                    <a:pt x="636" y="2858"/>
                    <a:pt x="1" y="3493"/>
                    <a:pt x="1" y="4278"/>
                  </a:cubicBezTo>
                  <a:lnTo>
                    <a:pt x="1" y="13819"/>
                  </a:lnTo>
                  <a:cubicBezTo>
                    <a:pt x="1" y="14604"/>
                    <a:pt x="636" y="15239"/>
                    <a:pt x="1421" y="15239"/>
                  </a:cubicBezTo>
                  <a:lnTo>
                    <a:pt x="13819" y="15239"/>
                  </a:lnTo>
                  <a:cubicBezTo>
                    <a:pt x="14604" y="15239"/>
                    <a:pt x="15239" y="14604"/>
                    <a:pt x="15239" y="13819"/>
                  </a:cubicBezTo>
                  <a:lnTo>
                    <a:pt x="15239" y="4278"/>
                  </a:lnTo>
                  <a:cubicBezTo>
                    <a:pt x="15239" y="3493"/>
                    <a:pt x="14604" y="2858"/>
                    <a:pt x="13819" y="2858"/>
                  </a:cubicBezTo>
                  <a:lnTo>
                    <a:pt x="12382" y="2858"/>
                  </a:lnTo>
                  <a:lnTo>
                    <a:pt x="12382" y="1421"/>
                  </a:lnTo>
                  <a:cubicBezTo>
                    <a:pt x="12382" y="636"/>
                    <a:pt x="11747" y="1"/>
                    <a:pt x="1094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872035" y="2476686"/>
              <a:ext cx="183198" cy="183166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1905" y="0"/>
                  </a:moveTo>
                  <a:lnTo>
                    <a:pt x="1905" y="1905"/>
                  </a:lnTo>
                  <a:lnTo>
                    <a:pt x="1" y="1905"/>
                  </a:lnTo>
                  <a:lnTo>
                    <a:pt x="1" y="3810"/>
                  </a:lnTo>
                  <a:lnTo>
                    <a:pt x="1905" y="3810"/>
                  </a:lnTo>
                  <a:lnTo>
                    <a:pt x="1905" y="5714"/>
                  </a:lnTo>
                  <a:lnTo>
                    <a:pt x="3810" y="5714"/>
                  </a:lnTo>
                  <a:lnTo>
                    <a:pt x="3810" y="3810"/>
                  </a:lnTo>
                  <a:lnTo>
                    <a:pt x="5715" y="3810"/>
                  </a:lnTo>
                  <a:lnTo>
                    <a:pt x="5715" y="1905"/>
                  </a:lnTo>
                  <a:lnTo>
                    <a:pt x="3810" y="190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40"/>
          <p:cNvGrpSpPr/>
          <p:nvPr/>
        </p:nvGrpSpPr>
        <p:grpSpPr>
          <a:xfrm>
            <a:off x="4367247" y="2353552"/>
            <a:ext cx="409506" cy="504428"/>
            <a:chOff x="4358955" y="2203011"/>
            <a:chExt cx="443957" cy="546805"/>
          </a:xfrm>
        </p:grpSpPr>
        <p:sp>
          <p:nvSpPr>
            <p:cNvPr id="595" name="Google Shape;595;p40"/>
            <p:cNvSpPr/>
            <p:nvPr/>
          </p:nvSpPr>
          <p:spPr>
            <a:xfrm>
              <a:off x="4649200" y="2596105"/>
              <a:ext cx="126950" cy="134418"/>
            </a:xfrm>
            <a:custGeom>
              <a:avLst/>
              <a:gdLst/>
              <a:ahLst/>
              <a:cxnLst/>
              <a:rect l="l" t="t" r="r" b="b"/>
              <a:pathLst>
                <a:path w="3961" h="4194" extrusionOk="0">
                  <a:moveTo>
                    <a:pt x="1070" y="0"/>
                  </a:moveTo>
                  <a:cubicBezTo>
                    <a:pt x="485" y="0"/>
                    <a:pt x="0" y="485"/>
                    <a:pt x="0" y="1069"/>
                  </a:cubicBezTo>
                  <a:lnTo>
                    <a:pt x="0" y="4160"/>
                  </a:lnTo>
                  <a:lnTo>
                    <a:pt x="67" y="4194"/>
                  </a:lnTo>
                  <a:lnTo>
                    <a:pt x="3960" y="317"/>
                  </a:lnTo>
                  <a:lnTo>
                    <a:pt x="3944" y="317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358955" y="2203011"/>
              <a:ext cx="443957" cy="546805"/>
            </a:xfrm>
            <a:custGeom>
              <a:avLst/>
              <a:gdLst/>
              <a:ahLst/>
              <a:cxnLst/>
              <a:rect l="l" t="t" r="r" b="b"/>
              <a:pathLst>
                <a:path w="13852" h="17061" extrusionOk="0">
                  <a:moveTo>
                    <a:pt x="12248" y="1070"/>
                  </a:moveTo>
                  <a:cubicBezTo>
                    <a:pt x="12548" y="1070"/>
                    <a:pt x="12782" y="1304"/>
                    <a:pt x="12782" y="1605"/>
                  </a:cubicBezTo>
                  <a:lnTo>
                    <a:pt x="12782" y="11831"/>
                  </a:lnTo>
                  <a:cubicBezTo>
                    <a:pt x="12782" y="11964"/>
                    <a:pt x="12732" y="12098"/>
                    <a:pt x="12632" y="12198"/>
                  </a:cubicBezTo>
                  <a:lnTo>
                    <a:pt x="8990" y="15841"/>
                  </a:lnTo>
                  <a:cubicBezTo>
                    <a:pt x="8889" y="15941"/>
                    <a:pt x="8756" y="15991"/>
                    <a:pt x="8622" y="15991"/>
                  </a:cubicBezTo>
                  <a:lnTo>
                    <a:pt x="1588" y="15991"/>
                  </a:lnTo>
                  <a:cubicBezTo>
                    <a:pt x="1304" y="15991"/>
                    <a:pt x="1053" y="15757"/>
                    <a:pt x="1053" y="15473"/>
                  </a:cubicBezTo>
                  <a:lnTo>
                    <a:pt x="1053" y="1605"/>
                  </a:lnTo>
                  <a:cubicBezTo>
                    <a:pt x="1053" y="1304"/>
                    <a:pt x="1304" y="1070"/>
                    <a:pt x="1588" y="1070"/>
                  </a:cubicBezTo>
                  <a:close/>
                  <a:moveTo>
                    <a:pt x="1588" y="1"/>
                  </a:moveTo>
                  <a:cubicBezTo>
                    <a:pt x="702" y="1"/>
                    <a:pt x="0" y="719"/>
                    <a:pt x="0" y="1605"/>
                  </a:cubicBezTo>
                  <a:lnTo>
                    <a:pt x="0" y="15473"/>
                  </a:lnTo>
                  <a:cubicBezTo>
                    <a:pt x="0" y="16342"/>
                    <a:pt x="702" y="17060"/>
                    <a:pt x="1588" y="17060"/>
                  </a:cubicBezTo>
                  <a:lnTo>
                    <a:pt x="8622" y="17060"/>
                  </a:lnTo>
                  <a:cubicBezTo>
                    <a:pt x="9040" y="17060"/>
                    <a:pt x="9441" y="16893"/>
                    <a:pt x="9741" y="16593"/>
                  </a:cubicBezTo>
                  <a:lnTo>
                    <a:pt x="13384" y="12950"/>
                  </a:lnTo>
                  <a:cubicBezTo>
                    <a:pt x="13685" y="12649"/>
                    <a:pt x="13852" y="12248"/>
                    <a:pt x="13852" y="11831"/>
                  </a:cubicBezTo>
                  <a:lnTo>
                    <a:pt x="13852" y="1605"/>
                  </a:lnTo>
                  <a:cubicBezTo>
                    <a:pt x="13852" y="719"/>
                    <a:pt x="13133" y="1"/>
                    <a:pt x="1224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426965" y="2544696"/>
              <a:ext cx="170859" cy="34294"/>
            </a:xfrm>
            <a:custGeom>
              <a:avLst/>
              <a:gdLst/>
              <a:ahLst/>
              <a:cxnLst/>
              <a:rect l="l" t="t" r="r" b="b"/>
              <a:pathLst>
                <a:path w="5331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5330" y="1069"/>
                  </a:lnTo>
                  <a:lnTo>
                    <a:pt x="533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426965" y="2476686"/>
              <a:ext cx="307936" cy="34294"/>
            </a:xfrm>
            <a:custGeom>
              <a:avLst/>
              <a:gdLst/>
              <a:ahLst/>
              <a:cxnLst/>
              <a:rect l="l" t="t" r="r" b="b"/>
              <a:pathLst>
                <a:path w="9608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9608" y="1069"/>
                  </a:lnTo>
                  <a:lnTo>
                    <a:pt x="960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4426965" y="2613219"/>
              <a:ext cx="170859" cy="34326"/>
            </a:xfrm>
            <a:custGeom>
              <a:avLst/>
              <a:gdLst/>
              <a:ahLst/>
              <a:cxnLst/>
              <a:rect l="l" t="t" r="r" b="b"/>
              <a:pathLst>
                <a:path w="5331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5330" y="107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495520" y="2271566"/>
              <a:ext cx="170859" cy="170859"/>
            </a:xfrm>
            <a:custGeom>
              <a:avLst/>
              <a:gdLst/>
              <a:ahLst/>
              <a:cxnLst/>
              <a:rect l="l" t="t" r="r" b="b"/>
              <a:pathLst>
                <a:path w="5331" h="5331" extrusionOk="0">
                  <a:moveTo>
                    <a:pt x="2139" y="1"/>
                  </a:moveTo>
                  <a:lnTo>
                    <a:pt x="2139" y="2139"/>
                  </a:lnTo>
                  <a:lnTo>
                    <a:pt x="0" y="2139"/>
                  </a:lnTo>
                  <a:lnTo>
                    <a:pt x="0" y="3192"/>
                  </a:lnTo>
                  <a:lnTo>
                    <a:pt x="2139" y="3192"/>
                  </a:lnTo>
                  <a:lnTo>
                    <a:pt x="2139" y="5331"/>
                  </a:lnTo>
                  <a:lnTo>
                    <a:pt x="3191" y="5331"/>
                  </a:lnTo>
                  <a:lnTo>
                    <a:pt x="3191" y="3192"/>
                  </a:lnTo>
                  <a:lnTo>
                    <a:pt x="5330" y="3192"/>
                  </a:lnTo>
                  <a:lnTo>
                    <a:pt x="5330" y="2139"/>
                  </a:lnTo>
                  <a:lnTo>
                    <a:pt x="3191" y="2139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6891464" y="2364528"/>
            <a:ext cx="569696" cy="482476"/>
            <a:chOff x="6914942" y="2236664"/>
            <a:chExt cx="566580" cy="479885"/>
          </a:xfrm>
        </p:grpSpPr>
        <p:sp>
          <p:nvSpPr>
            <p:cNvPr id="602" name="Google Shape;602;p40"/>
            <p:cNvSpPr/>
            <p:nvPr/>
          </p:nvSpPr>
          <p:spPr>
            <a:xfrm>
              <a:off x="7161791" y="2446367"/>
              <a:ext cx="192813" cy="180506"/>
            </a:xfrm>
            <a:custGeom>
              <a:avLst/>
              <a:gdLst/>
              <a:ahLst/>
              <a:cxnLst/>
              <a:rect l="l" t="t" r="r" b="b"/>
              <a:pathLst>
                <a:path w="6016" h="5632" extrusionOk="0">
                  <a:moveTo>
                    <a:pt x="5337" y="1"/>
                  </a:moveTo>
                  <a:cubicBezTo>
                    <a:pt x="5228" y="1"/>
                    <a:pt x="5114" y="43"/>
                    <a:pt x="5014" y="144"/>
                  </a:cubicBezTo>
                  <a:lnTo>
                    <a:pt x="335" y="4822"/>
                  </a:lnTo>
                  <a:cubicBezTo>
                    <a:pt x="0" y="5157"/>
                    <a:pt x="311" y="5632"/>
                    <a:pt x="678" y="5632"/>
                  </a:cubicBezTo>
                  <a:cubicBezTo>
                    <a:pt x="787" y="5632"/>
                    <a:pt x="900" y="5590"/>
                    <a:pt x="1004" y="5491"/>
                  </a:cubicBezTo>
                  <a:lnTo>
                    <a:pt x="5682" y="812"/>
                  </a:lnTo>
                  <a:cubicBezTo>
                    <a:pt x="6016" y="466"/>
                    <a:pt x="5699" y="1"/>
                    <a:pt x="53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930999" y="2251631"/>
              <a:ext cx="366844" cy="324667"/>
            </a:xfrm>
            <a:custGeom>
              <a:avLst/>
              <a:gdLst/>
              <a:ahLst/>
              <a:cxnLst/>
              <a:rect l="l" t="t" r="r" b="b"/>
              <a:pathLst>
                <a:path w="11446" h="10130" extrusionOk="0">
                  <a:moveTo>
                    <a:pt x="6441" y="0"/>
                  </a:moveTo>
                  <a:cubicBezTo>
                    <a:pt x="5158" y="0"/>
                    <a:pt x="3856" y="477"/>
                    <a:pt x="2824" y="1508"/>
                  </a:cubicBezTo>
                  <a:cubicBezTo>
                    <a:pt x="1" y="4332"/>
                    <a:pt x="1337" y="9177"/>
                    <a:pt x="5214" y="10130"/>
                  </a:cubicBezTo>
                  <a:cubicBezTo>
                    <a:pt x="5113" y="9729"/>
                    <a:pt x="5063" y="9311"/>
                    <a:pt x="5063" y="8893"/>
                  </a:cubicBezTo>
                  <a:cubicBezTo>
                    <a:pt x="5049" y="5976"/>
                    <a:pt x="7430" y="3739"/>
                    <a:pt x="10181" y="3739"/>
                  </a:cubicBezTo>
                  <a:cubicBezTo>
                    <a:pt x="10597" y="3739"/>
                    <a:pt x="11021" y="3790"/>
                    <a:pt x="11446" y="3898"/>
                  </a:cubicBezTo>
                  <a:cubicBezTo>
                    <a:pt x="10842" y="1437"/>
                    <a:pt x="8669" y="0"/>
                    <a:pt x="644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914942" y="2236664"/>
              <a:ext cx="566580" cy="479885"/>
            </a:xfrm>
            <a:custGeom>
              <a:avLst/>
              <a:gdLst/>
              <a:ahLst/>
              <a:cxnLst/>
              <a:rect l="l" t="t" r="r" b="b"/>
              <a:pathLst>
                <a:path w="17678" h="14973" extrusionOk="0">
                  <a:moveTo>
                    <a:pt x="6968" y="941"/>
                  </a:moveTo>
                  <a:cubicBezTo>
                    <a:pt x="8801" y="941"/>
                    <a:pt x="10506" y="2026"/>
                    <a:pt x="11262" y="3780"/>
                  </a:cubicBezTo>
                  <a:cubicBezTo>
                    <a:pt x="11078" y="3746"/>
                    <a:pt x="10894" y="3746"/>
                    <a:pt x="10711" y="3746"/>
                  </a:cubicBezTo>
                  <a:cubicBezTo>
                    <a:pt x="7603" y="3746"/>
                    <a:pt x="5096" y="6253"/>
                    <a:pt x="5096" y="9360"/>
                  </a:cubicBezTo>
                  <a:cubicBezTo>
                    <a:pt x="5096" y="9544"/>
                    <a:pt x="5096" y="9728"/>
                    <a:pt x="5130" y="9912"/>
                  </a:cubicBezTo>
                  <a:cubicBezTo>
                    <a:pt x="3409" y="9177"/>
                    <a:pt x="2289" y="7489"/>
                    <a:pt x="2289" y="5618"/>
                  </a:cubicBezTo>
                  <a:cubicBezTo>
                    <a:pt x="2289" y="3395"/>
                    <a:pt x="3843" y="1474"/>
                    <a:pt x="6015" y="1040"/>
                  </a:cubicBezTo>
                  <a:cubicBezTo>
                    <a:pt x="6334" y="973"/>
                    <a:pt x="6653" y="941"/>
                    <a:pt x="6968" y="941"/>
                  </a:cubicBezTo>
                  <a:close/>
                  <a:moveTo>
                    <a:pt x="10711" y="4682"/>
                  </a:moveTo>
                  <a:cubicBezTo>
                    <a:pt x="10894" y="4682"/>
                    <a:pt x="11078" y="4699"/>
                    <a:pt x="11279" y="4715"/>
                  </a:cubicBezTo>
                  <a:lnTo>
                    <a:pt x="11312" y="4715"/>
                  </a:lnTo>
                  <a:cubicBezTo>
                    <a:pt x="11479" y="4749"/>
                    <a:pt x="11663" y="4782"/>
                    <a:pt x="11847" y="4816"/>
                  </a:cubicBezTo>
                  <a:cubicBezTo>
                    <a:pt x="15372" y="5701"/>
                    <a:pt x="16592" y="10096"/>
                    <a:pt x="14019" y="12669"/>
                  </a:cubicBezTo>
                  <a:cubicBezTo>
                    <a:pt x="13079" y="13609"/>
                    <a:pt x="11895" y="14043"/>
                    <a:pt x="10730" y="14043"/>
                  </a:cubicBezTo>
                  <a:cubicBezTo>
                    <a:pt x="8705" y="14043"/>
                    <a:pt x="6734" y="12734"/>
                    <a:pt x="6183" y="10497"/>
                  </a:cubicBezTo>
                  <a:cubicBezTo>
                    <a:pt x="6132" y="10313"/>
                    <a:pt x="6099" y="10129"/>
                    <a:pt x="6066" y="9945"/>
                  </a:cubicBezTo>
                  <a:cubicBezTo>
                    <a:pt x="6066" y="9945"/>
                    <a:pt x="6066" y="9928"/>
                    <a:pt x="6066" y="9912"/>
                  </a:cubicBezTo>
                  <a:cubicBezTo>
                    <a:pt x="6049" y="9728"/>
                    <a:pt x="6032" y="9544"/>
                    <a:pt x="6032" y="9360"/>
                  </a:cubicBezTo>
                  <a:cubicBezTo>
                    <a:pt x="6032" y="6771"/>
                    <a:pt x="8121" y="4682"/>
                    <a:pt x="10711" y="4682"/>
                  </a:cubicBezTo>
                  <a:close/>
                  <a:moveTo>
                    <a:pt x="6937" y="1"/>
                  </a:moveTo>
                  <a:cubicBezTo>
                    <a:pt x="5537" y="1"/>
                    <a:pt x="4118" y="521"/>
                    <a:pt x="2991" y="1641"/>
                  </a:cubicBezTo>
                  <a:cubicBezTo>
                    <a:pt x="0" y="4632"/>
                    <a:pt x="1287" y="9745"/>
                    <a:pt x="5330" y="10981"/>
                  </a:cubicBezTo>
                  <a:cubicBezTo>
                    <a:pt x="6093" y="13518"/>
                    <a:pt x="8382" y="14972"/>
                    <a:pt x="10721" y="14972"/>
                  </a:cubicBezTo>
                  <a:cubicBezTo>
                    <a:pt x="12126" y="14972"/>
                    <a:pt x="13549" y="14448"/>
                    <a:pt x="14670" y="13320"/>
                  </a:cubicBezTo>
                  <a:cubicBezTo>
                    <a:pt x="17678" y="10329"/>
                    <a:pt x="16391" y="5200"/>
                    <a:pt x="12331" y="3980"/>
                  </a:cubicBezTo>
                  <a:cubicBezTo>
                    <a:pt x="11558" y="1451"/>
                    <a:pt x="9275" y="1"/>
                    <a:pt x="693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280</Words>
  <Application>Microsoft Macintosh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Hind</vt:lpstr>
      <vt:lpstr>Pompiere</vt:lpstr>
      <vt:lpstr>Arial</vt:lpstr>
      <vt:lpstr>Clinical Case 06-2023</vt:lpstr>
      <vt:lpstr>Natural Language Technologies (NLT) in healthcare</vt:lpstr>
      <vt:lpstr>Introduction</vt:lpstr>
      <vt:lpstr>Evolution of NLT</vt:lpstr>
      <vt:lpstr>Technologies Overview</vt:lpstr>
      <vt:lpstr>Future Directions</vt:lpstr>
      <vt:lpstr>Suggestions for Cotiviti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Dhia Zouaghi</cp:lastModifiedBy>
  <cp:revision>10</cp:revision>
  <dcterms:modified xsi:type="dcterms:W3CDTF">2024-08-19T16:01:12Z</dcterms:modified>
</cp:coreProperties>
</file>