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57" r:id="rId4"/>
    <p:sldId id="258" r:id="rId5"/>
    <p:sldId id="260" r:id="rId6"/>
    <p:sldId id="265" r:id="rId7"/>
    <p:sldId id="274" r:id="rId8"/>
    <p:sldId id="270" r:id="rId9"/>
    <p:sldId id="271" r:id="rId10"/>
    <p:sldId id="272" r:id="rId11"/>
    <p:sldId id="27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56" autoAdjust="0"/>
  </p:normalViewPr>
  <p:slideViewPr>
    <p:cSldViewPr snapToGrid="0">
      <p:cViewPr varScale="1">
        <p:scale>
          <a:sx n="104" d="100"/>
          <a:sy n="104" d="100"/>
        </p:scale>
        <p:origin x="2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F0EA2-9675-42BD-AFA9-CE6A4A17E07C}"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3955F-7BF5-42D3-8712-6E19AECCA622}" type="slidenum">
              <a:rPr lang="en-US" smtClean="0"/>
              <a:t>‹#›</a:t>
            </a:fld>
            <a:endParaRPr lang="en-US"/>
          </a:p>
        </p:txBody>
      </p:sp>
    </p:spTree>
    <p:extLst>
      <p:ext uri="{BB962C8B-B14F-4D97-AF65-F5344CB8AC3E}">
        <p14:creationId xmlns:p14="http://schemas.microsoft.com/office/powerpoint/2010/main" val="133764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90A0-6743-4A33-B22C-DC8AE5522C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19E197-DA15-45E0-8314-A4BA93C30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38724D-1EEE-484B-BDAD-A3129CE4A55E}"/>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5" name="Footer Placeholder 4">
            <a:extLst>
              <a:ext uri="{FF2B5EF4-FFF2-40B4-BE49-F238E27FC236}">
                <a16:creationId xmlns:a16="http://schemas.microsoft.com/office/drawing/2014/main" id="{13BBBCCD-9246-429F-A92A-5DA13C0F8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793FB-A55B-4008-B0F5-800CC1742A2C}"/>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129493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F5B1-6431-4AEE-9032-15777B7383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CA273B-BCE0-4315-825E-C3465F1D6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22DBC-74C0-4ECB-B039-4F61667B38A6}"/>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5" name="Footer Placeholder 4">
            <a:extLst>
              <a:ext uri="{FF2B5EF4-FFF2-40B4-BE49-F238E27FC236}">
                <a16:creationId xmlns:a16="http://schemas.microsoft.com/office/drawing/2014/main" id="{A3475600-DDE7-43A5-98F2-CAC9883AE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04A80-E6D0-4CA1-BA5E-444434B80398}"/>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236954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5E42A-6A06-42BE-8C32-A4C7E8AAC5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D0E3F-42C5-46E5-926B-1746E048F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AE3F1-C851-436E-BD09-DD63576F703C}"/>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5" name="Footer Placeholder 4">
            <a:extLst>
              <a:ext uri="{FF2B5EF4-FFF2-40B4-BE49-F238E27FC236}">
                <a16:creationId xmlns:a16="http://schemas.microsoft.com/office/drawing/2014/main" id="{528EF099-B367-4403-8482-A93D29C24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D0A43-68BF-406D-9B30-56E024FD3917}"/>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289554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537F-A7A8-451B-ABD6-FDC11640B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E3AB5-AE3B-4C4C-8158-FA3885DA7F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FD50C-25A2-4FB9-9620-F0FC9F7E2BFA}"/>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5" name="Footer Placeholder 4">
            <a:extLst>
              <a:ext uri="{FF2B5EF4-FFF2-40B4-BE49-F238E27FC236}">
                <a16:creationId xmlns:a16="http://schemas.microsoft.com/office/drawing/2014/main" id="{AFF762B0-8257-4183-A669-068FC7F57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B1F7D-4683-47AD-A439-822E8767D39B}"/>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325845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A9EE-9C24-484E-89A6-981D5E9D9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B03676-8BB4-4213-A3D6-FD42F7025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AFCB2-33ED-4E50-9A43-788A4129E81A}"/>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5" name="Footer Placeholder 4">
            <a:extLst>
              <a:ext uri="{FF2B5EF4-FFF2-40B4-BE49-F238E27FC236}">
                <a16:creationId xmlns:a16="http://schemas.microsoft.com/office/drawing/2014/main" id="{653B92F9-396D-4BC3-AB33-C0A7281E1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1EF73-33F8-466C-A14A-6845080898D1}"/>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307100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B8CC-454C-46C1-BF10-A6D22C8AB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AC258-7A18-49A9-B39F-BA61721FC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B8971-31E5-4F33-992D-26E3FB1F1F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D0FA0D-1FE5-4606-86EB-9D3539EA7526}"/>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6" name="Footer Placeholder 5">
            <a:extLst>
              <a:ext uri="{FF2B5EF4-FFF2-40B4-BE49-F238E27FC236}">
                <a16:creationId xmlns:a16="http://schemas.microsoft.com/office/drawing/2014/main" id="{FD5964EE-9F7C-4BE3-AA30-72447800B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A90F3-6638-47BC-9ECC-D3F37E65CB6B}"/>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224856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F3DE-2697-46B7-BC18-5ACA54F0A5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71D0A-541F-40C6-B7F5-98AB50475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B1DD7-7C25-44D7-8102-79570F1FA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FE4F3-9905-431B-969A-2C5ADB02D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EE4D6-56E3-430A-BE6D-E4ABE9973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A9699-FDC7-406E-9061-5A65D67D6176}"/>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8" name="Footer Placeholder 7">
            <a:extLst>
              <a:ext uri="{FF2B5EF4-FFF2-40B4-BE49-F238E27FC236}">
                <a16:creationId xmlns:a16="http://schemas.microsoft.com/office/drawing/2014/main" id="{D7E6AC3B-5FCA-4BA3-9066-87A0D30988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B7252-B1FE-4C66-A7A3-169116E4B848}"/>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268878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8E81-0F20-45FF-A004-4A181FD9A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70E13C-4142-4C9E-9554-BAD8BAC2C9A1}"/>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4" name="Footer Placeholder 3">
            <a:extLst>
              <a:ext uri="{FF2B5EF4-FFF2-40B4-BE49-F238E27FC236}">
                <a16:creationId xmlns:a16="http://schemas.microsoft.com/office/drawing/2014/main" id="{490D0269-3D4A-47C8-8C47-481D2E683C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C34974-8BFA-4A08-9C52-429A73AAE684}"/>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401417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F6295-B054-4D42-843F-46501218C4BB}"/>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3" name="Footer Placeholder 2">
            <a:extLst>
              <a:ext uri="{FF2B5EF4-FFF2-40B4-BE49-F238E27FC236}">
                <a16:creationId xmlns:a16="http://schemas.microsoft.com/office/drawing/2014/main" id="{5FFF2E2F-922D-4467-B4F5-392DA39D1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E8685-925E-4780-8251-91DB4F4850EB}"/>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314727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DECE-E839-41E6-83AA-18497ABD9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D0BDF-9C21-4082-9D50-2AA87CE83D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6F03BE-2D65-45FC-A5E0-242A5E60D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A6FC4-22F8-4267-AD35-D9BBC64CF465}"/>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6" name="Footer Placeholder 5">
            <a:extLst>
              <a:ext uri="{FF2B5EF4-FFF2-40B4-BE49-F238E27FC236}">
                <a16:creationId xmlns:a16="http://schemas.microsoft.com/office/drawing/2014/main" id="{381B7C21-31A1-4727-ADE9-070C7C571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83CB-3D66-44BD-A0FF-D36751B88D7D}"/>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122895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2039-5D36-4482-B024-8FC941607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AD6AEE-245F-4058-B50F-401EC2DEC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FFE9E-89F0-44F2-8838-24028C44F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D3E24-7BD2-4568-8608-67736531DC41}"/>
              </a:ext>
            </a:extLst>
          </p:cNvPr>
          <p:cNvSpPr>
            <a:spLocks noGrp="1"/>
          </p:cNvSpPr>
          <p:nvPr>
            <p:ph type="dt" sz="half" idx="10"/>
          </p:nvPr>
        </p:nvSpPr>
        <p:spPr/>
        <p:txBody>
          <a:bodyPr/>
          <a:lstStyle/>
          <a:p>
            <a:fld id="{533293B1-DA6E-4A79-ABB4-031C0E45B2D7}" type="datetimeFigureOut">
              <a:rPr lang="en-US" smtClean="0"/>
              <a:t>12/2/2019</a:t>
            </a:fld>
            <a:endParaRPr lang="en-US"/>
          </a:p>
        </p:txBody>
      </p:sp>
      <p:sp>
        <p:nvSpPr>
          <p:cNvPr id="6" name="Footer Placeholder 5">
            <a:extLst>
              <a:ext uri="{FF2B5EF4-FFF2-40B4-BE49-F238E27FC236}">
                <a16:creationId xmlns:a16="http://schemas.microsoft.com/office/drawing/2014/main" id="{89DF9D49-4728-4321-9470-9383EA682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B6D96-0ECC-43F2-9120-78219B66D71B}"/>
              </a:ext>
            </a:extLst>
          </p:cNvPr>
          <p:cNvSpPr>
            <a:spLocks noGrp="1"/>
          </p:cNvSpPr>
          <p:nvPr>
            <p:ph type="sldNum" sz="quarter" idx="12"/>
          </p:nvPr>
        </p:nvSpPr>
        <p:spPr/>
        <p:txBody>
          <a:bodyPr/>
          <a:lstStyle/>
          <a:p>
            <a:fld id="{D23424DF-ABAE-453A-8559-CBCD42A38A8A}" type="slidenum">
              <a:rPr lang="en-US" smtClean="0"/>
              <a:t>‹#›</a:t>
            </a:fld>
            <a:endParaRPr lang="en-US"/>
          </a:p>
        </p:txBody>
      </p:sp>
    </p:spTree>
    <p:extLst>
      <p:ext uri="{BB962C8B-B14F-4D97-AF65-F5344CB8AC3E}">
        <p14:creationId xmlns:p14="http://schemas.microsoft.com/office/powerpoint/2010/main" val="225496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E1132-7D8F-4943-BF6A-3A05259FC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0A867B-C13E-475E-8BBE-9EE428A4E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3D74-ABA8-439F-B3CB-C9EB18115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93B1-DA6E-4A79-ABB4-031C0E45B2D7}" type="datetimeFigureOut">
              <a:rPr lang="en-US" smtClean="0"/>
              <a:t>12/2/2019</a:t>
            </a:fld>
            <a:endParaRPr lang="en-US"/>
          </a:p>
        </p:txBody>
      </p:sp>
      <p:sp>
        <p:nvSpPr>
          <p:cNvPr id="5" name="Footer Placeholder 4">
            <a:extLst>
              <a:ext uri="{FF2B5EF4-FFF2-40B4-BE49-F238E27FC236}">
                <a16:creationId xmlns:a16="http://schemas.microsoft.com/office/drawing/2014/main" id="{B30E66EB-0CBD-460E-8369-DB1AA5373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318A3-B6BD-485D-B710-B69F61B7B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424DF-ABAE-453A-8559-CBCD42A38A8A}" type="slidenum">
              <a:rPr lang="en-US" smtClean="0"/>
              <a:t>‹#›</a:t>
            </a:fld>
            <a:endParaRPr lang="en-US"/>
          </a:p>
        </p:txBody>
      </p:sp>
    </p:spTree>
    <p:extLst>
      <p:ext uri="{BB962C8B-B14F-4D97-AF65-F5344CB8AC3E}">
        <p14:creationId xmlns:p14="http://schemas.microsoft.com/office/powerpoint/2010/main" val="3341534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antmicrobes.com/us/products/legionnaires.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vidhibler.netlify.com/" TargetMode="External"/><Relationship Id="rId2" Type="http://schemas.openxmlformats.org/officeDocument/2006/relationships/hyperlink" Target="https://github.com/dhibler/Legionellosis-ohi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dh.ohio.gov/wps/portal/gov/odh/know-our-programs/infectious-diseases/Reports/2017-annual-summary" TargetMode="External"/><Relationship Id="rId2" Type="http://schemas.openxmlformats.org/officeDocument/2006/relationships/hyperlink" Target="http://worldpopulationreview.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oi.org/10.3390/w10020132" TargetMode="External"/><Relationship Id="rId4" Type="http://schemas.openxmlformats.org/officeDocument/2006/relationships/hyperlink" Target="https://www.census.gov/quickfacts/OH"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orldpopulationreview.com/" TargetMode="External"/><Relationship Id="rId2" Type="http://schemas.openxmlformats.org/officeDocument/2006/relationships/hyperlink" Target="https://www.census.gov/quickfacts/OH" TargetMode="External"/><Relationship Id="rId1" Type="http://schemas.openxmlformats.org/officeDocument/2006/relationships/slideLayout" Target="../slideLayouts/slideLayout2.xml"/><Relationship Id="rId4" Type="http://schemas.openxmlformats.org/officeDocument/2006/relationships/hyperlink" Target="https://odh.ohio.gov/wps/portal/gov/odh/know-our-programs/infectious-diseases/Reports/2017-annual-summa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60;p14">
            <a:extLst>
              <a:ext uri="{FF2B5EF4-FFF2-40B4-BE49-F238E27FC236}">
                <a16:creationId xmlns:a16="http://schemas.microsoft.com/office/drawing/2014/main" id="{89A6FD74-C5A2-4EEA-BA55-1C7F9ECD1779}"/>
              </a:ext>
            </a:extLst>
          </p:cNvPr>
          <p:cNvPicPr preferRelativeResize="0"/>
          <p:nvPr/>
        </p:nvPicPr>
        <p:blipFill rotWithShape="1">
          <a:blip r:embed="rId2">
            <a:alphaModFix amt="45000"/>
          </a:blip>
          <a:srcRect t="9178" b="10465"/>
          <a:stretch/>
        </p:blipFill>
        <p:spPr>
          <a:xfrm>
            <a:off x="20" y="10"/>
            <a:ext cx="12191980" cy="6857990"/>
          </a:xfrm>
          <a:prstGeom prst="rect">
            <a:avLst/>
          </a:prstGeom>
          <a:noFill/>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F10EEA2D-A6C2-4A4B-8770-ABE0A86518FE}"/>
              </a:ext>
            </a:extLst>
          </p:cNvPr>
          <p:cNvSpPr>
            <a:spLocks noGrp="1"/>
          </p:cNvSpPr>
          <p:nvPr>
            <p:ph type="ctrTitle"/>
          </p:nvPr>
        </p:nvSpPr>
        <p:spPr>
          <a:xfrm>
            <a:off x="1769532" y="1695576"/>
            <a:ext cx="8652938" cy="2857191"/>
          </a:xfrm>
        </p:spPr>
        <p:txBody>
          <a:bodyPr anchor="ctr">
            <a:normAutofit fontScale="90000"/>
          </a:bodyPr>
          <a:lstStyle/>
          <a:p>
            <a:r>
              <a:rPr lang="en-US" sz="8000" dirty="0"/>
              <a:t>Legionellosis </a:t>
            </a:r>
            <a:br>
              <a:rPr lang="en-US" sz="8000" dirty="0"/>
            </a:br>
            <a:r>
              <a:rPr lang="en-US" sz="8000" dirty="0"/>
              <a:t>Urban vs Rural Risk in Ohio</a:t>
            </a:r>
          </a:p>
        </p:txBody>
      </p:sp>
      <p:sp>
        <p:nvSpPr>
          <p:cNvPr id="3" name="Subtitle 2">
            <a:extLst>
              <a:ext uri="{FF2B5EF4-FFF2-40B4-BE49-F238E27FC236}">
                <a16:creationId xmlns:a16="http://schemas.microsoft.com/office/drawing/2014/main" id="{E4C2397A-F4D4-4B5F-B7B0-6546814A149C}"/>
              </a:ext>
            </a:extLst>
          </p:cNvPr>
          <p:cNvSpPr>
            <a:spLocks noGrp="1"/>
          </p:cNvSpPr>
          <p:nvPr>
            <p:ph type="subTitle" idx="1"/>
          </p:nvPr>
        </p:nvSpPr>
        <p:spPr>
          <a:xfrm>
            <a:off x="1769532" y="4623127"/>
            <a:ext cx="8655200" cy="457201"/>
          </a:xfrm>
        </p:spPr>
        <p:txBody>
          <a:bodyPr>
            <a:normAutofit/>
          </a:bodyPr>
          <a:lstStyle/>
          <a:p>
            <a:r>
              <a:rPr lang="en-US" dirty="0"/>
              <a:t>David Hibler</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8" name="Google Shape;61;p14">
            <a:extLst>
              <a:ext uri="{FF2B5EF4-FFF2-40B4-BE49-F238E27FC236}">
                <a16:creationId xmlns:a16="http://schemas.microsoft.com/office/drawing/2014/main" id="{A340C279-8266-4C36-AC40-AA46A0D3B3CE}"/>
              </a:ext>
            </a:extLst>
          </p:cNvPr>
          <p:cNvSpPr txBox="1"/>
          <p:nvPr/>
        </p:nvSpPr>
        <p:spPr>
          <a:xfrm>
            <a:off x="9986682" y="6642846"/>
            <a:ext cx="2205298" cy="2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600" u="sng" dirty="0">
                <a:solidFill>
                  <a:srgbClr val="FFFFFF"/>
                </a:solidFill>
                <a:hlinkClick r:id="rId3"/>
              </a:rPr>
              <a:t>https://www.giantmicrobes.com/us/products/legionnaires.html</a:t>
            </a:r>
            <a:endParaRPr sz="600" dirty="0">
              <a:solidFill>
                <a:srgbClr val="FFFFFF"/>
              </a:solidFill>
            </a:endParaRPr>
          </a:p>
        </p:txBody>
      </p:sp>
    </p:spTree>
    <p:extLst>
      <p:ext uri="{BB962C8B-B14F-4D97-AF65-F5344CB8AC3E}">
        <p14:creationId xmlns:p14="http://schemas.microsoft.com/office/powerpoint/2010/main" val="36425975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296783-0ADF-44E3-82DE-DD1D87EB069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Ohio Counties</a:t>
            </a:r>
          </a:p>
        </p:txBody>
      </p:sp>
      <p:sp>
        <p:nvSpPr>
          <p:cNvPr id="3" name="Content Placeholder 2">
            <a:extLst>
              <a:ext uri="{FF2B5EF4-FFF2-40B4-BE49-F238E27FC236}">
                <a16:creationId xmlns:a16="http://schemas.microsoft.com/office/drawing/2014/main" id="{B2D9C16B-3FF9-4B19-B2E4-254B780074D9}"/>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7E6E6"/>
                </a:solidFill>
                <a:latin typeface="+mn-lt"/>
                <a:ea typeface="+mn-ea"/>
                <a:cs typeface="+mn-cs"/>
              </a:rPr>
              <a:t>Population and </a:t>
            </a:r>
            <a:r>
              <a:rPr lang="en-US" sz="2000" kern="1200">
                <a:solidFill>
                  <a:srgbClr val="E7E6E6"/>
                </a:solidFill>
                <a:latin typeface="+mn-lt"/>
                <a:ea typeface="+mn-ea"/>
                <a:cs typeface="+mn-cs"/>
              </a:rPr>
              <a:t>Infections </a:t>
            </a:r>
            <a:r>
              <a:rPr lang="en-US" sz="2000" kern="1200" dirty="0">
                <a:solidFill>
                  <a:srgbClr val="E7E6E6"/>
                </a:solidFill>
                <a:latin typeface="+mn-lt"/>
                <a:ea typeface="+mn-ea"/>
                <a:cs typeface="+mn-cs"/>
              </a:rPr>
              <a:t>by county</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E9D5212B-D074-4482-93F5-3423EB44404A}"/>
              </a:ext>
            </a:extLst>
          </p:cNvPr>
          <p:cNvGraphicFramePr>
            <a:graphicFrameLocks noGrp="1"/>
          </p:cNvGraphicFramePr>
          <p:nvPr>
            <p:extLst>
              <p:ext uri="{D42A27DB-BD31-4B8C-83A1-F6EECF244321}">
                <p14:modId xmlns:p14="http://schemas.microsoft.com/office/powerpoint/2010/main" val="1360280378"/>
              </p:ext>
            </p:extLst>
          </p:nvPr>
        </p:nvGraphicFramePr>
        <p:xfrm>
          <a:off x="320039" y="2264748"/>
          <a:ext cx="11496822" cy="3265168"/>
        </p:xfrm>
        <a:graphic>
          <a:graphicData uri="http://schemas.openxmlformats.org/drawingml/2006/table">
            <a:tbl>
              <a:tblPr firstRow="1" bandRow="1">
                <a:tableStyleId>{8799B23B-EC83-4686-B30A-512413B5E67A}</a:tableStyleId>
              </a:tblPr>
              <a:tblGrid>
                <a:gridCol w="1903771">
                  <a:extLst>
                    <a:ext uri="{9D8B030D-6E8A-4147-A177-3AD203B41FA5}">
                      <a16:colId xmlns:a16="http://schemas.microsoft.com/office/drawing/2014/main" val="2316222884"/>
                    </a:ext>
                  </a:extLst>
                </a:gridCol>
                <a:gridCol w="2259932">
                  <a:extLst>
                    <a:ext uri="{9D8B030D-6E8A-4147-A177-3AD203B41FA5}">
                      <a16:colId xmlns:a16="http://schemas.microsoft.com/office/drawing/2014/main" val="5281012"/>
                    </a:ext>
                  </a:extLst>
                </a:gridCol>
                <a:gridCol w="2259932">
                  <a:extLst>
                    <a:ext uri="{9D8B030D-6E8A-4147-A177-3AD203B41FA5}">
                      <a16:colId xmlns:a16="http://schemas.microsoft.com/office/drawing/2014/main" val="1222565755"/>
                    </a:ext>
                  </a:extLst>
                </a:gridCol>
                <a:gridCol w="2259932">
                  <a:extLst>
                    <a:ext uri="{9D8B030D-6E8A-4147-A177-3AD203B41FA5}">
                      <a16:colId xmlns:a16="http://schemas.microsoft.com/office/drawing/2014/main" val="2786303304"/>
                    </a:ext>
                  </a:extLst>
                </a:gridCol>
                <a:gridCol w="2813255">
                  <a:extLst>
                    <a:ext uri="{9D8B030D-6E8A-4147-A177-3AD203B41FA5}">
                      <a16:colId xmlns:a16="http://schemas.microsoft.com/office/drawing/2014/main" val="650631768"/>
                    </a:ext>
                  </a:extLst>
                </a:gridCol>
              </a:tblGrid>
              <a:tr h="736754">
                <a:tc gridSpan="5">
                  <a:txBody>
                    <a:bodyPr/>
                    <a:lstStyle/>
                    <a:p>
                      <a:pPr algn="ctr" fontAlgn="b"/>
                      <a:r>
                        <a:rPr lang="en-US" sz="2800" b="1" u="none" strike="noStrike">
                          <a:solidFill>
                            <a:srgbClr val="000000"/>
                          </a:solidFill>
                          <a:effectLst/>
                        </a:rPr>
                        <a:t>Correlation P-Values</a:t>
                      </a:r>
                      <a:endParaRPr lang="en-US" sz="2800" b="1" i="0" u="none" strike="noStrike">
                        <a:solidFill>
                          <a:srgbClr val="000000"/>
                        </a:solidFill>
                        <a:effectLst/>
                        <a:latin typeface="Calibri" panose="020F0502020204030204" pitchFamily="34" charset="0"/>
                      </a:endParaRPr>
                    </a:p>
                  </a:txBody>
                  <a:tcPr marL="236092" marR="236092" marT="118046" marB="118046"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2713188"/>
                  </a:ext>
                </a:extLst>
              </a:tr>
              <a:tr h="952649">
                <a:tc>
                  <a:txBody>
                    <a:bodyPr/>
                    <a:lstStyle/>
                    <a:p>
                      <a:pPr algn="l" fontAlgn="b"/>
                      <a:r>
                        <a:rPr lang="en-US" sz="2800" b="0" u="none" strike="noStrike">
                          <a:solidFill>
                            <a:srgbClr val="000000"/>
                          </a:solidFill>
                          <a:effectLst/>
                        </a:rPr>
                        <a:t>Test</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l" fontAlgn="b"/>
                      <a:r>
                        <a:rPr lang="en-US" sz="2800" b="0" u="none" strike="noStrike">
                          <a:solidFill>
                            <a:srgbClr val="000000"/>
                          </a:solidFill>
                          <a:effectLst/>
                        </a:rPr>
                        <a:t>Infections vs Population</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l" fontAlgn="b"/>
                      <a:r>
                        <a:rPr lang="en-US" sz="2800" b="0" u="none" strike="noStrike">
                          <a:solidFill>
                            <a:srgbClr val="000000"/>
                          </a:solidFill>
                          <a:effectLst/>
                        </a:rPr>
                        <a:t>Infections vs Pop_density</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l" fontAlgn="b"/>
                      <a:r>
                        <a:rPr lang="en-US" sz="2800" b="0" u="none" strike="noStrike">
                          <a:solidFill>
                            <a:srgbClr val="000000"/>
                          </a:solidFill>
                          <a:effectLst/>
                        </a:rPr>
                        <a:t>Infections vs Ln_Pop</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l" fontAlgn="b"/>
                      <a:r>
                        <a:rPr lang="en-US" sz="2800" b="0" u="none" strike="noStrike">
                          <a:solidFill>
                            <a:srgbClr val="000000"/>
                          </a:solidFill>
                          <a:effectLst/>
                        </a:rPr>
                        <a:t>Infections vs Ln_Pop_density</a:t>
                      </a:r>
                      <a:endParaRPr lang="en-US" sz="2800" b="0" i="0" u="none" strike="noStrike">
                        <a:solidFill>
                          <a:srgbClr val="000000"/>
                        </a:solidFill>
                        <a:effectLst/>
                        <a:latin typeface="Calibri" panose="020F0502020204030204" pitchFamily="34" charset="0"/>
                      </a:endParaRPr>
                    </a:p>
                  </a:txBody>
                  <a:tcPr marL="24593" marR="24593" marT="24593" marB="0" anchor="b"/>
                </a:tc>
                <a:extLst>
                  <a:ext uri="{0D108BD9-81ED-4DB2-BD59-A6C34878D82A}">
                    <a16:rowId xmlns:a16="http://schemas.microsoft.com/office/drawing/2014/main" val="1133313569"/>
                  </a:ext>
                </a:extLst>
              </a:tr>
              <a:tr h="525255">
                <a:tc>
                  <a:txBody>
                    <a:bodyPr/>
                    <a:lstStyle/>
                    <a:p>
                      <a:pPr algn="l" fontAlgn="b"/>
                      <a:r>
                        <a:rPr lang="en-US" sz="2800" b="0" u="none" strike="noStrike">
                          <a:solidFill>
                            <a:srgbClr val="000000"/>
                          </a:solidFill>
                          <a:effectLst/>
                        </a:rPr>
                        <a:t>Pearson</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1.43E-39</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2.11E-30</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5.44E-12</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1.10E-11</a:t>
                      </a:r>
                      <a:endParaRPr lang="en-US" sz="2800" b="0" i="0" u="none" strike="noStrike">
                        <a:solidFill>
                          <a:srgbClr val="000000"/>
                        </a:solidFill>
                        <a:effectLst/>
                        <a:latin typeface="Calibri" panose="020F0502020204030204" pitchFamily="34" charset="0"/>
                      </a:endParaRPr>
                    </a:p>
                  </a:txBody>
                  <a:tcPr marL="24593" marR="24593" marT="24593" marB="0" anchor="b"/>
                </a:tc>
                <a:extLst>
                  <a:ext uri="{0D108BD9-81ED-4DB2-BD59-A6C34878D82A}">
                    <a16:rowId xmlns:a16="http://schemas.microsoft.com/office/drawing/2014/main" val="403593176"/>
                  </a:ext>
                </a:extLst>
              </a:tr>
              <a:tr h="525255">
                <a:tc>
                  <a:txBody>
                    <a:bodyPr/>
                    <a:lstStyle/>
                    <a:p>
                      <a:pPr algn="l" fontAlgn="b"/>
                      <a:r>
                        <a:rPr lang="en-US" sz="2800" b="0" u="none" strike="noStrike">
                          <a:solidFill>
                            <a:srgbClr val="000000"/>
                          </a:solidFill>
                          <a:effectLst/>
                        </a:rPr>
                        <a:t>Kendall</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4.89E-14</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1.33E-13</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4.89E-14</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1.33E-13</a:t>
                      </a:r>
                      <a:endParaRPr lang="en-US" sz="2800" b="0" i="0" u="none" strike="noStrike">
                        <a:solidFill>
                          <a:srgbClr val="000000"/>
                        </a:solidFill>
                        <a:effectLst/>
                        <a:latin typeface="Calibri" panose="020F0502020204030204" pitchFamily="34" charset="0"/>
                      </a:endParaRPr>
                    </a:p>
                  </a:txBody>
                  <a:tcPr marL="24593" marR="24593" marT="24593" marB="0" anchor="b"/>
                </a:tc>
                <a:extLst>
                  <a:ext uri="{0D108BD9-81ED-4DB2-BD59-A6C34878D82A}">
                    <a16:rowId xmlns:a16="http://schemas.microsoft.com/office/drawing/2014/main" val="4184252361"/>
                  </a:ext>
                </a:extLst>
              </a:tr>
              <a:tr h="525255">
                <a:tc>
                  <a:txBody>
                    <a:bodyPr/>
                    <a:lstStyle/>
                    <a:p>
                      <a:pPr algn="l" fontAlgn="b"/>
                      <a:r>
                        <a:rPr lang="en-US" sz="2800" b="0" u="none" strike="noStrike">
                          <a:solidFill>
                            <a:srgbClr val="000000"/>
                          </a:solidFill>
                          <a:effectLst/>
                        </a:rPr>
                        <a:t>Spearman</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1.73E-15</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1.07E-14</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a:solidFill>
                            <a:srgbClr val="000000"/>
                          </a:solidFill>
                          <a:effectLst/>
                        </a:rPr>
                        <a:t>1.73E-15</a:t>
                      </a:r>
                      <a:endParaRPr lang="en-US" sz="2800" b="0" i="0" u="none" strike="noStrike">
                        <a:solidFill>
                          <a:srgbClr val="000000"/>
                        </a:solidFill>
                        <a:effectLst/>
                        <a:latin typeface="Calibri" panose="020F0502020204030204" pitchFamily="34" charset="0"/>
                      </a:endParaRPr>
                    </a:p>
                  </a:txBody>
                  <a:tcPr marL="24593" marR="24593" marT="24593" marB="0" anchor="b"/>
                </a:tc>
                <a:tc>
                  <a:txBody>
                    <a:bodyPr/>
                    <a:lstStyle/>
                    <a:p>
                      <a:pPr algn="r" fontAlgn="b"/>
                      <a:r>
                        <a:rPr lang="en-US" sz="2800" b="0" u="none" strike="noStrike" dirty="0">
                          <a:solidFill>
                            <a:srgbClr val="000000"/>
                          </a:solidFill>
                          <a:effectLst/>
                        </a:rPr>
                        <a:t>1.07E-14</a:t>
                      </a:r>
                      <a:endParaRPr lang="en-US" sz="2800" b="0" i="0" u="none" strike="noStrike" dirty="0">
                        <a:solidFill>
                          <a:srgbClr val="000000"/>
                        </a:solidFill>
                        <a:effectLst/>
                        <a:latin typeface="Calibri" panose="020F0502020204030204" pitchFamily="34" charset="0"/>
                      </a:endParaRPr>
                    </a:p>
                  </a:txBody>
                  <a:tcPr marL="24593" marR="24593" marT="24593" marB="0" anchor="b"/>
                </a:tc>
                <a:extLst>
                  <a:ext uri="{0D108BD9-81ED-4DB2-BD59-A6C34878D82A}">
                    <a16:rowId xmlns:a16="http://schemas.microsoft.com/office/drawing/2014/main" val="162771374"/>
                  </a:ext>
                </a:extLst>
              </a:tr>
            </a:tbl>
          </a:graphicData>
        </a:graphic>
      </p:graphicFrame>
      <p:sp>
        <p:nvSpPr>
          <p:cNvPr id="6" name="Rectangle 5">
            <a:extLst>
              <a:ext uri="{FF2B5EF4-FFF2-40B4-BE49-F238E27FC236}">
                <a16:creationId xmlns:a16="http://schemas.microsoft.com/office/drawing/2014/main" id="{D16BE6D8-66B7-4E76-953B-E6409E10C48F}"/>
              </a:ext>
            </a:extLst>
          </p:cNvPr>
          <p:cNvSpPr/>
          <p:nvPr/>
        </p:nvSpPr>
        <p:spPr>
          <a:xfrm>
            <a:off x="0" y="5529916"/>
            <a:ext cx="12192000" cy="1384995"/>
          </a:xfrm>
          <a:prstGeom prst="rect">
            <a:avLst/>
          </a:prstGeom>
        </p:spPr>
        <p:txBody>
          <a:bodyPr wrap="square">
            <a:spAutoFit/>
          </a:bodyPr>
          <a:lstStyle/>
          <a:p>
            <a:pPr marL="285750" indent="-285750">
              <a:buFont typeface="Arial" panose="020B0604020202020204" pitchFamily="34" charset="0"/>
              <a:buChar char="•"/>
            </a:pPr>
            <a:r>
              <a:rPr lang="en-US" sz="1400" dirty="0"/>
              <a:t>Rates of Legionellosis were very significantly related to population size, density and the natural logs of both.  Population size did seem to have the highest degree of significance. So this does provide evidence that this non-communicable disease poses a greater public health risk in high population environments (urban), than it is in less populated environments (rural). However, this data does not provide much more insight beyond that.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trends on the scatter plots do look to be non-linear, possibly suggesting that more heavily populated areas add compounding effects to infection rates.  However additional research and analysis would be needed to determine what effects are impacting these results. </a:t>
            </a:r>
          </a:p>
        </p:txBody>
      </p:sp>
    </p:spTree>
    <p:extLst>
      <p:ext uri="{BB962C8B-B14F-4D97-AF65-F5344CB8AC3E}">
        <p14:creationId xmlns:p14="http://schemas.microsoft.com/office/powerpoint/2010/main" val="367243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296783-0ADF-44E3-82DE-DD1D87EB069E}"/>
              </a:ext>
            </a:extLst>
          </p:cNvPr>
          <p:cNvSpPr>
            <a:spLocks noGrp="1"/>
          </p:cNvSpPr>
          <p:nvPr>
            <p:ph type="title"/>
          </p:nvPr>
        </p:nvSpPr>
        <p:spPr>
          <a:xfrm>
            <a:off x="526073" y="466578"/>
            <a:ext cx="11139854" cy="930447"/>
          </a:xfrm>
        </p:spPr>
        <p:txBody>
          <a:bodyPr vert="horz" lIns="91440" tIns="45720" rIns="91440" bIns="45720" rtlCol="0" anchor="b">
            <a:noAutofit/>
          </a:bodyPr>
          <a:lstStyle/>
          <a:p>
            <a:pPr algn="ctr"/>
            <a:r>
              <a:rPr lang="en-US" sz="4800" dirty="0">
                <a:solidFill>
                  <a:schemeClr val="bg1"/>
                </a:solidFill>
              </a:rPr>
              <a:t>Legionellosis Urban vs Rural Risk in Ohio</a:t>
            </a:r>
            <a:endParaRPr lang="en-US" sz="4800" kern="1200" dirty="0">
              <a:solidFill>
                <a:schemeClr val="bg1"/>
              </a:solidFill>
            </a:endParaRPr>
          </a:p>
        </p:txBody>
      </p:sp>
      <p:sp>
        <p:nvSpPr>
          <p:cNvPr id="3" name="Content Placeholder 2">
            <a:extLst>
              <a:ext uri="{FF2B5EF4-FFF2-40B4-BE49-F238E27FC236}">
                <a16:creationId xmlns:a16="http://schemas.microsoft.com/office/drawing/2014/main" id="{B2D9C16B-3FF9-4B19-B2E4-254B780074D9}"/>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7E6E6"/>
                </a:solidFill>
                <a:latin typeface="+mn-lt"/>
                <a:ea typeface="+mn-ea"/>
                <a:cs typeface="+mn-cs"/>
              </a:rPr>
              <a:t>David A. Hibler</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E41E0DD-82B9-4A78-88D7-2BC6D3B8243A}"/>
              </a:ext>
            </a:extLst>
          </p:cNvPr>
          <p:cNvSpPr/>
          <p:nvPr/>
        </p:nvSpPr>
        <p:spPr>
          <a:xfrm>
            <a:off x="787101" y="3429000"/>
            <a:ext cx="10617797" cy="1754326"/>
          </a:xfrm>
          <a:prstGeom prst="rect">
            <a:avLst/>
          </a:prstGeom>
        </p:spPr>
        <p:txBody>
          <a:bodyPr wrap="square">
            <a:spAutoFit/>
          </a:bodyPr>
          <a:lstStyle/>
          <a:p>
            <a:pPr marL="285750" indent="-285750" algn="ctr">
              <a:buFont typeface="Arial" panose="020B0604020202020204" pitchFamily="34" charset="0"/>
              <a:buChar char="•"/>
            </a:pPr>
            <a:r>
              <a:rPr lang="en-US" dirty="0"/>
              <a:t>GitHub:  </a:t>
            </a:r>
            <a:r>
              <a:rPr lang="en-US" dirty="0">
                <a:hlinkClick r:id="rId2"/>
              </a:rPr>
              <a:t>https://github.com/dhibler/Legionellosis-ohio.git</a:t>
            </a: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Personal website:  </a:t>
            </a:r>
            <a:r>
              <a:rPr lang="en-US" dirty="0">
                <a:hlinkClick r:id="rId3"/>
              </a:rPr>
              <a:t>https://davidhibler.netlify.com/</a:t>
            </a: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Twitter:  @DavidHibler4</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7656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2897-DD1F-463B-8FFB-26366F093DED}"/>
              </a:ext>
            </a:extLst>
          </p:cNvPr>
          <p:cNvSpPr>
            <a:spLocks noGrp="1"/>
          </p:cNvSpPr>
          <p:nvPr>
            <p:ph type="title"/>
          </p:nvPr>
        </p:nvSpPr>
        <p:spPr>
          <a:xfrm>
            <a:off x="0" y="439596"/>
            <a:ext cx="10515600" cy="394121"/>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95943F75-8CBB-4E48-9009-3B2F10EDBEAD}"/>
              </a:ext>
            </a:extLst>
          </p:cNvPr>
          <p:cNvSpPr>
            <a:spLocks noGrp="1"/>
          </p:cNvSpPr>
          <p:nvPr>
            <p:ph idx="1"/>
          </p:nvPr>
        </p:nvSpPr>
        <p:spPr>
          <a:xfrm>
            <a:off x="0" y="1299882"/>
            <a:ext cx="12192000" cy="5558118"/>
          </a:xfrm>
        </p:spPr>
        <p:txBody>
          <a:bodyPr>
            <a:normAutofit fontScale="25000" lnSpcReduction="20000"/>
          </a:bodyPr>
          <a:lstStyle/>
          <a:p>
            <a:r>
              <a:rPr lang="en-US" dirty="0"/>
              <a:t>Allaire, Maura, </a:t>
            </a:r>
            <a:r>
              <a:rPr lang="en-US" dirty="0" err="1"/>
              <a:t>Haowei</a:t>
            </a:r>
            <a:r>
              <a:rPr lang="en-US" dirty="0"/>
              <a:t> Wu, and </a:t>
            </a:r>
            <a:r>
              <a:rPr lang="en-US" dirty="0" err="1"/>
              <a:t>Upmanu</a:t>
            </a:r>
            <a:r>
              <a:rPr lang="en-US" dirty="0"/>
              <a:t> </a:t>
            </a:r>
            <a:r>
              <a:rPr lang="en-US" dirty="0" err="1"/>
              <a:t>Lall</a:t>
            </a:r>
            <a:r>
              <a:rPr lang="en-US" dirty="0"/>
              <a:t>. 2018. “National Trends in Drinking Water Quality Violations.” </a:t>
            </a:r>
            <a:r>
              <a:rPr lang="en-US" i="1" dirty="0"/>
              <a:t>Proceedings of the National Academy of Sciences</a:t>
            </a:r>
            <a:r>
              <a:rPr lang="en-US" dirty="0"/>
              <a:t> 115 (9): 2078–2083.</a:t>
            </a:r>
          </a:p>
          <a:p>
            <a:r>
              <a:rPr lang="en-US" dirty="0"/>
              <a:t>Beer, Karlyn D., Julia W. Gargano, Virginia A. Roberts, Vincent R. Hill, Laurel E. Garrison, </a:t>
            </a:r>
            <a:r>
              <a:rPr lang="en-US" dirty="0" err="1"/>
              <a:t>Preeta</a:t>
            </a:r>
            <a:r>
              <a:rPr lang="en-US" dirty="0"/>
              <a:t> K. </a:t>
            </a:r>
            <a:r>
              <a:rPr lang="en-US" dirty="0" err="1"/>
              <a:t>Kutty</a:t>
            </a:r>
            <a:r>
              <a:rPr lang="en-US" dirty="0"/>
              <a:t>, Elizabeth D. </a:t>
            </a:r>
            <a:r>
              <a:rPr lang="en-US" dirty="0" err="1"/>
              <a:t>Hilborn</a:t>
            </a:r>
            <a:r>
              <a:rPr lang="en-US" dirty="0"/>
              <a:t>, Timothy J. Wade, Kathleen E. Fullerton, and Jonathan S. Yoder. 2015. “Surveillance for Waterborne Disease Outbreaks Associated with Drinking Water-United States, 2011-2012.” </a:t>
            </a:r>
            <a:r>
              <a:rPr lang="en-US" i="1" dirty="0"/>
              <a:t>MMWR. Morbidity and Mortality Weekly Report</a:t>
            </a:r>
            <a:r>
              <a:rPr lang="en-US" dirty="0"/>
              <a:t> 64 (31): 842–848.</a:t>
            </a:r>
          </a:p>
          <a:p>
            <a:r>
              <a:rPr lang="en-US" dirty="0" err="1"/>
              <a:t>Brunk</a:t>
            </a:r>
            <a:r>
              <a:rPr lang="en-US" dirty="0"/>
              <a:t>, Doug. 2017. “Cases of Legionnaires’ Continue to Rise in the United States.” </a:t>
            </a:r>
            <a:r>
              <a:rPr lang="en-US" i="1" dirty="0"/>
              <a:t>Chest Physician</a:t>
            </a:r>
            <a:r>
              <a:rPr lang="en-US" dirty="0"/>
              <a:t>, October 15, 2017. https://www.mdedge.com/chestphysician/article/149407/healthcare-acquired-infections/cases-legionnaires-continue-rise-united.</a:t>
            </a:r>
          </a:p>
          <a:p>
            <a:r>
              <a:rPr lang="en-US" dirty="0"/>
              <a:t>Butler, Colin D., Jane Dixon, and Anthony G. Capon. 2015. </a:t>
            </a:r>
            <a:r>
              <a:rPr lang="en-US" i="1" dirty="0"/>
              <a:t>Health of People, Places and Planet: Reflections Based on Tony McMichael’s Four Decades of Contribution to Epidemiological Understanding</a:t>
            </a:r>
            <a:r>
              <a:rPr lang="en-US" dirty="0"/>
              <a:t>. ANU Press.</a:t>
            </a:r>
          </a:p>
          <a:p>
            <a:r>
              <a:rPr lang="en-US" dirty="0"/>
              <a:t>Centers for Disease Control and Prevention (CDC). 2011. “Legionellosis --- United States, 2000-2009.” </a:t>
            </a:r>
            <a:r>
              <a:rPr lang="en-US" i="1" dirty="0"/>
              <a:t>MMWR. Morbidity and Mortality Weekly Report</a:t>
            </a:r>
            <a:r>
              <a:rPr lang="en-US" dirty="0"/>
              <a:t> 60 (32): 1083–86.</a:t>
            </a:r>
          </a:p>
          <a:p>
            <a:r>
              <a:rPr lang="en-US" dirty="0" err="1"/>
              <a:t>Challacombe</a:t>
            </a:r>
            <a:r>
              <a:rPr lang="en-US" dirty="0"/>
              <a:t>, S. J., and L. L. Fernandes. 1995. “Detecting Legionella Pneumophila in Water Systems: A Comparison of Various Dental Units.” </a:t>
            </a:r>
            <a:r>
              <a:rPr lang="en-US" i="1" dirty="0"/>
              <a:t>The Journal of the American Dental Association</a:t>
            </a:r>
            <a:r>
              <a:rPr lang="en-US" dirty="0"/>
              <a:t> 126 (5): 603–608.</a:t>
            </a:r>
          </a:p>
          <a:p>
            <a:r>
              <a:rPr lang="en-US" dirty="0"/>
              <a:t>Che, D., B. </a:t>
            </a:r>
            <a:r>
              <a:rPr lang="en-US" dirty="0" err="1"/>
              <a:t>Decludt</a:t>
            </a:r>
            <a:r>
              <a:rPr lang="en-US" dirty="0"/>
              <a:t>, C. </a:t>
            </a:r>
            <a:r>
              <a:rPr lang="en-US" dirty="0" err="1"/>
              <a:t>Campese</a:t>
            </a:r>
            <a:r>
              <a:rPr lang="en-US" dirty="0"/>
              <a:t>, and J. C. </a:t>
            </a:r>
            <a:r>
              <a:rPr lang="en-US" dirty="0" err="1"/>
              <a:t>Desenclos</a:t>
            </a:r>
            <a:r>
              <a:rPr lang="en-US" dirty="0"/>
              <a:t>. 2003. “Sporadic Cases of Community Acquired Legionnaires’ Disease: An Ecological Study to Identify New Sources of Contamination.” </a:t>
            </a:r>
            <a:r>
              <a:rPr lang="en-US" i="1" dirty="0"/>
              <a:t>Journal of Epidemiology &amp; Community Health</a:t>
            </a:r>
            <a:r>
              <a:rPr lang="en-US" dirty="0"/>
              <a:t> 57 (6): 466–69. https://doi.org/10.1136/jech.57.6.466.</a:t>
            </a:r>
          </a:p>
          <a:p>
            <a:r>
              <a:rPr lang="en-US" dirty="0"/>
              <a:t>Council, National Research, Division on Earth and Life Studies, Commission on Life Sciences, and Board on Environmental Studies and Toxicology. 2000. </a:t>
            </a:r>
            <a:r>
              <a:rPr lang="en-US" i="1" dirty="0"/>
              <a:t>Strategies to Protect the Health of Deployed U.S. Forces: Assessing Health Risks to Deployed U.S. Forces -- Workshop Proceedings</a:t>
            </a:r>
            <a:r>
              <a:rPr lang="en-US" dirty="0"/>
              <a:t>. National Academies Press.</a:t>
            </a:r>
          </a:p>
          <a:p>
            <a:r>
              <a:rPr lang="en-US" dirty="0"/>
              <a:t>DESA, UN. 2014. “World’s Population Increasingly Urban with More than Half Living in Urban Areas.” </a:t>
            </a:r>
            <a:r>
              <a:rPr lang="en-US" i="1" dirty="0"/>
              <a:t>Retrieved March</a:t>
            </a:r>
            <a:r>
              <a:rPr lang="en-US" dirty="0"/>
              <a:t> 17: 2018.</a:t>
            </a:r>
          </a:p>
          <a:p>
            <a:r>
              <a:rPr lang="en-US" dirty="0"/>
              <a:t>EPA, U. "Exposure factors handbook 2011 edition (final)." </a:t>
            </a:r>
            <a:r>
              <a:rPr lang="en-US" i="1" dirty="0"/>
              <a:t>Washington, DC</a:t>
            </a:r>
            <a:r>
              <a:rPr lang="en-US" dirty="0"/>
              <a:t> (2011).</a:t>
            </a:r>
          </a:p>
          <a:p>
            <a:r>
              <a:rPr lang="en-US" dirty="0" err="1"/>
              <a:t>Fitzgeorge</a:t>
            </a:r>
            <a:r>
              <a:rPr lang="en-US" dirty="0"/>
              <a:t>, R. B., et al. "Aerosol infection of animals with strains of Legionella pneumophila of different virulence: comparison with intraperitoneal and intranasal routes of infection." Epidemiology &amp; Infection. 90 (1983).</a:t>
            </a:r>
          </a:p>
          <a:p>
            <a:r>
              <a:rPr lang="en-US" dirty="0"/>
              <a:t>Hamm, Trent. "Do You Really Save Money By Not Always Flushing?." The Christian Science Monitor. N. p., 2010. Web. 10 Mar. 2019. https://www.csmonitor.com/Business/The-Simple-Dollar/2010/0420/Do-You-Really-Save-Money-By-Not-Always-Flushing</a:t>
            </a:r>
          </a:p>
          <a:p>
            <a:r>
              <a:rPr lang="en-US" dirty="0"/>
              <a:t>Hedges, L. J., and D. J. </a:t>
            </a:r>
            <a:r>
              <a:rPr lang="en-US" dirty="0" err="1"/>
              <a:t>Roser</a:t>
            </a:r>
            <a:r>
              <a:rPr lang="en-US" dirty="0"/>
              <a:t>. 1991. “Incidence of Legionella in the Urban Environment in Australia.” </a:t>
            </a:r>
            <a:r>
              <a:rPr lang="en-US" i="1" dirty="0"/>
              <a:t>Water Research</a:t>
            </a:r>
            <a:r>
              <a:rPr lang="en-US" dirty="0"/>
              <a:t> 25 (4): 393–99. https://doi.org/10.1016/0043-1354(91)90075-2.</a:t>
            </a:r>
          </a:p>
          <a:p>
            <a:r>
              <a:rPr lang="en-US" dirty="0" err="1"/>
              <a:t>Heijnsbergen</a:t>
            </a:r>
            <a:r>
              <a:rPr lang="en-US" dirty="0"/>
              <a:t>, E. van, A. van </a:t>
            </a:r>
            <a:r>
              <a:rPr lang="en-US" dirty="0" err="1"/>
              <a:t>Deursen</a:t>
            </a:r>
            <a:r>
              <a:rPr lang="en-US" dirty="0"/>
              <a:t>, M. </a:t>
            </a:r>
            <a:r>
              <a:rPr lang="en-US" dirty="0" err="1"/>
              <a:t>Bouwknegt</a:t>
            </a:r>
            <a:r>
              <a:rPr lang="en-US" dirty="0"/>
              <a:t>, J. P. Bruin, A. M. de </a:t>
            </a:r>
            <a:r>
              <a:rPr lang="en-US" dirty="0" err="1"/>
              <a:t>Roda</a:t>
            </a:r>
            <a:r>
              <a:rPr lang="en-US" dirty="0"/>
              <a:t> </a:t>
            </a:r>
            <a:r>
              <a:rPr lang="en-US" dirty="0" err="1"/>
              <a:t>Husman</a:t>
            </a:r>
            <a:r>
              <a:rPr lang="en-US" dirty="0"/>
              <a:t>, and J. a. C. Schalk. 2016. “Presence and Persistence of Viable, Clinically Relevant Legionella Pneumophila Bacteria in Garden Soil in the Netherlands.” </a:t>
            </a:r>
            <a:r>
              <a:rPr lang="en-US" i="1" dirty="0"/>
              <a:t>Applied and Environmental Microbiology</a:t>
            </a:r>
            <a:r>
              <a:rPr lang="en-US" dirty="0"/>
              <a:t> 82 (17): 5125–31. https://doi.org/10.1128/AEM.00595-16.</a:t>
            </a:r>
          </a:p>
          <a:p>
            <a:r>
              <a:rPr lang="en-US" dirty="0" err="1"/>
              <a:t>Heijnsbergen</a:t>
            </a:r>
            <a:r>
              <a:rPr lang="en-US" dirty="0"/>
              <a:t>, E. van, A. M. de </a:t>
            </a:r>
            <a:r>
              <a:rPr lang="en-US" dirty="0" err="1"/>
              <a:t>Roda</a:t>
            </a:r>
            <a:r>
              <a:rPr lang="en-US" dirty="0"/>
              <a:t> </a:t>
            </a:r>
            <a:r>
              <a:rPr lang="en-US" dirty="0" err="1"/>
              <a:t>Husman</a:t>
            </a:r>
            <a:r>
              <a:rPr lang="en-US" dirty="0"/>
              <a:t>, W. J. </a:t>
            </a:r>
            <a:r>
              <a:rPr lang="en-US" dirty="0" err="1"/>
              <a:t>Lodder</a:t>
            </a:r>
            <a:r>
              <a:rPr lang="en-US" dirty="0"/>
              <a:t>, M. </a:t>
            </a:r>
            <a:r>
              <a:rPr lang="en-US" dirty="0" err="1"/>
              <a:t>Bouwknegt</a:t>
            </a:r>
            <a:r>
              <a:rPr lang="en-US" dirty="0"/>
              <a:t>, A. E. </a:t>
            </a:r>
            <a:r>
              <a:rPr lang="en-US" dirty="0" err="1"/>
              <a:t>Docters</a:t>
            </a:r>
            <a:r>
              <a:rPr lang="en-US" dirty="0"/>
              <a:t> van Leeuwen, J. P. Bruin, S. M. </a:t>
            </a:r>
            <a:r>
              <a:rPr lang="en-US" dirty="0" err="1"/>
              <a:t>Euser</a:t>
            </a:r>
            <a:r>
              <a:rPr lang="en-US" dirty="0"/>
              <a:t>, J. W. den Boer, and J. a. C. Schalk. 2014. “Viable Legionella Pneumophila Bacteria in Natural Soil and Rainwater Puddles.” </a:t>
            </a:r>
            <a:r>
              <a:rPr lang="en-US" i="1" dirty="0"/>
              <a:t>Journal of Applied Microbiology</a:t>
            </a:r>
            <a:r>
              <a:rPr lang="en-US" dirty="0"/>
              <a:t> 117 (3): 882–90. https://doi.org/10.1111/jam.12559.</a:t>
            </a:r>
          </a:p>
          <a:p>
            <a:r>
              <a:rPr lang="en-US" dirty="0"/>
              <a:t>Hines, Stephanie A., et al. "Assessment of relative potential for Legionella species or surrogates inhalation exposure from common water uses." </a:t>
            </a:r>
            <a:r>
              <a:rPr lang="en-US" i="1" dirty="0"/>
              <a:t>Water research</a:t>
            </a:r>
            <a:r>
              <a:rPr lang="en-US" dirty="0"/>
              <a:t> 56 (2014): 203-213.</a:t>
            </a:r>
          </a:p>
          <a:p>
            <a:r>
              <a:rPr lang="en-US" dirty="0">
                <a:hlinkClick r:id="rId2"/>
              </a:rPr>
              <a:t>http://worldpopulationreview.com</a:t>
            </a:r>
            <a:endParaRPr lang="en-US" dirty="0"/>
          </a:p>
          <a:p>
            <a:r>
              <a:rPr lang="en-US" dirty="0">
                <a:hlinkClick r:id="rId3"/>
              </a:rPr>
              <a:t>https://odh.ohio.gov/wps/portal/gov/odh/know-our-programs/infectious-diseases/Reports/2017-annual-summary</a:t>
            </a:r>
            <a:endParaRPr lang="en-US" dirty="0">
              <a:hlinkClick r:id="rId4"/>
            </a:endParaRPr>
          </a:p>
          <a:p>
            <a:r>
              <a:rPr lang="en-US" dirty="0">
                <a:hlinkClick r:id="rId4"/>
              </a:rPr>
              <a:t>https://www.census.gov/quickfacts/OH</a:t>
            </a:r>
            <a:endParaRPr lang="en-US" dirty="0"/>
          </a:p>
          <a:p>
            <a:r>
              <a:rPr lang="en-US" dirty="0"/>
              <a:t>Siddiqui, </a:t>
            </a:r>
            <a:r>
              <a:rPr lang="en-US" dirty="0" err="1"/>
              <a:t>Ruqaiyyah</a:t>
            </a:r>
            <a:r>
              <a:rPr lang="en-US" dirty="0"/>
              <a:t>, and Naveed Ahmed Khan. "Acanthamoeba is an evolutionary ancestor of macrophages: a myth or reality?." Experimental parasitology 130.2 (2012): 95-97.</a:t>
            </a:r>
          </a:p>
          <a:p>
            <a:r>
              <a:rPr lang="en-US" dirty="0"/>
              <a:t>Mraz, Alexis L., and Mark H. Weir. 2018. “Knowledge to Predict Pathogens: Legionella Pneumophila Lifecycle Critical Review Part I Uptake into Host Cells.” </a:t>
            </a:r>
            <a:r>
              <a:rPr lang="en-US" i="1" dirty="0"/>
              <a:t>Water</a:t>
            </a:r>
            <a:r>
              <a:rPr lang="en-US" dirty="0"/>
              <a:t> 10 (2): 132. </a:t>
            </a:r>
            <a:r>
              <a:rPr lang="en-US" dirty="0">
                <a:hlinkClick r:id="rId5"/>
              </a:rPr>
              <a:t>https://doi.org/10.3390/w10020132</a:t>
            </a:r>
            <a:r>
              <a:rPr lang="en-US" dirty="0"/>
              <a:t>.</a:t>
            </a:r>
          </a:p>
          <a:p>
            <a:r>
              <a:rPr lang="en-US" dirty="0"/>
              <a:t>"Showers | Home Water Works." Home-water-works.org. N. p., 2019. Web. 10 Mar. 2019. https://www.home-water-works.org/indoor-use/showers</a:t>
            </a:r>
          </a:p>
          <a:p>
            <a:r>
              <a:rPr lang="en-US" dirty="0"/>
              <a:t>"Faucet | Home Water Works." Home-water-works.org. N. p., 2019. Web. 10 Mar. 2019. https://www.home-water-works.org/indoor-use/faucet</a:t>
            </a:r>
          </a:p>
          <a:p>
            <a:pPr marL="0" indent="0">
              <a:buNone/>
            </a:pPr>
            <a:endParaRPr lang="en-US" dirty="0"/>
          </a:p>
        </p:txBody>
      </p:sp>
      <p:pic>
        <p:nvPicPr>
          <p:cNvPr id="4" name="Google Shape;132;p27">
            <a:extLst>
              <a:ext uri="{FF2B5EF4-FFF2-40B4-BE49-F238E27FC236}">
                <a16:creationId xmlns:a16="http://schemas.microsoft.com/office/drawing/2014/main" id="{B3DFC58D-7A1A-4584-9982-7B5681F359F4}"/>
              </a:ext>
            </a:extLst>
          </p:cNvPr>
          <p:cNvPicPr preferRelativeResize="0"/>
          <p:nvPr/>
        </p:nvPicPr>
        <p:blipFill>
          <a:blip r:embed="rId6">
            <a:alphaModFix/>
          </a:blip>
          <a:stretch>
            <a:fillRect/>
          </a:stretch>
        </p:blipFill>
        <p:spPr>
          <a:xfrm>
            <a:off x="11257223" y="0"/>
            <a:ext cx="827199" cy="1299882"/>
          </a:xfrm>
          <a:prstGeom prst="rect">
            <a:avLst/>
          </a:prstGeom>
          <a:noFill/>
          <a:ln>
            <a:noFill/>
          </a:ln>
        </p:spPr>
      </p:pic>
    </p:spTree>
    <p:extLst>
      <p:ext uri="{BB962C8B-B14F-4D97-AF65-F5344CB8AC3E}">
        <p14:creationId xmlns:p14="http://schemas.microsoft.com/office/powerpoint/2010/main" val="375732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475580-13DD-490E-8C04-2972EE968CCF}"/>
              </a:ext>
            </a:extLst>
          </p:cNvPr>
          <p:cNvSpPr>
            <a:spLocks noGrp="1"/>
          </p:cNvSpPr>
          <p:nvPr>
            <p:ph type="title"/>
          </p:nvPr>
        </p:nvSpPr>
        <p:spPr>
          <a:xfrm>
            <a:off x="4384039" y="365125"/>
            <a:ext cx="7164493" cy="1325563"/>
          </a:xfrm>
        </p:spPr>
        <p:txBody>
          <a:bodyPr>
            <a:normAutofit/>
          </a:bodyPr>
          <a:lstStyle/>
          <a:p>
            <a:r>
              <a:rPr lang="en-US" dirty="0"/>
              <a:t>Hazard</a:t>
            </a:r>
          </a:p>
        </p:txBody>
      </p:sp>
      <p:pic>
        <p:nvPicPr>
          <p:cNvPr id="4" name="Google Shape;132;p27">
            <a:extLst>
              <a:ext uri="{FF2B5EF4-FFF2-40B4-BE49-F238E27FC236}">
                <a16:creationId xmlns:a16="http://schemas.microsoft.com/office/drawing/2014/main" id="{C01DD21F-F8DE-448D-BE61-B4C8DBAFA079}"/>
              </a:ext>
            </a:extLst>
          </p:cNvPr>
          <p:cNvPicPr preferRelativeResize="0"/>
          <p:nvPr/>
        </p:nvPicPr>
        <p:blipFill>
          <a:blip r:embed="rId2"/>
          <a:stretch>
            <a:fillRect/>
          </a:stretch>
        </p:blipFill>
        <p:spPr>
          <a:xfrm>
            <a:off x="480060" y="862499"/>
            <a:ext cx="3425957" cy="5132520"/>
          </a:xfrm>
          <a:prstGeom prst="rect">
            <a:avLst/>
          </a:prstGeom>
          <a:noFill/>
        </p:spPr>
      </p:pic>
      <p:sp>
        <p:nvSpPr>
          <p:cNvPr id="3" name="Content Placeholder 2">
            <a:extLst>
              <a:ext uri="{FF2B5EF4-FFF2-40B4-BE49-F238E27FC236}">
                <a16:creationId xmlns:a16="http://schemas.microsoft.com/office/drawing/2014/main" id="{E400D880-2B2B-4BEB-97C8-6E02CC54DC56}"/>
              </a:ext>
            </a:extLst>
          </p:cNvPr>
          <p:cNvSpPr>
            <a:spLocks noGrp="1"/>
          </p:cNvSpPr>
          <p:nvPr>
            <p:ph idx="1"/>
          </p:nvPr>
        </p:nvSpPr>
        <p:spPr>
          <a:xfrm>
            <a:off x="4387515" y="2022601"/>
            <a:ext cx="7161017" cy="4154361"/>
          </a:xfrm>
        </p:spPr>
        <p:txBody>
          <a:bodyPr>
            <a:normAutofit/>
          </a:bodyPr>
          <a:lstStyle/>
          <a:p>
            <a:r>
              <a:rPr lang="en-US" sz="2000" i="1" dirty="0"/>
              <a:t>Legionella </a:t>
            </a:r>
            <a:r>
              <a:rPr lang="en-US" sz="2000" dirty="0"/>
              <a:t>is an aerobic, non-spore-forming, gram-negative, pleomorphic, flagellated, non-communicable disease causing, bacterium normally found associated with freshwater amoebae, and is also the causal agent of a potentially fatal form of pneumonia in humans known as Legionaries' Disease (LD). </a:t>
            </a:r>
          </a:p>
          <a:p>
            <a:endParaRPr lang="en-US" sz="2000" dirty="0"/>
          </a:p>
          <a:p>
            <a:r>
              <a:rPr lang="en-US" sz="2000" i="1" dirty="0"/>
              <a:t>Legionella </a:t>
            </a:r>
            <a:r>
              <a:rPr lang="en-US" sz="2000" dirty="0"/>
              <a:t>infections can result in Legionellosis which is a set of two respiratory diseases outcomes; </a:t>
            </a:r>
          </a:p>
          <a:p>
            <a:pPr lvl="1"/>
            <a:r>
              <a:rPr lang="en-US" sz="2000" dirty="0"/>
              <a:t>Legionnaires' disease (LD), which is a community pneumonia and has a mortality rate of up to 30% (as high as 80%, with extreme cases)</a:t>
            </a:r>
          </a:p>
          <a:p>
            <a:pPr lvl="1"/>
            <a:r>
              <a:rPr lang="en-US" sz="2000" dirty="0"/>
              <a:t>Pontiac Fever, a non-pneumonia, flu-like illness that often self-limits after two to five days. </a:t>
            </a:r>
          </a:p>
        </p:txBody>
      </p:sp>
    </p:spTree>
    <p:extLst>
      <p:ext uri="{BB962C8B-B14F-4D97-AF65-F5344CB8AC3E}">
        <p14:creationId xmlns:p14="http://schemas.microsoft.com/office/powerpoint/2010/main" val="12097959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75580-13DD-490E-8C04-2972EE968CCF}"/>
              </a:ext>
            </a:extLst>
          </p:cNvPr>
          <p:cNvSpPr>
            <a:spLocks noGrp="1"/>
          </p:cNvSpPr>
          <p:nvPr>
            <p:ph type="title"/>
          </p:nvPr>
        </p:nvSpPr>
        <p:spPr>
          <a:xfrm>
            <a:off x="821516" y="640263"/>
            <a:ext cx="6204984" cy="1344975"/>
          </a:xfrm>
        </p:spPr>
        <p:txBody>
          <a:bodyPr>
            <a:normAutofit/>
          </a:bodyPr>
          <a:lstStyle/>
          <a:p>
            <a:r>
              <a:rPr lang="en-US" sz="4000" dirty="0"/>
              <a:t>Hazard</a:t>
            </a:r>
          </a:p>
        </p:txBody>
      </p:sp>
      <p:sp>
        <p:nvSpPr>
          <p:cNvPr id="3" name="Content Placeholder 2">
            <a:extLst>
              <a:ext uri="{FF2B5EF4-FFF2-40B4-BE49-F238E27FC236}">
                <a16:creationId xmlns:a16="http://schemas.microsoft.com/office/drawing/2014/main" id="{E400D880-2B2B-4BEB-97C8-6E02CC54DC56}"/>
              </a:ext>
            </a:extLst>
          </p:cNvPr>
          <p:cNvSpPr>
            <a:spLocks noGrp="1"/>
          </p:cNvSpPr>
          <p:nvPr>
            <p:ph idx="1"/>
          </p:nvPr>
        </p:nvSpPr>
        <p:spPr>
          <a:xfrm>
            <a:off x="821515" y="2121762"/>
            <a:ext cx="6204984" cy="3626917"/>
          </a:xfrm>
        </p:spPr>
        <p:txBody>
          <a:bodyPr>
            <a:normAutofit/>
          </a:bodyPr>
          <a:lstStyle/>
          <a:p>
            <a:r>
              <a:rPr lang="en-US" sz="2000" dirty="0"/>
              <a:t>It can enter and thrive within the biofilm rich environments of our water distribution systems, which can lead to human exposure.</a:t>
            </a:r>
          </a:p>
          <a:p>
            <a:pPr lvl="1"/>
            <a:r>
              <a:rPr lang="en-US" sz="2000" dirty="0"/>
              <a:t>Shower heads, faucets, toilets, </a:t>
            </a:r>
            <a:r>
              <a:rPr lang="en-US" sz="2000" dirty="0" err="1"/>
              <a:t>etc</a:t>
            </a:r>
            <a:r>
              <a:rPr lang="en-US" sz="2000" dirty="0"/>
              <a:t>… aerosolize water particles and bacteria. </a:t>
            </a:r>
          </a:p>
          <a:p>
            <a:r>
              <a:rPr lang="en-US" sz="2000" dirty="0"/>
              <a:t>Human infections can happen after aerosolized particles are inhaled into the lungs.</a:t>
            </a:r>
          </a:p>
          <a:p>
            <a:r>
              <a:rPr lang="en-US" sz="2000" dirty="0"/>
              <a:t>Alveolar macrophages are structurally and behaviorally similar to protozoan host and can be parasitized. </a:t>
            </a:r>
          </a:p>
          <a:p>
            <a:pPr lvl="1"/>
            <a:r>
              <a:rPr lang="en-US" sz="2000" dirty="0"/>
              <a:t>Pneumonia </a:t>
            </a:r>
          </a:p>
          <a:p>
            <a:pPr lvl="1"/>
            <a:r>
              <a:rPr lang="en-US" sz="2000" dirty="0"/>
              <a:t>Legionaries’ Disease</a:t>
            </a:r>
          </a:p>
          <a:p>
            <a:endParaRPr lang="en-US" sz="2000" dirty="0"/>
          </a:p>
        </p:txBody>
      </p:sp>
      <p:pic>
        <p:nvPicPr>
          <p:cNvPr id="5" name="Google Shape;94;p20">
            <a:extLst>
              <a:ext uri="{FF2B5EF4-FFF2-40B4-BE49-F238E27FC236}">
                <a16:creationId xmlns:a16="http://schemas.microsoft.com/office/drawing/2014/main" id="{C0C014A6-FE3F-4270-89EB-EE83873BD1C2}"/>
              </a:ext>
            </a:extLst>
          </p:cNvPr>
          <p:cNvPicPr preferRelativeResize="0"/>
          <p:nvPr/>
        </p:nvPicPr>
        <p:blipFill>
          <a:blip r:embed="rId2"/>
          <a:stretch>
            <a:fillRect/>
          </a:stretch>
        </p:blipFill>
        <p:spPr>
          <a:xfrm>
            <a:off x="7829551" y="424148"/>
            <a:ext cx="4042409" cy="2051522"/>
          </a:xfrm>
          <a:prstGeom prst="rect">
            <a:avLst/>
          </a:prstGeom>
          <a:noFill/>
        </p:spPr>
      </p:pic>
      <p:pic>
        <p:nvPicPr>
          <p:cNvPr id="6" name="Google Shape;132;p27">
            <a:extLst>
              <a:ext uri="{FF2B5EF4-FFF2-40B4-BE49-F238E27FC236}">
                <a16:creationId xmlns:a16="http://schemas.microsoft.com/office/drawing/2014/main" id="{5C73626D-FA10-4EA9-812B-349911D36421}"/>
              </a:ext>
            </a:extLst>
          </p:cNvPr>
          <p:cNvPicPr preferRelativeResize="0"/>
          <p:nvPr/>
        </p:nvPicPr>
        <p:blipFill>
          <a:blip r:embed="rId3"/>
          <a:stretch>
            <a:fillRect/>
          </a:stretch>
        </p:blipFill>
        <p:spPr>
          <a:xfrm>
            <a:off x="8719679" y="2828925"/>
            <a:ext cx="2262153" cy="3388994"/>
          </a:xfrm>
          <a:prstGeom prst="rect">
            <a:avLst/>
          </a:prstGeom>
          <a:noFill/>
        </p:spPr>
      </p:pic>
      <p:sp>
        <p:nvSpPr>
          <p:cNvPr id="8" name="Google Shape;95;p20">
            <a:extLst>
              <a:ext uri="{FF2B5EF4-FFF2-40B4-BE49-F238E27FC236}">
                <a16:creationId xmlns:a16="http://schemas.microsoft.com/office/drawing/2014/main" id="{46DC0453-20CA-4C3C-9908-39DD0F8B82AE}"/>
              </a:ext>
            </a:extLst>
          </p:cNvPr>
          <p:cNvSpPr txBox="1"/>
          <p:nvPr/>
        </p:nvSpPr>
        <p:spPr>
          <a:xfrm>
            <a:off x="9214901" y="78337"/>
            <a:ext cx="3068333" cy="2779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None/>
            </a:pPr>
            <a:r>
              <a:rPr lang="en" sz="600" dirty="0"/>
              <a:t>Siddiqui, Ruqaiyyah, and Naveed Ahmed Khan. "Acanthamoeba is an evolutionary ancestor of macrophages: a myth or reality?." </a:t>
            </a:r>
            <a:r>
              <a:rPr lang="en" sz="600" i="1" dirty="0"/>
              <a:t>Experimental parasitology</a:t>
            </a:r>
            <a:r>
              <a:rPr lang="en" sz="600" dirty="0"/>
              <a:t> 130.2 (2012): 95-97.</a:t>
            </a:r>
            <a:endParaRPr lang="en-US" sz="600" dirty="0"/>
          </a:p>
        </p:txBody>
      </p:sp>
    </p:spTree>
    <p:extLst>
      <p:ext uri="{BB962C8B-B14F-4D97-AF65-F5344CB8AC3E}">
        <p14:creationId xmlns:p14="http://schemas.microsoft.com/office/powerpoint/2010/main" val="361357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3A0A1-AA33-4E71-B779-C15003F85BDB}"/>
              </a:ext>
            </a:extLst>
          </p:cNvPr>
          <p:cNvSpPr>
            <a:spLocks noGrp="1"/>
          </p:cNvSpPr>
          <p:nvPr>
            <p:ph type="title"/>
          </p:nvPr>
        </p:nvSpPr>
        <p:spPr>
          <a:xfrm>
            <a:off x="821516" y="640263"/>
            <a:ext cx="6204984" cy="1344975"/>
          </a:xfrm>
        </p:spPr>
        <p:txBody>
          <a:bodyPr>
            <a:normAutofit/>
          </a:bodyPr>
          <a:lstStyle/>
          <a:p>
            <a:r>
              <a:rPr lang="en-US" sz="4000"/>
              <a:t>Hazard</a:t>
            </a:r>
          </a:p>
        </p:txBody>
      </p:sp>
      <p:sp>
        <p:nvSpPr>
          <p:cNvPr id="3" name="Content Placeholder 2">
            <a:extLst>
              <a:ext uri="{FF2B5EF4-FFF2-40B4-BE49-F238E27FC236}">
                <a16:creationId xmlns:a16="http://schemas.microsoft.com/office/drawing/2014/main" id="{15CCD868-186C-4D53-A7B1-644DBE21DE0B}"/>
              </a:ext>
            </a:extLst>
          </p:cNvPr>
          <p:cNvSpPr>
            <a:spLocks noGrp="1"/>
          </p:cNvSpPr>
          <p:nvPr>
            <p:ph idx="1"/>
          </p:nvPr>
        </p:nvSpPr>
        <p:spPr>
          <a:xfrm>
            <a:off x="821515" y="2121762"/>
            <a:ext cx="6204984" cy="3626917"/>
          </a:xfrm>
        </p:spPr>
        <p:txBody>
          <a:bodyPr>
            <a:normAutofit/>
          </a:bodyPr>
          <a:lstStyle/>
          <a:p>
            <a:r>
              <a:rPr lang="en-US" sz="2200" i="1" dirty="0"/>
              <a:t>Legionella </a:t>
            </a:r>
            <a:r>
              <a:rPr lang="en-US" sz="2200" dirty="0"/>
              <a:t>infections are rising dramatically, with more than 50,000 cases reported annually in the US.</a:t>
            </a:r>
          </a:p>
          <a:p>
            <a:pPr lvl="1"/>
            <a:r>
              <a:rPr lang="en-US" sz="2200" i="1" dirty="0"/>
              <a:t>Legionella</a:t>
            </a:r>
            <a:r>
              <a:rPr lang="en-US" sz="2200" dirty="0"/>
              <a:t> is now the most common cause of all reported water-associated illnesses in the US. </a:t>
            </a:r>
          </a:p>
          <a:p>
            <a:r>
              <a:rPr lang="en-US" sz="2200" dirty="0"/>
              <a:t>While the overall burden of water born disease outbreaks has been declining in the US since the 1970s, the proportion of outbreaks that are associated with </a:t>
            </a:r>
            <a:r>
              <a:rPr lang="en-US" sz="2200" i="1" dirty="0"/>
              <a:t>legionella </a:t>
            </a:r>
            <a:r>
              <a:rPr lang="en-US" sz="2200" dirty="0"/>
              <a:t>have been increasing </a:t>
            </a:r>
          </a:p>
          <a:p>
            <a:endParaRPr lang="en-US" sz="2200" dirty="0"/>
          </a:p>
        </p:txBody>
      </p:sp>
      <p:pic>
        <p:nvPicPr>
          <p:cNvPr id="5" name="Google Shape;100;p21">
            <a:extLst>
              <a:ext uri="{FF2B5EF4-FFF2-40B4-BE49-F238E27FC236}">
                <a16:creationId xmlns:a16="http://schemas.microsoft.com/office/drawing/2014/main" id="{789D40F6-B912-4E3B-8441-A71735D269CA}"/>
              </a:ext>
            </a:extLst>
          </p:cNvPr>
          <p:cNvPicPr preferRelativeResize="0">
            <a:picLocks/>
          </p:cNvPicPr>
          <p:nvPr/>
        </p:nvPicPr>
        <p:blipFill rotWithShape="1">
          <a:blip r:embed="rId2"/>
          <a:srcRect l="1246" r="1420"/>
          <a:stretch/>
        </p:blipFill>
        <p:spPr>
          <a:xfrm>
            <a:off x="7639293" y="248337"/>
            <a:ext cx="4472807" cy="2515936"/>
          </a:xfrm>
          <a:prstGeom prst="rect">
            <a:avLst/>
          </a:prstGeom>
          <a:noFill/>
        </p:spPr>
      </p:pic>
      <p:pic>
        <p:nvPicPr>
          <p:cNvPr id="4" name="Google Shape;132;p27">
            <a:extLst>
              <a:ext uri="{FF2B5EF4-FFF2-40B4-BE49-F238E27FC236}">
                <a16:creationId xmlns:a16="http://schemas.microsoft.com/office/drawing/2014/main" id="{79515525-A0C3-41B0-A8DE-69A01E30999D}"/>
              </a:ext>
            </a:extLst>
          </p:cNvPr>
          <p:cNvPicPr preferRelativeResize="0"/>
          <p:nvPr/>
        </p:nvPicPr>
        <p:blipFill>
          <a:blip r:embed="rId3"/>
          <a:stretch>
            <a:fillRect/>
          </a:stretch>
        </p:blipFill>
        <p:spPr>
          <a:xfrm>
            <a:off x="8719679" y="2828925"/>
            <a:ext cx="2262153" cy="3388994"/>
          </a:xfrm>
          <a:prstGeom prst="rect">
            <a:avLst/>
          </a:prstGeom>
          <a:noFill/>
        </p:spPr>
      </p:pic>
      <p:sp>
        <p:nvSpPr>
          <p:cNvPr id="7" name="Google Shape;101;p21">
            <a:extLst>
              <a:ext uri="{FF2B5EF4-FFF2-40B4-BE49-F238E27FC236}">
                <a16:creationId xmlns:a16="http://schemas.microsoft.com/office/drawing/2014/main" id="{C5E3FA7A-91F7-4EFF-B4EF-4F616E8476C5}"/>
              </a:ext>
            </a:extLst>
          </p:cNvPr>
          <p:cNvSpPr txBox="1"/>
          <p:nvPr/>
        </p:nvSpPr>
        <p:spPr>
          <a:xfrm>
            <a:off x="8068511" y="2608728"/>
            <a:ext cx="4433480" cy="3110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a:t>Beer, Karlyn D., et al. "Surveillance for waterborne disease outbreaks associated with drinking water—United States, 2011–2012." </a:t>
            </a:r>
            <a:r>
              <a:rPr lang="en-US" sz="600" i="1">
                <a:solidFill>
                  <a:srgbClr val="FFFFFF"/>
                </a:solidFill>
              </a:rPr>
              <a:t>MMWR. Morbidity and mortality weekly report</a:t>
            </a:r>
            <a:r>
              <a:rPr lang="en-US" sz="600">
                <a:solidFill>
                  <a:srgbClr val="FFFFFF"/>
                </a:solidFill>
              </a:rPr>
              <a:t>64.31 (2015): 842.</a:t>
            </a:r>
            <a:endParaRPr lang="en-US" sz="600" dirty="0">
              <a:solidFill>
                <a:srgbClr val="FFFFFF"/>
              </a:solidFill>
            </a:endParaRPr>
          </a:p>
        </p:txBody>
      </p:sp>
    </p:spTree>
    <p:extLst>
      <p:ext uri="{BB962C8B-B14F-4D97-AF65-F5344CB8AC3E}">
        <p14:creationId xmlns:p14="http://schemas.microsoft.com/office/powerpoint/2010/main" val="28073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4" name="Google Shape;60;p14">
            <a:extLst>
              <a:ext uri="{FF2B5EF4-FFF2-40B4-BE49-F238E27FC236}">
                <a16:creationId xmlns:a16="http://schemas.microsoft.com/office/drawing/2014/main" id="{08372E77-66CA-4AAB-BDCF-125A4A545699}"/>
              </a:ext>
            </a:extLst>
          </p:cNvPr>
          <p:cNvPicPr preferRelativeResize="0"/>
          <p:nvPr/>
        </p:nvPicPr>
        <p:blipFill rotWithShape="1">
          <a:blip r:embed="rId2"/>
          <a:srcRect l="16783" r="21999" b="1"/>
          <a:stretch/>
        </p:blipFill>
        <p:spPr>
          <a:xfrm>
            <a:off x="6185051"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a:noFill/>
        </p:spPr>
      </p:pic>
      <p:pic>
        <p:nvPicPr>
          <p:cNvPr id="1026" name="Picture 2" descr="Related image">
            <a:extLst>
              <a:ext uri="{FF2B5EF4-FFF2-40B4-BE49-F238E27FC236}">
                <a16:creationId xmlns:a16="http://schemas.microsoft.com/office/drawing/2014/main" id="{7813FE8F-A56B-4218-AC01-941709C718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30" r="28982"/>
          <a:stretch/>
        </p:blipFill>
        <p:spPr bwMode="auto">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36AD5-0FFB-41F6-84CE-157C0213F4FE}"/>
              </a:ext>
            </a:extLst>
          </p:cNvPr>
          <p:cNvSpPr>
            <a:spLocks noGrp="1"/>
          </p:cNvSpPr>
          <p:nvPr>
            <p:ph type="title"/>
          </p:nvPr>
        </p:nvSpPr>
        <p:spPr>
          <a:xfrm>
            <a:off x="241912" y="2166721"/>
            <a:ext cx="3942813" cy="915035"/>
          </a:xfrm>
        </p:spPr>
        <p:txBody>
          <a:bodyPr>
            <a:normAutofit fontScale="90000"/>
          </a:bodyPr>
          <a:lstStyle/>
          <a:p>
            <a:r>
              <a:rPr lang="en-US" sz="3600" b="1" dirty="0">
                <a:latin typeface="Arial Black" panose="020B0A04020102020204" pitchFamily="34" charset="0"/>
              </a:rPr>
              <a:t>Population: Urban VS Rural</a:t>
            </a:r>
          </a:p>
        </p:txBody>
      </p:sp>
      <p:sp>
        <p:nvSpPr>
          <p:cNvPr id="3" name="Content Placeholder 2">
            <a:extLst>
              <a:ext uri="{FF2B5EF4-FFF2-40B4-BE49-F238E27FC236}">
                <a16:creationId xmlns:a16="http://schemas.microsoft.com/office/drawing/2014/main" id="{154F014B-0040-49D8-BB7B-6DD31B943CEE}"/>
              </a:ext>
            </a:extLst>
          </p:cNvPr>
          <p:cNvSpPr>
            <a:spLocks noGrp="1"/>
          </p:cNvSpPr>
          <p:nvPr>
            <p:ph idx="1"/>
          </p:nvPr>
        </p:nvSpPr>
        <p:spPr>
          <a:xfrm>
            <a:off x="618064" y="3081756"/>
            <a:ext cx="4620544" cy="1775994"/>
          </a:xfrm>
        </p:spPr>
        <p:txBody>
          <a:bodyPr>
            <a:normAutofit lnSpcReduction="10000"/>
          </a:bodyPr>
          <a:lstStyle/>
          <a:p>
            <a:r>
              <a:rPr lang="en-US" sz="1800" dirty="0"/>
              <a:t>Water Age</a:t>
            </a:r>
          </a:p>
          <a:p>
            <a:pPr lvl="1"/>
            <a:r>
              <a:rPr lang="en-US" sz="1400" dirty="0"/>
              <a:t>Rural systems generally have older water age than Urban.</a:t>
            </a:r>
          </a:p>
          <a:p>
            <a:r>
              <a:rPr lang="en-US" sz="1800" dirty="0"/>
              <a:t>Higher concentrations in urban distribution water </a:t>
            </a:r>
          </a:p>
          <a:p>
            <a:r>
              <a:rPr lang="en-US" sz="1800" dirty="0"/>
              <a:t>Disease Reports</a:t>
            </a:r>
          </a:p>
        </p:txBody>
      </p:sp>
    </p:spTree>
    <p:extLst>
      <p:ext uri="{BB962C8B-B14F-4D97-AF65-F5344CB8AC3E}">
        <p14:creationId xmlns:p14="http://schemas.microsoft.com/office/powerpoint/2010/main" val="3165959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296783-0ADF-44E3-82DE-DD1D87EB069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Ohio Counties</a:t>
            </a:r>
          </a:p>
        </p:txBody>
      </p:sp>
      <p:sp>
        <p:nvSpPr>
          <p:cNvPr id="3" name="Content Placeholder 2">
            <a:extLst>
              <a:ext uri="{FF2B5EF4-FFF2-40B4-BE49-F238E27FC236}">
                <a16:creationId xmlns:a16="http://schemas.microsoft.com/office/drawing/2014/main" id="{B2D9C16B-3FF9-4B19-B2E4-254B780074D9}"/>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7E6E6"/>
                </a:solidFill>
                <a:latin typeface="+mn-lt"/>
                <a:ea typeface="+mn-ea"/>
                <a:cs typeface="+mn-cs"/>
              </a:rPr>
              <a:t>Population and </a:t>
            </a:r>
            <a:r>
              <a:rPr lang="en-US" sz="2000" dirty="0">
                <a:solidFill>
                  <a:srgbClr val="E7E6E6"/>
                </a:solidFill>
              </a:rPr>
              <a:t>Infections </a:t>
            </a:r>
            <a:r>
              <a:rPr lang="en-US" sz="2000" kern="1200" dirty="0">
                <a:solidFill>
                  <a:srgbClr val="E7E6E6"/>
                </a:solidFill>
                <a:latin typeface="+mn-lt"/>
                <a:ea typeface="+mn-ea"/>
                <a:cs typeface="+mn-cs"/>
              </a:rPr>
              <a:t>by county</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7F99D2-40B9-4B73-8CC7-7FB898864E10}"/>
              </a:ext>
            </a:extLst>
          </p:cNvPr>
          <p:cNvSpPr txBox="1"/>
          <p:nvPr/>
        </p:nvSpPr>
        <p:spPr>
          <a:xfrm>
            <a:off x="526073" y="2837307"/>
            <a:ext cx="11290788" cy="3077766"/>
          </a:xfrm>
          <a:prstGeom prst="rect">
            <a:avLst/>
          </a:prstGeom>
          <a:noFill/>
        </p:spPr>
        <p:txBody>
          <a:bodyPr wrap="square" rtlCol="0">
            <a:spAutoFit/>
          </a:bodyPr>
          <a:lstStyle/>
          <a:p>
            <a:pPr marL="285750" indent="-285750">
              <a:buFont typeface="Arial" panose="020B0604020202020204" pitchFamily="34" charset="0"/>
              <a:buChar char="•"/>
            </a:pPr>
            <a:r>
              <a:rPr lang="en-US" sz="3600" dirty="0"/>
              <a:t>Data:</a:t>
            </a:r>
          </a:p>
          <a:p>
            <a:pPr marL="742950" lvl="1" indent="-285750">
              <a:buFont typeface="Arial" panose="020B0604020202020204" pitchFamily="34" charset="0"/>
              <a:buChar char="•"/>
            </a:pPr>
            <a:r>
              <a:rPr lang="en-US" sz="2400" dirty="0"/>
              <a:t>US Census Bureau (</a:t>
            </a:r>
            <a:r>
              <a:rPr lang="en-US" sz="2400" dirty="0">
                <a:hlinkClick r:id="rId2"/>
              </a:rPr>
              <a:t>https://www.census.gov/quickfacts/OH</a:t>
            </a:r>
            <a:r>
              <a:rPr lang="en-US" sz="2400" dirty="0"/>
              <a:t>) </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World Population Review (</a:t>
            </a:r>
            <a:r>
              <a:rPr lang="en-US" sz="2400" dirty="0">
                <a:hlinkClick r:id="rId3"/>
              </a:rPr>
              <a:t>http://worldpopulationreview.com</a:t>
            </a:r>
            <a:r>
              <a:rPr lang="en-US" sz="2400" dirty="0"/>
              <a:t>)</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Ohio Department of Health (</a:t>
            </a:r>
            <a:r>
              <a:rPr lang="en-US" sz="2400" dirty="0">
                <a:hlinkClick r:id="rId4"/>
              </a:rPr>
              <a:t>https://odh.ohio.gov/wps/portal/gov/odh/know-our-programs/infectious-diseases/Reports/2017-annual-summary</a:t>
            </a:r>
            <a:r>
              <a:rPr lang="en-US" sz="2400" dirty="0"/>
              <a:t>)</a:t>
            </a:r>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04456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296783-0ADF-44E3-82DE-DD1D87EB069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Ohio Counties</a:t>
            </a:r>
          </a:p>
        </p:txBody>
      </p:sp>
      <p:sp>
        <p:nvSpPr>
          <p:cNvPr id="3" name="Content Placeholder 2">
            <a:extLst>
              <a:ext uri="{FF2B5EF4-FFF2-40B4-BE49-F238E27FC236}">
                <a16:creationId xmlns:a16="http://schemas.microsoft.com/office/drawing/2014/main" id="{B2D9C16B-3FF9-4B19-B2E4-254B780074D9}"/>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7E6E6"/>
                </a:solidFill>
                <a:latin typeface="+mn-lt"/>
                <a:ea typeface="+mn-ea"/>
                <a:cs typeface="+mn-cs"/>
              </a:rPr>
              <a:t>Population and </a:t>
            </a:r>
            <a:r>
              <a:rPr lang="en-US" sz="2000" dirty="0">
                <a:solidFill>
                  <a:srgbClr val="E7E6E6"/>
                </a:solidFill>
              </a:rPr>
              <a:t>Infections </a:t>
            </a:r>
            <a:r>
              <a:rPr lang="en-US" sz="2000" kern="1200" dirty="0">
                <a:solidFill>
                  <a:srgbClr val="E7E6E6"/>
                </a:solidFill>
                <a:latin typeface="+mn-lt"/>
                <a:ea typeface="+mn-ea"/>
                <a:cs typeface="+mn-cs"/>
              </a:rPr>
              <a:t>by county</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7F99D2-40B9-4B73-8CC7-7FB898864E10}"/>
              </a:ext>
            </a:extLst>
          </p:cNvPr>
          <p:cNvSpPr txBox="1"/>
          <p:nvPr/>
        </p:nvSpPr>
        <p:spPr>
          <a:xfrm>
            <a:off x="3487271" y="6514514"/>
            <a:ext cx="718072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Reported cases may underrepresent actual rates of infection.  </a:t>
            </a:r>
          </a:p>
        </p:txBody>
      </p:sp>
      <p:pic>
        <p:nvPicPr>
          <p:cNvPr id="10" name="Picture 9">
            <a:extLst>
              <a:ext uri="{FF2B5EF4-FFF2-40B4-BE49-F238E27FC236}">
                <a16:creationId xmlns:a16="http://schemas.microsoft.com/office/drawing/2014/main" id="{ABAC6FAB-1A0A-4703-91D0-28B2A148F66E}"/>
              </a:ext>
            </a:extLst>
          </p:cNvPr>
          <p:cNvPicPr>
            <a:picLocks noChangeAspect="1"/>
          </p:cNvPicPr>
          <p:nvPr/>
        </p:nvPicPr>
        <p:blipFill>
          <a:blip r:embed="rId2"/>
          <a:stretch>
            <a:fillRect/>
          </a:stretch>
        </p:blipFill>
        <p:spPr>
          <a:xfrm>
            <a:off x="1318580" y="2150475"/>
            <a:ext cx="4337382" cy="4319214"/>
          </a:xfrm>
          <a:prstGeom prst="rect">
            <a:avLst/>
          </a:prstGeom>
        </p:spPr>
      </p:pic>
      <p:pic>
        <p:nvPicPr>
          <p:cNvPr id="12" name="Picture 11">
            <a:extLst>
              <a:ext uri="{FF2B5EF4-FFF2-40B4-BE49-F238E27FC236}">
                <a16:creationId xmlns:a16="http://schemas.microsoft.com/office/drawing/2014/main" id="{1D896916-CC6D-430B-89B0-42AFAFEBFAEC}"/>
              </a:ext>
            </a:extLst>
          </p:cNvPr>
          <p:cNvPicPr>
            <a:picLocks noChangeAspect="1"/>
          </p:cNvPicPr>
          <p:nvPr/>
        </p:nvPicPr>
        <p:blipFill>
          <a:blip r:embed="rId3"/>
          <a:stretch>
            <a:fillRect/>
          </a:stretch>
        </p:blipFill>
        <p:spPr>
          <a:xfrm>
            <a:off x="5867429" y="2113207"/>
            <a:ext cx="4374807" cy="4356482"/>
          </a:xfrm>
          <a:prstGeom prst="rect">
            <a:avLst/>
          </a:prstGeom>
        </p:spPr>
      </p:pic>
    </p:spTree>
    <p:extLst>
      <p:ext uri="{BB962C8B-B14F-4D97-AF65-F5344CB8AC3E}">
        <p14:creationId xmlns:p14="http://schemas.microsoft.com/office/powerpoint/2010/main" val="276622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296783-0ADF-44E3-82DE-DD1D87EB069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Ohio Counties</a:t>
            </a:r>
          </a:p>
        </p:txBody>
      </p:sp>
      <p:sp>
        <p:nvSpPr>
          <p:cNvPr id="3" name="Content Placeholder 2">
            <a:extLst>
              <a:ext uri="{FF2B5EF4-FFF2-40B4-BE49-F238E27FC236}">
                <a16:creationId xmlns:a16="http://schemas.microsoft.com/office/drawing/2014/main" id="{B2D9C16B-3FF9-4B19-B2E4-254B780074D9}"/>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7E6E6"/>
                </a:solidFill>
                <a:latin typeface="+mn-lt"/>
                <a:ea typeface="+mn-ea"/>
                <a:cs typeface="+mn-cs"/>
              </a:rPr>
              <a:t>Population and </a:t>
            </a:r>
            <a:r>
              <a:rPr lang="en-US" sz="2000" dirty="0">
                <a:solidFill>
                  <a:srgbClr val="E7E6E6"/>
                </a:solidFill>
              </a:rPr>
              <a:t>Infections </a:t>
            </a:r>
            <a:r>
              <a:rPr lang="en-US" sz="2000" kern="1200" dirty="0">
                <a:solidFill>
                  <a:srgbClr val="E7E6E6"/>
                </a:solidFill>
                <a:latin typeface="+mn-lt"/>
                <a:ea typeface="+mn-ea"/>
                <a:cs typeface="+mn-cs"/>
              </a:rPr>
              <a:t>by county</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7F99D2-40B9-4B73-8CC7-7FB898864E10}"/>
              </a:ext>
            </a:extLst>
          </p:cNvPr>
          <p:cNvSpPr txBox="1"/>
          <p:nvPr/>
        </p:nvSpPr>
        <p:spPr>
          <a:xfrm>
            <a:off x="3487271" y="6514514"/>
            <a:ext cx="718072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Reported cases may underrepresent actual rates of infection.  </a:t>
            </a:r>
          </a:p>
        </p:txBody>
      </p:sp>
      <p:pic>
        <p:nvPicPr>
          <p:cNvPr id="4" name="Picture 3">
            <a:extLst>
              <a:ext uri="{FF2B5EF4-FFF2-40B4-BE49-F238E27FC236}">
                <a16:creationId xmlns:a16="http://schemas.microsoft.com/office/drawing/2014/main" id="{8AF83AC8-648C-40D0-8C82-5B8A6248AD41}"/>
              </a:ext>
            </a:extLst>
          </p:cNvPr>
          <p:cNvPicPr>
            <a:picLocks noChangeAspect="1"/>
          </p:cNvPicPr>
          <p:nvPr/>
        </p:nvPicPr>
        <p:blipFill>
          <a:blip r:embed="rId2"/>
          <a:stretch>
            <a:fillRect/>
          </a:stretch>
        </p:blipFill>
        <p:spPr>
          <a:xfrm>
            <a:off x="1524000" y="2239348"/>
            <a:ext cx="3939494" cy="3922992"/>
          </a:xfrm>
          <a:prstGeom prst="rect">
            <a:avLst/>
          </a:prstGeom>
        </p:spPr>
      </p:pic>
      <p:pic>
        <p:nvPicPr>
          <p:cNvPr id="6" name="Picture 5">
            <a:extLst>
              <a:ext uri="{FF2B5EF4-FFF2-40B4-BE49-F238E27FC236}">
                <a16:creationId xmlns:a16="http://schemas.microsoft.com/office/drawing/2014/main" id="{B4C2760E-5CF7-4B5C-8BE0-BD452D0961E7}"/>
              </a:ext>
            </a:extLst>
          </p:cNvPr>
          <p:cNvPicPr>
            <a:picLocks noChangeAspect="1"/>
          </p:cNvPicPr>
          <p:nvPr/>
        </p:nvPicPr>
        <p:blipFill>
          <a:blip r:embed="rId3"/>
          <a:stretch>
            <a:fillRect/>
          </a:stretch>
        </p:blipFill>
        <p:spPr>
          <a:xfrm>
            <a:off x="6728507" y="2239348"/>
            <a:ext cx="3939493" cy="3922991"/>
          </a:xfrm>
          <a:prstGeom prst="rect">
            <a:avLst/>
          </a:prstGeom>
        </p:spPr>
      </p:pic>
      <p:pic>
        <p:nvPicPr>
          <p:cNvPr id="8" name="Picture 7">
            <a:extLst>
              <a:ext uri="{FF2B5EF4-FFF2-40B4-BE49-F238E27FC236}">
                <a16:creationId xmlns:a16="http://schemas.microsoft.com/office/drawing/2014/main" id="{C8A0D9CC-A4B7-443C-8A0E-919D3043A3D1}"/>
              </a:ext>
            </a:extLst>
          </p:cNvPr>
          <p:cNvPicPr>
            <a:picLocks noChangeAspect="1"/>
          </p:cNvPicPr>
          <p:nvPr/>
        </p:nvPicPr>
        <p:blipFill>
          <a:blip r:embed="rId4"/>
          <a:stretch>
            <a:fillRect/>
          </a:stretch>
        </p:blipFill>
        <p:spPr>
          <a:xfrm>
            <a:off x="378068" y="5919451"/>
            <a:ext cx="1962150" cy="485775"/>
          </a:xfrm>
          <a:prstGeom prst="rect">
            <a:avLst/>
          </a:prstGeom>
        </p:spPr>
      </p:pic>
      <p:pic>
        <p:nvPicPr>
          <p:cNvPr id="13" name="Picture 12">
            <a:extLst>
              <a:ext uri="{FF2B5EF4-FFF2-40B4-BE49-F238E27FC236}">
                <a16:creationId xmlns:a16="http://schemas.microsoft.com/office/drawing/2014/main" id="{B9FD7C09-66C1-4A4E-BC51-12C3ADDD2793}"/>
              </a:ext>
            </a:extLst>
          </p:cNvPr>
          <p:cNvPicPr>
            <a:picLocks noChangeAspect="1"/>
          </p:cNvPicPr>
          <p:nvPr/>
        </p:nvPicPr>
        <p:blipFill>
          <a:blip r:embed="rId5"/>
          <a:stretch>
            <a:fillRect/>
          </a:stretch>
        </p:blipFill>
        <p:spPr>
          <a:xfrm>
            <a:off x="9982200" y="5938500"/>
            <a:ext cx="1943100" cy="447675"/>
          </a:xfrm>
          <a:prstGeom prst="rect">
            <a:avLst/>
          </a:prstGeom>
        </p:spPr>
      </p:pic>
    </p:spTree>
    <p:extLst>
      <p:ext uri="{BB962C8B-B14F-4D97-AF65-F5344CB8AC3E}">
        <p14:creationId xmlns:p14="http://schemas.microsoft.com/office/powerpoint/2010/main" val="337116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296783-0ADF-44E3-82DE-DD1D87EB069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Ohio Counties</a:t>
            </a:r>
          </a:p>
        </p:txBody>
      </p:sp>
      <p:sp>
        <p:nvSpPr>
          <p:cNvPr id="3" name="Content Placeholder 2">
            <a:extLst>
              <a:ext uri="{FF2B5EF4-FFF2-40B4-BE49-F238E27FC236}">
                <a16:creationId xmlns:a16="http://schemas.microsoft.com/office/drawing/2014/main" id="{B2D9C16B-3FF9-4B19-B2E4-254B780074D9}"/>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7E6E6"/>
                </a:solidFill>
                <a:latin typeface="+mn-lt"/>
                <a:ea typeface="+mn-ea"/>
                <a:cs typeface="+mn-cs"/>
              </a:rPr>
              <a:t>Population and </a:t>
            </a:r>
            <a:r>
              <a:rPr lang="en-US" sz="2000" dirty="0">
                <a:solidFill>
                  <a:srgbClr val="E7E6E6"/>
                </a:solidFill>
              </a:rPr>
              <a:t>Infections </a:t>
            </a:r>
            <a:r>
              <a:rPr lang="en-US" sz="2000" kern="1200" dirty="0">
                <a:solidFill>
                  <a:srgbClr val="E7E6E6"/>
                </a:solidFill>
                <a:latin typeface="+mn-lt"/>
                <a:ea typeface="+mn-ea"/>
                <a:cs typeface="+mn-cs"/>
              </a:rPr>
              <a:t>by county</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7F99D2-40B9-4B73-8CC7-7FB898864E10}"/>
              </a:ext>
            </a:extLst>
          </p:cNvPr>
          <p:cNvSpPr txBox="1"/>
          <p:nvPr/>
        </p:nvSpPr>
        <p:spPr>
          <a:xfrm>
            <a:off x="3487271" y="6514514"/>
            <a:ext cx="718072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Reported cases may underrepresent actual rates of infection.  </a:t>
            </a:r>
          </a:p>
        </p:txBody>
      </p:sp>
      <p:pic>
        <p:nvPicPr>
          <p:cNvPr id="7" name="Picture 6">
            <a:extLst>
              <a:ext uri="{FF2B5EF4-FFF2-40B4-BE49-F238E27FC236}">
                <a16:creationId xmlns:a16="http://schemas.microsoft.com/office/drawing/2014/main" id="{D6839FBC-CC64-4445-BEDA-717FA903CB2A}"/>
              </a:ext>
            </a:extLst>
          </p:cNvPr>
          <p:cNvPicPr>
            <a:picLocks noChangeAspect="1"/>
          </p:cNvPicPr>
          <p:nvPr/>
        </p:nvPicPr>
        <p:blipFill>
          <a:blip r:embed="rId2"/>
          <a:stretch>
            <a:fillRect/>
          </a:stretch>
        </p:blipFill>
        <p:spPr>
          <a:xfrm>
            <a:off x="6728506" y="2209442"/>
            <a:ext cx="3939494" cy="3922992"/>
          </a:xfrm>
          <a:prstGeom prst="rect">
            <a:avLst/>
          </a:prstGeom>
        </p:spPr>
      </p:pic>
      <p:pic>
        <p:nvPicPr>
          <p:cNvPr id="8" name="Picture 7">
            <a:extLst>
              <a:ext uri="{FF2B5EF4-FFF2-40B4-BE49-F238E27FC236}">
                <a16:creationId xmlns:a16="http://schemas.microsoft.com/office/drawing/2014/main" id="{49795908-C4C3-44AE-ABE7-2DDA8B95B1F3}"/>
              </a:ext>
            </a:extLst>
          </p:cNvPr>
          <p:cNvPicPr>
            <a:picLocks noChangeAspect="1"/>
          </p:cNvPicPr>
          <p:nvPr/>
        </p:nvPicPr>
        <p:blipFill>
          <a:blip r:embed="rId3"/>
          <a:stretch>
            <a:fillRect/>
          </a:stretch>
        </p:blipFill>
        <p:spPr>
          <a:xfrm>
            <a:off x="1524000" y="2239348"/>
            <a:ext cx="3939495" cy="3922993"/>
          </a:xfrm>
          <a:prstGeom prst="rect">
            <a:avLst/>
          </a:prstGeom>
        </p:spPr>
      </p:pic>
      <p:pic>
        <p:nvPicPr>
          <p:cNvPr id="10" name="Picture 9">
            <a:extLst>
              <a:ext uri="{FF2B5EF4-FFF2-40B4-BE49-F238E27FC236}">
                <a16:creationId xmlns:a16="http://schemas.microsoft.com/office/drawing/2014/main" id="{55BE0A86-7C26-45AA-BB18-D38E1053D49E}"/>
              </a:ext>
            </a:extLst>
          </p:cNvPr>
          <p:cNvPicPr>
            <a:picLocks noChangeAspect="1"/>
          </p:cNvPicPr>
          <p:nvPr/>
        </p:nvPicPr>
        <p:blipFill>
          <a:blip r:embed="rId4"/>
          <a:stretch>
            <a:fillRect/>
          </a:stretch>
        </p:blipFill>
        <p:spPr>
          <a:xfrm>
            <a:off x="333375" y="5852652"/>
            <a:ext cx="1876425" cy="485775"/>
          </a:xfrm>
          <a:prstGeom prst="rect">
            <a:avLst/>
          </a:prstGeom>
        </p:spPr>
      </p:pic>
      <p:pic>
        <p:nvPicPr>
          <p:cNvPr id="12" name="Picture 11">
            <a:extLst>
              <a:ext uri="{FF2B5EF4-FFF2-40B4-BE49-F238E27FC236}">
                <a16:creationId xmlns:a16="http://schemas.microsoft.com/office/drawing/2014/main" id="{83860C8E-40E5-421E-83DA-EE44993174FA}"/>
              </a:ext>
            </a:extLst>
          </p:cNvPr>
          <p:cNvPicPr>
            <a:picLocks noChangeAspect="1"/>
          </p:cNvPicPr>
          <p:nvPr/>
        </p:nvPicPr>
        <p:blipFill>
          <a:blip r:embed="rId5"/>
          <a:stretch>
            <a:fillRect/>
          </a:stretch>
        </p:blipFill>
        <p:spPr>
          <a:xfrm>
            <a:off x="9679473" y="5998832"/>
            <a:ext cx="2428875" cy="485775"/>
          </a:xfrm>
          <a:prstGeom prst="rect">
            <a:avLst/>
          </a:prstGeom>
        </p:spPr>
      </p:pic>
    </p:spTree>
    <p:extLst>
      <p:ext uri="{BB962C8B-B14F-4D97-AF65-F5344CB8AC3E}">
        <p14:creationId xmlns:p14="http://schemas.microsoft.com/office/powerpoint/2010/main" val="398034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1653</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Legionellosis  Urban vs Rural Risk in Ohio</vt:lpstr>
      <vt:lpstr>Hazard</vt:lpstr>
      <vt:lpstr>Hazard</vt:lpstr>
      <vt:lpstr>Hazard</vt:lpstr>
      <vt:lpstr>Population: Urban VS Rural</vt:lpstr>
      <vt:lpstr>Ohio Counties</vt:lpstr>
      <vt:lpstr>Ohio Counties</vt:lpstr>
      <vt:lpstr>Ohio Counties</vt:lpstr>
      <vt:lpstr>Ohio Counties</vt:lpstr>
      <vt:lpstr>Ohio Counties</vt:lpstr>
      <vt:lpstr>Legionellosis Urban vs Rural Risk in Ohio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Legionellosis  Urban Vs Rural Risk</dc:title>
  <dc:creator>David Hibler</dc:creator>
  <cp:lastModifiedBy>David Hibler</cp:lastModifiedBy>
  <cp:revision>5</cp:revision>
  <dcterms:created xsi:type="dcterms:W3CDTF">2019-12-02T18:09:57Z</dcterms:created>
  <dcterms:modified xsi:type="dcterms:W3CDTF">2019-12-02T18:42:43Z</dcterms:modified>
</cp:coreProperties>
</file>