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338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338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900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5130000"/>
            <a:ext cx="2520000" cy="405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5130000"/>
            <a:ext cx="6480000" cy="405000"/>
          </a:xfrm>
          <a:prstGeom prst="rect">
            <a:avLst/>
          </a:prstGeom>
          <a:solidFill>
            <a:srgbClr val="b2b2b2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8"/>
              </a:spcAft>
            </a:pPr>
            <a:r>
              <a:rPr b="0" lang="en-US" sz="165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35"/>
              </a:spcAft>
            </a:pPr>
            <a:r>
              <a:rPr b="0" lang="en-US" sz="135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25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-180000" y="5130000"/>
            <a:ext cx="126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C532F7CD-EC54-4AEC-B17D-0F0AAE6D55CB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900000" y="5130000"/>
            <a:ext cx="648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39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1980000"/>
            <a:ext cx="9720000" cy="990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360000" y="2160000"/>
            <a:ext cx="9180000" cy="72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40000" y="3150000"/>
            <a:ext cx="9000000" cy="189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8"/>
              </a:spcAft>
            </a:pPr>
            <a:r>
              <a:rPr b="0" lang="en-US" sz="165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35"/>
              </a:spcAft>
            </a:pPr>
            <a:r>
              <a:rPr b="0" lang="en-US" sz="135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25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c9211e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1080000" y="5130000"/>
            <a:ext cx="32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c9211e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180000" y="5130000"/>
            <a:ext cx="540000" cy="405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3E5C191-5BED-4394-9442-35924BA52AC5}" type="slidenum">
              <a:rPr b="1" lang="en-US" sz="1800" spc="-1" strike="noStrike">
                <a:solidFill>
                  <a:srgbClr val="c9211e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60000" y="2160000"/>
            <a:ext cx="918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000" spc="-1" strike="noStrike">
                <a:solidFill>
                  <a:srgbClr val="ffffff"/>
                </a:solidFill>
                <a:latin typeface="Source Sans Pro Black"/>
              </a:rPr>
              <a:t>STARTING INDONESIAN RESTAURANT IN TRAFFORD, GREATER MANCHESTER, ENGLAND</a:t>
            </a:r>
            <a:endParaRPr b="1" lang="en-US" sz="30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40000" y="3150000"/>
            <a:ext cx="9000000" cy="189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650" spc="-1" strike="noStrike">
                <a:solidFill>
                  <a:srgbClr val="1c1c1c"/>
                </a:solidFill>
                <a:latin typeface="Source Sans Pro Light"/>
              </a:rPr>
              <a:t>By Dimas Buntarto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INTRODUCTION</a:t>
            </a:r>
            <a:endParaRPr b="1" lang="en-US" sz="40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5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0" lang="en-US" sz="1950" spc="-1" strike="noStrike">
                <a:solidFill>
                  <a:srgbClr val="1c1c1c"/>
                </a:solidFill>
                <a:latin typeface="Arial"/>
              </a:rPr>
              <a:t>Indonesian cuisine is one of the richest culinary traditions in the world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5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Arial"/>
              </a:rPr>
              <a:t>  </a:t>
            </a:r>
            <a:r>
              <a:rPr b="0" lang="en-US" sz="1950" spc="-1" strike="noStrike">
                <a:solidFill>
                  <a:srgbClr val="1c1c1c"/>
                </a:solidFill>
                <a:latin typeface="Arial"/>
              </a:rPr>
              <a:t>It is full of strong flavors.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5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Arial"/>
              </a:rPr>
              <a:t>  </a:t>
            </a:r>
            <a:r>
              <a:rPr b="0" lang="en-US" sz="1950" spc="-1" strike="noStrike">
                <a:solidFill>
                  <a:srgbClr val="1c1c1c"/>
                </a:solidFill>
                <a:latin typeface="Arial"/>
              </a:rPr>
              <a:t>We will try to find an optimal location for a restaurant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5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Arial"/>
              </a:rPr>
              <a:t>  </a:t>
            </a:r>
            <a:r>
              <a:rPr b="0" lang="en-US" sz="1950" spc="-1" strike="noStrike">
                <a:solidFill>
                  <a:srgbClr val="1c1c1c"/>
                </a:solidFill>
                <a:latin typeface="Arial"/>
              </a:rPr>
              <a:t>We will try to detect locations that are not already crowded with restaurants.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85120" indent="-285120">
              <a:lnSpc>
                <a:spcPct val="15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Arial"/>
              </a:rPr>
              <a:t>  </a:t>
            </a:r>
            <a:r>
              <a:rPr b="0" lang="en-US" sz="1950" spc="-1" strike="noStrike">
                <a:solidFill>
                  <a:srgbClr val="1c1c1c"/>
                </a:solidFill>
                <a:latin typeface="Arial"/>
              </a:rPr>
              <a:t>We are also particularly interested in areas with no Indonesian restaurants in vicinity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DATA</a:t>
            </a:r>
            <a:endParaRPr b="1" lang="en-US" sz="40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just">
              <a:lnSpc>
                <a:spcPct val="150000"/>
              </a:lnSpc>
              <a:spcAft>
                <a:spcPts val="853"/>
              </a:spcAft>
            </a:pPr>
            <a:r>
              <a:rPr b="0" lang="en-US" sz="1950" spc="-1" strike="noStrike">
                <a:solidFill>
                  <a:srgbClr val="1c1c1c"/>
                </a:solidFill>
                <a:latin typeface="Arial"/>
              </a:rPr>
              <a:t>Factors that will influence our decission are: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lnSpc>
                <a:spcPct val="15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950" spc="-1" strike="noStrike">
                <a:solidFill>
                  <a:srgbClr val="1c1c1c"/>
                </a:solidFill>
                <a:latin typeface="Arial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Arial"/>
              </a:rPr>
              <a:t>Number of existing restaurants in the neighborhood (any type of restaurant)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lnSpc>
                <a:spcPct val="15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950" spc="-1" strike="noStrike">
                <a:solidFill>
                  <a:srgbClr val="1c1c1c"/>
                </a:solidFill>
                <a:latin typeface="Arial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Arial"/>
              </a:rPr>
              <a:t>Number of and distance to Indonesian restaurants in the neighborhood, if any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lnSpc>
                <a:spcPct val="15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950" spc="-1" strike="noStrike">
                <a:solidFill>
                  <a:srgbClr val="1c1c1c"/>
                </a:solidFill>
                <a:latin typeface="Arial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Arial"/>
              </a:rPr>
              <a:t>Restaurant density in the neighborhood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DATA</a:t>
            </a:r>
            <a:endParaRPr b="1" lang="en-US" sz="40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just">
              <a:lnSpc>
                <a:spcPct val="150000"/>
              </a:lnSpc>
              <a:spcAft>
                <a:spcPts val="853"/>
              </a:spcAft>
            </a:pPr>
            <a:r>
              <a:rPr b="0" lang="en-US" sz="1950" spc="-1" strike="noStrike">
                <a:solidFill>
                  <a:srgbClr val="1c1c1c"/>
                </a:solidFill>
                <a:latin typeface="Arial"/>
              </a:rPr>
              <a:t>Needed to extract/ generate the required information: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171000" indent="-171000" algn="just">
              <a:lnSpc>
                <a:spcPct val="15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950" spc="-1" strike="noStrike">
                <a:solidFill>
                  <a:srgbClr val="1c1c1c"/>
                </a:solidFill>
                <a:latin typeface="Arial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Arial"/>
              </a:rPr>
              <a:t>Centers of candidate areas will be generated algorithmically and approximate addresses of centers of those areas will be obtained using</a:t>
            </a:r>
            <a:r>
              <a:rPr b="0" lang="en-US" sz="1950" spc="-1" strike="noStrike">
                <a:solidFill>
                  <a:srgbClr val="1c1c1c"/>
                </a:solidFill>
                <a:latin typeface="Times New Roman"/>
              </a:rPr>
              <a:t> </a:t>
            </a:r>
            <a:r>
              <a:rPr b="1" lang="en-US" sz="1950" spc="-1" strike="noStrike">
                <a:solidFill>
                  <a:srgbClr val="1c1c1c"/>
                </a:solidFill>
                <a:latin typeface="Times New Roman"/>
              </a:rPr>
              <a:t>Google Maps API reverse geocoding.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171000" indent="-171000" algn="just">
              <a:lnSpc>
                <a:spcPct val="15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950" spc="-1" strike="noStrike">
                <a:solidFill>
                  <a:srgbClr val="1c1c1c"/>
                </a:solidFill>
                <a:latin typeface="Arial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Arial"/>
              </a:rPr>
              <a:t>Number of restaurants and their type and location in every neighborhood will be obtained using </a:t>
            </a:r>
            <a:r>
              <a:rPr b="1" lang="en-US" sz="1950" spc="-1" strike="noStrike">
                <a:solidFill>
                  <a:srgbClr val="1c1c1c"/>
                </a:solidFill>
                <a:latin typeface="Times New Roman"/>
              </a:rPr>
              <a:t>Foursquare API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171000" indent="-171000" algn="just">
              <a:lnSpc>
                <a:spcPct val="15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950" spc="-1" strike="noStrike">
                <a:solidFill>
                  <a:srgbClr val="1c1c1c"/>
                </a:solidFill>
                <a:latin typeface="Arial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Arial"/>
              </a:rPr>
              <a:t>Coordinate of Trafford center will be obtained using</a:t>
            </a:r>
            <a:r>
              <a:rPr b="0" lang="en-US" sz="1950" spc="-1" strike="noStrike">
                <a:solidFill>
                  <a:srgbClr val="1c1c1c"/>
                </a:solidFill>
                <a:latin typeface="Times New Roman"/>
              </a:rPr>
              <a:t> </a:t>
            </a:r>
            <a:r>
              <a:rPr b="1" lang="en-US" sz="1950" spc="-1" strike="noStrike">
                <a:solidFill>
                  <a:srgbClr val="1c1c1c"/>
                </a:solidFill>
                <a:latin typeface="Times New Roman"/>
              </a:rPr>
              <a:t>Google Maps API geocoding</a:t>
            </a:r>
            <a:r>
              <a:rPr b="0" lang="en-US" sz="1950" spc="-1" strike="noStrike">
                <a:solidFill>
                  <a:srgbClr val="1c1c1c"/>
                </a:solidFill>
                <a:latin typeface="Times New Roman"/>
              </a:rPr>
              <a:t>.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4000" spc="-1" strike="noStrike">
                <a:solidFill>
                  <a:srgbClr val="ffffff"/>
                </a:solidFill>
                <a:latin typeface="Source Sans Pro Black"/>
              </a:rPr>
              <a:t>METHODOLOGY</a:t>
            </a:r>
            <a:endParaRPr b="1" lang="en-US" sz="40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2000"/>
          </a:bodyPr>
          <a:p>
            <a:pPr marL="228600" indent="-228600">
              <a:lnSpc>
                <a:spcPct val="15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n-US" sz="32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C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ollecting the required 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data: location and type (category) of every restaurant.</a:t>
            </a:r>
            <a:endParaRPr b="1" lang="en-US" sz="3200" spc="-1" strike="noStrike">
              <a:solidFill>
                <a:srgbClr val="1c1c1c"/>
              </a:solidFill>
              <a:latin typeface="Source Sans Pro Semibold"/>
            </a:endParaRPr>
          </a:p>
          <a:p>
            <a:pPr marL="228600" indent="-228600">
              <a:lnSpc>
                <a:spcPct val="15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Calculate and exploration of 'restaurant density' across different areas of Trafford</a:t>
            </a:r>
            <a:endParaRPr b="1" lang="en-US" sz="3200" spc="-1" strike="noStrike">
              <a:solidFill>
                <a:srgbClr val="1c1c1c"/>
              </a:solidFill>
              <a:latin typeface="Source Sans Pro Semibold"/>
            </a:endParaRPr>
          </a:p>
          <a:p>
            <a:pPr marL="228600" indent="-228600">
              <a:lnSpc>
                <a:spcPct val="15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Focus on most promising areas</a:t>
            </a:r>
            <a:endParaRPr b="1" lang="en-US" sz="32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RESULT – TRAFFORD’S NEIGHBOORHOOD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graphicFrame>
        <p:nvGraphicFramePr>
          <p:cNvPr id="99" name="Table 2"/>
          <p:cNvGraphicFramePr/>
          <p:nvPr/>
        </p:nvGraphicFramePr>
        <p:xfrm>
          <a:off x="360000" y="1350000"/>
          <a:ext cx="9179640" cy="3000960"/>
        </p:xfrm>
        <a:graphic>
          <a:graphicData uri="http://schemas.openxmlformats.org/drawingml/2006/table">
            <a:tbl>
              <a:tblPr/>
              <a:tblGrid>
                <a:gridCol w="592560"/>
                <a:gridCol w="1658160"/>
                <a:gridCol w="1781280"/>
                <a:gridCol w="2088000"/>
                <a:gridCol w="1530000"/>
                <a:gridCol w="1530000"/>
              </a:tblGrid>
              <a:tr h="37872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No</a:t>
                      </a:r>
                      <a:endParaRPr b="0" lang="en-US" sz="2200" spc="-1" strike="noStrike">
                        <a:latin typeface="Source Sans Pr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Borough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Centre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Neighborhood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Lat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Long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87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latin typeface="Arial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Trafford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Stretford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Altrincham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53.38397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-2.35255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87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latin typeface="Arial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Trafford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Stretford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Bowdon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53.37688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-2.37153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87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latin typeface="Arial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Trafford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Stretford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Hale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53.37852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-2.34750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87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latin typeface="Arial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Trafford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Stretford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Sale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53.42449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-2.31842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87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latin typeface="Arial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Trafford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Stretford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Urmston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53.44832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-2.35366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87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latin typeface="Arial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Trafford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Stretford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Partington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53.42148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-2.42825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RESULT – NUMBER OF RESTAURANT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360000" y="1350000"/>
          <a:ext cx="9376200" cy="3000960"/>
        </p:xfrm>
        <a:graphic>
          <a:graphicData uri="http://schemas.openxmlformats.org/drawingml/2006/table">
            <a:tbl>
              <a:tblPr/>
              <a:tblGrid>
                <a:gridCol w="592560"/>
                <a:gridCol w="2063520"/>
                <a:gridCol w="2892960"/>
                <a:gridCol w="3827520"/>
              </a:tblGrid>
              <a:tr h="37872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No</a:t>
                      </a:r>
                      <a:endParaRPr b="0" lang="en-US" sz="2200" spc="-1" strike="noStrike">
                        <a:latin typeface="Source Sans Pr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Neighborhood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No. of Restaurant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No. of Indonesian Restaurant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87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latin typeface="Arial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Altrincham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87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latin typeface="Arial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Bowdon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87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latin typeface="Arial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Hale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87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latin typeface="Arial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Sale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87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latin typeface="Arial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Urmston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87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latin typeface="Arial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Partington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latin typeface="Arial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RESULT – RESTAURANT DENSITY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28600" y="1158120"/>
            <a:ext cx="9829800" cy="38710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4000" spc="-1" strike="noStrike">
                <a:solidFill>
                  <a:srgbClr val="ffffff"/>
                </a:solidFill>
                <a:latin typeface="Arial"/>
              </a:rPr>
              <a:t>CONCLUSION</a:t>
            </a:r>
            <a:endParaRPr b="1" lang="en-US" sz="40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just">
              <a:lnSpc>
                <a:spcPct val="150000"/>
              </a:lnSpc>
              <a:spcAft>
                <a:spcPts val="853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Arial"/>
              </a:rPr>
              <a:t>Final decission on optimal restaurant location will be made by stakeholders based on specific characteristics of neighborhoods and locations, and we suggest opening an Indonesian restaurant in the </a:t>
            </a:r>
            <a:r>
              <a:rPr b="1" lang="en-US" sz="2200" spc="-1" strike="noStrike">
                <a:solidFill>
                  <a:srgbClr val="1c1c1c"/>
                </a:solidFill>
                <a:latin typeface="Arial"/>
              </a:rPr>
              <a:t>Parlington</a:t>
            </a:r>
            <a:r>
              <a:rPr b="0" lang="en-US" sz="2200" spc="-1" strike="noStrike">
                <a:solidFill>
                  <a:srgbClr val="1c1c1c"/>
                </a:solidFill>
                <a:latin typeface="Arial"/>
              </a:rPr>
              <a:t> area</a:t>
            </a:r>
            <a:endParaRPr b="1" lang="en-US" sz="22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2020-12-06T06:01:07Z</dcterms:created>
  <dc:creator/>
  <dc:description/>
  <dc:language>en-US</dc:language>
  <cp:lastModifiedBy/>
  <dcterms:modified xsi:type="dcterms:W3CDTF">2020-12-06T16:55:48Z</dcterms:modified>
  <cp:revision>4</cp:revision>
  <dc:subject/>
  <dc:title>Alizarin</dc:title>
</cp:coreProperties>
</file>