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1445" r:id="rId2"/>
    <p:sldId id="1468" r:id="rId3"/>
    <p:sldId id="1547" r:id="rId4"/>
    <p:sldId id="1548" r:id="rId5"/>
    <p:sldId id="1546" r:id="rId6"/>
    <p:sldId id="1550" r:id="rId7"/>
    <p:sldId id="1552" r:id="rId8"/>
    <p:sldId id="1545" r:id="rId9"/>
    <p:sldId id="1557" r:id="rId10"/>
    <p:sldId id="1455" r:id="rId11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Osaka"/>
        <a:cs typeface="Osak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Osaka"/>
        <a:cs typeface="Osak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Osaka"/>
        <a:cs typeface="Osak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F088"/>
    <a:srgbClr val="CCFF99"/>
    <a:srgbClr val="FFFFCC"/>
    <a:srgbClr val="FF6600"/>
    <a:srgbClr val="D8FF6B"/>
    <a:srgbClr val="FFCC99"/>
    <a:srgbClr val="FFCCCC"/>
    <a:srgbClr val="008000"/>
    <a:srgbClr val="FF5050"/>
    <a:srgbClr val="FF8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7119" autoAdjust="0"/>
  </p:normalViewPr>
  <p:slideViewPr>
    <p:cSldViewPr snapToGrid="0">
      <p:cViewPr>
        <p:scale>
          <a:sx n="112" d="100"/>
          <a:sy n="112" d="100"/>
        </p:scale>
        <p:origin x="-792" y="172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2508" y="-102"/>
      </p:cViewPr>
      <p:guideLst>
        <p:guide orient="horz" pos="2909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44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9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6913"/>
            <a:ext cx="4605338" cy="3454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86263"/>
            <a:ext cx="5095875" cy="4162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979" tIns="44692" rIns="90979" bIns="44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311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650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22" name="Text Box 1"/>
          <p:cNvSpPr txBox="1">
            <a:spLocks noChangeArrowheads="1"/>
          </p:cNvSpPr>
          <p:nvPr/>
        </p:nvSpPr>
        <p:spPr bwMode="auto">
          <a:xfrm>
            <a:off x="1165225" y="696913"/>
            <a:ext cx="4592638" cy="3441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3523" name="Rectangle 2"/>
          <p:cNvSpPr>
            <a:spLocks noGrp="1" noChangeArrowheads="1"/>
          </p:cNvSpPr>
          <p:nvPr>
            <p:ph type="body"/>
          </p:nvPr>
        </p:nvSpPr>
        <p:spPr>
          <a:xfrm>
            <a:off x="919163" y="4386263"/>
            <a:ext cx="5075237" cy="4140200"/>
          </a:xfrm>
          <a:noFill/>
          <a:ln w="9525"/>
        </p:spPr>
        <p:txBody>
          <a:bodyPr wrap="none" lIns="91080" tIns="44640" rIns="91080" bIns="44640" anchor="ctr"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22" name="Text Box 1"/>
          <p:cNvSpPr txBox="1">
            <a:spLocks noChangeArrowheads="1"/>
          </p:cNvSpPr>
          <p:nvPr/>
        </p:nvSpPr>
        <p:spPr bwMode="auto">
          <a:xfrm>
            <a:off x="1165225" y="696913"/>
            <a:ext cx="4592638" cy="3441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3523" name="Rectangle 2"/>
          <p:cNvSpPr>
            <a:spLocks noGrp="1" noChangeArrowheads="1"/>
          </p:cNvSpPr>
          <p:nvPr>
            <p:ph type="body"/>
          </p:nvPr>
        </p:nvSpPr>
        <p:spPr>
          <a:xfrm>
            <a:off x="919163" y="4386263"/>
            <a:ext cx="5075237" cy="4140200"/>
          </a:xfrm>
          <a:noFill/>
          <a:ln w="9525"/>
        </p:spPr>
        <p:txBody>
          <a:bodyPr wrap="none" lIns="91080" tIns="44640" rIns="91080" bIns="44640" anchor="ctr"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22" name="Text Box 1"/>
          <p:cNvSpPr txBox="1">
            <a:spLocks noChangeArrowheads="1"/>
          </p:cNvSpPr>
          <p:nvPr/>
        </p:nvSpPr>
        <p:spPr bwMode="auto">
          <a:xfrm>
            <a:off x="1165225" y="696913"/>
            <a:ext cx="4592638" cy="3441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3523" name="Rectangle 2"/>
          <p:cNvSpPr>
            <a:spLocks noGrp="1" noChangeArrowheads="1"/>
          </p:cNvSpPr>
          <p:nvPr>
            <p:ph type="body"/>
          </p:nvPr>
        </p:nvSpPr>
        <p:spPr>
          <a:xfrm>
            <a:off x="919163" y="4386263"/>
            <a:ext cx="5075237" cy="4140200"/>
          </a:xfrm>
          <a:noFill/>
          <a:ln w="9525"/>
        </p:spPr>
        <p:txBody>
          <a:bodyPr wrap="none" lIns="91080" tIns="44640" rIns="91080" bIns="44640" anchor="ctr"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0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H="1">
            <a:off x="139700" y="1460500"/>
            <a:ext cx="883761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135000"/>
              <a:defRPr/>
            </a:pPr>
            <a:endParaRPr lang="en-US">
              <a:ea typeface="Osaka" charset="-128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027488" y="6284913"/>
            <a:ext cx="1349375" cy="390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457200" eaLnBrk="0" hangingPunct="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135000"/>
              <a:tabLst>
                <a:tab pos="2286000" algn="l"/>
              </a:tabLst>
              <a:defRPr/>
            </a:pPr>
            <a:endParaRPr lang="en-US">
              <a:ea typeface="Osaka" charset="-128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4475163" y="6553200"/>
            <a:ext cx="388937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2F73391D-E4A5-4DA8-AE48-E9235DCBD905}" type="slidenum">
              <a:rPr lang="en-US" sz="2000">
                <a:latin typeface="Times New Roman" pitchFamily="18" charset="0"/>
                <a:ea typeface="Osaka" charset="-128"/>
                <a:cs typeface="+mn-cs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2000">
              <a:latin typeface="Times New Roman" pitchFamily="18" charset="0"/>
              <a:ea typeface="Osaka" charset="-128"/>
              <a:cs typeface="+mn-cs"/>
            </a:endParaRPr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116763" y="6135688"/>
            <a:ext cx="1943100" cy="722312"/>
            <a:chOff x="3380" y="3865"/>
            <a:chExt cx="1224" cy="455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380" y="3865"/>
            <a:ext cx="122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2757" name="Document" r:id="rId3" imgW="1943640" imgH="723600" progId="Word.Document.8">
                    <p:embed/>
                  </p:oleObj>
                </mc:Choice>
                <mc:Fallback>
                  <p:oleObj name="Document" r:id="rId3" imgW="1943640" imgH="723600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3865"/>
                          <a:ext cx="122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 userDrawn="1"/>
          </p:nvSpPr>
          <p:spPr bwMode="auto">
            <a:xfrm>
              <a:off x="3458" y="4174"/>
              <a:ext cx="1105" cy="14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900">
                  <a:ea typeface="Osaka" charset="-128"/>
                  <a:cs typeface="+mn-cs"/>
                </a:rPr>
                <a:t>BROOKHAVEN SCIENCE ASSOCIATES</a:t>
              </a:r>
            </a:p>
          </p:txBody>
        </p:sp>
      </p:grp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0" y="6111875"/>
          <a:ext cx="1914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58" name="Photo Editor Photo" r:id="rId5" imgW="4742857" imgH="1848108" progId="">
                  <p:embed/>
                </p:oleObj>
              </mc:Choice>
              <mc:Fallback>
                <p:oleObj name="Photo Editor Photo" r:id="rId5" imgW="4742857" imgH="1848108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111875"/>
                        <a:ext cx="19145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4557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70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03263" y="1973263"/>
            <a:ext cx="7740650" cy="37004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0" y="1436688"/>
            <a:ext cx="4238625" cy="4735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436688"/>
            <a:ext cx="4238625" cy="4735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Line 2"/>
          <p:cNvSpPr>
            <a:spLocks noChangeShapeType="1"/>
          </p:cNvSpPr>
          <p:nvPr userDrawn="1"/>
        </p:nvSpPr>
        <p:spPr bwMode="auto">
          <a:xfrm flipH="1">
            <a:off x="115888" y="952500"/>
            <a:ext cx="883761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135000"/>
              <a:defRPr/>
            </a:pPr>
            <a:endParaRPr lang="en-US">
              <a:ea typeface="Osaka" charset="-128"/>
              <a:cs typeface="+mn-cs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0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8450" y="1436688"/>
            <a:ext cx="8629650" cy="4735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69413" name="Text Box 5"/>
          <p:cNvSpPr txBox="1">
            <a:spLocks noChangeArrowheads="1"/>
          </p:cNvSpPr>
          <p:nvPr userDrawn="1"/>
        </p:nvSpPr>
        <p:spPr bwMode="auto">
          <a:xfrm>
            <a:off x="4027488" y="6284913"/>
            <a:ext cx="1349375" cy="390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457200" eaLnBrk="0" hangingPunct="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135000"/>
              <a:tabLst>
                <a:tab pos="2286000" algn="l"/>
              </a:tabLst>
              <a:defRPr/>
            </a:pPr>
            <a:endParaRPr lang="en-US">
              <a:ea typeface="Osaka" charset="-128"/>
              <a:cs typeface="+mn-cs"/>
            </a:endParaRPr>
          </a:p>
        </p:txBody>
      </p:sp>
      <p:sp>
        <p:nvSpPr>
          <p:cNvPr id="1169414" name="Text Box 6"/>
          <p:cNvSpPr txBox="1">
            <a:spLocks noChangeArrowheads="1"/>
          </p:cNvSpPr>
          <p:nvPr userDrawn="1"/>
        </p:nvSpPr>
        <p:spPr bwMode="auto">
          <a:xfrm>
            <a:off x="4475163" y="6553200"/>
            <a:ext cx="388937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047896C4-408F-4C33-BE53-F0E88BAA338F}" type="slidenum">
              <a:rPr lang="en-US" sz="2000">
                <a:latin typeface="Times New Roman" pitchFamily="18" charset="0"/>
                <a:ea typeface="Osaka" charset="-128"/>
                <a:cs typeface="+mn-cs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2000">
              <a:latin typeface="Times New Roman" pitchFamily="18" charset="0"/>
              <a:ea typeface="Osaka" charset="-128"/>
              <a:cs typeface="+mn-cs"/>
            </a:endParaRPr>
          </a:p>
        </p:txBody>
      </p:sp>
      <p:grpSp>
        <p:nvGrpSpPr>
          <p:cNvPr id="1033" name="Group 8"/>
          <p:cNvGrpSpPr>
            <a:grpSpLocks/>
          </p:cNvGrpSpPr>
          <p:nvPr userDrawn="1"/>
        </p:nvGrpSpPr>
        <p:grpSpPr bwMode="auto">
          <a:xfrm>
            <a:off x="7116763" y="6135688"/>
            <a:ext cx="1943100" cy="722312"/>
            <a:chOff x="3380" y="3865"/>
            <a:chExt cx="1224" cy="455"/>
          </a:xfrm>
        </p:grpSpPr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3380" y="3865"/>
            <a:ext cx="122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Document" r:id="rId14" imgW="1943640" imgH="723600" progId="Word.Document.8">
                    <p:embed/>
                  </p:oleObj>
                </mc:Choice>
                <mc:Fallback>
                  <p:oleObj name="Document" r:id="rId14" imgW="1943640" imgH="723600" progId="Word.Documen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3865"/>
                          <a:ext cx="122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777777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9418" name="Text Box 10"/>
            <p:cNvSpPr txBox="1">
              <a:spLocks noChangeArrowheads="1"/>
            </p:cNvSpPr>
            <p:nvPr userDrawn="1"/>
          </p:nvSpPr>
          <p:spPr bwMode="auto">
            <a:xfrm>
              <a:off x="3458" y="4174"/>
              <a:ext cx="1105" cy="14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900">
                  <a:ea typeface="Osaka" charset="-128"/>
                  <a:cs typeface="+mn-cs"/>
                </a:rPr>
                <a:t>BROOKHAVEN SCIENCE ASSOCIATES</a:t>
              </a:r>
            </a:p>
          </p:txBody>
        </p:sp>
      </p:grpSp>
      <p:pic>
        <p:nvPicPr>
          <p:cNvPr id="1034" name="Picture 9" descr="New_DOE_Logo_Color_042808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25400" y="6261100"/>
            <a:ext cx="21955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Osaka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  <a:cs typeface="Osaka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  <a:cs typeface="Osaka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  <a:cs typeface="Osaka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  <a:cs typeface="Osaka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35000"/>
        <a:buChar char="•"/>
        <a:defRPr sz="3200">
          <a:solidFill>
            <a:schemeClr val="tx1"/>
          </a:solidFill>
          <a:latin typeface="+mn-lt"/>
          <a:ea typeface="+mn-ea"/>
          <a:cs typeface="Osaka"/>
        </a:defRPr>
      </a:lvl1pPr>
      <a:lvl2pPr marL="690563" indent="-23336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  <a:cs typeface="Osaka"/>
        </a:defRPr>
      </a:lvl2pPr>
      <a:lvl3pPr marL="10858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+mn-ea"/>
          <a:cs typeface="Osaka"/>
        </a:defRPr>
      </a:lvl3pPr>
      <a:lvl4pPr marL="14287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  <a:cs typeface="Osaka"/>
        </a:defRPr>
      </a:lvl4pPr>
      <a:lvl5pPr marL="17716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  <a:cs typeface="Osaka"/>
        </a:defRPr>
      </a:lvl5pPr>
      <a:lvl6pPr marL="22288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0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960438"/>
          </a:xfrm>
        </p:spPr>
        <p:txBody>
          <a:bodyPr lIns="0" rIns="0"/>
          <a:lstStyle/>
          <a:p>
            <a:pPr defTabSz="457200" eaLnBrk="1" hangingPunct="1">
              <a:tabLst>
                <a:tab pos="2286000" algn="l"/>
              </a:tabLst>
            </a:pPr>
            <a:r>
              <a:rPr lang="en-GB" sz="3600" dirty="0"/>
              <a:t>EPICS V4 Expands Support to Physics Application, Data </a:t>
            </a:r>
            <a:r>
              <a:rPr lang="en-GB" sz="3600" dirty="0" err="1"/>
              <a:t>Acsuisition</a:t>
            </a:r>
            <a:r>
              <a:rPr lang="en-GB" sz="3600" dirty="0"/>
              <a:t>, and Data Analysis</a:t>
            </a:r>
            <a:endParaRPr lang="en-US" sz="3600" dirty="0" smtClean="0"/>
          </a:p>
        </p:txBody>
      </p:sp>
      <p:sp>
        <p:nvSpPr>
          <p:cNvPr id="2262018" name="Text Box 4"/>
          <p:cNvSpPr txBox="1">
            <a:spLocks noChangeArrowheads="1"/>
          </p:cNvSpPr>
          <p:nvPr/>
        </p:nvSpPr>
        <p:spPr bwMode="auto">
          <a:xfrm>
            <a:off x="1230313" y="5465763"/>
            <a:ext cx="6673850" cy="108696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457200" eaLnBrk="0" hangingPunct="0">
              <a:lnSpc>
                <a:spcPct val="90000"/>
              </a:lnSpc>
              <a:buClr>
                <a:schemeClr val="folHlink"/>
              </a:buClr>
              <a:buSzPct val="135000"/>
              <a:tabLst>
                <a:tab pos="2286000" algn="l"/>
              </a:tabLst>
            </a:pPr>
            <a:r>
              <a:rPr lang="fr-FR" sz="1200" dirty="0"/>
              <a:t>L. </a:t>
            </a:r>
            <a:r>
              <a:rPr lang="fr-FR" sz="1200" dirty="0" err="1"/>
              <a:t>Dalesio</a:t>
            </a:r>
            <a:r>
              <a:rPr lang="fr-FR" sz="1200" dirty="0"/>
              <a:t>, </a:t>
            </a:r>
            <a:r>
              <a:rPr lang="en-GB" sz="1200" dirty="0"/>
              <a:t>Gabriele </a:t>
            </a:r>
            <a:r>
              <a:rPr lang="en-GB" sz="1200" dirty="0" err="1"/>
              <a:t>Carcassi</a:t>
            </a:r>
            <a:r>
              <a:rPr lang="en-GB" sz="1200" dirty="0"/>
              <a:t>, Martin Richard </a:t>
            </a:r>
            <a:r>
              <a:rPr lang="en-GB" sz="1200" dirty="0" err="1"/>
              <a:t>Kraimer</a:t>
            </a:r>
            <a:r>
              <a:rPr lang="en-GB" sz="1200" dirty="0"/>
              <a:t>, </a:t>
            </a:r>
            <a:r>
              <a:rPr lang="en-GB" sz="1200" dirty="0" err="1"/>
              <a:t>Nikolay</a:t>
            </a:r>
            <a:r>
              <a:rPr lang="en-GB" sz="1200" dirty="0"/>
              <a:t> </a:t>
            </a:r>
            <a:r>
              <a:rPr lang="en-GB" sz="1200" dirty="0" err="1"/>
              <a:t>Malitsky</a:t>
            </a:r>
            <a:r>
              <a:rPr lang="en-GB" sz="1200" dirty="0"/>
              <a:t>, </a:t>
            </a:r>
            <a:r>
              <a:rPr lang="en-GB" sz="1200" dirty="0" err="1"/>
              <a:t>Guobao</a:t>
            </a:r>
            <a:r>
              <a:rPr lang="en-GB" sz="1200" dirty="0"/>
              <a:t> </a:t>
            </a:r>
            <a:r>
              <a:rPr lang="en-GB" sz="1200" dirty="0" err="1"/>
              <a:t>Shen</a:t>
            </a:r>
            <a:r>
              <a:rPr lang="en-GB" sz="1200" dirty="0"/>
              <a:t>, Michael </a:t>
            </a:r>
            <a:r>
              <a:rPr lang="en-GB" sz="1200" dirty="0" err="1"/>
              <a:t>Davidsaver</a:t>
            </a:r>
            <a:r>
              <a:rPr lang="en-GB" sz="1200" dirty="0"/>
              <a:t>, BNL, Upton, Long Island, New York, U.S.A, Ralph </a:t>
            </a:r>
            <a:r>
              <a:rPr lang="en-GB" sz="1200" dirty="0" err="1"/>
              <a:t>Lange,Bessy</a:t>
            </a:r>
            <a:r>
              <a:rPr lang="en-GB" sz="1200" dirty="0"/>
              <a:t>, Berlin, Germany, </a:t>
            </a:r>
            <a:r>
              <a:rPr lang="en-GB" sz="1200" dirty="0" err="1"/>
              <a:t>Matej</a:t>
            </a:r>
            <a:r>
              <a:rPr lang="en-GB" sz="1200" dirty="0"/>
              <a:t> </a:t>
            </a:r>
            <a:r>
              <a:rPr lang="en-GB" sz="1200" dirty="0" err="1"/>
              <a:t>Sekoranja</a:t>
            </a:r>
            <a:r>
              <a:rPr lang="en-GB" sz="1200" dirty="0"/>
              <a:t>, </a:t>
            </a:r>
            <a:r>
              <a:rPr lang="en-GB" sz="1200" dirty="0" err="1"/>
              <a:t>Cosylab</a:t>
            </a:r>
            <a:r>
              <a:rPr lang="en-GB" sz="1200" dirty="0"/>
              <a:t>, Ljubljana, Slovenia, James Rowland, Diamond Light Source, Oxfordshire, England, Greg White, SLAC, Menlo Park, California, U.S.A. </a:t>
            </a:r>
            <a:r>
              <a:rPr lang="en-GB" sz="1200" dirty="0" err="1"/>
              <a:t>Timo</a:t>
            </a:r>
            <a:r>
              <a:rPr lang="en-GB" sz="1200" dirty="0"/>
              <a:t> </a:t>
            </a:r>
            <a:r>
              <a:rPr lang="en-GB" sz="1200" dirty="0" err="1"/>
              <a:t>Korhonen</a:t>
            </a:r>
            <a:r>
              <a:rPr lang="en-GB" sz="1200" dirty="0"/>
              <a:t>, PSI, </a:t>
            </a:r>
            <a:r>
              <a:rPr lang="en-GB" sz="1200" dirty="0" err="1"/>
              <a:t>Villigen</a:t>
            </a:r>
            <a:r>
              <a:rPr lang="en-GB" sz="1200" dirty="0"/>
              <a:t>, Switzerland</a:t>
            </a:r>
            <a:r>
              <a:rPr lang="en-GB" sz="1200" dirty="0" smtClean="0"/>
              <a:t>.</a:t>
            </a:r>
          </a:p>
          <a:p>
            <a:pPr algn="ctr" defTabSz="457200" eaLnBrk="0" hangingPunct="0">
              <a:lnSpc>
                <a:spcPct val="90000"/>
              </a:lnSpc>
              <a:buClr>
                <a:schemeClr val="folHlink"/>
              </a:buClr>
              <a:buSzPct val="135000"/>
              <a:tabLst>
                <a:tab pos="2286000" algn="l"/>
              </a:tabLst>
            </a:pPr>
            <a:r>
              <a:rPr lang="en-US" sz="1200" b="1" dirty="0" smtClean="0"/>
              <a:t>ICALREPCS</a:t>
            </a:r>
            <a:endParaRPr lang="en-US" sz="1200" b="1" dirty="0"/>
          </a:p>
          <a:p>
            <a:pPr algn="ctr" defTabSz="457200" eaLnBrk="0" hangingPunct="0">
              <a:lnSpc>
                <a:spcPct val="90000"/>
              </a:lnSpc>
              <a:buClr>
                <a:schemeClr val="folHlink"/>
              </a:buClr>
              <a:buSzPct val="135000"/>
              <a:tabLst>
                <a:tab pos="2286000" algn="l"/>
              </a:tabLst>
            </a:pPr>
            <a:r>
              <a:rPr lang="en-US" sz="1200" b="1" dirty="0"/>
              <a:t>October </a:t>
            </a:r>
            <a:r>
              <a:rPr lang="en-US" sz="1200" b="1" dirty="0" smtClean="0"/>
              <a:t>14, 2011</a:t>
            </a:r>
            <a:endParaRPr lang="en-US" sz="1200" b="1" dirty="0"/>
          </a:p>
        </p:txBody>
      </p:sp>
      <p:pic>
        <p:nvPicPr>
          <p:cNvPr id="226201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1095375"/>
            <a:ext cx="7373937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Conclusions 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231900"/>
            <a:ext cx="8629650" cy="49403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 smtClean="0"/>
              <a:t>interface is intended to allow us to create a standard client/server </a:t>
            </a:r>
            <a:r>
              <a:rPr lang="en-US" sz="2400" dirty="0"/>
              <a:t>architecture </a:t>
            </a:r>
            <a:r>
              <a:rPr lang="en-US" sz="2400" dirty="0" smtClean="0"/>
              <a:t>for high level applications </a:t>
            </a:r>
            <a:r>
              <a:rPr lang="en-US" sz="2400" dirty="0"/>
              <a:t>such as: </a:t>
            </a:r>
            <a:r>
              <a:rPr lang="en-US" sz="2400" dirty="0" err="1"/>
              <a:t>areaDetector</a:t>
            </a:r>
            <a:r>
              <a:rPr lang="en-US" sz="2400" dirty="0"/>
              <a:t>, </a:t>
            </a:r>
            <a:r>
              <a:rPr lang="en-US" sz="2400" dirty="0" err="1"/>
              <a:t>Matlab</a:t>
            </a:r>
            <a:r>
              <a:rPr lang="en-US" sz="2400" dirty="0"/>
              <a:t> Middle Layer Toolkit, </a:t>
            </a:r>
            <a:r>
              <a:rPr lang="en-US" sz="2400" dirty="0" smtClean="0"/>
              <a:t>SAD, SDDS</a:t>
            </a:r>
            <a:r>
              <a:rPr lang="en-US" sz="2400" dirty="0"/>
              <a:t>, XAL, GDA, MDS</a:t>
            </a:r>
            <a:r>
              <a:rPr lang="en-US" sz="2400" dirty="0" smtClean="0"/>
              <a:t>+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NSLSII is committed to apply this technology to physics applications, and is </a:t>
            </a:r>
            <a:r>
              <a:rPr lang="en-US" sz="2400" dirty="0" smtClean="0"/>
              <a:t>starting to apply</a:t>
            </a:r>
            <a:r>
              <a:rPr lang="en-US" sz="2400" dirty="0" smtClean="0"/>
              <a:t> </a:t>
            </a:r>
            <a:r>
              <a:rPr lang="en-US" sz="2400" dirty="0" smtClean="0"/>
              <a:t>it for </a:t>
            </a:r>
            <a:r>
              <a:rPr lang="en-US" sz="2400" dirty="0" smtClean="0"/>
              <a:t>applications </a:t>
            </a:r>
            <a:r>
              <a:rPr lang="en-US" sz="2400" dirty="0" smtClean="0"/>
              <a:t>in experiment </a:t>
            </a:r>
            <a:r>
              <a:rPr lang="en-US" sz="2400" dirty="0" smtClean="0"/>
              <a:t>control, </a:t>
            </a:r>
            <a:r>
              <a:rPr lang="en-US" sz="2400" dirty="0" smtClean="0"/>
              <a:t>data </a:t>
            </a:r>
            <a:r>
              <a:rPr lang="en-US" sz="2400" dirty="0" smtClean="0"/>
              <a:t>acquisition, and data analysis.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Low level applications </a:t>
            </a:r>
            <a:r>
              <a:rPr lang="en-US" sz="2400" dirty="0" smtClean="0"/>
              <a:t>will be developed for large data sets in either the V4 Java IOC or by extending the V3 IOC to connect to </a:t>
            </a:r>
            <a:r>
              <a:rPr lang="en-US" sz="2400" dirty="0" err="1" smtClean="0"/>
              <a:t>PVAccess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New structures are easy to create – but we plan to carefully limit these to general and useful normative types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We are in the stage of development most similar to the </a:t>
            </a:r>
            <a:r>
              <a:rPr lang="en-US" sz="2400" dirty="0" smtClean="0"/>
              <a:t>early days of the EPICS collaboration: our first applications are being deployed, the normative types are not settled, there are still many challenges and lot </a:t>
            </a:r>
            <a:r>
              <a:rPr lang="en-US" sz="2400" smtClean="0"/>
              <a:t>of excitement.</a:t>
            </a:r>
            <a:endParaRPr lang="en-US" sz="24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050" y="3495675"/>
            <a:ext cx="12700" cy="169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264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220788"/>
            <a:ext cx="8629650" cy="473551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/>
              <a:t>Version 3 recap</a:t>
            </a:r>
            <a:endParaRPr lang="en-US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dirty="0" smtClean="0"/>
              <a:t>Version 4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 smtClean="0"/>
              <a:t>Version 4 </a:t>
            </a:r>
            <a:r>
              <a:rPr lang="en-US" dirty="0" smtClean="0"/>
              <a:t>Architecture for Machine Control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/>
              <a:t>Version 4 Architecture </a:t>
            </a:r>
            <a:r>
              <a:rPr lang="en-US" dirty="0" smtClean="0"/>
              <a:t>for Beam </a:t>
            </a:r>
            <a:r>
              <a:rPr lang="en-US" dirty="0"/>
              <a:t>L</a:t>
            </a:r>
            <a:r>
              <a:rPr lang="en-US" dirty="0" smtClean="0"/>
              <a:t>ine Control and DAQ</a:t>
            </a:r>
            <a:endParaRPr lang="en-US" dirty="0" smtClean="0"/>
          </a:p>
          <a:p>
            <a:pPr eaLnBrk="1" hangingPunct="1">
              <a:lnSpc>
                <a:spcPct val="100000"/>
              </a:lnSpc>
            </a:pPr>
            <a:r>
              <a:rPr lang="en-US" dirty="0" smtClean="0"/>
              <a:t>Conclusions</a:t>
            </a:r>
          </a:p>
        </p:txBody>
      </p:sp>
      <p:pic>
        <p:nvPicPr>
          <p:cNvPr id="22640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640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6406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050" y="3495675"/>
            <a:ext cx="12700" cy="169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6407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Version 3 Supports Instrumentation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r>
              <a:rPr lang="en-US" sz="1600" dirty="0" smtClean="0"/>
              <a:t>Records represented either an input signal, an output signal or an operation to perform on a set of signals</a:t>
            </a:r>
          </a:p>
          <a:p>
            <a:pPr lvl="1"/>
            <a:r>
              <a:rPr lang="en-US" sz="1200" dirty="0" smtClean="0"/>
              <a:t>Analog input, analog output, (multi-bit)binary input, (multi-bit) binary output, motor, event, PID, </a:t>
            </a:r>
            <a:r>
              <a:rPr lang="en-US" sz="1200" dirty="0" err="1" smtClean="0"/>
              <a:t>calc</a:t>
            </a:r>
            <a:r>
              <a:rPr lang="en-US" sz="1200" dirty="0" smtClean="0"/>
              <a:t>, etc…..</a:t>
            </a:r>
          </a:p>
          <a:p>
            <a:pPr lvl="1"/>
            <a:r>
              <a:rPr lang="en-US" sz="1200" dirty="0" smtClean="0"/>
              <a:t>Agreeing on what a device is – is difficult. Is it a power supply or a magnet? Does a motor have an LVDT, an encoder, back lash?</a:t>
            </a:r>
          </a:p>
          <a:p>
            <a:r>
              <a:rPr lang="en-US" sz="1600" dirty="0" smtClean="0"/>
              <a:t>Records implement continuous control in an autonomous controller to perform DCS functionality.</a:t>
            </a:r>
          </a:p>
          <a:p>
            <a:r>
              <a:rPr lang="en-US" sz="1600" dirty="0" smtClean="0"/>
              <a:t>Many different types of research and industrial facilities successfully applied this to their plant for equipment control.</a:t>
            </a:r>
          </a:p>
          <a:p>
            <a:r>
              <a:rPr lang="en-US" sz="1600" dirty="0" smtClean="0"/>
              <a:t>Process Variables (PVs) are available across the network</a:t>
            </a:r>
          </a:p>
          <a:p>
            <a:pPr lvl="1"/>
            <a:r>
              <a:rPr lang="en-US" sz="1200" dirty="0"/>
              <a:t>Any field of any record can be a process variable.</a:t>
            </a:r>
          </a:p>
          <a:p>
            <a:pPr lvl="1"/>
            <a:r>
              <a:rPr lang="en-US" sz="1200" dirty="0" smtClean="0"/>
              <a:t>Functions on PVs are: get, put, monitor</a:t>
            </a:r>
          </a:p>
          <a:p>
            <a:pPr lvl="1"/>
            <a:r>
              <a:rPr lang="en-US" sz="1200" dirty="0" smtClean="0"/>
              <a:t>This service was designed and implemented to be robust and fast (15K PVs per second to a client on a 100 MB network)</a:t>
            </a:r>
          </a:p>
          <a:p>
            <a:pPr lvl="1"/>
            <a:r>
              <a:rPr lang="en-US" sz="1200" dirty="0" smtClean="0"/>
              <a:t>Channels always have a time stamp, alarm severity, and alarm status – the simple data type was not useful in most cases</a:t>
            </a:r>
          </a:p>
          <a:p>
            <a:pPr lvl="1"/>
            <a:r>
              <a:rPr lang="en-US" sz="1200" dirty="0" smtClean="0"/>
              <a:t>Channels have metadata to describe display, control, and alarm information.</a:t>
            </a:r>
          </a:p>
          <a:p>
            <a:r>
              <a:rPr lang="en-US" sz="1600" dirty="0" smtClean="0"/>
              <a:t>MANY clients were developed on this interface in many languages on many operating systems</a:t>
            </a:r>
            <a:r>
              <a:rPr lang="en-US" sz="1600" dirty="0"/>
              <a:t> </a:t>
            </a:r>
            <a:r>
              <a:rPr lang="en-US" sz="1600" dirty="0" smtClean="0"/>
              <a:t>implementing the full range of SCADA capabilities.</a:t>
            </a:r>
          </a:p>
          <a:p>
            <a:pPr lvl="1"/>
            <a:r>
              <a:rPr lang="en-US" sz="1200" dirty="0" smtClean="0"/>
              <a:t>With two site developing EPICS, there were two display managers.</a:t>
            </a:r>
          </a:p>
          <a:p>
            <a:pPr>
              <a:buFontTx/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001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Version 3 Has Limited Support for Devices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Records did not operate on things more complex than scalar signals.</a:t>
            </a:r>
          </a:p>
          <a:p>
            <a:pPr lvl="1"/>
            <a:r>
              <a:rPr lang="en-US" sz="1200" dirty="0" smtClean="0"/>
              <a:t>No time domain, no frequency domain, no images.</a:t>
            </a:r>
          </a:p>
          <a:p>
            <a:pPr lvl="1"/>
            <a:r>
              <a:rPr lang="en-US" sz="1200" dirty="0" smtClean="0"/>
              <a:t>No way to represent things more complicated than scalar signals and 1 dimensional arrays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Process Variables available across the network could not support everything needed</a:t>
            </a:r>
          </a:p>
          <a:p>
            <a:pPr lvl="1"/>
            <a:r>
              <a:rPr lang="en-US" sz="1200" dirty="0" smtClean="0"/>
              <a:t>No atomic command / response mechanism</a:t>
            </a:r>
          </a:p>
          <a:p>
            <a:pPr lvl="1"/>
            <a:r>
              <a:rPr lang="en-US" sz="1200" dirty="0"/>
              <a:t>N</a:t>
            </a:r>
            <a:r>
              <a:rPr lang="en-US" sz="1200" dirty="0" smtClean="0"/>
              <a:t>o </a:t>
            </a:r>
            <a:r>
              <a:rPr lang="en-US" sz="1200" dirty="0"/>
              <a:t>way to ask for a PV subject to parameters.</a:t>
            </a:r>
            <a:endParaRPr lang="en-US" sz="1200" dirty="0" smtClean="0"/>
          </a:p>
          <a:p>
            <a:pPr lvl="1"/>
            <a:r>
              <a:rPr lang="en-US" sz="1200" dirty="0" smtClean="0"/>
              <a:t>PVs metadata did not always fit properly for every field of a record – such as the display precision – what is the time stamp of this?</a:t>
            </a:r>
          </a:p>
          <a:p>
            <a:pPr lvl="1"/>
            <a:r>
              <a:rPr lang="en-US" sz="1200" dirty="0"/>
              <a:t>Typically a get is done on connection for display, alarm limits, and control metadata changes are not reflected. </a:t>
            </a:r>
            <a:endParaRPr lang="en-US" sz="1200" dirty="0" smtClean="0"/>
          </a:p>
          <a:p>
            <a:pPr lvl="1"/>
            <a:r>
              <a:rPr lang="en-US" sz="1200" dirty="0" smtClean="0"/>
              <a:t>Meta data was sent all of the time, so only time stamp and current alarm information is monitored. 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MANY clients added layers on top of V3 Process Variables to implement more complex data models</a:t>
            </a:r>
            <a:endParaRPr lang="en-US" sz="1600" b="1" dirty="0" smtClean="0"/>
          </a:p>
          <a:p>
            <a:pPr>
              <a:buFontTx/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985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4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9147175" cy="590550"/>
          </a:xfrm>
        </p:spPr>
        <p:txBody>
          <a:bodyPr lIns="0" tIns="0" rIns="0" bIns="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EPICS Version 3 Architecture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82498" name="Text Box 7"/>
          <p:cNvSpPr txBox="1">
            <a:spLocks noChangeArrowheads="1"/>
          </p:cNvSpPr>
          <p:nvPr/>
        </p:nvSpPr>
        <p:spPr bwMode="auto">
          <a:xfrm>
            <a:off x="200025" y="3940663"/>
            <a:ext cx="1055688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>
                <a:solidFill>
                  <a:srgbClr val="000000"/>
                </a:solidFill>
              </a:rPr>
              <a:t>Distributed  Front-Ends</a:t>
            </a:r>
          </a:p>
        </p:txBody>
      </p:sp>
      <p:sp>
        <p:nvSpPr>
          <p:cNvPr id="2282499" name="Rectangle 25"/>
          <p:cNvSpPr>
            <a:spLocks noChangeArrowheads="1"/>
          </p:cNvSpPr>
          <p:nvPr/>
        </p:nvSpPr>
        <p:spPr bwMode="auto">
          <a:xfrm>
            <a:off x="2662237" y="1295401"/>
            <a:ext cx="1255713" cy="1803890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MMLT, SDDS, XAL, SAD, CDEV, SPEC, GDA, etc…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82501" name="Line 48"/>
          <p:cNvSpPr>
            <a:spLocks noChangeShapeType="1"/>
          </p:cNvSpPr>
          <p:nvPr/>
        </p:nvSpPr>
        <p:spPr bwMode="auto">
          <a:xfrm>
            <a:off x="3270250" y="3340590"/>
            <a:ext cx="1587" cy="273050"/>
          </a:xfrm>
          <a:prstGeom prst="line">
            <a:avLst/>
          </a:prstGeom>
          <a:noFill/>
          <a:ln w="3670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02" name="Rectangle 5"/>
          <p:cNvSpPr>
            <a:spLocks noChangeArrowheads="1"/>
          </p:cNvSpPr>
          <p:nvPr/>
        </p:nvSpPr>
        <p:spPr bwMode="auto">
          <a:xfrm>
            <a:off x="1258888" y="3607290"/>
            <a:ext cx="7164387" cy="42862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3" name="Rectangle 11"/>
          <p:cNvSpPr>
            <a:spLocks noChangeArrowheads="1"/>
          </p:cNvSpPr>
          <p:nvPr/>
        </p:nvSpPr>
        <p:spPr bwMode="auto">
          <a:xfrm>
            <a:off x="1004888" y="4521159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04" name="Rectangle 13"/>
          <p:cNvSpPr>
            <a:spLocks noChangeArrowheads="1"/>
          </p:cNvSpPr>
          <p:nvPr/>
        </p:nvSpPr>
        <p:spPr bwMode="auto">
          <a:xfrm>
            <a:off x="954087" y="3598084"/>
            <a:ext cx="7356475" cy="45719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6" name="Text Box 49"/>
          <p:cNvSpPr txBox="1">
            <a:spLocks noChangeArrowheads="1"/>
          </p:cNvSpPr>
          <p:nvPr/>
        </p:nvSpPr>
        <p:spPr bwMode="auto">
          <a:xfrm>
            <a:off x="873125" y="3388215"/>
            <a:ext cx="979487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2282507" name="Line 48"/>
          <p:cNvSpPr>
            <a:spLocks noChangeShapeType="1"/>
          </p:cNvSpPr>
          <p:nvPr/>
        </p:nvSpPr>
        <p:spPr bwMode="auto">
          <a:xfrm>
            <a:off x="1617663" y="3658090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2512" name="Group 61"/>
          <p:cNvGrpSpPr>
            <a:grpSpLocks/>
          </p:cNvGrpSpPr>
          <p:nvPr/>
        </p:nvGrpSpPr>
        <p:grpSpPr bwMode="auto">
          <a:xfrm>
            <a:off x="1298575" y="2488103"/>
            <a:ext cx="1263650" cy="1119187"/>
            <a:chOff x="6026150" y="1874838"/>
            <a:chExt cx="1263650" cy="1119855"/>
          </a:xfrm>
        </p:grpSpPr>
        <p:sp>
          <p:nvSpPr>
            <p:cNvPr id="2282589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</a:rPr>
                <a:t>EDM/MEDM/ DM2K/EDM/QT/IDL/ CSS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282590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91" name="Rectangle 29"/>
            <p:cNvSpPr>
              <a:spLocks noChangeArrowheads="1"/>
            </p:cNvSpPr>
            <p:nvPr/>
          </p:nvSpPr>
          <p:spPr bwMode="auto">
            <a:xfrm>
              <a:off x="6026150" y="2473325"/>
              <a:ext cx="1263650" cy="269875"/>
            </a:xfrm>
            <a:prstGeom prst="rect">
              <a:avLst/>
            </a:prstGeom>
            <a:solidFill>
              <a:srgbClr val="FFFFCC"/>
            </a:solidFill>
            <a:ln w="25560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3" name="Rectangle 26"/>
          <p:cNvSpPr>
            <a:spLocks noChangeArrowheads="1"/>
          </p:cNvSpPr>
          <p:nvPr/>
        </p:nvSpPr>
        <p:spPr bwMode="auto">
          <a:xfrm>
            <a:off x="2662237" y="3077065"/>
            <a:ext cx="1265238" cy="255588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CAC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282514" name="Group 62"/>
          <p:cNvGrpSpPr>
            <a:grpSpLocks/>
          </p:cNvGrpSpPr>
          <p:nvPr/>
        </p:nvGrpSpPr>
        <p:grpSpPr bwMode="auto">
          <a:xfrm>
            <a:off x="5764212" y="2488103"/>
            <a:ext cx="1470025" cy="1119187"/>
            <a:chOff x="6026150" y="1874838"/>
            <a:chExt cx="1263650" cy="1119855"/>
          </a:xfrm>
        </p:grpSpPr>
        <p:sp>
          <p:nvSpPr>
            <p:cNvPr id="2282586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Other GUI tools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82587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88" name="Rectangle 29"/>
            <p:cNvSpPr>
              <a:spLocks noChangeArrowheads="1"/>
            </p:cNvSpPr>
            <p:nvPr/>
          </p:nvSpPr>
          <p:spPr bwMode="auto">
            <a:xfrm>
              <a:off x="6026150" y="2473325"/>
              <a:ext cx="1263650" cy="269875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5" name="Rectangle 12"/>
          <p:cNvSpPr>
            <a:spLocks noChangeArrowheads="1"/>
          </p:cNvSpPr>
          <p:nvPr/>
        </p:nvSpPr>
        <p:spPr bwMode="auto">
          <a:xfrm>
            <a:off x="1079500" y="4145978"/>
            <a:ext cx="1079500" cy="246856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Diag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16" name="Rectangle 12"/>
          <p:cNvSpPr>
            <a:spLocks noChangeArrowheads="1"/>
          </p:cNvSpPr>
          <p:nvPr/>
        </p:nvSpPr>
        <p:spPr bwMode="auto">
          <a:xfrm>
            <a:off x="1079500" y="3876105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19" name="Line 73"/>
          <p:cNvSpPr>
            <a:spLocks noChangeShapeType="1"/>
          </p:cNvSpPr>
          <p:nvPr/>
        </p:nvSpPr>
        <p:spPr bwMode="auto">
          <a:xfrm>
            <a:off x="1609725" y="4386231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29" name="Rectangle 11"/>
          <p:cNvSpPr>
            <a:spLocks noChangeArrowheads="1"/>
          </p:cNvSpPr>
          <p:nvPr/>
        </p:nvSpPr>
        <p:spPr bwMode="auto">
          <a:xfrm>
            <a:off x="2339975" y="4522747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30" name="Line 48"/>
          <p:cNvSpPr>
            <a:spLocks noChangeShapeType="1"/>
          </p:cNvSpPr>
          <p:nvPr/>
        </p:nvSpPr>
        <p:spPr bwMode="auto">
          <a:xfrm>
            <a:off x="2952750" y="3659677"/>
            <a:ext cx="1588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1" name="Rectangle 12"/>
          <p:cNvSpPr>
            <a:spLocks noChangeArrowheads="1"/>
          </p:cNvSpPr>
          <p:nvPr/>
        </p:nvSpPr>
        <p:spPr bwMode="auto">
          <a:xfrm>
            <a:off x="2414588" y="3875575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PS Database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82532" name="Rectangle 12"/>
          <p:cNvSpPr>
            <a:spLocks noChangeArrowheads="1"/>
          </p:cNvSpPr>
          <p:nvPr/>
        </p:nvSpPr>
        <p:spPr bwMode="auto">
          <a:xfrm>
            <a:off x="2414588" y="3869225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CAS</a:t>
            </a:r>
          </a:p>
        </p:txBody>
      </p:sp>
      <p:sp>
        <p:nvSpPr>
          <p:cNvPr id="2282534" name="Line 94"/>
          <p:cNvSpPr>
            <a:spLocks noChangeShapeType="1"/>
          </p:cNvSpPr>
          <p:nvPr/>
        </p:nvSpPr>
        <p:spPr bwMode="auto">
          <a:xfrm>
            <a:off x="2944813" y="4381459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5" name="Rectangle 11"/>
          <p:cNvSpPr>
            <a:spLocks noChangeArrowheads="1"/>
          </p:cNvSpPr>
          <p:nvPr/>
        </p:nvSpPr>
        <p:spPr bwMode="auto">
          <a:xfrm>
            <a:off x="3706813" y="4521159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36" name="Line 48"/>
          <p:cNvSpPr>
            <a:spLocks noChangeShapeType="1"/>
          </p:cNvSpPr>
          <p:nvPr/>
        </p:nvSpPr>
        <p:spPr bwMode="auto">
          <a:xfrm>
            <a:off x="4319588" y="3658090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7" name="Rectangle 12"/>
          <p:cNvSpPr>
            <a:spLocks noChangeArrowheads="1"/>
          </p:cNvSpPr>
          <p:nvPr/>
        </p:nvSpPr>
        <p:spPr bwMode="auto">
          <a:xfrm>
            <a:off x="3781425" y="3873988"/>
            <a:ext cx="1079500" cy="493712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RF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38" name="Rectangle 12"/>
          <p:cNvSpPr>
            <a:spLocks noChangeArrowheads="1"/>
          </p:cNvSpPr>
          <p:nvPr/>
        </p:nvSpPr>
        <p:spPr bwMode="auto">
          <a:xfrm>
            <a:off x="3781425" y="3867638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40" name="Line 100"/>
          <p:cNvSpPr>
            <a:spLocks noChangeShapeType="1"/>
          </p:cNvSpPr>
          <p:nvPr/>
        </p:nvSpPr>
        <p:spPr bwMode="auto">
          <a:xfrm>
            <a:off x="4311650" y="4379872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1" name="Rectangle 11"/>
          <p:cNvSpPr>
            <a:spLocks noChangeArrowheads="1"/>
          </p:cNvSpPr>
          <p:nvPr/>
        </p:nvSpPr>
        <p:spPr bwMode="auto">
          <a:xfrm>
            <a:off x="5057775" y="4522747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42" name="Line 48"/>
          <p:cNvSpPr>
            <a:spLocks noChangeShapeType="1"/>
          </p:cNvSpPr>
          <p:nvPr/>
        </p:nvSpPr>
        <p:spPr bwMode="auto">
          <a:xfrm>
            <a:off x="5670550" y="3659677"/>
            <a:ext cx="1588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3" name="Rectangle 12"/>
          <p:cNvSpPr>
            <a:spLocks noChangeArrowheads="1"/>
          </p:cNvSpPr>
          <p:nvPr/>
        </p:nvSpPr>
        <p:spPr bwMode="auto">
          <a:xfrm>
            <a:off x="5132388" y="3875575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Vac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44" name="Rectangle 12"/>
          <p:cNvSpPr>
            <a:spLocks noChangeArrowheads="1"/>
          </p:cNvSpPr>
          <p:nvPr/>
        </p:nvSpPr>
        <p:spPr bwMode="auto">
          <a:xfrm>
            <a:off x="5132388" y="3869225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46" name="Line 106"/>
          <p:cNvSpPr>
            <a:spLocks noChangeShapeType="1"/>
          </p:cNvSpPr>
          <p:nvPr/>
        </p:nvSpPr>
        <p:spPr bwMode="auto">
          <a:xfrm>
            <a:off x="5662613" y="4381459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7" name="Rectangle 11"/>
          <p:cNvSpPr>
            <a:spLocks noChangeArrowheads="1"/>
          </p:cNvSpPr>
          <p:nvPr/>
        </p:nvSpPr>
        <p:spPr bwMode="auto">
          <a:xfrm>
            <a:off x="6424613" y="4516397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48" name="Line 48"/>
          <p:cNvSpPr>
            <a:spLocks noChangeShapeType="1"/>
          </p:cNvSpPr>
          <p:nvPr/>
        </p:nvSpPr>
        <p:spPr bwMode="auto">
          <a:xfrm>
            <a:off x="7037388" y="3653327"/>
            <a:ext cx="1587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9" name="Rectangle 12"/>
          <p:cNvSpPr>
            <a:spLocks noChangeArrowheads="1"/>
          </p:cNvSpPr>
          <p:nvPr/>
        </p:nvSpPr>
        <p:spPr bwMode="auto">
          <a:xfrm>
            <a:off x="6499225" y="3869225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Util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50" name="Rectangle 12"/>
          <p:cNvSpPr>
            <a:spLocks noChangeArrowheads="1"/>
          </p:cNvSpPr>
          <p:nvPr/>
        </p:nvSpPr>
        <p:spPr bwMode="auto">
          <a:xfrm>
            <a:off x="6499225" y="3862875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CAS</a:t>
            </a:r>
          </a:p>
        </p:txBody>
      </p:sp>
      <p:sp>
        <p:nvSpPr>
          <p:cNvPr id="2282552" name="Line 112"/>
          <p:cNvSpPr>
            <a:spLocks noChangeShapeType="1"/>
          </p:cNvSpPr>
          <p:nvPr/>
        </p:nvSpPr>
        <p:spPr bwMode="auto">
          <a:xfrm>
            <a:off x="7029450" y="4375109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59" name="Rectangle 25"/>
          <p:cNvSpPr>
            <a:spLocks noChangeArrowheads="1"/>
          </p:cNvSpPr>
          <p:nvPr/>
        </p:nvSpPr>
        <p:spPr bwMode="auto">
          <a:xfrm>
            <a:off x="4044949" y="2480165"/>
            <a:ext cx="1492250" cy="620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C, C++, java, </a:t>
            </a:r>
            <a:r>
              <a:rPr lang="en-US" sz="1400" dirty="0" err="1" smtClean="0">
                <a:solidFill>
                  <a:srgbClr val="000000"/>
                </a:solidFill>
              </a:rPr>
              <a:t>Matlab</a:t>
            </a:r>
            <a:r>
              <a:rPr lang="en-US" sz="1400" dirty="0" smtClean="0">
                <a:solidFill>
                  <a:srgbClr val="000000"/>
                </a:solidFill>
              </a:rPr>
              <a:t>, SDDS, Python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82560" name="Line 48"/>
          <p:cNvSpPr>
            <a:spLocks noChangeShapeType="1"/>
          </p:cNvSpPr>
          <p:nvPr/>
        </p:nvSpPr>
        <p:spPr bwMode="auto">
          <a:xfrm>
            <a:off x="4786841" y="3333735"/>
            <a:ext cx="1588" cy="273050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61" name="Rectangle 26"/>
          <p:cNvSpPr>
            <a:spLocks noChangeArrowheads="1"/>
          </p:cNvSpPr>
          <p:nvPr/>
        </p:nvSpPr>
        <p:spPr bwMode="auto">
          <a:xfrm>
            <a:off x="4044950" y="3078653"/>
            <a:ext cx="1492249" cy="255587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CAC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97" name="Group 62"/>
          <p:cNvGrpSpPr>
            <a:grpSpLocks/>
          </p:cNvGrpSpPr>
          <p:nvPr/>
        </p:nvGrpSpPr>
        <p:grpSpPr bwMode="auto">
          <a:xfrm>
            <a:off x="7330601" y="2032000"/>
            <a:ext cx="1470025" cy="1575284"/>
            <a:chOff x="6026150" y="1418469"/>
            <a:chExt cx="1263650" cy="1576224"/>
          </a:xfrm>
        </p:grpSpPr>
        <p:sp>
          <p:nvSpPr>
            <p:cNvPr id="98" name="Rectangle 28"/>
            <p:cNvSpPr>
              <a:spLocks noChangeArrowheads="1"/>
            </p:cNvSpPr>
            <p:nvPr/>
          </p:nvSpPr>
          <p:spPr bwMode="auto">
            <a:xfrm>
              <a:off x="6026150" y="1418469"/>
              <a:ext cx="1263650" cy="1048506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Channel </a:t>
              </a:r>
              <a:r>
                <a:rPr lang="en-US" dirty="0" err="1" smtClean="0">
                  <a:solidFill>
                    <a:srgbClr val="000000"/>
                  </a:solidFill>
                </a:rPr>
                <a:t>Archiver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9"/>
            <p:cNvSpPr>
              <a:spLocks noChangeArrowheads="1"/>
            </p:cNvSpPr>
            <p:nvPr/>
          </p:nvSpPr>
          <p:spPr bwMode="auto">
            <a:xfrm>
              <a:off x="6026150" y="2473325"/>
              <a:ext cx="1263650" cy="269875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92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Version 4 Supports Complex Data Structures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r>
              <a:rPr lang="en-US" sz="1600" dirty="0" smtClean="0"/>
              <a:t>Java IOC can represent devices</a:t>
            </a:r>
          </a:p>
          <a:p>
            <a:pPr lvl="1"/>
            <a:r>
              <a:rPr lang="en-US" sz="1200" dirty="0" smtClean="0"/>
              <a:t>We will likely not implement devices, as it is still difficult to agree on what these are</a:t>
            </a:r>
          </a:p>
          <a:p>
            <a:pPr lvl="1"/>
            <a:r>
              <a:rPr lang="en-US" sz="1200" dirty="0" smtClean="0"/>
              <a:t>We will use V3 records at NSLS II.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PVData</a:t>
            </a:r>
            <a:r>
              <a:rPr lang="en-US" sz="1600" dirty="0" smtClean="0"/>
              <a:t> (PVs) are available across the network</a:t>
            </a:r>
          </a:p>
          <a:p>
            <a:pPr lvl="1"/>
            <a:r>
              <a:rPr lang="en-US" sz="1200" dirty="0" smtClean="0"/>
              <a:t>Functions on PVs are: get, put, monitor, put/process/get (command/response)</a:t>
            </a:r>
          </a:p>
          <a:p>
            <a:pPr lvl="1"/>
            <a:r>
              <a:rPr lang="en-US" sz="1200" dirty="0" smtClean="0"/>
              <a:t>It is also hard to create object models on more complex devices such as a telescope or an accelerator.</a:t>
            </a:r>
          </a:p>
          <a:p>
            <a:pPr lvl="1"/>
            <a:endParaRPr lang="en-US" sz="1200" dirty="0" smtClean="0"/>
          </a:p>
          <a:p>
            <a:r>
              <a:rPr lang="en-US" sz="1600" dirty="0"/>
              <a:t>Normative types are defined to provide metadata for more complex constructs: multi-channel array, table, N dimensional Array, </a:t>
            </a:r>
            <a:r>
              <a:rPr lang="en-US" sz="1600" dirty="0" smtClean="0"/>
              <a:t>Image.</a:t>
            </a:r>
          </a:p>
          <a:p>
            <a:pPr lvl="1"/>
            <a:r>
              <a:rPr lang="en-US" sz="1200" dirty="0" err="1" smtClean="0"/>
              <a:t>PVData</a:t>
            </a:r>
            <a:r>
              <a:rPr lang="en-US" sz="1200" dirty="0" smtClean="0"/>
              <a:t> </a:t>
            </a:r>
            <a:r>
              <a:rPr lang="en-US" sz="1200" dirty="0"/>
              <a:t>always has a time stamp, alarm severity, and alarm status </a:t>
            </a:r>
            <a:endParaRPr lang="en-US" sz="1600" dirty="0"/>
          </a:p>
          <a:p>
            <a:pPr lvl="1"/>
            <a:r>
              <a:rPr lang="en-US" sz="1200" dirty="0"/>
              <a:t>Vectors have useful metadata and distinctions: time domain vector, frequency domain vector, histogram</a:t>
            </a:r>
          </a:p>
          <a:p>
            <a:pPr lvl="1"/>
            <a:r>
              <a:rPr lang="en-US" sz="1200" dirty="0"/>
              <a:t>Operations can be performed on two PVs with the same normative types.</a:t>
            </a:r>
          </a:p>
          <a:p>
            <a:pPr lvl="1"/>
            <a:r>
              <a:rPr lang="en-US" sz="1200" dirty="0" smtClean="0"/>
              <a:t>We have NOT </a:t>
            </a:r>
            <a:endParaRPr lang="en-US" sz="1200" dirty="0" smtClean="0"/>
          </a:p>
          <a:p>
            <a:r>
              <a:rPr lang="en-US" sz="1600" dirty="0" err="1"/>
              <a:t>PVService</a:t>
            </a:r>
            <a:r>
              <a:rPr lang="en-US" sz="1600" dirty="0"/>
              <a:t> supports creating middle layers services</a:t>
            </a:r>
          </a:p>
          <a:p>
            <a:pPr lvl="1"/>
            <a:endParaRPr lang="en-US" sz="1200" dirty="0" smtClean="0"/>
          </a:p>
          <a:p>
            <a:pPr lvl="1"/>
            <a:endParaRPr lang="en-US" sz="800" dirty="0" smtClean="0"/>
          </a:p>
          <a:p>
            <a:r>
              <a:rPr lang="en-US" sz="1600" dirty="0" smtClean="0"/>
              <a:t>MANY servers are being developed on this interface to implement middle layer </a:t>
            </a:r>
            <a:r>
              <a:rPr lang="en-US" sz="1600" dirty="0" smtClean="0"/>
              <a:t>through a collaboration for physics applications. A second collaboration is being established for beam line control, data acquisition, and data analysis.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14408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0" y="215900"/>
            <a:ext cx="9147175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Osaka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  <a:cs typeface="Osaka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  <a:cs typeface="Osaka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  <a:cs typeface="Osaka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  <a:cs typeface="Osaka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Specific Normative Data Types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800" y="1216170"/>
            <a:ext cx="78746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NTMultichannelArray</a:t>
            </a:r>
            <a:r>
              <a:rPr lang="en-US" sz="1200" dirty="0" smtClean="0"/>
              <a:t> – represent a collection of single values as an ordered array</a:t>
            </a:r>
          </a:p>
          <a:p>
            <a:r>
              <a:rPr lang="en-US" sz="1200" dirty="0" smtClean="0"/>
              <a:t>	e.g. all of the temperatures along a beam line or the Australian Synch’s Concatenate Record used on AI’s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NTTimeDomainArray</a:t>
            </a:r>
            <a:endParaRPr lang="en-US" sz="1200" dirty="0" smtClean="0"/>
          </a:p>
          <a:p>
            <a:r>
              <a:rPr lang="en-US" sz="1200" dirty="0" smtClean="0"/>
              <a:t>	e.g. a scope trace from a digitizer or the Circular Buffer in the Compress Record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NTHistogram</a:t>
            </a:r>
            <a:r>
              <a:rPr lang="en-US" sz="1200" dirty="0"/>
              <a:t>	</a:t>
            </a:r>
            <a:r>
              <a:rPr lang="en-US" sz="1200" dirty="0" smtClean="0"/>
              <a:t>e.g. information on a 60 Hz power supply RB posted every hour or the Histogram in the Compress Record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NTNDArray</a:t>
            </a:r>
            <a:r>
              <a:rPr lang="en-US" sz="1200" dirty="0"/>
              <a:t>	</a:t>
            </a:r>
            <a:r>
              <a:rPr lang="en-US" sz="1200" dirty="0" smtClean="0"/>
              <a:t>e.g. multiple frames of a detector taken at 1 KHz for 1 second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NTFrequencyDomainArray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e.g. FFT of 10 KHz data taken for 1 second to study noise frequencies or FFT record output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NTStatistic</a:t>
            </a:r>
            <a:r>
              <a:rPr lang="en-US" sz="1200" dirty="0"/>
              <a:t>	</a:t>
            </a:r>
            <a:r>
              <a:rPr lang="en-US" sz="1200" dirty="0" smtClean="0"/>
              <a:t>e.g. any data being compressed from its original rate – fast sampling in hardware to EPICS DB,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       new function on any database waveform, response from a request to an archive server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NTImage</a:t>
            </a:r>
            <a:r>
              <a:rPr lang="en-US" sz="1200" dirty="0"/>
              <a:t>	</a:t>
            </a:r>
            <a:r>
              <a:rPr lang="en-US" sz="1200" dirty="0" smtClean="0"/>
              <a:t>e.g. image data being collected at a detector into the </a:t>
            </a:r>
            <a:r>
              <a:rPr lang="en-US" sz="1200" dirty="0" err="1" smtClean="0"/>
              <a:t>areaDetactor</a:t>
            </a:r>
            <a:r>
              <a:rPr lang="en-US" sz="1200" dirty="0" smtClean="0"/>
              <a:t> application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NTTable</a:t>
            </a:r>
            <a:r>
              <a:rPr lang="en-US" sz="1200" dirty="0"/>
              <a:t>	</a:t>
            </a:r>
            <a:r>
              <a:rPr lang="en-US" sz="1200" dirty="0" smtClean="0"/>
              <a:t>e.g. a way to return any list of values or collection of name, value pairs of different data type such as </a:t>
            </a:r>
            <a:r>
              <a:rPr lang="en-US" sz="1200" dirty="0" err="1" smtClean="0"/>
              <a:t>twiss</a:t>
            </a:r>
            <a:r>
              <a:rPr lang="en-US" sz="1200" dirty="0" smtClean="0"/>
              <a:t> parameters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or the metadata for a camera set up: filter, exposure time, camera used, etc…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      This is the catch all data type that can define a structure of single values or arrays (of the same length)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NTChannelFinderDirectory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e.g. returned as an ordered list of PVs from a query to a directory service to populate a multi-channel array or table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798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utoShape 133"/>
          <p:cNvSpPr>
            <a:spLocks noChangeArrowheads="1"/>
          </p:cNvSpPr>
          <p:nvPr/>
        </p:nvSpPr>
        <p:spPr bwMode="auto">
          <a:xfrm>
            <a:off x="5563136" y="3799415"/>
            <a:ext cx="1022350" cy="773112"/>
          </a:xfrm>
          <a:prstGeom prst="can">
            <a:avLst>
              <a:gd name="adj" fmla="val 23372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78"/>
          <p:cNvSpPr>
            <a:spLocks noChangeArrowheads="1"/>
          </p:cNvSpPr>
          <p:nvPr/>
        </p:nvSpPr>
        <p:spPr bwMode="auto">
          <a:xfrm>
            <a:off x="6947547" y="3806825"/>
            <a:ext cx="515937" cy="439738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24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9147175" cy="590550"/>
          </a:xfrm>
        </p:spPr>
        <p:txBody>
          <a:bodyPr lIns="0" tIns="0" rIns="0" bIns="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Applying Version 4 to Machine Control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82498" name="Text Box 7"/>
          <p:cNvSpPr txBox="1">
            <a:spLocks noChangeArrowheads="1"/>
          </p:cNvSpPr>
          <p:nvPr/>
        </p:nvSpPr>
        <p:spPr bwMode="auto">
          <a:xfrm>
            <a:off x="200025" y="4948236"/>
            <a:ext cx="1055688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>
                <a:solidFill>
                  <a:srgbClr val="000000"/>
                </a:solidFill>
              </a:rPr>
              <a:t>Distributed  Front-Ends</a:t>
            </a:r>
          </a:p>
        </p:txBody>
      </p:sp>
      <p:sp>
        <p:nvSpPr>
          <p:cNvPr id="2282499" name="Rectangle 25"/>
          <p:cNvSpPr>
            <a:spLocks noChangeArrowheads="1"/>
          </p:cNvSpPr>
          <p:nvPr/>
        </p:nvSpPr>
        <p:spPr bwMode="auto">
          <a:xfrm>
            <a:off x="2822575" y="1058333"/>
            <a:ext cx="1255713" cy="764117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?Refactor? XAL, MMLT, SDDS, GDA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82501" name="Line 48"/>
          <p:cNvSpPr>
            <a:spLocks noChangeShapeType="1"/>
          </p:cNvSpPr>
          <p:nvPr/>
        </p:nvSpPr>
        <p:spPr bwMode="auto">
          <a:xfrm>
            <a:off x="3430588" y="2063750"/>
            <a:ext cx="1587" cy="273050"/>
          </a:xfrm>
          <a:prstGeom prst="line">
            <a:avLst/>
          </a:prstGeom>
          <a:noFill/>
          <a:ln w="3670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02" name="Rectangle 5"/>
          <p:cNvSpPr>
            <a:spLocks noChangeArrowheads="1"/>
          </p:cNvSpPr>
          <p:nvPr/>
        </p:nvSpPr>
        <p:spPr bwMode="auto">
          <a:xfrm>
            <a:off x="1258888" y="4614863"/>
            <a:ext cx="7164387" cy="42862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3" name="Rectangle 11"/>
          <p:cNvSpPr>
            <a:spLocks noChangeArrowheads="1"/>
          </p:cNvSpPr>
          <p:nvPr/>
        </p:nvSpPr>
        <p:spPr bwMode="auto">
          <a:xfrm>
            <a:off x="1004888" y="5528732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04" name="Rectangle 13"/>
          <p:cNvSpPr>
            <a:spLocks noChangeArrowheads="1"/>
          </p:cNvSpPr>
          <p:nvPr/>
        </p:nvSpPr>
        <p:spPr bwMode="auto">
          <a:xfrm>
            <a:off x="1114425" y="2324100"/>
            <a:ext cx="7356475" cy="42863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5" name="Line 48"/>
          <p:cNvSpPr>
            <a:spLocks noChangeShapeType="1"/>
          </p:cNvSpPr>
          <p:nvPr/>
        </p:nvSpPr>
        <p:spPr bwMode="auto">
          <a:xfrm>
            <a:off x="1255713" y="2328863"/>
            <a:ext cx="0" cy="23018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06" name="Text Box 49"/>
          <p:cNvSpPr txBox="1">
            <a:spLocks noChangeArrowheads="1"/>
          </p:cNvSpPr>
          <p:nvPr/>
        </p:nvSpPr>
        <p:spPr bwMode="auto">
          <a:xfrm>
            <a:off x="1033463" y="2111375"/>
            <a:ext cx="979487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2282507" name="Line 48"/>
          <p:cNvSpPr>
            <a:spLocks noChangeShapeType="1"/>
          </p:cNvSpPr>
          <p:nvPr/>
        </p:nvSpPr>
        <p:spPr bwMode="auto">
          <a:xfrm>
            <a:off x="1617663" y="4665663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2512" name="Group 61"/>
          <p:cNvGrpSpPr>
            <a:grpSpLocks/>
          </p:cNvGrpSpPr>
          <p:nvPr/>
        </p:nvGrpSpPr>
        <p:grpSpPr bwMode="auto">
          <a:xfrm>
            <a:off x="1458913" y="1211263"/>
            <a:ext cx="1263650" cy="1119187"/>
            <a:chOff x="6026150" y="1874838"/>
            <a:chExt cx="1263650" cy="1119855"/>
          </a:xfrm>
        </p:grpSpPr>
        <p:sp>
          <p:nvSpPr>
            <p:cNvPr id="2282589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Thin </a:t>
              </a:r>
              <a:r>
                <a:rPr lang="en-US" dirty="0">
                  <a:solidFill>
                    <a:srgbClr val="000000"/>
                  </a:solidFill>
                </a:rPr>
                <a:t>HLA Client</a:t>
              </a:r>
            </a:p>
          </p:txBody>
        </p:sp>
        <p:sp>
          <p:nvSpPr>
            <p:cNvPr id="2282590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91" name="Rectangle 29"/>
            <p:cNvSpPr>
              <a:spLocks noChangeArrowheads="1"/>
            </p:cNvSpPr>
            <p:nvPr/>
          </p:nvSpPr>
          <p:spPr bwMode="auto">
            <a:xfrm>
              <a:off x="6026150" y="2473325"/>
              <a:ext cx="631825" cy="269875"/>
            </a:xfrm>
            <a:prstGeom prst="rect">
              <a:avLst/>
            </a:prstGeom>
            <a:solidFill>
              <a:srgbClr val="FFFFCC"/>
            </a:solidFill>
            <a:ln w="25560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3" name="Rectangle 26"/>
          <p:cNvSpPr>
            <a:spLocks noChangeArrowheads="1"/>
          </p:cNvSpPr>
          <p:nvPr/>
        </p:nvSpPr>
        <p:spPr bwMode="auto">
          <a:xfrm>
            <a:off x="2822575" y="1800225"/>
            <a:ext cx="627856" cy="255588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CAC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282514" name="Group 62"/>
          <p:cNvGrpSpPr>
            <a:grpSpLocks/>
          </p:cNvGrpSpPr>
          <p:nvPr/>
        </p:nvGrpSpPr>
        <p:grpSpPr bwMode="auto">
          <a:xfrm>
            <a:off x="5924550" y="1058331"/>
            <a:ext cx="1470025" cy="1272118"/>
            <a:chOff x="6026150" y="1721817"/>
            <a:chExt cx="1263650" cy="1272876"/>
          </a:xfrm>
        </p:grpSpPr>
        <p:sp>
          <p:nvSpPr>
            <p:cNvPr id="2282586" name="Rectangle 28"/>
            <p:cNvSpPr>
              <a:spLocks noChangeArrowheads="1"/>
            </p:cNvSpPr>
            <p:nvPr/>
          </p:nvSpPr>
          <p:spPr bwMode="auto">
            <a:xfrm>
              <a:off x="6026150" y="1721817"/>
              <a:ext cx="1263650" cy="482524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Control System Studio</a:t>
              </a:r>
            </a:p>
          </p:txBody>
        </p:sp>
        <p:sp>
          <p:nvSpPr>
            <p:cNvPr id="2282587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88" name="Rectangle 29"/>
            <p:cNvSpPr>
              <a:spLocks noChangeArrowheads="1"/>
            </p:cNvSpPr>
            <p:nvPr/>
          </p:nvSpPr>
          <p:spPr bwMode="auto">
            <a:xfrm>
              <a:off x="6026151" y="2473325"/>
              <a:ext cx="622299" cy="269875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5" name="Rectangle 12"/>
          <p:cNvSpPr>
            <a:spLocks noChangeArrowheads="1"/>
          </p:cNvSpPr>
          <p:nvPr/>
        </p:nvSpPr>
        <p:spPr bwMode="auto">
          <a:xfrm>
            <a:off x="1079500" y="5153551"/>
            <a:ext cx="1079500" cy="246856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Diag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16" name="Rectangle 12"/>
          <p:cNvSpPr>
            <a:spLocks noChangeArrowheads="1"/>
          </p:cNvSpPr>
          <p:nvPr/>
        </p:nvSpPr>
        <p:spPr bwMode="auto">
          <a:xfrm>
            <a:off x="1079500" y="4883678"/>
            <a:ext cx="5397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19" name="Line 73"/>
          <p:cNvSpPr>
            <a:spLocks noChangeShapeType="1"/>
          </p:cNvSpPr>
          <p:nvPr/>
        </p:nvSpPr>
        <p:spPr bwMode="auto">
          <a:xfrm>
            <a:off x="1609725" y="5393804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29" name="Rectangle 11"/>
          <p:cNvSpPr>
            <a:spLocks noChangeArrowheads="1"/>
          </p:cNvSpPr>
          <p:nvPr/>
        </p:nvSpPr>
        <p:spPr bwMode="auto">
          <a:xfrm>
            <a:off x="2339975" y="5530320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30" name="Line 48"/>
          <p:cNvSpPr>
            <a:spLocks noChangeShapeType="1"/>
          </p:cNvSpPr>
          <p:nvPr/>
        </p:nvSpPr>
        <p:spPr bwMode="auto">
          <a:xfrm>
            <a:off x="2952750" y="4667250"/>
            <a:ext cx="1588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1" name="Rectangle 12"/>
          <p:cNvSpPr>
            <a:spLocks noChangeArrowheads="1"/>
          </p:cNvSpPr>
          <p:nvPr/>
        </p:nvSpPr>
        <p:spPr bwMode="auto">
          <a:xfrm>
            <a:off x="2414588" y="4883148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PS Database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82532" name="Rectangle 12"/>
          <p:cNvSpPr>
            <a:spLocks noChangeArrowheads="1"/>
          </p:cNvSpPr>
          <p:nvPr/>
        </p:nvSpPr>
        <p:spPr bwMode="auto">
          <a:xfrm>
            <a:off x="2414588" y="4876798"/>
            <a:ext cx="5397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34" name="Line 94"/>
          <p:cNvSpPr>
            <a:spLocks noChangeShapeType="1"/>
          </p:cNvSpPr>
          <p:nvPr/>
        </p:nvSpPr>
        <p:spPr bwMode="auto">
          <a:xfrm>
            <a:off x="2944813" y="5389032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5" name="Rectangle 11"/>
          <p:cNvSpPr>
            <a:spLocks noChangeArrowheads="1"/>
          </p:cNvSpPr>
          <p:nvPr/>
        </p:nvSpPr>
        <p:spPr bwMode="auto">
          <a:xfrm>
            <a:off x="3706813" y="5528732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36" name="Line 48"/>
          <p:cNvSpPr>
            <a:spLocks noChangeShapeType="1"/>
          </p:cNvSpPr>
          <p:nvPr/>
        </p:nvSpPr>
        <p:spPr bwMode="auto">
          <a:xfrm>
            <a:off x="4319588" y="4665663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7" name="Rectangle 12"/>
          <p:cNvSpPr>
            <a:spLocks noChangeArrowheads="1"/>
          </p:cNvSpPr>
          <p:nvPr/>
        </p:nvSpPr>
        <p:spPr bwMode="auto">
          <a:xfrm>
            <a:off x="3781425" y="4881561"/>
            <a:ext cx="1079500" cy="493712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RF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38" name="Rectangle 12"/>
          <p:cNvSpPr>
            <a:spLocks noChangeArrowheads="1"/>
          </p:cNvSpPr>
          <p:nvPr/>
        </p:nvSpPr>
        <p:spPr bwMode="auto">
          <a:xfrm>
            <a:off x="3781425" y="4875211"/>
            <a:ext cx="536575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40" name="Line 100"/>
          <p:cNvSpPr>
            <a:spLocks noChangeShapeType="1"/>
          </p:cNvSpPr>
          <p:nvPr/>
        </p:nvSpPr>
        <p:spPr bwMode="auto">
          <a:xfrm>
            <a:off x="4311650" y="5387445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1" name="Rectangle 11"/>
          <p:cNvSpPr>
            <a:spLocks noChangeArrowheads="1"/>
          </p:cNvSpPr>
          <p:nvPr/>
        </p:nvSpPr>
        <p:spPr bwMode="auto">
          <a:xfrm>
            <a:off x="5057775" y="5530320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42" name="Line 48"/>
          <p:cNvSpPr>
            <a:spLocks noChangeShapeType="1"/>
          </p:cNvSpPr>
          <p:nvPr/>
        </p:nvSpPr>
        <p:spPr bwMode="auto">
          <a:xfrm>
            <a:off x="5670550" y="4667250"/>
            <a:ext cx="1588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3" name="Rectangle 12"/>
          <p:cNvSpPr>
            <a:spLocks noChangeArrowheads="1"/>
          </p:cNvSpPr>
          <p:nvPr/>
        </p:nvSpPr>
        <p:spPr bwMode="auto">
          <a:xfrm>
            <a:off x="5132388" y="4883148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Vac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44" name="Rectangle 12"/>
          <p:cNvSpPr>
            <a:spLocks noChangeArrowheads="1"/>
          </p:cNvSpPr>
          <p:nvPr/>
        </p:nvSpPr>
        <p:spPr bwMode="auto">
          <a:xfrm>
            <a:off x="5132388" y="4876798"/>
            <a:ext cx="5397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CAS</a:t>
            </a:r>
          </a:p>
        </p:txBody>
      </p:sp>
      <p:sp>
        <p:nvSpPr>
          <p:cNvPr id="2282546" name="Line 106"/>
          <p:cNvSpPr>
            <a:spLocks noChangeShapeType="1"/>
          </p:cNvSpPr>
          <p:nvPr/>
        </p:nvSpPr>
        <p:spPr bwMode="auto">
          <a:xfrm>
            <a:off x="5662613" y="5389032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7" name="Rectangle 11"/>
          <p:cNvSpPr>
            <a:spLocks noChangeArrowheads="1"/>
          </p:cNvSpPr>
          <p:nvPr/>
        </p:nvSpPr>
        <p:spPr bwMode="auto">
          <a:xfrm>
            <a:off x="6424613" y="5523970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48" name="Line 48"/>
          <p:cNvSpPr>
            <a:spLocks noChangeShapeType="1"/>
          </p:cNvSpPr>
          <p:nvPr/>
        </p:nvSpPr>
        <p:spPr bwMode="auto">
          <a:xfrm>
            <a:off x="7037388" y="4660900"/>
            <a:ext cx="1587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9" name="Rectangle 12"/>
          <p:cNvSpPr>
            <a:spLocks noChangeArrowheads="1"/>
          </p:cNvSpPr>
          <p:nvPr/>
        </p:nvSpPr>
        <p:spPr bwMode="auto">
          <a:xfrm>
            <a:off x="6499225" y="4876798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Util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50" name="Rectangle 12"/>
          <p:cNvSpPr>
            <a:spLocks noChangeArrowheads="1"/>
          </p:cNvSpPr>
          <p:nvPr/>
        </p:nvSpPr>
        <p:spPr bwMode="auto">
          <a:xfrm>
            <a:off x="6499225" y="4870448"/>
            <a:ext cx="536575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CAS</a:t>
            </a:r>
          </a:p>
        </p:txBody>
      </p:sp>
      <p:sp>
        <p:nvSpPr>
          <p:cNvPr id="2282552" name="Line 112"/>
          <p:cNvSpPr>
            <a:spLocks noChangeShapeType="1"/>
          </p:cNvSpPr>
          <p:nvPr/>
        </p:nvSpPr>
        <p:spPr bwMode="auto">
          <a:xfrm>
            <a:off x="7029450" y="5382682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59" name="Rectangle 25"/>
          <p:cNvSpPr>
            <a:spLocks noChangeArrowheads="1"/>
          </p:cNvSpPr>
          <p:nvPr/>
        </p:nvSpPr>
        <p:spPr bwMode="auto">
          <a:xfrm>
            <a:off x="4205287" y="1203325"/>
            <a:ext cx="1492250" cy="620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Matlab</a:t>
            </a:r>
            <a:r>
              <a:rPr lang="en-US" dirty="0" smtClean="0">
                <a:solidFill>
                  <a:srgbClr val="000000"/>
                </a:solidFill>
              </a:rPr>
              <a:t>, SDDS,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282560" name="Line 48"/>
          <p:cNvSpPr>
            <a:spLocks noChangeShapeType="1"/>
          </p:cNvSpPr>
          <p:nvPr/>
        </p:nvSpPr>
        <p:spPr bwMode="auto">
          <a:xfrm>
            <a:off x="5040316" y="2056895"/>
            <a:ext cx="1588" cy="273050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61" name="Rectangle 26"/>
          <p:cNvSpPr>
            <a:spLocks noChangeArrowheads="1"/>
          </p:cNvSpPr>
          <p:nvPr/>
        </p:nvSpPr>
        <p:spPr bwMode="auto">
          <a:xfrm>
            <a:off x="4205288" y="1801813"/>
            <a:ext cx="835027" cy="255587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80" name="Rectangle 11"/>
          <p:cNvSpPr>
            <a:spLocks noChangeArrowheads="1"/>
          </p:cNvSpPr>
          <p:nvPr/>
        </p:nvSpPr>
        <p:spPr bwMode="auto">
          <a:xfrm>
            <a:off x="7761288" y="5553074"/>
            <a:ext cx="1279525" cy="47255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Diamond </a:t>
            </a:r>
            <a:r>
              <a:rPr lang="en-US" sz="1400" dirty="0">
                <a:solidFill>
                  <a:srgbClr val="000000"/>
                </a:solidFill>
              </a:rPr>
              <a:t>Simulation</a:t>
            </a:r>
          </a:p>
        </p:txBody>
      </p:sp>
      <p:sp>
        <p:nvSpPr>
          <p:cNvPr id="2282581" name="Line 48"/>
          <p:cNvSpPr>
            <a:spLocks noChangeShapeType="1"/>
          </p:cNvSpPr>
          <p:nvPr/>
        </p:nvSpPr>
        <p:spPr bwMode="auto">
          <a:xfrm>
            <a:off x="8374063" y="4656138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82" name="Rectangle 12"/>
          <p:cNvSpPr>
            <a:spLocks noChangeArrowheads="1"/>
          </p:cNvSpPr>
          <p:nvPr/>
        </p:nvSpPr>
        <p:spPr bwMode="auto">
          <a:xfrm>
            <a:off x="7835900" y="4922838"/>
            <a:ext cx="1079500" cy="493712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Diag</a:t>
            </a:r>
            <a:r>
              <a:rPr lang="en-US" sz="1600" dirty="0">
                <a:solidFill>
                  <a:srgbClr val="000000"/>
                </a:solidFill>
              </a:rPr>
              <a:t> &amp; PS</a:t>
            </a:r>
          </a:p>
        </p:txBody>
      </p:sp>
      <p:sp>
        <p:nvSpPr>
          <p:cNvPr id="2282583" name="Rectangle 12"/>
          <p:cNvSpPr>
            <a:spLocks noChangeArrowheads="1"/>
          </p:cNvSpPr>
          <p:nvPr/>
        </p:nvSpPr>
        <p:spPr bwMode="auto">
          <a:xfrm>
            <a:off x="7835900" y="4916488"/>
            <a:ext cx="530225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85" name="Line 73"/>
          <p:cNvSpPr>
            <a:spLocks noChangeShapeType="1"/>
          </p:cNvSpPr>
          <p:nvPr/>
        </p:nvSpPr>
        <p:spPr bwMode="auto">
          <a:xfrm>
            <a:off x="8366125" y="5411788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7" name="Group 62"/>
          <p:cNvGrpSpPr>
            <a:grpSpLocks/>
          </p:cNvGrpSpPr>
          <p:nvPr/>
        </p:nvGrpSpPr>
        <p:grpSpPr bwMode="auto">
          <a:xfrm>
            <a:off x="7490939" y="1211257"/>
            <a:ext cx="1470025" cy="1119187"/>
            <a:chOff x="6026150" y="1874838"/>
            <a:chExt cx="1263650" cy="1119855"/>
          </a:xfrm>
          <a:solidFill>
            <a:srgbClr val="CCFF99"/>
          </a:solidFill>
        </p:grpSpPr>
        <p:sp>
          <p:nvSpPr>
            <p:cNvPr id="98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grpFill/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Channel </a:t>
              </a:r>
              <a:r>
                <a:rPr lang="en-US" dirty="0" err="1" smtClean="0">
                  <a:solidFill>
                    <a:srgbClr val="000000"/>
                  </a:solidFill>
                </a:rPr>
                <a:t>Archiver</a:t>
              </a:r>
              <a:r>
                <a:rPr lang="en-US" dirty="0" smtClean="0">
                  <a:solidFill>
                    <a:srgbClr val="000000"/>
                  </a:solidFill>
                </a:rPr>
                <a:t> View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grp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5933011" y="1538442"/>
            <a:ext cx="1452093" cy="269714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PVManager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6698309" y="2586038"/>
            <a:ext cx="1079500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6698309" y="2886075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Channel Finder </a:t>
            </a:r>
            <a:r>
              <a:rPr lang="en-US" sz="1200" b="1" dirty="0" smtClean="0">
                <a:solidFill>
                  <a:srgbClr val="000000"/>
                </a:solidFill>
              </a:rPr>
              <a:t>Server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6699897" y="3252788"/>
            <a:ext cx="1077912" cy="403225"/>
          </a:xfrm>
          <a:prstGeom prst="rect">
            <a:avLst/>
          </a:prstGeom>
          <a:solidFill>
            <a:srgbClr val="CCFF99"/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SQL</a:t>
            </a:r>
          </a:p>
        </p:txBody>
      </p:sp>
      <p:sp>
        <p:nvSpPr>
          <p:cNvPr id="61" name="Line 77"/>
          <p:cNvSpPr>
            <a:spLocks noChangeShapeType="1"/>
          </p:cNvSpPr>
          <p:nvPr/>
        </p:nvSpPr>
        <p:spPr bwMode="auto">
          <a:xfrm>
            <a:off x="7211072" y="3649663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79"/>
          <p:cNvSpPr txBox="1">
            <a:spLocks noChangeArrowheads="1"/>
          </p:cNvSpPr>
          <p:nvPr/>
        </p:nvSpPr>
        <p:spPr bwMode="auto">
          <a:xfrm>
            <a:off x="6906272" y="3890963"/>
            <a:ext cx="579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RDB</a:t>
            </a:r>
          </a:p>
        </p:txBody>
      </p:sp>
      <p:sp>
        <p:nvSpPr>
          <p:cNvPr id="64" name="Line 48"/>
          <p:cNvSpPr>
            <a:spLocks noChangeShapeType="1"/>
          </p:cNvSpPr>
          <p:nvPr/>
        </p:nvSpPr>
        <p:spPr bwMode="auto">
          <a:xfrm>
            <a:off x="7266561" y="2345530"/>
            <a:ext cx="1847" cy="247385"/>
          </a:xfrm>
          <a:prstGeom prst="line">
            <a:avLst/>
          </a:prstGeom>
          <a:noFill/>
          <a:ln w="36720">
            <a:solidFill>
              <a:srgbClr val="D8FF6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096030" y="1809393"/>
            <a:ext cx="63182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4997981" y="1803046"/>
            <a:ext cx="701786" cy="250653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1616605" y="4883148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2954385" y="4874675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317566" y="4874669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680747" y="4874663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7043928" y="4866190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8373241" y="4916986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4420680" y="2594499"/>
            <a:ext cx="1079500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4420680" y="2894536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Unit Conversion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4422268" y="3261249"/>
            <a:ext cx="1077912" cy="403225"/>
          </a:xfrm>
          <a:prstGeom prst="rect">
            <a:avLst/>
          </a:prstGeom>
          <a:solidFill>
            <a:srgbClr val="CCFF99"/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CAC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>
            <a:off x="4946146" y="2336276"/>
            <a:ext cx="1588" cy="273050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48"/>
          <p:cNvSpPr>
            <a:spLocks noChangeShapeType="1"/>
          </p:cNvSpPr>
          <p:nvPr/>
        </p:nvSpPr>
        <p:spPr bwMode="auto">
          <a:xfrm>
            <a:off x="4971346" y="3657599"/>
            <a:ext cx="1588" cy="957263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7490940" y="1811507"/>
            <a:ext cx="1470024" cy="267601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201426" y="2611427"/>
            <a:ext cx="1079500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3201426" y="2911464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Orbit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3203014" y="3278177"/>
            <a:ext cx="1077912" cy="403225"/>
          </a:xfrm>
          <a:prstGeom prst="rect">
            <a:avLst/>
          </a:prstGeom>
          <a:solidFill>
            <a:srgbClr val="CCFF99"/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CAC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Line 48"/>
          <p:cNvSpPr>
            <a:spLocks noChangeShapeType="1"/>
          </p:cNvSpPr>
          <p:nvPr/>
        </p:nvSpPr>
        <p:spPr bwMode="auto">
          <a:xfrm>
            <a:off x="3743861" y="2343155"/>
            <a:ext cx="1587" cy="273050"/>
          </a:xfrm>
          <a:prstGeom prst="line">
            <a:avLst/>
          </a:prstGeom>
          <a:noFill/>
          <a:ln w="36703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3782838" y="3673475"/>
            <a:ext cx="1588" cy="957263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1989116" y="2587625"/>
            <a:ext cx="1079500" cy="300038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1989116" y="2887663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 smtClean="0">
                <a:solidFill>
                  <a:srgbClr val="000000"/>
                </a:solidFill>
              </a:rPr>
              <a:t>Alignment, Magnet Map..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2" name="Rectangle 15"/>
          <p:cNvSpPr>
            <a:spLocks noChangeArrowheads="1"/>
          </p:cNvSpPr>
          <p:nvPr/>
        </p:nvSpPr>
        <p:spPr bwMode="auto">
          <a:xfrm>
            <a:off x="1992291" y="3262313"/>
            <a:ext cx="1076325" cy="4032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SQL</a:t>
            </a:r>
          </a:p>
        </p:txBody>
      </p:sp>
      <p:sp>
        <p:nvSpPr>
          <p:cNvPr id="93" name="Line 132"/>
          <p:cNvSpPr>
            <a:spLocks noChangeShapeType="1"/>
          </p:cNvSpPr>
          <p:nvPr/>
        </p:nvSpPr>
        <p:spPr bwMode="auto">
          <a:xfrm>
            <a:off x="2525691" y="3659188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AutoShape 133"/>
          <p:cNvSpPr>
            <a:spLocks noChangeArrowheads="1"/>
          </p:cNvSpPr>
          <p:nvPr/>
        </p:nvSpPr>
        <p:spPr bwMode="auto">
          <a:xfrm>
            <a:off x="2222478" y="3808413"/>
            <a:ext cx="592138" cy="728662"/>
          </a:xfrm>
          <a:prstGeom prst="can">
            <a:avLst>
              <a:gd name="adj" fmla="val 30764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2170091" y="4014788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IRMIS</a:t>
            </a:r>
          </a:p>
        </p:txBody>
      </p:sp>
      <p:sp>
        <p:nvSpPr>
          <p:cNvPr id="96" name="Line 48"/>
          <p:cNvSpPr>
            <a:spLocks noChangeShapeType="1"/>
          </p:cNvSpPr>
          <p:nvPr/>
        </p:nvSpPr>
        <p:spPr bwMode="auto">
          <a:xfrm>
            <a:off x="2533628" y="2319338"/>
            <a:ext cx="1588" cy="273050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7926006" y="2586020"/>
            <a:ext cx="544894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7926006" y="2886057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Multichannel Array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05" name="Line 48"/>
          <p:cNvSpPr>
            <a:spLocks noChangeShapeType="1"/>
          </p:cNvSpPr>
          <p:nvPr/>
        </p:nvSpPr>
        <p:spPr bwMode="auto">
          <a:xfrm>
            <a:off x="8468441" y="2317748"/>
            <a:ext cx="1587" cy="273050"/>
          </a:xfrm>
          <a:prstGeom prst="line">
            <a:avLst/>
          </a:prstGeom>
          <a:noFill/>
          <a:ln w="3670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8467888" y="2586014"/>
            <a:ext cx="544894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6661174" y="1809386"/>
            <a:ext cx="723931" cy="269714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flipH="1">
            <a:off x="6580300" y="3032653"/>
            <a:ext cx="277802" cy="4230"/>
          </a:xfrm>
          <a:prstGeom prst="line">
            <a:avLst/>
          </a:prstGeom>
          <a:noFill/>
          <a:ln w="12700" cap="flat" cmpd="sng" algn="ctr">
            <a:solidFill>
              <a:srgbClr val="CCFF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5558373" y="2578627"/>
            <a:ext cx="1079500" cy="300038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5558373" y="2878665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 smtClean="0">
                <a:solidFill>
                  <a:srgbClr val="000000"/>
                </a:solidFill>
              </a:rPr>
              <a:t>Archive Retrieval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5561548" y="3253315"/>
            <a:ext cx="1076325" cy="4032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XML/RPC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1" name="Line 132"/>
          <p:cNvSpPr>
            <a:spLocks noChangeShapeType="1"/>
          </p:cNvSpPr>
          <p:nvPr/>
        </p:nvSpPr>
        <p:spPr bwMode="auto">
          <a:xfrm>
            <a:off x="6094948" y="3650190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6110801" y="2310340"/>
            <a:ext cx="1588" cy="273050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Text Box 134"/>
          <p:cNvSpPr txBox="1">
            <a:spLocks noChangeArrowheads="1"/>
          </p:cNvSpPr>
          <p:nvPr/>
        </p:nvSpPr>
        <p:spPr bwMode="auto">
          <a:xfrm>
            <a:off x="5558373" y="3892174"/>
            <a:ext cx="1101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Channel</a:t>
            </a:r>
          </a:p>
          <a:p>
            <a:r>
              <a:rPr lang="en-US" dirty="0" err="1" smtClean="0"/>
              <a:t>Archiver</a:t>
            </a:r>
            <a:endParaRPr 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3462338" y="1791758"/>
            <a:ext cx="63182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70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utoShape 133"/>
          <p:cNvSpPr>
            <a:spLocks noChangeArrowheads="1"/>
          </p:cNvSpPr>
          <p:nvPr/>
        </p:nvSpPr>
        <p:spPr bwMode="auto">
          <a:xfrm>
            <a:off x="5563136" y="3799415"/>
            <a:ext cx="1022350" cy="773112"/>
          </a:xfrm>
          <a:prstGeom prst="can">
            <a:avLst>
              <a:gd name="adj" fmla="val 23372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78"/>
          <p:cNvSpPr>
            <a:spLocks noChangeArrowheads="1"/>
          </p:cNvSpPr>
          <p:nvPr/>
        </p:nvSpPr>
        <p:spPr bwMode="auto">
          <a:xfrm>
            <a:off x="6947547" y="3806825"/>
            <a:ext cx="515937" cy="439738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24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9147175" cy="590550"/>
          </a:xfrm>
        </p:spPr>
        <p:txBody>
          <a:bodyPr lIns="0" tIns="0" rIns="0" bIns="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Version 4 to Beam Line Control and DAQ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82498" name="Text Box 7"/>
          <p:cNvSpPr txBox="1">
            <a:spLocks noChangeArrowheads="1"/>
          </p:cNvSpPr>
          <p:nvPr/>
        </p:nvSpPr>
        <p:spPr bwMode="auto">
          <a:xfrm>
            <a:off x="1984899" y="4933335"/>
            <a:ext cx="1055688" cy="593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 smtClean="0"/>
              <a:t>1) Request Parallel lanes for user FPGA</a:t>
            </a:r>
          </a:p>
        </p:txBody>
      </p:sp>
      <p:sp>
        <p:nvSpPr>
          <p:cNvPr id="2282499" name="Rectangle 25"/>
          <p:cNvSpPr>
            <a:spLocks noChangeArrowheads="1"/>
          </p:cNvSpPr>
          <p:nvPr/>
        </p:nvSpPr>
        <p:spPr bwMode="auto">
          <a:xfrm>
            <a:off x="3093519" y="1058333"/>
            <a:ext cx="1255713" cy="764117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Spec, GDA, Edna etc…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82501" name="Line 48"/>
          <p:cNvSpPr>
            <a:spLocks noChangeShapeType="1"/>
          </p:cNvSpPr>
          <p:nvPr/>
        </p:nvSpPr>
        <p:spPr bwMode="auto">
          <a:xfrm>
            <a:off x="3701532" y="2063750"/>
            <a:ext cx="1587" cy="273050"/>
          </a:xfrm>
          <a:prstGeom prst="line">
            <a:avLst/>
          </a:prstGeom>
          <a:noFill/>
          <a:ln w="3670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02" name="Rectangle 5"/>
          <p:cNvSpPr>
            <a:spLocks noChangeArrowheads="1"/>
          </p:cNvSpPr>
          <p:nvPr/>
        </p:nvSpPr>
        <p:spPr bwMode="auto">
          <a:xfrm>
            <a:off x="1258888" y="4614863"/>
            <a:ext cx="7164387" cy="42862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3" name="Rectangle 11"/>
          <p:cNvSpPr>
            <a:spLocks noChangeArrowheads="1"/>
          </p:cNvSpPr>
          <p:nvPr/>
        </p:nvSpPr>
        <p:spPr bwMode="auto">
          <a:xfrm>
            <a:off x="1004888" y="5528731"/>
            <a:ext cx="1279525" cy="677335"/>
          </a:xfrm>
          <a:prstGeom prst="rect">
            <a:avLst/>
          </a:prstGeom>
          <a:solidFill>
            <a:srgbClr val="A6F088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Detector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82504" name="Rectangle 13"/>
          <p:cNvSpPr>
            <a:spLocks noChangeArrowheads="1"/>
          </p:cNvSpPr>
          <p:nvPr/>
        </p:nvSpPr>
        <p:spPr bwMode="auto">
          <a:xfrm>
            <a:off x="1114425" y="2324100"/>
            <a:ext cx="7356475" cy="42863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5" name="Line 48"/>
          <p:cNvSpPr>
            <a:spLocks noChangeShapeType="1"/>
          </p:cNvSpPr>
          <p:nvPr/>
        </p:nvSpPr>
        <p:spPr bwMode="auto">
          <a:xfrm>
            <a:off x="1255713" y="2328863"/>
            <a:ext cx="0" cy="23018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06" name="Text Box 49"/>
          <p:cNvSpPr txBox="1">
            <a:spLocks noChangeArrowheads="1"/>
          </p:cNvSpPr>
          <p:nvPr/>
        </p:nvSpPr>
        <p:spPr bwMode="auto">
          <a:xfrm>
            <a:off x="1033463" y="2111375"/>
            <a:ext cx="979487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2282507" name="Line 48"/>
          <p:cNvSpPr>
            <a:spLocks noChangeShapeType="1"/>
          </p:cNvSpPr>
          <p:nvPr/>
        </p:nvSpPr>
        <p:spPr bwMode="auto">
          <a:xfrm flipH="1">
            <a:off x="5994045" y="4665664"/>
            <a:ext cx="1058" cy="13731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2512" name="Group 61"/>
          <p:cNvGrpSpPr>
            <a:grpSpLocks/>
          </p:cNvGrpSpPr>
          <p:nvPr/>
        </p:nvGrpSpPr>
        <p:grpSpPr bwMode="auto">
          <a:xfrm>
            <a:off x="1458913" y="1211263"/>
            <a:ext cx="1263650" cy="1119187"/>
            <a:chOff x="6026150" y="1874838"/>
            <a:chExt cx="1263650" cy="1119855"/>
          </a:xfrm>
        </p:grpSpPr>
        <p:sp>
          <p:nvSpPr>
            <p:cNvPr id="2282589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Thin </a:t>
              </a:r>
              <a:r>
                <a:rPr lang="en-US" dirty="0">
                  <a:solidFill>
                    <a:srgbClr val="000000"/>
                  </a:solidFill>
                </a:rPr>
                <a:t>HLA Client</a:t>
              </a:r>
            </a:p>
          </p:txBody>
        </p:sp>
        <p:sp>
          <p:nvSpPr>
            <p:cNvPr id="2282590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91" name="Rectangle 29"/>
            <p:cNvSpPr>
              <a:spLocks noChangeArrowheads="1"/>
            </p:cNvSpPr>
            <p:nvPr/>
          </p:nvSpPr>
          <p:spPr bwMode="auto">
            <a:xfrm>
              <a:off x="6026150" y="2473325"/>
              <a:ext cx="631825" cy="269875"/>
            </a:xfrm>
            <a:prstGeom prst="rect">
              <a:avLst/>
            </a:prstGeom>
            <a:solidFill>
              <a:srgbClr val="FFFFCC"/>
            </a:solidFill>
            <a:ln w="25560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3" name="Rectangle 26"/>
          <p:cNvSpPr>
            <a:spLocks noChangeArrowheads="1"/>
          </p:cNvSpPr>
          <p:nvPr/>
        </p:nvSpPr>
        <p:spPr bwMode="auto">
          <a:xfrm>
            <a:off x="3093519" y="1800225"/>
            <a:ext cx="627856" cy="255588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CAC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282514" name="Group 62"/>
          <p:cNvGrpSpPr>
            <a:grpSpLocks/>
          </p:cNvGrpSpPr>
          <p:nvPr/>
        </p:nvGrpSpPr>
        <p:grpSpPr bwMode="auto">
          <a:xfrm>
            <a:off x="5924550" y="1058331"/>
            <a:ext cx="1470025" cy="1272118"/>
            <a:chOff x="6026150" y="1721817"/>
            <a:chExt cx="1263650" cy="1272876"/>
          </a:xfrm>
        </p:grpSpPr>
        <p:sp>
          <p:nvSpPr>
            <p:cNvPr id="2282586" name="Rectangle 28"/>
            <p:cNvSpPr>
              <a:spLocks noChangeArrowheads="1"/>
            </p:cNvSpPr>
            <p:nvPr/>
          </p:nvSpPr>
          <p:spPr bwMode="auto">
            <a:xfrm>
              <a:off x="6026150" y="1721817"/>
              <a:ext cx="1263650" cy="482524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Control System Studio</a:t>
              </a:r>
            </a:p>
          </p:txBody>
        </p:sp>
        <p:sp>
          <p:nvSpPr>
            <p:cNvPr id="2282587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88" name="Rectangle 29"/>
            <p:cNvSpPr>
              <a:spLocks noChangeArrowheads="1"/>
            </p:cNvSpPr>
            <p:nvPr/>
          </p:nvSpPr>
          <p:spPr bwMode="auto">
            <a:xfrm>
              <a:off x="6026151" y="2473325"/>
              <a:ext cx="622299" cy="269875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5" name="Rectangle 12"/>
          <p:cNvSpPr>
            <a:spLocks noChangeArrowheads="1"/>
          </p:cNvSpPr>
          <p:nvPr/>
        </p:nvSpPr>
        <p:spPr bwMode="auto">
          <a:xfrm>
            <a:off x="5456939" y="5068881"/>
            <a:ext cx="1079500" cy="459850"/>
          </a:xfrm>
          <a:prstGeom prst="rect">
            <a:avLst/>
          </a:prstGeom>
          <a:solidFill>
            <a:srgbClr val="FFC000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ctr" anchorCtr="0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Data </a:t>
            </a:r>
            <a:r>
              <a:rPr lang="en-US" sz="1600" dirty="0" err="1" smtClean="0">
                <a:solidFill>
                  <a:srgbClr val="000000"/>
                </a:solidFill>
              </a:rPr>
              <a:t>Acq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16" name="Rectangle 12"/>
          <p:cNvSpPr>
            <a:spLocks noChangeArrowheads="1"/>
          </p:cNvSpPr>
          <p:nvPr/>
        </p:nvSpPr>
        <p:spPr bwMode="auto">
          <a:xfrm>
            <a:off x="5456939" y="4799008"/>
            <a:ext cx="5397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grpSp>
        <p:nvGrpSpPr>
          <p:cNvPr id="97" name="Group 62"/>
          <p:cNvGrpSpPr>
            <a:grpSpLocks/>
          </p:cNvGrpSpPr>
          <p:nvPr/>
        </p:nvGrpSpPr>
        <p:grpSpPr bwMode="auto">
          <a:xfrm>
            <a:off x="7490939" y="1211257"/>
            <a:ext cx="1470025" cy="1119187"/>
            <a:chOff x="6026150" y="1874838"/>
            <a:chExt cx="1263650" cy="1119855"/>
          </a:xfrm>
          <a:solidFill>
            <a:srgbClr val="CCFF99"/>
          </a:solidFill>
        </p:grpSpPr>
        <p:sp>
          <p:nvSpPr>
            <p:cNvPr id="98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grpFill/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Channel </a:t>
              </a:r>
              <a:r>
                <a:rPr lang="en-US" dirty="0" err="1" smtClean="0">
                  <a:solidFill>
                    <a:srgbClr val="000000"/>
                  </a:solidFill>
                </a:rPr>
                <a:t>Archiver</a:t>
              </a:r>
              <a:r>
                <a:rPr lang="en-US" dirty="0" smtClean="0">
                  <a:solidFill>
                    <a:srgbClr val="000000"/>
                  </a:solidFill>
                </a:rPr>
                <a:t> View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grp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5933011" y="1538442"/>
            <a:ext cx="1452093" cy="269714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PVManager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6698309" y="2586038"/>
            <a:ext cx="1079500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6698309" y="2886075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Channel Finder </a:t>
            </a:r>
            <a:r>
              <a:rPr lang="en-US" sz="1200" b="1" dirty="0" smtClean="0">
                <a:solidFill>
                  <a:srgbClr val="000000"/>
                </a:solidFill>
              </a:rPr>
              <a:t>Server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6699897" y="3252788"/>
            <a:ext cx="1077912" cy="403225"/>
          </a:xfrm>
          <a:prstGeom prst="rect">
            <a:avLst/>
          </a:prstGeom>
          <a:solidFill>
            <a:srgbClr val="CCFF99"/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SQL</a:t>
            </a:r>
          </a:p>
        </p:txBody>
      </p:sp>
      <p:sp>
        <p:nvSpPr>
          <p:cNvPr id="61" name="Line 77"/>
          <p:cNvSpPr>
            <a:spLocks noChangeShapeType="1"/>
          </p:cNvSpPr>
          <p:nvPr/>
        </p:nvSpPr>
        <p:spPr bwMode="auto">
          <a:xfrm>
            <a:off x="7211072" y="3649663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79"/>
          <p:cNvSpPr txBox="1">
            <a:spLocks noChangeArrowheads="1"/>
          </p:cNvSpPr>
          <p:nvPr/>
        </p:nvSpPr>
        <p:spPr bwMode="auto">
          <a:xfrm>
            <a:off x="6906272" y="3890963"/>
            <a:ext cx="579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RDB</a:t>
            </a:r>
          </a:p>
        </p:txBody>
      </p:sp>
      <p:sp>
        <p:nvSpPr>
          <p:cNvPr id="64" name="Line 48"/>
          <p:cNvSpPr>
            <a:spLocks noChangeShapeType="1"/>
          </p:cNvSpPr>
          <p:nvPr/>
        </p:nvSpPr>
        <p:spPr bwMode="auto">
          <a:xfrm>
            <a:off x="7266561" y="2345530"/>
            <a:ext cx="1847" cy="247385"/>
          </a:xfrm>
          <a:prstGeom prst="line">
            <a:avLst/>
          </a:prstGeom>
          <a:noFill/>
          <a:ln w="36720">
            <a:solidFill>
              <a:srgbClr val="D8FF6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096030" y="1809393"/>
            <a:ext cx="63182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5994044" y="4798478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4420680" y="2594499"/>
            <a:ext cx="1079500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4420680" y="2894536"/>
            <a:ext cx="1079500" cy="377825"/>
          </a:xfrm>
          <a:prstGeom prst="rect">
            <a:avLst/>
          </a:prstGeom>
          <a:solidFill>
            <a:srgbClr val="FFC000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Virtual Axis Conversion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4422268" y="3261249"/>
            <a:ext cx="1077912" cy="403225"/>
          </a:xfrm>
          <a:prstGeom prst="rect">
            <a:avLst/>
          </a:prstGeom>
          <a:solidFill>
            <a:srgbClr val="CCFF99"/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CAC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>
            <a:off x="4946146" y="2336276"/>
            <a:ext cx="1588" cy="273050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48"/>
          <p:cNvSpPr>
            <a:spLocks noChangeShapeType="1"/>
          </p:cNvSpPr>
          <p:nvPr/>
        </p:nvSpPr>
        <p:spPr bwMode="auto">
          <a:xfrm>
            <a:off x="4971346" y="3657599"/>
            <a:ext cx="1588" cy="957263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7490940" y="1811507"/>
            <a:ext cx="1470024" cy="267601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201426" y="2611427"/>
            <a:ext cx="1079500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3201426" y="2911464"/>
            <a:ext cx="1079500" cy="377825"/>
          </a:xfrm>
          <a:prstGeom prst="rect">
            <a:avLst/>
          </a:prstGeom>
          <a:solidFill>
            <a:srgbClr val="FFC000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Analysis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3203014" y="3278177"/>
            <a:ext cx="1077912" cy="403225"/>
          </a:xfrm>
          <a:prstGeom prst="rect">
            <a:avLst/>
          </a:prstGeom>
          <a:solidFill>
            <a:srgbClr val="CCFF99"/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CAC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Line 48"/>
          <p:cNvSpPr>
            <a:spLocks noChangeShapeType="1"/>
          </p:cNvSpPr>
          <p:nvPr/>
        </p:nvSpPr>
        <p:spPr bwMode="auto">
          <a:xfrm>
            <a:off x="3743861" y="2343155"/>
            <a:ext cx="1587" cy="273050"/>
          </a:xfrm>
          <a:prstGeom prst="line">
            <a:avLst/>
          </a:prstGeom>
          <a:noFill/>
          <a:ln w="36703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4096117" y="3673475"/>
            <a:ext cx="1588" cy="957263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1989116" y="2587625"/>
            <a:ext cx="1079500" cy="300038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1989116" y="2887663"/>
            <a:ext cx="1079500" cy="377825"/>
          </a:xfrm>
          <a:prstGeom prst="rect">
            <a:avLst/>
          </a:prstGeom>
          <a:solidFill>
            <a:srgbClr val="FFC000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 smtClean="0">
                <a:solidFill>
                  <a:srgbClr val="000000"/>
                </a:solidFill>
              </a:rPr>
              <a:t>Experiment Information</a:t>
            </a:r>
            <a:r>
              <a:rPr lang="en-US" sz="1200" b="1" dirty="0" smtClean="0">
                <a:solidFill>
                  <a:srgbClr val="000000"/>
                </a:solidFill>
              </a:rPr>
              <a:t>.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2" name="Rectangle 15"/>
          <p:cNvSpPr>
            <a:spLocks noChangeArrowheads="1"/>
          </p:cNvSpPr>
          <p:nvPr/>
        </p:nvSpPr>
        <p:spPr bwMode="auto">
          <a:xfrm>
            <a:off x="1992291" y="3262313"/>
            <a:ext cx="1076325" cy="4032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SQL</a:t>
            </a:r>
          </a:p>
        </p:txBody>
      </p:sp>
      <p:sp>
        <p:nvSpPr>
          <p:cNvPr id="93" name="Line 132"/>
          <p:cNvSpPr>
            <a:spLocks noChangeShapeType="1"/>
          </p:cNvSpPr>
          <p:nvPr/>
        </p:nvSpPr>
        <p:spPr bwMode="auto">
          <a:xfrm>
            <a:off x="2525691" y="3659188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AutoShape 133"/>
          <p:cNvSpPr>
            <a:spLocks noChangeArrowheads="1"/>
          </p:cNvSpPr>
          <p:nvPr/>
        </p:nvSpPr>
        <p:spPr bwMode="auto">
          <a:xfrm>
            <a:off x="2222478" y="3808413"/>
            <a:ext cx="592138" cy="728662"/>
          </a:xfrm>
          <a:prstGeom prst="can">
            <a:avLst>
              <a:gd name="adj" fmla="val 30764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2170091" y="4014788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IRMIS</a:t>
            </a:r>
          </a:p>
        </p:txBody>
      </p:sp>
      <p:sp>
        <p:nvSpPr>
          <p:cNvPr id="96" name="Line 48"/>
          <p:cNvSpPr>
            <a:spLocks noChangeShapeType="1"/>
          </p:cNvSpPr>
          <p:nvPr/>
        </p:nvSpPr>
        <p:spPr bwMode="auto">
          <a:xfrm>
            <a:off x="2533628" y="2319338"/>
            <a:ext cx="1588" cy="273050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7926006" y="2586020"/>
            <a:ext cx="544894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7926006" y="2886057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Multichannel Array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05" name="Line 48"/>
          <p:cNvSpPr>
            <a:spLocks noChangeShapeType="1"/>
          </p:cNvSpPr>
          <p:nvPr/>
        </p:nvSpPr>
        <p:spPr bwMode="auto">
          <a:xfrm>
            <a:off x="8468441" y="2317748"/>
            <a:ext cx="1587" cy="273050"/>
          </a:xfrm>
          <a:prstGeom prst="line">
            <a:avLst/>
          </a:prstGeom>
          <a:noFill/>
          <a:ln w="3670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8467888" y="2586014"/>
            <a:ext cx="544894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6661174" y="1809386"/>
            <a:ext cx="723931" cy="269714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flipH="1">
            <a:off x="6580300" y="3032653"/>
            <a:ext cx="277802" cy="4230"/>
          </a:xfrm>
          <a:prstGeom prst="line">
            <a:avLst/>
          </a:prstGeom>
          <a:noFill/>
          <a:ln w="12700" cap="flat" cmpd="sng" algn="ctr">
            <a:solidFill>
              <a:srgbClr val="CCFF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5558373" y="2578627"/>
            <a:ext cx="1079500" cy="300038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5558373" y="2878665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 smtClean="0">
                <a:solidFill>
                  <a:srgbClr val="000000"/>
                </a:solidFill>
              </a:rPr>
              <a:t>Archive Retrieval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5561548" y="3253315"/>
            <a:ext cx="1076325" cy="4032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XML/RPC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1" name="Line 132"/>
          <p:cNvSpPr>
            <a:spLocks noChangeShapeType="1"/>
          </p:cNvSpPr>
          <p:nvPr/>
        </p:nvSpPr>
        <p:spPr bwMode="auto">
          <a:xfrm>
            <a:off x="6094948" y="3650190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6110801" y="2310340"/>
            <a:ext cx="1588" cy="273050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Text Box 134"/>
          <p:cNvSpPr txBox="1">
            <a:spLocks noChangeArrowheads="1"/>
          </p:cNvSpPr>
          <p:nvPr/>
        </p:nvSpPr>
        <p:spPr bwMode="auto">
          <a:xfrm>
            <a:off x="5558373" y="3892174"/>
            <a:ext cx="1101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Channel</a:t>
            </a:r>
          </a:p>
          <a:p>
            <a:r>
              <a:rPr lang="en-US" dirty="0" err="1" smtClean="0"/>
              <a:t>Archiver</a:t>
            </a:r>
            <a:endParaRPr 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3733282" y="1791758"/>
            <a:ext cx="631825" cy="269714"/>
          </a:xfrm>
          <a:prstGeom prst="rect">
            <a:avLst/>
          </a:prstGeom>
          <a:solidFill>
            <a:srgbClr val="FFC000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2284413" y="6112933"/>
            <a:ext cx="590528" cy="12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>
            <a:off x="2428876" y="6028267"/>
            <a:ext cx="167735" cy="1777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7071" y="580359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N-lanes</a:t>
            </a:r>
            <a:endParaRPr lang="en-US" sz="1200" dirty="0"/>
          </a:p>
        </p:txBody>
      </p:sp>
      <p:sp>
        <p:nvSpPr>
          <p:cNvPr id="118" name="AutoShape 133"/>
          <p:cNvSpPr>
            <a:spLocks noChangeArrowheads="1"/>
          </p:cNvSpPr>
          <p:nvPr/>
        </p:nvSpPr>
        <p:spPr bwMode="auto">
          <a:xfrm>
            <a:off x="2857497" y="5916690"/>
            <a:ext cx="592138" cy="728662"/>
          </a:xfrm>
          <a:prstGeom prst="can">
            <a:avLst>
              <a:gd name="adj" fmla="val 30764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Text Box 134"/>
          <p:cNvSpPr txBox="1">
            <a:spLocks noChangeArrowheads="1"/>
          </p:cNvSpPr>
          <p:nvPr/>
        </p:nvSpPr>
        <p:spPr bwMode="auto">
          <a:xfrm>
            <a:off x="2805110" y="6123065"/>
            <a:ext cx="6623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Detector</a:t>
            </a:r>
          </a:p>
          <a:p>
            <a:r>
              <a:rPr lang="en-US" sz="1200" dirty="0" smtClean="0"/>
              <a:t>Storage</a:t>
            </a:r>
            <a:endParaRPr lang="en-US" sz="12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301341" y="5638775"/>
            <a:ext cx="590528" cy="127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 bwMode="auto">
          <a:xfrm>
            <a:off x="2445804" y="5554109"/>
            <a:ext cx="167735" cy="177799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Rectangle 11"/>
          <p:cNvSpPr>
            <a:spLocks noChangeArrowheads="1"/>
          </p:cNvSpPr>
          <p:nvPr/>
        </p:nvSpPr>
        <p:spPr bwMode="auto">
          <a:xfrm>
            <a:off x="2906151" y="5153553"/>
            <a:ext cx="1279525" cy="677335"/>
          </a:xfrm>
          <a:prstGeom prst="rect">
            <a:avLst/>
          </a:prstGeom>
          <a:solidFill>
            <a:srgbClr val="FFC000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User FPGA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4213244" y="5370511"/>
            <a:ext cx="1243695" cy="127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 bwMode="auto">
          <a:xfrm flipV="1">
            <a:off x="4202134" y="5731908"/>
            <a:ext cx="2787326" cy="2644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5" name="Line 48"/>
          <p:cNvSpPr>
            <a:spLocks noChangeShapeType="1"/>
          </p:cNvSpPr>
          <p:nvPr/>
        </p:nvSpPr>
        <p:spPr bwMode="auto">
          <a:xfrm flipH="1">
            <a:off x="7526566" y="4640256"/>
            <a:ext cx="1058" cy="144905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12"/>
          <p:cNvSpPr>
            <a:spLocks noChangeArrowheads="1"/>
          </p:cNvSpPr>
          <p:nvPr/>
        </p:nvSpPr>
        <p:spPr bwMode="auto">
          <a:xfrm>
            <a:off x="6989460" y="5043473"/>
            <a:ext cx="1079500" cy="873217"/>
          </a:xfrm>
          <a:prstGeom prst="rect">
            <a:avLst/>
          </a:prstGeom>
          <a:solidFill>
            <a:srgbClr val="FFC000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ctr" anchorCtr="0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Data Analysis.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7" name="Rectangle 12"/>
          <p:cNvSpPr>
            <a:spLocks noChangeArrowheads="1"/>
          </p:cNvSpPr>
          <p:nvPr/>
        </p:nvSpPr>
        <p:spPr bwMode="auto">
          <a:xfrm>
            <a:off x="6989460" y="4773601"/>
            <a:ext cx="539750" cy="284786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7526565" y="4773071"/>
            <a:ext cx="542395" cy="284616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4480217" y="4816467"/>
            <a:ext cx="1055688" cy="593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 smtClean="0"/>
              <a:t>2) User FPGA Converts to </a:t>
            </a:r>
            <a:r>
              <a:rPr lang="en-US" sz="1200" i="1" dirty="0" err="1" smtClean="0"/>
              <a:t>NTType</a:t>
            </a:r>
            <a:endParaRPr lang="en-US" sz="1200" i="1" dirty="0" smtClean="0"/>
          </a:p>
        </p:txBody>
      </p:sp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8120119" y="5080305"/>
            <a:ext cx="1055688" cy="7593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 smtClean="0"/>
              <a:t>3) Analysis In IOC creates </a:t>
            </a:r>
            <a:r>
              <a:rPr lang="en-US" sz="1200" i="1" dirty="0" err="1" smtClean="0"/>
              <a:t>resutls</a:t>
            </a:r>
            <a:r>
              <a:rPr lang="en-US" sz="1200" i="1" dirty="0" smtClean="0"/>
              <a:t> as </a:t>
            </a:r>
            <a:r>
              <a:rPr lang="en-US" sz="1200" i="1" dirty="0" err="1" smtClean="0"/>
              <a:t>NTType</a:t>
            </a:r>
            <a:endParaRPr lang="en-US" sz="1200" i="1" dirty="0" smtClean="0"/>
          </a:p>
        </p:txBody>
      </p:sp>
      <p:sp>
        <p:nvSpPr>
          <p:cNvPr id="131" name="Text Box 7"/>
          <p:cNvSpPr txBox="1">
            <a:spLocks noChangeArrowheads="1"/>
          </p:cNvSpPr>
          <p:nvPr/>
        </p:nvSpPr>
        <p:spPr bwMode="auto">
          <a:xfrm>
            <a:off x="3171265" y="3669850"/>
            <a:ext cx="1055688" cy="92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 smtClean="0"/>
              <a:t>4) Analysis In middle layer </a:t>
            </a:r>
            <a:r>
              <a:rPr lang="en-US" sz="1200" i="1" dirty="0" err="1" smtClean="0"/>
              <a:t>sevice</a:t>
            </a:r>
            <a:r>
              <a:rPr lang="en-US" sz="1200" i="1" dirty="0" smtClean="0"/>
              <a:t> creates </a:t>
            </a:r>
            <a:r>
              <a:rPr lang="en-US" sz="1200" i="1" dirty="0" err="1" smtClean="0"/>
              <a:t>resutls</a:t>
            </a:r>
            <a:r>
              <a:rPr lang="en-US" sz="1200" i="1" dirty="0" smtClean="0"/>
              <a:t> as </a:t>
            </a:r>
            <a:r>
              <a:rPr lang="en-US" sz="1200" i="1" dirty="0" err="1" smtClean="0"/>
              <a:t>NTType</a:t>
            </a:r>
            <a:endParaRPr lang="en-US" sz="1200" i="1" dirty="0" smtClean="0"/>
          </a:p>
        </p:txBody>
      </p: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3636810" y="2079100"/>
            <a:ext cx="2606841" cy="260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 dirty="0"/>
              <a:t>5</a:t>
            </a:r>
            <a:r>
              <a:rPr lang="en-US" sz="1200" i="1" dirty="0" smtClean="0"/>
              <a:t>) Connect V4 client to existing codes</a:t>
            </a:r>
          </a:p>
        </p:txBody>
      </p:sp>
    </p:spTree>
    <p:extLst>
      <p:ext uri="{BB962C8B-B14F-4D97-AF65-F5344CB8AC3E}">
        <p14:creationId xmlns:p14="http://schemas.microsoft.com/office/powerpoint/2010/main" val="4086578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0099"/>
      </a:accent1>
      <a:accent2>
        <a:srgbClr val="00AFAF"/>
      </a:accent2>
      <a:accent3>
        <a:srgbClr val="FFFFFF"/>
      </a:accent3>
      <a:accent4>
        <a:srgbClr val="000000"/>
      </a:accent4>
      <a:accent5>
        <a:srgbClr val="AAAACA"/>
      </a:accent5>
      <a:accent6>
        <a:srgbClr val="009E9E"/>
      </a:accent6>
      <a:hlink>
        <a:srgbClr val="FFCC66"/>
      </a:hlink>
      <a:folHlink>
        <a:srgbClr val="FF0000"/>
      </a:folHlink>
    </a:clrScheme>
    <a:fontScheme name="1_Blank">
      <a:majorFont>
        <a:latin typeface="Arial Narrow"/>
        <a:ea typeface="Osaka"/>
        <a:cs typeface=""/>
      </a:majorFont>
      <a:minorFont>
        <a:latin typeface="Arial Narrow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135000"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135000"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Osaka" charset="-128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41253</TotalTime>
  <Words>1192</Words>
  <Application>Microsoft Office PowerPoint</Application>
  <PresentationFormat>On-screen Show (4:3)</PresentationFormat>
  <Paragraphs>230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1_Blank</vt:lpstr>
      <vt:lpstr>Document</vt:lpstr>
      <vt:lpstr>Photo Editor Photo</vt:lpstr>
      <vt:lpstr>EPICS V4 Expands Support to Physics Application, Data Acsuisition, and Data Analysis</vt:lpstr>
      <vt:lpstr>Outline</vt:lpstr>
      <vt:lpstr>Version 3 Supports Instrumentation</vt:lpstr>
      <vt:lpstr>Version 3 Has Limited Support for Devices</vt:lpstr>
      <vt:lpstr>EPICS Version 3 Architecture</vt:lpstr>
      <vt:lpstr>Version 4 Supports Complex Data Structures</vt:lpstr>
      <vt:lpstr>PowerPoint Presentation</vt:lpstr>
      <vt:lpstr>Applying Version 4 to Machine Control</vt:lpstr>
      <vt:lpstr>Version 4 to Beam Line Control and DAQ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dalesio</dc:creator>
  <cp:lastModifiedBy>dalesio</cp:lastModifiedBy>
  <cp:revision>847</cp:revision>
  <cp:lastPrinted>2001-06-19T16:13:41Z</cp:lastPrinted>
  <dcterms:modified xsi:type="dcterms:W3CDTF">2012-10-10T17:14:00Z</dcterms:modified>
</cp:coreProperties>
</file>