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0" r:id="rId3"/>
    <p:sldId id="261" r:id="rId4"/>
    <p:sldId id="262" r:id="rId5"/>
    <p:sldId id="266" r:id="rId6"/>
    <p:sldId id="267" r:id="rId7"/>
    <p:sldId id="268" r:id="rId8"/>
    <p:sldId id="270" r:id="rId9"/>
    <p:sldId id="272" r:id="rId10"/>
    <p:sldId id="273" r:id="rId11"/>
    <p:sldId id="274" r:id="rId12"/>
    <p:sldId id="271" r:id="rId13"/>
    <p:sldId id="269" r:id="rId14"/>
    <p:sldId id="263" r:id="rId15"/>
    <p:sldId id="264" r:id="rId16"/>
    <p:sldId id="275" r:id="rId17"/>
    <p:sldId id="265" r:id="rId18"/>
  </p:sldIdLst>
  <p:sldSz cx="9144000" cy="6858000" type="screen4x3"/>
  <p:notesSz cx="6811963" cy="99425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94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/>
  </p:normalViewPr>
  <p:slideViewPr>
    <p:cSldViewPr>
      <p:cViewPr varScale="1">
        <p:scale>
          <a:sx n="89" d="100"/>
          <a:sy n="89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108"/>
      </p:cViewPr>
      <p:guideLst>
        <p:guide orient="horz" pos="3131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112" y="0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388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112" y="9445388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5029E26-3CDE-4E2A-9243-F4CFA73F77C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7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112" y="0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3637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262" y="4722695"/>
            <a:ext cx="4995440" cy="447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388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112" y="9445388"/>
            <a:ext cx="2951851" cy="497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733" tIns="45866" rIns="91733" bIns="4586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D204273-9E39-4C9A-A251-EF1633DCAA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45F3C-3CEB-4A25-85B6-CDCC4A5FEFE4}" type="slidenum">
              <a:rPr lang="en-GB"/>
              <a:pPr/>
              <a:t>1</a:t>
            </a:fld>
            <a:endParaRPr lang="en-GB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41CCE-8A12-40BB-9B34-BDA9373B9D37}" type="slidenum">
              <a:rPr lang="en-GB"/>
              <a:pPr/>
              <a:t>2</a:t>
            </a:fld>
            <a:endParaRPr lang="en-GB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75048"/>
          </a:xfrm>
        </p:spPr>
        <p:txBody>
          <a:bodyPr/>
          <a:lstStyle>
            <a:lvl1pPr marL="0" indent="0" algn="ctr">
              <a:buFontTx/>
              <a:buNone/>
              <a:defRPr sz="2000" baseline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0" y="476250"/>
            <a:ext cx="914400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cxnSp>
        <p:nvCxnSpPr>
          <p:cNvPr id="3" name="Straight Connector 2"/>
          <p:cNvCxnSpPr/>
          <p:nvPr userDrawn="1"/>
        </p:nvCxnSpPr>
        <p:spPr bwMode="gray">
          <a:xfrm>
            <a:off x="7243117" y="6309320"/>
            <a:ext cx="0" cy="359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39552" y="5960313"/>
            <a:ext cx="835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 smtClean="0">
                <a:latin typeface="+mn-lt"/>
              </a:rPr>
              <a:t>Disclaimer</a:t>
            </a:r>
            <a:r>
              <a:rPr lang="fr-FR" sz="1100" i="1" dirty="0" smtClean="0">
                <a:latin typeface="+mn-lt"/>
              </a:rPr>
              <a:t>: The </a:t>
            </a:r>
            <a:r>
              <a:rPr lang="fr-FR" sz="1100" i="1" dirty="0" err="1" smtClean="0">
                <a:latin typeface="+mn-lt"/>
              </a:rPr>
              <a:t>views</a:t>
            </a:r>
            <a:r>
              <a:rPr lang="fr-FR" sz="1100" i="1" dirty="0" smtClean="0">
                <a:latin typeface="+mn-lt"/>
              </a:rPr>
              <a:t> and opinions </a:t>
            </a:r>
            <a:r>
              <a:rPr lang="fr-FR" sz="1100" i="1" dirty="0" err="1" smtClean="0">
                <a:latin typeface="+mn-lt"/>
              </a:rPr>
              <a:t>expressed</a:t>
            </a:r>
            <a:r>
              <a:rPr lang="fr-FR" sz="1100" i="1" dirty="0" smtClean="0">
                <a:latin typeface="+mn-lt"/>
              </a:rPr>
              <a:t> </a:t>
            </a:r>
            <a:r>
              <a:rPr lang="fr-FR" sz="1100" i="1" dirty="0" err="1" smtClean="0">
                <a:latin typeface="+mn-lt"/>
              </a:rPr>
              <a:t>herein</a:t>
            </a:r>
            <a:r>
              <a:rPr lang="fr-FR" sz="1100" i="1" dirty="0" smtClean="0">
                <a:latin typeface="+mn-lt"/>
              </a:rPr>
              <a:t> do not </a:t>
            </a:r>
            <a:r>
              <a:rPr lang="fr-FR" sz="1100" i="1" dirty="0" err="1" smtClean="0">
                <a:latin typeface="+mn-lt"/>
              </a:rPr>
              <a:t>necessarily</a:t>
            </a:r>
            <a:r>
              <a:rPr lang="fr-FR" sz="1100" i="1" dirty="0" smtClean="0">
                <a:latin typeface="+mn-lt"/>
              </a:rPr>
              <a:t> </a:t>
            </a:r>
            <a:r>
              <a:rPr lang="fr-FR" sz="1100" i="1" dirty="0" err="1" smtClean="0">
                <a:latin typeface="+mn-lt"/>
              </a:rPr>
              <a:t>reflect</a:t>
            </a:r>
            <a:r>
              <a:rPr lang="fr-FR" sz="1100" i="1" dirty="0" smtClean="0">
                <a:latin typeface="+mn-lt"/>
              </a:rPr>
              <a:t> </a:t>
            </a:r>
            <a:r>
              <a:rPr lang="fr-FR" sz="1100" i="1" baseline="0" dirty="0" err="1" smtClean="0">
                <a:latin typeface="+mn-lt"/>
              </a:rPr>
              <a:t>anything</a:t>
            </a:r>
            <a:r>
              <a:rPr lang="fr-FR" sz="1100" i="1" baseline="0" dirty="0" smtClean="0">
                <a:latin typeface="+mn-lt"/>
              </a:rPr>
              <a:t>.</a:t>
            </a:r>
            <a:endParaRPr lang="fr-FR" sz="1100" i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1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609600"/>
            <a:ext cx="20002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3088" y="609600"/>
            <a:ext cx="58483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7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98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813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088" y="17526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752600"/>
            <a:ext cx="39243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8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5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5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0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1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573088" y="6096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3088" y="1752600"/>
            <a:ext cx="8001000" cy="4196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476250"/>
            <a:ext cx="9144000" cy="0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038" name="Picture 14" descr="PowerPoint_Graphi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5700"/>
            <a:ext cx="9144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 Box 15"/>
          <p:cNvSpPr txBox="1">
            <a:spLocks noChangeArrowheads="1"/>
          </p:cNvSpPr>
          <p:nvPr/>
        </p:nvSpPr>
        <p:spPr bwMode="auto">
          <a:xfrm>
            <a:off x="2590800" y="6406148"/>
            <a:ext cx="4573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8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EPICS</a:t>
            </a:r>
            <a:r>
              <a:rPr lang="en-GB" sz="8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Lectures:</a:t>
            </a:r>
            <a:r>
              <a:rPr lang="en-GB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Introduction to EPICS V4, </a:t>
            </a:r>
            <a:r>
              <a:rPr lang="en-GB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</a:t>
            </a:r>
            <a:r>
              <a:rPr lang="en-GB" sz="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Feb 2015</a:t>
            </a:r>
            <a:r>
              <a:rPr lang="en-GB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GB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GB" sz="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2015, ITER Organization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458200" y="6373950"/>
            <a:ext cx="58578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 dirty="0">
                <a:latin typeface="+mj-lt"/>
              </a:rPr>
              <a:t>Page </a:t>
            </a:r>
            <a:fld id="{47BA91C2-74BF-4480-8BF1-C44F20807924}" type="slidenum">
              <a:rPr lang="en-GB" sz="800" smtClean="0">
                <a:latin typeface="+mj-lt"/>
              </a:rPr>
              <a:pPr>
                <a:spcBef>
                  <a:spcPct val="50000"/>
                </a:spcBef>
              </a:pPr>
              <a:t>‹#›</a:t>
            </a:fld>
            <a:endParaRPr lang="en-GB" sz="800" dirty="0"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08302" y="6372383"/>
            <a:ext cx="111672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 smtClean="0">
                <a:latin typeface="+mj-lt"/>
              </a:rPr>
              <a:t>IDM</a:t>
            </a:r>
            <a:r>
              <a:rPr lang="en-US" sz="800" baseline="0" dirty="0" smtClean="0">
                <a:latin typeface="+mj-lt"/>
              </a:rPr>
              <a:t> UID: Q33XV4</a:t>
            </a:r>
            <a:endParaRPr lang="en-GB" sz="800" dirty="0">
              <a:latin typeface="+mj-lt"/>
            </a:endParaRPr>
          </a:p>
        </p:txBody>
      </p:sp>
      <p:cxnSp>
        <p:nvCxnSpPr>
          <p:cNvPr id="10" name="Straight Connector 9"/>
          <p:cNvCxnSpPr/>
          <p:nvPr/>
        </p:nvCxnSpPr>
        <p:spPr bwMode="gray">
          <a:xfrm>
            <a:off x="7243117" y="6309320"/>
            <a:ext cx="0" cy="359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defTabSz="795338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57238" indent="-279400" algn="l" defTabSz="79533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36650" indent="-188913" algn="l" defTabSz="795338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11300" indent="-184150" algn="l" defTabSz="795338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885950" indent="-184150" algn="l" defTabSz="79533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343150" indent="-184150" algn="l" defTabSz="79533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800350" indent="-184150" algn="l" defTabSz="79533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257550" indent="-184150" algn="l" defTabSz="79533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714750" indent="-184150" algn="l" defTabSz="795338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715616" y="540000"/>
            <a:ext cx="7772400" cy="35661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i="1" dirty="0" smtClean="0">
                <a:solidFill>
                  <a:srgbClr val="000000"/>
                </a:solidFill>
              </a:rPr>
              <a:t>Supporting </a:t>
            </a:r>
            <a:r>
              <a:rPr lang="en-US" sz="2000" b="0" i="1" dirty="0">
                <a:solidFill>
                  <a:srgbClr val="000000"/>
                </a:solidFill>
              </a:rPr>
              <a:t>the next generation of scientific control systems </a:t>
            </a:r>
            <a:r>
              <a:rPr lang="en-US" sz="2000" b="0" i="1" dirty="0" smtClean="0">
                <a:solidFill>
                  <a:srgbClr val="000000"/>
                </a:solidFill>
              </a:rPr>
              <a:t/>
            </a:r>
            <a:br>
              <a:rPr lang="en-US" sz="2000" b="0" i="1" dirty="0" smtClean="0">
                <a:solidFill>
                  <a:srgbClr val="000000"/>
                </a:solidFill>
              </a:rPr>
            </a:br>
            <a:r>
              <a:rPr lang="en-US" sz="2000" b="0" i="1" dirty="0">
                <a:solidFill>
                  <a:srgbClr val="000000"/>
                </a:solidFill>
              </a:rPr>
              <a:t/>
            </a:r>
            <a:br>
              <a:rPr lang="en-US" sz="2000" b="0" i="1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Introduction to                V4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sz="2400" i="1" dirty="0" smtClean="0">
                <a:solidFill>
                  <a:srgbClr val="000000"/>
                </a:solidFill>
              </a:rPr>
              <a:t>Design, Features </a:t>
            </a:r>
            <a:r>
              <a:rPr lang="en-US" sz="2400" i="1" dirty="0">
                <a:solidFill>
                  <a:srgbClr val="000000"/>
                </a:solidFill>
              </a:rPr>
              <a:t>and </a:t>
            </a:r>
            <a:r>
              <a:rPr lang="en-US" sz="2400" i="1" dirty="0" smtClean="0">
                <a:solidFill>
                  <a:srgbClr val="000000"/>
                </a:solidFill>
              </a:rPr>
              <a:t>Status</a:t>
            </a:r>
            <a:endParaRPr lang="en-US" sz="2400" i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4221088"/>
            <a:ext cx="6400800" cy="1775048"/>
          </a:xfrm>
        </p:spPr>
        <p:txBody>
          <a:bodyPr/>
          <a:lstStyle/>
          <a:p>
            <a:r>
              <a:rPr lang="en-US" dirty="0"/>
              <a:t>Ralph Lange</a:t>
            </a:r>
          </a:p>
          <a:p>
            <a:r>
              <a:rPr lang="en-US" sz="1600" dirty="0"/>
              <a:t>EPICS Lecture Series</a:t>
            </a:r>
          </a:p>
          <a:p>
            <a:r>
              <a:rPr lang="en-US" sz="1600" dirty="0" smtClean="0"/>
              <a:t>16 </a:t>
            </a:r>
            <a:r>
              <a:rPr lang="en-US" sz="1600" dirty="0"/>
              <a:t>F</a:t>
            </a:r>
            <a:r>
              <a:rPr lang="en-US" sz="1600" dirty="0" smtClean="0"/>
              <a:t>eb 2015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56" y="1890000"/>
            <a:ext cx="1872208" cy="169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Types – Specific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ell-defined </a:t>
            </a:r>
            <a:r>
              <a:rPr lang="en-US" dirty="0"/>
              <a:t>standard </a:t>
            </a:r>
            <a:r>
              <a:rPr lang="en-US" dirty="0" smtClean="0"/>
              <a:t>structures:</a:t>
            </a:r>
            <a:endParaRPr lang="en-US" dirty="0"/>
          </a:p>
          <a:p>
            <a:pPr lvl="1"/>
            <a:r>
              <a:rPr lang="en-US" b="1" i="1" dirty="0" err="1" smtClean="0"/>
              <a:t>NTMultiChannel</a:t>
            </a:r>
            <a:r>
              <a:rPr lang="en-US" dirty="0" smtClean="0"/>
              <a:t>: array of PVs (name, value, meta data)</a:t>
            </a:r>
          </a:p>
          <a:p>
            <a:pPr lvl="1"/>
            <a:r>
              <a:rPr lang="en-US" b="1" i="1" dirty="0" err="1" smtClean="0"/>
              <a:t>NTNDArray</a:t>
            </a:r>
            <a:r>
              <a:rPr lang="en-US" dirty="0" smtClean="0"/>
              <a:t>: </a:t>
            </a:r>
            <a:r>
              <a:rPr lang="en-US" dirty="0" err="1"/>
              <a:t>a</a:t>
            </a:r>
            <a:r>
              <a:rPr lang="en-US" dirty="0" err="1" smtClean="0"/>
              <a:t>reaDetector</a:t>
            </a:r>
            <a:r>
              <a:rPr lang="en-US" dirty="0" smtClean="0"/>
              <a:t> image and meta data</a:t>
            </a:r>
          </a:p>
          <a:p>
            <a:pPr lvl="1"/>
            <a:r>
              <a:rPr lang="en-US" b="1" i="1" dirty="0" err="1" smtClean="0"/>
              <a:t>NTContinuum</a:t>
            </a:r>
            <a:r>
              <a:rPr lang="en-US" dirty="0" smtClean="0"/>
              <a:t>: point series in time or frequency domain</a:t>
            </a:r>
          </a:p>
          <a:p>
            <a:pPr lvl="1"/>
            <a:r>
              <a:rPr lang="en-US" b="1" i="1" dirty="0" err="1" smtClean="0"/>
              <a:t>NTHistogram</a:t>
            </a:r>
            <a:r>
              <a:rPr lang="en-US" dirty="0" smtClean="0"/>
              <a:t>: array of binned data</a:t>
            </a:r>
          </a:p>
          <a:p>
            <a:pPr lvl="1"/>
            <a:r>
              <a:rPr lang="en-US" b="1" i="1" dirty="0" err="1" smtClean="0"/>
              <a:t>NTAggregate</a:t>
            </a:r>
            <a:r>
              <a:rPr lang="en-US" dirty="0" smtClean="0"/>
              <a:t>: statistics for a measurement over time (start time, end time, </a:t>
            </a:r>
            <a:r>
              <a:rPr lang="en-US" dirty="0" err="1" smtClean="0"/>
              <a:t>no.samples</a:t>
            </a:r>
            <a:r>
              <a:rPr lang="en-US" dirty="0" smtClean="0"/>
              <a:t>, mean, sigma, min, max)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99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Types – Examples</a:t>
            </a:r>
            <a:endParaRPr lang="en-GB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736304" cy="152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17032"/>
            <a:ext cx="285393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2879363" cy="30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13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pvaSrv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pvAccess</a:t>
            </a:r>
            <a:r>
              <a:rPr lang="en-US" dirty="0" smtClean="0"/>
              <a:t> server running on a regular V3 DB (IOC)</a:t>
            </a:r>
          </a:p>
          <a:p>
            <a:r>
              <a:rPr lang="en-US" b="1" i="1" dirty="0" err="1" smtClean="0"/>
              <a:t>dbPv</a:t>
            </a:r>
            <a:r>
              <a:rPr lang="en-US" dirty="0" smtClean="0"/>
              <a:t> function:</a:t>
            </a:r>
          </a:p>
          <a:p>
            <a:pPr lvl="1"/>
            <a:r>
              <a:rPr lang="en-US" dirty="0" smtClean="0"/>
              <a:t>Zero configuration</a:t>
            </a:r>
          </a:p>
          <a:p>
            <a:pPr lvl="1"/>
            <a:r>
              <a:rPr lang="en-US" dirty="0" smtClean="0"/>
              <a:t>Any </a:t>
            </a:r>
            <a:r>
              <a:rPr lang="en-US" dirty="0" err="1" smtClean="0"/>
              <a:t>record.field</a:t>
            </a:r>
            <a:r>
              <a:rPr lang="en-US" dirty="0" smtClean="0"/>
              <a:t> PV is available as a standard NT structure</a:t>
            </a:r>
          </a:p>
          <a:p>
            <a:r>
              <a:rPr lang="en-US" b="1" i="1" dirty="0" smtClean="0"/>
              <a:t>(Planned) </a:t>
            </a:r>
            <a:r>
              <a:rPr lang="en-US" b="1" i="1" dirty="0" err="1" smtClean="0"/>
              <a:t>dbGroup</a:t>
            </a:r>
            <a:r>
              <a:rPr lang="en-US" dirty="0" smtClean="0"/>
              <a:t> function:</a:t>
            </a:r>
          </a:p>
          <a:p>
            <a:pPr lvl="1"/>
            <a:r>
              <a:rPr lang="en-US" dirty="0" smtClean="0"/>
              <a:t>Arbitrary groups of </a:t>
            </a:r>
            <a:r>
              <a:rPr lang="en-US" dirty="0" err="1" smtClean="0"/>
              <a:t>record.field</a:t>
            </a:r>
            <a:r>
              <a:rPr lang="en-US" dirty="0" smtClean="0"/>
              <a:t> PVs are accessible under a new name as a single container, allowing atomic access</a:t>
            </a:r>
          </a:p>
          <a:p>
            <a:pPr lvl="1"/>
            <a:r>
              <a:rPr lang="en-US" dirty="0" smtClean="0"/>
              <a:t>Configuration: </a:t>
            </a:r>
            <a:r>
              <a:rPr lang="en-US" i="1" dirty="0" smtClean="0"/>
              <a:t>static persistent</a:t>
            </a:r>
            <a:r>
              <a:rPr lang="en-US" dirty="0" smtClean="0"/>
              <a:t> (at IOC boot time) and/or </a:t>
            </a:r>
            <a:r>
              <a:rPr lang="en-US" i="1" dirty="0" smtClean="0"/>
              <a:t>dynamic volatile</a:t>
            </a:r>
            <a:r>
              <a:rPr lang="en-US" dirty="0" smtClean="0"/>
              <a:t> (on-the-fly as part of the access)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9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/ V4 Interoperability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V4 </a:t>
            </a:r>
            <a:r>
              <a:rPr lang="en-US" b="1" i="1" dirty="0" err="1" smtClean="0"/>
              <a:t>pvAccess</a:t>
            </a:r>
            <a:r>
              <a:rPr lang="en-US" b="1" i="1" dirty="0" smtClean="0"/>
              <a:t> client library </a:t>
            </a:r>
            <a:r>
              <a:rPr lang="en-US" dirty="0" smtClean="0"/>
              <a:t>handles </a:t>
            </a:r>
            <a:r>
              <a:rPr lang="en-US" dirty="0" err="1" smtClean="0"/>
              <a:t>pvAccess</a:t>
            </a:r>
            <a:r>
              <a:rPr lang="en-US" dirty="0" smtClean="0"/>
              <a:t> and Channel Access:</a:t>
            </a:r>
            <a:br>
              <a:rPr lang="en-US" dirty="0" smtClean="0"/>
            </a:br>
            <a:r>
              <a:rPr lang="en-US" dirty="0" smtClean="0"/>
              <a:t>New clients can connect to V4 and V3 servers.</a:t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i="1" dirty="0" smtClean="0"/>
              <a:t>Does not need any change on V3 IOC.</a:t>
            </a:r>
          </a:p>
          <a:p>
            <a:r>
              <a:rPr lang="en-US" b="1" i="1" dirty="0" err="1" smtClean="0"/>
              <a:t>pvaSrv</a:t>
            </a:r>
            <a:r>
              <a:rPr lang="en-US" dirty="0" smtClean="0"/>
              <a:t> puts a </a:t>
            </a:r>
            <a:r>
              <a:rPr lang="en-US" dirty="0" err="1" smtClean="0"/>
              <a:t>pvAccess</a:t>
            </a:r>
            <a:r>
              <a:rPr lang="en-US" dirty="0" smtClean="0"/>
              <a:t> server on top of the existing EPICS V3 DB:</a:t>
            </a:r>
            <a:br>
              <a:rPr lang="en-US" dirty="0" smtClean="0"/>
            </a:br>
            <a:r>
              <a:rPr lang="en-US" dirty="0" smtClean="0"/>
              <a:t>New clients can use </a:t>
            </a:r>
            <a:r>
              <a:rPr lang="en-US" dirty="0" err="1" smtClean="0"/>
              <a:t>pvAccess</a:t>
            </a:r>
            <a:r>
              <a:rPr lang="en-US" dirty="0" smtClean="0"/>
              <a:t> to connect to V3 IOCs.</a:t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i="1" dirty="0" smtClean="0"/>
              <a:t>Needs </a:t>
            </a:r>
            <a:r>
              <a:rPr lang="en-US" i="1" dirty="0" err="1" smtClean="0"/>
              <a:t>pvaSrv</a:t>
            </a:r>
            <a:r>
              <a:rPr lang="en-US" i="1" dirty="0" smtClean="0"/>
              <a:t> and V4 libraries on V3 IOC.</a:t>
            </a:r>
          </a:p>
          <a:p>
            <a:r>
              <a:rPr lang="en-US" b="1" i="1" dirty="0" smtClean="0"/>
              <a:t>(Planned) Gateway</a:t>
            </a:r>
            <a:r>
              <a:rPr lang="en-US" i="1" dirty="0" smtClean="0"/>
              <a:t> </a:t>
            </a:r>
            <a:r>
              <a:rPr lang="en-US" dirty="0" smtClean="0"/>
              <a:t>handles protocol conversion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1620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Using V4 at the Moment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Diamond</a:t>
            </a:r>
            <a:r>
              <a:rPr lang="en-US" dirty="0"/>
              <a:t>:</a:t>
            </a:r>
            <a:r>
              <a:rPr lang="en-US" dirty="0" smtClean="0"/>
              <a:t> transferring </a:t>
            </a:r>
            <a:r>
              <a:rPr lang="en-US" dirty="0" err="1" smtClean="0"/>
              <a:t>areaDetector</a:t>
            </a:r>
            <a:r>
              <a:rPr lang="en-US" dirty="0" smtClean="0"/>
              <a:t> images across the network using </a:t>
            </a:r>
            <a:r>
              <a:rPr lang="en-US" dirty="0" err="1"/>
              <a:t>pvAccess</a:t>
            </a:r>
            <a:endParaRPr lang="en-US" dirty="0"/>
          </a:p>
          <a:p>
            <a:pPr lvl="1"/>
            <a:r>
              <a:rPr lang="en-US" dirty="0" smtClean="0"/>
              <a:t>Using &gt;90% of physical bandwidth (no compression)</a:t>
            </a:r>
          </a:p>
          <a:p>
            <a:pPr lvl="1"/>
            <a:r>
              <a:rPr lang="en-US" dirty="0" smtClean="0"/>
              <a:t>Using &gt;120% of physical bandwidth (lossless compression)</a:t>
            </a:r>
          </a:p>
          <a:p>
            <a:pPr marL="288000" indent="-288000"/>
            <a:r>
              <a:rPr lang="en-US" b="1" i="1" dirty="0"/>
              <a:t>NSLS II</a:t>
            </a:r>
            <a:r>
              <a:rPr lang="en-US" dirty="0"/>
              <a:t>: middle layer services provide structured data</a:t>
            </a:r>
          </a:p>
          <a:p>
            <a:pPr marL="756000" lvl="1" indent="-280800">
              <a:spcBef>
                <a:spcPts val="240"/>
              </a:spcBef>
            </a:pPr>
            <a:r>
              <a:rPr lang="en-US" dirty="0" smtClean="0"/>
              <a:t>E.g. collecting BPM readings into position vector</a:t>
            </a:r>
          </a:p>
          <a:p>
            <a:pPr marL="756000" lvl="1" indent="-280800">
              <a:spcBef>
                <a:spcPts val="240"/>
              </a:spcBef>
            </a:pPr>
            <a:r>
              <a:rPr lang="en-US" dirty="0" smtClean="0"/>
              <a:t>E.g. </a:t>
            </a:r>
            <a:r>
              <a:rPr lang="en-US" dirty="0" err="1" smtClean="0"/>
              <a:t>ArchiveServer</a:t>
            </a:r>
            <a:r>
              <a:rPr lang="en-US" dirty="0" smtClean="0"/>
              <a:t> for querying archived data</a:t>
            </a:r>
          </a:p>
          <a:p>
            <a:pPr marL="286100" indent="-280800">
              <a:spcBef>
                <a:spcPts val="680"/>
              </a:spcBef>
            </a:pPr>
            <a:r>
              <a:rPr lang="en-US" b="1" i="1" dirty="0" smtClean="0"/>
              <a:t>SNS </a:t>
            </a:r>
            <a:r>
              <a:rPr lang="en-US" b="1" i="1" dirty="0" err="1" smtClean="0"/>
              <a:t>Beamlines</a:t>
            </a:r>
            <a:r>
              <a:rPr lang="en-US" dirty="0" smtClean="0"/>
              <a:t>: implementing next generation of controls</a:t>
            </a:r>
          </a:p>
        </p:txBody>
      </p:sp>
    </p:spTree>
    <p:extLst>
      <p:ext uri="{BB962C8B-B14F-4D97-AF65-F5344CB8AC3E}">
        <p14:creationId xmlns:p14="http://schemas.microsoft.com/office/powerpoint/2010/main" val="247984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and Status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V4 Development Group (since 2012):</a:t>
            </a:r>
          </a:p>
          <a:p>
            <a:pPr lvl="1"/>
            <a:r>
              <a:rPr lang="en-US" dirty="0" smtClean="0"/>
              <a:t>~6 developers actively involved</a:t>
            </a:r>
          </a:p>
          <a:p>
            <a:pPr lvl="1"/>
            <a:r>
              <a:rPr lang="en-US" dirty="0" smtClean="0"/>
              <a:t>Weekly </a:t>
            </a:r>
            <a:r>
              <a:rPr lang="en-US" dirty="0" err="1" smtClean="0"/>
              <a:t>telecon</a:t>
            </a:r>
            <a:r>
              <a:rPr lang="en-US" dirty="0" smtClean="0"/>
              <a:t>, three face-to-face meetings per year</a:t>
            </a:r>
          </a:p>
          <a:p>
            <a:r>
              <a:rPr lang="en-US" dirty="0" smtClean="0"/>
              <a:t>Currently 4.4.0 release:</a:t>
            </a:r>
          </a:p>
          <a:p>
            <a:pPr lvl="1"/>
            <a:r>
              <a:rPr lang="en-US" dirty="0" smtClean="0"/>
              <a:t>Usable (beyond beta)</a:t>
            </a:r>
          </a:p>
          <a:p>
            <a:pPr lvl="1"/>
            <a:r>
              <a:rPr lang="en-US" dirty="0" smtClean="0"/>
              <a:t>SNS are beating the bugs out</a:t>
            </a:r>
            <a:br>
              <a:rPr lang="en-US" dirty="0" smtClean="0"/>
            </a:br>
            <a:r>
              <a:rPr lang="en-US" dirty="0" smtClean="0"/>
              <a:t>(unit tests do not cover extreme conditions)</a:t>
            </a:r>
          </a:p>
          <a:p>
            <a:r>
              <a:rPr lang="en-US" dirty="0" smtClean="0"/>
              <a:t>Next planned releases:</a:t>
            </a:r>
          </a:p>
          <a:p>
            <a:pPr lvl="1"/>
            <a:r>
              <a:rPr lang="en-US" dirty="0" smtClean="0"/>
              <a:t>4.4.1 (May): </a:t>
            </a:r>
            <a:r>
              <a:rPr lang="en-US" dirty="0" err="1" smtClean="0"/>
              <a:t>bugfixes</a:t>
            </a:r>
            <a:r>
              <a:rPr lang="en-US" dirty="0" smtClean="0"/>
              <a:t>, Base 3.15 compatibility</a:t>
            </a:r>
          </a:p>
          <a:p>
            <a:pPr lvl="1"/>
            <a:r>
              <a:rPr lang="en-US" dirty="0" smtClean="0"/>
              <a:t>4.5 (fall): Base 3.16, grouping PVs on an IOC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65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V4 extends V3 without replacing the existing IOC.</a:t>
            </a:r>
          </a:p>
          <a:p>
            <a:r>
              <a:rPr lang="en-US" dirty="0" err="1" smtClean="0"/>
              <a:t>pvData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pvAccess</a:t>
            </a:r>
            <a:r>
              <a:rPr lang="en-US" dirty="0" smtClean="0"/>
              <a:t> add flexible structures and an efficient network protocol.</a:t>
            </a:r>
          </a:p>
          <a:p>
            <a:r>
              <a:rPr lang="en-US" dirty="0"/>
              <a:t>S</a:t>
            </a:r>
            <a:r>
              <a:rPr lang="en-US" dirty="0" smtClean="0"/>
              <a:t>et of well-defined containers allows generic clients to handle most applications.</a:t>
            </a:r>
          </a:p>
          <a:p>
            <a:r>
              <a:rPr lang="en-US" dirty="0" smtClean="0"/>
              <a:t>Beyond beta status, first in-production users are happy.</a:t>
            </a:r>
          </a:p>
          <a:p>
            <a:r>
              <a:rPr lang="en-US" dirty="0" smtClean="0"/>
              <a:t>Some important parts (Gateway, PV grouping) are still under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5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applications in CODAC?</a:t>
            </a:r>
          </a:p>
          <a:p>
            <a:r>
              <a:rPr lang="en-US" dirty="0" smtClean="0"/>
              <a:t>Need for fusion specific NT container types?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25834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Preface:</a:t>
            </a:r>
            <a:r>
              <a:rPr lang="en-US" dirty="0" smtClean="0"/>
              <a:t> What V4 Is Not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V4 is not a replacement for V3</a:t>
            </a:r>
          </a:p>
          <a:p>
            <a:r>
              <a:rPr lang="en-US" dirty="0" smtClean="0"/>
              <a:t>V4 does not introduce a new IOC database</a:t>
            </a:r>
          </a:p>
          <a:p>
            <a:r>
              <a:rPr lang="en-US" dirty="0" smtClean="0"/>
              <a:t>V4 does not require you to rewrite all your drivers</a:t>
            </a:r>
          </a:p>
          <a:p>
            <a:r>
              <a:rPr lang="en-US" dirty="0" smtClean="0"/>
              <a:t>V4 does not break existing systems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V4 extends V3, and does not require upgrading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Outline:</a:t>
            </a:r>
            <a:r>
              <a:rPr lang="en-US" dirty="0" smtClean="0"/>
              <a:t> What V4 </a:t>
            </a:r>
            <a:r>
              <a:rPr lang="en-US" dirty="0"/>
              <a:t>I</a:t>
            </a:r>
            <a:r>
              <a:rPr lang="en-US" dirty="0" smtClean="0"/>
              <a:t>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pvData</a:t>
            </a:r>
            <a:r>
              <a:rPr lang="en-US" dirty="0" smtClean="0"/>
              <a:t>: an API to create and manage structured data</a:t>
            </a:r>
          </a:p>
          <a:p>
            <a:r>
              <a:rPr lang="en-US" b="1" i="1" dirty="0" err="1" smtClean="0"/>
              <a:t>pvAccess</a:t>
            </a:r>
            <a:r>
              <a:rPr lang="en-US" dirty="0" smtClean="0"/>
              <a:t>: a network protocol to efficiently transfer </a:t>
            </a:r>
            <a:r>
              <a:rPr lang="en-US" dirty="0" err="1" smtClean="0"/>
              <a:t>pvData</a:t>
            </a:r>
            <a:r>
              <a:rPr lang="en-US" dirty="0" smtClean="0"/>
              <a:t> structures across networks (incl. RPC type)</a:t>
            </a:r>
          </a:p>
          <a:p>
            <a:r>
              <a:rPr lang="en-US" b="1" i="1" dirty="0" smtClean="0"/>
              <a:t>Implementations</a:t>
            </a:r>
            <a:r>
              <a:rPr lang="en-US" dirty="0" smtClean="0"/>
              <a:t> of </a:t>
            </a:r>
            <a:r>
              <a:rPr lang="en-US" dirty="0" err="1" smtClean="0"/>
              <a:t>pvData</a:t>
            </a:r>
            <a:r>
              <a:rPr lang="en-US" dirty="0" smtClean="0"/>
              <a:t> and </a:t>
            </a:r>
            <a:r>
              <a:rPr lang="en-US" dirty="0" err="1" smtClean="0"/>
              <a:t>pvAccess</a:t>
            </a:r>
            <a:r>
              <a:rPr lang="en-US" dirty="0" smtClean="0"/>
              <a:t> (client and server) in C++ and Java</a:t>
            </a:r>
          </a:p>
          <a:p>
            <a:r>
              <a:rPr lang="en-US" b="1" i="1" dirty="0"/>
              <a:t>NT types</a:t>
            </a:r>
            <a:r>
              <a:rPr lang="en-US" dirty="0"/>
              <a:t>: standard structures covering most use cases</a:t>
            </a:r>
          </a:p>
          <a:p>
            <a:r>
              <a:rPr lang="en-US" b="1" i="1" dirty="0" err="1" smtClean="0"/>
              <a:t>pvaSrv</a:t>
            </a:r>
            <a:r>
              <a:rPr lang="en-US" dirty="0" smtClean="0"/>
              <a:t>: a </a:t>
            </a:r>
            <a:r>
              <a:rPr lang="en-US" dirty="0" err="1" smtClean="0"/>
              <a:t>pvAccess</a:t>
            </a:r>
            <a:r>
              <a:rPr lang="en-US" dirty="0" smtClean="0"/>
              <a:t> server running in an IOC, allowing to access EPICS DB PVs (</a:t>
            </a:r>
            <a:r>
              <a:rPr lang="en-US" dirty="0" err="1" smtClean="0"/>
              <a:t>record.field</a:t>
            </a:r>
            <a:r>
              <a:rPr lang="en-US" dirty="0" smtClean="0"/>
              <a:t>) using </a:t>
            </a:r>
            <a:r>
              <a:rPr lang="en-US" dirty="0" err="1" smtClean="0"/>
              <a:t>pvAccess</a:t>
            </a:r>
            <a:endParaRPr lang="en-US" dirty="0" smtClean="0"/>
          </a:p>
          <a:p>
            <a:r>
              <a:rPr lang="en-US" dirty="0" smtClean="0"/>
              <a:t>Lots of </a:t>
            </a:r>
            <a:r>
              <a:rPr lang="en-US" b="1" i="1" dirty="0" smtClean="0"/>
              <a:t>documentation and examples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8656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 smtClean="0"/>
              <a:t>Benefits:</a:t>
            </a:r>
            <a:r>
              <a:rPr lang="en-US" dirty="0" smtClean="0"/>
              <a:t> V4 – What is it Good For?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Structured data: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Extending the scope of EPICS from I&amp;C to data acquisition, image processing, and beyond</a:t>
            </a:r>
          </a:p>
          <a:p>
            <a:r>
              <a:rPr lang="en-US" b="1" i="1" dirty="0" smtClean="0"/>
              <a:t>Efficient network transfer</a:t>
            </a:r>
            <a:r>
              <a:rPr lang="en-US" dirty="0" smtClean="0"/>
              <a:t> (only changed parts of a structure are transmitted):</a:t>
            </a:r>
            <a:br>
              <a:rPr lang="en-US" dirty="0" smtClean="0"/>
            </a:br>
            <a:r>
              <a:rPr lang="en-US" dirty="0" smtClean="0"/>
              <a:t>High performance archiving and image transfer</a:t>
            </a:r>
          </a:p>
          <a:p>
            <a:r>
              <a:rPr lang="en-US" b="1" i="1" dirty="0" smtClean="0"/>
              <a:t>RPC type services: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 oriented architecture, database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b="1" i="1" dirty="0" smtClean="0"/>
              <a:t>Atomic access to groups </a:t>
            </a:r>
            <a:r>
              <a:rPr lang="en-US" dirty="0" smtClean="0"/>
              <a:t>of PVs on an IOC:</a:t>
            </a:r>
            <a:br>
              <a:rPr lang="en-US" dirty="0" smtClean="0"/>
            </a:br>
            <a:r>
              <a:rPr lang="en-US" dirty="0" smtClean="0"/>
              <a:t>Writing device setups in one transaction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8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resident structured data</a:t>
            </a:r>
          </a:p>
          <a:p>
            <a:pPr lvl="1"/>
            <a:r>
              <a:rPr lang="en-US" dirty="0" smtClean="0"/>
              <a:t>Scalar types:</a:t>
            </a:r>
            <a:br>
              <a:rPr lang="en-US" dirty="0" smtClean="0"/>
            </a:br>
            <a:r>
              <a:rPr lang="en-US" dirty="0" smtClean="0"/>
              <a:t>integer (1/8/16/32/64 bit, signed &amp; unsigned)</a:t>
            </a:r>
            <a:br>
              <a:rPr lang="en-US" dirty="0" smtClean="0"/>
            </a:br>
            <a:r>
              <a:rPr lang="en-US" dirty="0" smtClean="0"/>
              <a:t>float (32/64 bit)</a:t>
            </a:r>
            <a:br>
              <a:rPr lang="en-US" dirty="0" smtClean="0"/>
            </a:br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, unions, structures, arrays of scalar types</a:t>
            </a:r>
          </a:p>
          <a:p>
            <a:pPr lvl="1"/>
            <a:r>
              <a:rPr lang="en-US" dirty="0" smtClean="0"/>
              <a:t>Arrays of structures, structures of arrays</a:t>
            </a:r>
          </a:p>
          <a:p>
            <a:r>
              <a:rPr lang="en-US" dirty="0" smtClean="0"/>
              <a:t>Separate interfaces for introspection and data</a:t>
            </a:r>
          </a:p>
          <a:p>
            <a:pPr lvl="1"/>
            <a:r>
              <a:rPr lang="en-US" dirty="0" smtClean="0"/>
              <a:t>Client can find out structure before accessing data</a:t>
            </a:r>
          </a:p>
          <a:p>
            <a:pPr lvl="1"/>
            <a:r>
              <a:rPr lang="en-US" dirty="0" smtClean="0"/>
              <a:t>Helper classes:</a:t>
            </a:r>
            <a:br>
              <a:rPr lang="en-US" dirty="0" smtClean="0"/>
            </a:br>
            <a:r>
              <a:rPr lang="en-US" dirty="0" smtClean="0"/>
              <a:t>factories for creating introspection and data structures</a:t>
            </a:r>
            <a:br>
              <a:rPr lang="en-US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02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pvAccess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remote (network) access to </a:t>
            </a:r>
            <a:r>
              <a:rPr lang="en-US" dirty="0" err="1" smtClean="0"/>
              <a:t>pvData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omplete protocol specification available</a:t>
            </a:r>
          </a:p>
          <a:p>
            <a:r>
              <a:rPr lang="en-US" dirty="0" smtClean="0"/>
              <a:t>Client/server architecture, multiple providers per server</a:t>
            </a:r>
          </a:p>
          <a:p>
            <a:r>
              <a:rPr lang="en-US" dirty="0" smtClean="0"/>
              <a:t>Codec based, pluggable transports, pluggable security</a:t>
            </a:r>
          </a:p>
          <a:p>
            <a:r>
              <a:rPr lang="en-US" dirty="0" smtClean="0"/>
              <a:t>Focus on network efficiency:</a:t>
            </a:r>
          </a:p>
          <a:p>
            <a:pPr lvl="1"/>
            <a:r>
              <a:rPr lang="en-US" dirty="0" smtClean="0"/>
              <a:t>Only changed parts of structures are transmitted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messages </a:t>
            </a:r>
            <a:r>
              <a:rPr lang="en-US" dirty="0" smtClean="0"/>
              <a:t>can be packed in one </a:t>
            </a:r>
            <a:r>
              <a:rPr lang="en-US" dirty="0"/>
              <a:t>network packet … </a:t>
            </a:r>
            <a:r>
              <a:rPr lang="en-US" dirty="0" smtClean="0"/>
              <a:t>one message can be spread over multiple </a:t>
            </a:r>
            <a:r>
              <a:rPr lang="en-US" dirty="0"/>
              <a:t>network </a:t>
            </a:r>
            <a:r>
              <a:rPr lang="en-US" dirty="0" smtClean="0"/>
              <a:t>packets</a:t>
            </a:r>
          </a:p>
          <a:p>
            <a:r>
              <a:rPr lang="en-US" dirty="0" smtClean="0"/>
              <a:t>Large array support: allows direct copy between data source/sink and network buffers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58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pvAccess</a:t>
            </a:r>
            <a:r>
              <a:rPr lang="en-US" dirty="0" smtClean="0"/>
              <a:t> Request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connects to </a:t>
            </a:r>
            <a:r>
              <a:rPr lang="en-US" i="1" dirty="0" smtClean="0"/>
              <a:t>Channel</a:t>
            </a:r>
            <a:r>
              <a:rPr lang="en-US" dirty="0" smtClean="0"/>
              <a:t> (top level </a:t>
            </a:r>
            <a:r>
              <a:rPr lang="en-US" dirty="0" err="1" smtClean="0"/>
              <a:t>pvData</a:t>
            </a:r>
            <a:r>
              <a:rPr lang="en-US" dirty="0" smtClean="0"/>
              <a:t> structure)</a:t>
            </a:r>
          </a:p>
          <a:p>
            <a:r>
              <a:rPr lang="en-US" dirty="0" smtClean="0"/>
              <a:t>Client specifies a request, using subset of the server side structure</a:t>
            </a:r>
          </a:p>
          <a:p>
            <a:pPr lvl="1"/>
            <a:r>
              <a:rPr lang="en-US" dirty="0" smtClean="0"/>
              <a:t>Process, Put, Get, </a:t>
            </a:r>
            <a:r>
              <a:rPr lang="en-US" dirty="0" err="1" smtClean="0"/>
              <a:t>PutGet</a:t>
            </a:r>
            <a:r>
              <a:rPr lang="en-US" dirty="0" smtClean="0"/>
              <a:t>, Monitor</a:t>
            </a:r>
          </a:p>
          <a:p>
            <a:r>
              <a:rPr lang="en-US" dirty="0" smtClean="0"/>
              <a:t>Both client and server create containers to hold data</a:t>
            </a:r>
          </a:p>
          <a:p>
            <a:r>
              <a:rPr lang="en-US" dirty="0" smtClean="0"/>
              <a:t>Client executes the request (multiple times)</a:t>
            </a:r>
          </a:p>
          <a:p>
            <a:pPr lvl="1"/>
            <a:r>
              <a:rPr lang="en-US" dirty="0" err="1" smtClean="0"/>
              <a:t>pvAccess</a:t>
            </a:r>
            <a:r>
              <a:rPr lang="en-US" dirty="0" smtClean="0"/>
              <a:t> transmits only changed parts over the network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Client and Server </a:t>
            </a:r>
            <a:r>
              <a:rPr lang="en-US" dirty="0" smtClean="0"/>
              <a:t>libraries are available</a:t>
            </a:r>
            <a:br>
              <a:rPr lang="en-US" dirty="0" smtClean="0"/>
            </a:br>
            <a:r>
              <a:rPr lang="en-US" b="1" i="1" dirty="0" smtClean="0"/>
              <a:t>in Java and C++</a:t>
            </a:r>
          </a:p>
          <a:p>
            <a:r>
              <a:rPr lang="en-US" b="1" i="1" dirty="0" smtClean="0"/>
              <a:t>Python </a:t>
            </a:r>
            <a:r>
              <a:rPr lang="en-US" dirty="0" smtClean="0"/>
              <a:t>client wrapper is available</a:t>
            </a:r>
          </a:p>
          <a:p>
            <a:r>
              <a:rPr lang="en-US" b="1" i="1" dirty="0"/>
              <a:t>Easy </a:t>
            </a:r>
            <a:r>
              <a:rPr lang="en-US" b="1" i="1" dirty="0" err="1"/>
              <a:t>pvAccess</a:t>
            </a:r>
            <a:r>
              <a:rPr lang="en-US" b="1" i="1" dirty="0"/>
              <a:t> </a:t>
            </a:r>
            <a:r>
              <a:rPr lang="en-US" dirty="0"/>
              <a:t>simplified API </a:t>
            </a:r>
            <a:r>
              <a:rPr lang="en-US" dirty="0" smtClean="0"/>
              <a:t>is under </a:t>
            </a:r>
            <a:r>
              <a:rPr lang="en-US" dirty="0"/>
              <a:t>development</a:t>
            </a:r>
          </a:p>
          <a:p>
            <a:pPr marL="0" indent="0">
              <a:buNone/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05298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Normative Types – Generic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ell-defined standard structures:</a:t>
            </a:r>
          </a:p>
          <a:p>
            <a:pPr lvl="1"/>
            <a:r>
              <a:rPr lang="en-US" b="1" i="1" dirty="0" err="1" smtClean="0"/>
              <a:t>NTScalar</a:t>
            </a:r>
            <a:r>
              <a:rPr lang="en-US" dirty="0" smtClean="0"/>
              <a:t>: single value plus meta data</a:t>
            </a:r>
          </a:p>
          <a:p>
            <a:pPr lvl="1"/>
            <a:r>
              <a:rPr lang="en-US" b="1" i="1" dirty="0" err="1" smtClean="0"/>
              <a:t>NTScalarArray</a:t>
            </a:r>
            <a:r>
              <a:rPr lang="en-US" dirty="0" smtClean="0"/>
              <a:t>: single array plus meta data</a:t>
            </a:r>
          </a:p>
          <a:p>
            <a:pPr lvl="1"/>
            <a:r>
              <a:rPr lang="en-US" b="1" i="1" dirty="0" err="1" smtClean="0"/>
              <a:t>NTEnum</a:t>
            </a:r>
            <a:r>
              <a:rPr lang="en-US" dirty="0" smtClean="0"/>
              <a:t>: enumeration</a:t>
            </a:r>
          </a:p>
          <a:p>
            <a:pPr lvl="1"/>
            <a:r>
              <a:rPr lang="en-US" b="1" i="1" dirty="0" err="1" smtClean="0"/>
              <a:t>NTMatrix</a:t>
            </a:r>
            <a:r>
              <a:rPr lang="en-US" dirty="0" smtClean="0"/>
              <a:t>: 2d array of double plus meta data</a:t>
            </a:r>
          </a:p>
          <a:p>
            <a:pPr lvl="1"/>
            <a:r>
              <a:rPr lang="en-US" b="1" i="1" dirty="0" smtClean="0"/>
              <a:t>NTURI</a:t>
            </a:r>
            <a:r>
              <a:rPr lang="en-US" dirty="0" smtClean="0"/>
              <a:t>: uniform resource identifier (e.g. RPC arguments)</a:t>
            </a:r>
          </a:p>
          <a:p>
            <a:pPr lvl="1"/>
            <a:r>
              <a:rPr lang="en-US" b="1" i="1" dirty="0" err="1" smtClean="0"/>
              <a:t>NTTable</a:t>
            </a:r>
            <a:r>
              <a:rPr lang="en-US" dirty="0" smtClean="0"/>
              <a:t>: 2d tabular dataset plus meta data</a:t>
            </a:r>
          </a:p>
          <a:p>
            <a:pPr lvl="1"/>
            <a:r>
              <a:rPr lang="en-US" b="1" i="1" dirty="0" err="1" smtClean="0"/>
              <a:t>NTAttribute</a:t>
            </a:r>
            <a:r>
              <a:rPr lang="en-US" dirty="0" smtClean="0"/>
              <a:t>: key value pair plus meta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207359"/>
      </p:ext>
    </p:extLst>
  </p:cSld>
  <p:clrMapOvr>
    <a:masterClrMapping/>
  </p:clrMapOvr>
</p:sld>
</file>

<file path=ppt/theme/theme1.xml><?xml version="1.0" encoding="utf-8"?>
<a:theme xmlns:a="http://schemas.openxmlformats.org/drawingml/2006/main" name="ITER_Presentation">
  <a:themeElements>
    <a:clrScheme name="ITER_PPTemplate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TER_PPTemplate (2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 Gothic" pitchFamily="34" charset="0"/>
          </a:defRPr>
        </a:defPPr>
      </a:lstStyle>
    </a:lnDef>
  </a:objectDefaults>
  <a:extraClrSchemeLst>
    <a:extraClrScheme>
      <a:clrScheme name="ITER_PPTemplate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ER_PPTemplate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ER_PPTemplate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ER_PPTemplate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ER_PPTemplate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ER_PPTemplate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R_PPTemplate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ITER_Presentation</Template>
  <TotalTime>2438</TotalTime>
  <Words>717</Words>
  <Application>Microsoft Office PowerPoint</Application>
  <PresentationFormat>On-screen Show (4:3)</PresentationFormat>
  <Paragraphs>116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ITER_Presentation</vt:lpstr>
      <vt:lpstr>Supporting the next generation of scientific control systems   Introduction to                V4  Design, Features and Status</vt:lpstr>
      <vt:lpstr>Preface: What V4 Is Not</vt:lpstr>
      <vt:lpstr>Outline: What V4 Is</vt:lpstr>
      <vt:lpstr>Benefits: V4 – What is it Good For?</vt:lpstr>
      <vt:lpstr>pvData</vt:lpstr>
      <vt:lpstr>pvAccess</vt:lpstr>
      <vt:lpstr>pvAccess Request</vt:lpstr>
      <vt:lpstr>Reference Implementations</vt:lpstr>
      <vt:lpstr>Normative Types – Generic</vt:lpstr>
      <vt:lpstr>Normative Types – Specific</vt:lpstr>
      <vt:lpstr>Normative Types – Examples</vt:lpstr>
      <vt:lpstr>pvaSrv</vt:lpstr>
      <vt:lpstr>V3 / V4 Interoperability</vt:lpstr>
      <vt:lpstr>Who Is Using V4 at the Moment</vt:lpstr>
      <vt:lpstr>Development and Status</vt:lpstr>
      <vt:lpstr>Conclusions</vt:lpstr>
      <vt:lpstr>Questions? Comments?</vt:lpstr>
    </vt:vector>
  </TitlesOfParts>
  <Company>ITER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EPICS V4</dc:title>
  <dc:creator>Lange Ralph</dc:creator>
  <cp:keywords>epics v4 lecture</cp:keywords>
  <cp:lastModifiedBy>Lange Ralph</cp:lastModifiedBy>
  <cp:revision>89</cp:revision>
  <cp:lastPrinted>2011-01-24T11:19:46Z</cp:lastPrinted>
  <dcterms:created xsi:type="dcterms:W3CDTF">2014-09-08T07:03:51Z</dcterms:created>
  <dcterms:modified xsi:type="dcterms:W3CDTF">2015-02-26T14:10:50Z</dcterms:modified>
</cp:coreProperties>
</file>