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61" r:id="rId9"/>
    <p:sldId id="262" r:id="rId10"/>
    <p:sldId id="263" r:id="rId11"/>
    <p:sldId id="265" r:id="rId12"/>
    <p:sldId id="279" r:id="rId13"/>
    <p:sldId id="280" r:id="rId14"/>
    <p:sldId id="295" r:id="rId15"/>
    <p:sldId id="291" r:id="rId16"/>
    <p:sldId id="292" r:id="rId17"/>
    <p:sldId id="281" r:id="rId18"/>
    <p:sldId id="282" r:id="rId19"/>
    <p:sldId id="283" r:id="rId20"/>
    <p:sldId id="284" r:id="rId21"/>
    <p:sldId id="287" r:id="rId22"/>
    <p:sldId id="288" r:id="rId23"/>
    <p:sldId id="289" r:id="rId24"/>
    <p:sldId id="290" r:id="rId25"/>
    <p:sldId id="293" r:id="rId26"/>
    <p:sldId id="294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6" r:id="rId37"/>
    <p:sldId id="307" r:id="rId38"/>
    <p:sldId id="308" r:id="rId39"/>
    <p:sldId id="309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FF"/>
    <a:srgbClr val="042B7F"/>
    <a:srgbClr val="594E7F"/>
    <a:srgbClr val="D2C4F5"/>
    <a:srgbClr val="000000"/>
    <a:srgbClr val="ACAC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4660"/>
  </p:normalViewPr>
  <p:slideViewPr>
    <p:cSldViewPr>
      <p:cViewPr>
        <p:scale>
          <a:sx n="100" d="100"/>
          <a:sy n="100" d="100"/>
        </p:scale>
        <p:origin x="-131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955EF-367F-4DA3-995E-5E942B0890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E2F4AF-59BD-40EC-9D39-3E06BE161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71AE9-332B-4071-85EC-CCB7DDF55EF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NLppt_BG_Title_NewDOElogo_OffSci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6172200" cy="1600200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286000"/>
            <a:ext cx="6172200" cy="990600"/>
          </a:xfrm>
        </p:spPr>
        <p:txBody>
          <a:bodyPr/>
          <a:lstStyle>
            <a:lvl1pPr marL="0" indent="0" algn="r">
              <a:buFont typeface="Wingdings" pitchFamily="-112" charset="2"/>
              <a:buNone/>
              <a:defRPr sz="19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7F65D-DC9E-466D-B9E6-6DD2678727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7E789-2682-44C2-BD32-57027F23C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23134-1085-47EC-9F10-508E5EE60B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246D4-E117-407B-BF89-4F6F29774B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733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5FC26-DAE8-4421-B5A9-862B3F02CC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EAE7B-69B5-4665-A016-77737A7CFD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76BEE-721D-4DE5-973A-491D805E6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7B442-CB43-45C3-B1BA-6DDF8C638F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59F89-C7C7-42DE-93BC-D5585DEACE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85B76-6A96-424B-8397-95E572FB60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REVBG_Slide4_Blu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620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400" y="6223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1350" y="623570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357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42B7F"/>
                </a:solidFill>
              </a:defRPr>
            </a:lvl1pPr>
          </a:lstStyle>
          <a:p>
            <a:fld id="{DEA9D8A6-910C-4895-A49B-91D62960A6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42B7F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42B7F"/>
        </a:buClr>
        <a:buSzPct val="110000"/>
        <a:buFont typeface="Wingdings" pitchFamily="-11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42B7F"/>
        </a:buClr>
        <a:buSzPct val="90000"/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042B7F"/>
        </a:buClr>
        <a:buSzPct val="90000"/>
        <a:buChar char="-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gi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gi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gi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gi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gi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gi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gi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PVManager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Gabriele Carcassi</a:t>
            </a:r>
          </a:p>
          <a:p>
            <a:pPr eaLnBrk="1" hangingPunct="1"/>
            <a:r>
              <a:rPr lang="en-US" dirty="0" smtClean="0"/>
              <a:t>Feb 18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Collect, aggregate and notify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8305800" cy="1600200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Need to collect the data at the source rate</a:t>
            </a:r>
          </a:p>
          <a:p>
            <a:r>
              <a:rPr lang="en-US" dirty="0" smtClean="0"/>
              <a:t>Collector could be a queue, a cache, a timed cache</a:t>
            </a:r>
          </a:p>
          <a:p>
            <a:r>
              <a:rPr lang="en-US" dirty="0" smtClean="0"/>
              <a:t>Aggregate the data at the UI rate, and notify on UI thread</a:t>
            </a:r>
          </a:p>
        </p:txBody>
      </p:sp>
      <p:pic>
        <p:nvPicPr>
          <p:cNvPr id="19" name="Picture 18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  <p:pic>
        <p:nvPicPr>
          <p:cNvPr id="20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405188"/>
            <a:ext cx="962025" cy="962025"/>
          </a:xfrm>
          <a:prstGeom prst="rect">
            <a:avLst/>
          </a:prstGeom>
          <a:noFill/>
        </p:spPr>
      </p:pic>
      <p:pic>
        <p:nvPicPr>
          <p:cNvPr id="23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676400" y="1600200"/>
            <a:ext cx="914400" cy="914400"/>
          </a:xfrm>
          <a:prstGeom prst="rect">
            <a:avLst/>
          </a:prstGeom>
          <a:noFill/>
        </p:spPr>
      </p:pic>
      <p:pic>
        <p:nvPicPr>
          <p:cNvPr id="24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1447800"/>
            <a:ext cx="1219200" cy="1219200"/>
          </a:xfrm>
          <a:prstGeom prst="rect">
            <a:avLst/>
          </a:prstGeom>
          <a:noFill/>
        </p:spPr>
      </p:pic>
      <p:pic>
        <p:nvPicPr>
          <p:cNvPr id="26" name="Picture 6" descr="C:\Documents and Settings\carcassi\Desktop\nuvola-1.0.tar\nuvola\128x128\apps\displa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1600200"/>
            <a:ext cx="914400" cy="914400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 bwMode="auto">
          <a:xfrm rot="5400000">
            <a:off x="1257300" y="2705099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6200000" flipV="1">
            <a:off x="7429500" y="2705100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5257800" y="2057399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607209" y="1219200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Notifier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31067" y="1219200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3200" y="121920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Monitor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rot="10800000" flipH="1" flipV="1">
            <a:off x="2743201" y="2057401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22530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1600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and calculate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8001000" cy="1600200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While we are on other thread, we compose and calculate what we need (single array for a table, FFT of a waveform, statistics, prepare </a:t>
            </a:r>
            <a:r>
              <a:rPr lang="en-US" dirty="0" err="1" smtClean="0"/>
              <a:t>synch’ed</a:t>
            </a:r>
            <a:r>
              <a:rPr lang="en-US" dirty="0" smtClean="0"/>
              <a:t> arrays, …)</a:t>
            </a:r>
            <a:endParaRPr lang="en-US" dirty="0"/>
          </a:p>
        </p:txBody>
      </p:sp>
      <p:pic>
        <p:nvPicPr>
          <p:cNvPr id="26" name="Picture 25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  <p:pic>
        <p:nvPicPr>
          <p:cNvPr id="27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405188"/>
            <a:ext cx="962025" cy="962025"/>
          </a:xfrm>
          <a:prstGeom prst="rect">
            <a:avLst/>
          </a:prstGeom>
          <a:noFill/>
        </p:spPr>
      </p:pic>
      <p:pic>
        <p:nvPicPr>
          <p:cNvPr id="28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390900"/>
            <a:ext cx="990600" cy="990600"/>
          </a:xfrm>
          <a:prstGeom prst="rect">
            <a:avLst/>
          </a:prstGeom>
          <a:noFill/>
        </p:spPr>
      </p:pic>
      <p:pic>
        <p:nvPicPr>
          <p:cNvPr id="29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390900"/>
            <a:ext cx="990600" cy="990600"/>
          </a:xfrm>
          <a:prstGeom prst="rect">
            <a:avLst/>
          </a:prstGeom>
          <a:noFill/>
        </p:spPr>
      </p:pic>
      <p:pic>
        <p:nvPicPr>
          <p:cNvPr id="30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676400" y="1600200"/>
            <a:ext cx="914400" cy="914400"/>
          </a:xfrm>
          <a:prstGeom prst="rect">
            <a:avLst/>
          </a:prstGeom>
          <a:noFill/>
        </p:spPr>
      </p:pic>
      <p:pic>
        <p:nvPicPr>
          <p:cNvPr id="31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1447800"/>
            <a:ext cx="1219200" cy="1219200"/>
          </a:xfrm>
          <a:prstGeom prst="rect">
            <a:avLst/>
          </a:prstGeom>
          <a:noFill/>
        </p:spPr>
      </p:pic>
      <p:pic>
        <p:nvPicPr>
          <p:cNvPr id="32" name="Picture 5" descr="C:\Documents and Settings\carcassi\Desktop\nuvola-1.0.tar\nuvola\128x128\mimetypes\fo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3538538"/>
            <a:ext cx="695325" cy="695325"/>
          </a:xfrm>
          <a:prstGeom prst="rect">
            <a:avLst/>
          </a:prstGeom>
          <a:noFill/>
        </p:spPr>
      </p:pic>
      <p:pic>
        <p:nvPicPr>
          <p:cNvPr id="33" name="Picture 6" descr="C:\Documents and Settings\carcassi\Desktop\nuvola-1.0.tar\nuvola\128x128\apps\display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1600200"/>
            <a:ext cx="914400" cy="914400"/>
          </a:xfrm>
          <a:prstGeom prst="rect">
            <a:avLst/>
          </a:prstGeom>
          <a:noFill/>
        </p:spPr>
      </p:pic>
      <p:cxnSp>
        <p:nvCxnSpPr>
          <p:cNvPr id="34" name="Straight Arrow Connector 33"/>
          <p:cNvCxnSpPr/>
          <p:nvPr/>
        </p:nvCxnSpPr>
        <p:spPr bwMode="auto">
          <a:xfrm rot="5400000">
            <a:off x="1257300" y="2705099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2400300" y="2705100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 flipH="1" flipV="1">
            <a:off x="3467100" y="2705099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16200000" flipH="1">
            <a:off x="4838700" y="2705100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V="1">
            <a:off x="7429500" y="2705100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H="1">
            <a:off x="6668294" y="2933700"/>
            <a:ext cx="6858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5257800" y="2057399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096000" y="3886200"/>
            <a:ext cx="4572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607209" y="1219200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Notifier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31067" y="1219200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3200" y="121920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Monitor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3200" y="4343400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Cache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6800" y="43434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200" y="43434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8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14600" y="1600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or not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Everything you can do in the UI you should be able to do at the command line</a:t>
            </a:r>
          </a:p>
          <a:p>
            <a:r>
              <a:rPr lang="en-US" dirty="0" err="1" smtClean="0"/>
              <a:t>PVManager</a:t>
            </a:r>
            <a:r>
              <a:rPr lang="en-US" dirty="0" smtClean="0"/>
              <a:t> can work without a UI (notification is simply done on the timer thread)</a:t>
            </a:r>
          </a:p>
          <a:p>
            <a:pPr lvl="1"/>
            <a:r>
              <a:rPr lang="en-US" dirty="0" smtClean="0"/>
              <a:t>Command line clients</a:t>
            </a:r>
          </a:p>
          <a:p>
            <a:pPr lvl="1"/>
            <a:r>
              <a:rPr lang="en-US" dirty="0" smtClean="0"/>
              <a:t>Logging/archiving</a:t>
            </a:r>
          </a:p>
          <a:p>
            <a:pPr lvl="1"/>
            <a:r>
              <a:rPr lang="en-US" dirty="0" smtClean="0"/>
              <a:t>Republish the data through </a:t>
            </a:r>
            <a:r>
              <a:rPr lang="en-US" dirty="0" err="1" smtClean="0"/>
              <a:t>PVData</a:t>
            </a:r>
            <a:r>
              <a:rPr lang="en-US" dirty="0" smtClean="0"/>
              <a:t>/</a:t>
            </a:r>
            <a:r>
              <a:rPr lang="en-US" dirty="0" err="1" smtClean="0"/>
              <a:t>PVAccess</a:t>
            </a:r>
            <a:endParaRPr lang="en-US" dirty="0" smtClean="0"/>
          </a:p>
          <a:p>
            <a:r>
              <a:rPr lang="en-US" dirty="0" err="1" smtClean="0"/>
              <a:t>PVManager</a:t>
            </a:r>
            <a:r>
              <a:rPr lang="en-US" dirty="0" smtClean="0"/>
              <a:t> is a standalone library</a:t>
            </a:r>
          </a:p>
          <a:p>
            <a:pPr lvl="1"/>
            <a:r>
              <a:rPr lang="en-US" dirty="0" smtClean="0"/>
              <a:t>pvmanager.sourceforge.net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APIs for the price of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interfaces: where to put the data</a:t>
            </a:r>
          </a:p>
          <a:p>
            <a:pPr lvl="1"/>
            <a:r>
              <a:rPr lang="en-US" dirty="0" smtClean="0"/>
              <a:t>Decoupled from the other two. Needed so that the client can focus more on what he needs and can work with both EPICS V3 and EPICS V.</a:t>
            </a:r>
          </a:p>
          <a:p>
            <a:pPr lvl="1"/>
            <a:r>
              <a:rPr lang="en-US" dirty="0" smtClean="0"/>
              <a:t>Other talk</a:t>
            </a:r>
          </a:p>
          <a:p>
            <a:r>
              <a:rPr lang="en-US" dirty="0" smtClean="0"/>
              <a:t>Building blocks API: perform computation</a:t>
            </a:r>
          </a:p>
          <a:p>
            <a:pPr lvl="1"/>
            <a:r>
              <a:rPr lang="en-US" dirty="0" smtClean="0"/>
              <a:t>API based on interfaces, you can add your pieces though the goal is to have most of them already there</a:t>
            </a:r>
          </a:p>
          <a:p>
            <a:r>
              <a:rPr lang="en-US" dirty="0" smtClean="0"/>
              <a:t>Expression API: define what you want to read</a:t>
            </a:r>
          </a:p>
          <a:p>
            <a:pPr lvl="1"/>
            <a:r>
              <a:rPr lang="en-US" dirty="0" smtClean="0"/>
              <a:t>Internal DSL (Doman Specific Language), type 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 bwMode="auto">
          <a:xfrm>
            <a:off x="76200" y="3505200"/>
            <a:ext cx="1828800" cy="182880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objects</a:t>
            </a:r>
            <a:endParaRPr lang="en-US" dirty="0"/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52446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981034"/>
            <a:ext cx="962025" cy="962025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966746"/>
            <a:ext cx="990600" cy="990600"/>
          </a:xfrm>
          <a:prstGeom prst="rect">
            <a:avLst/>
          </a:prstGeom>
          <a:noFill/>
        </p:spPr>
      </p:pic>
      <p:pic>
        <p:nvPicPr>
          <p:cNvPr id="7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966746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676400" y="2176046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023646"/>
            <a:ext cx="1219200" cy="1219200"/>
          </a:xfrm>
          <a:prstGeom prst="rect">
            <a:avLst/>
          </a:prstGeom>
          <a:noFill/>
        </p:spPr>
      </p:pic>
      <p:pic>
        <p:nvPicPr>
          <p:cNvPr id="10" name="Picture 5" descr="C:\Documents and Settings\carcassi\Desktop\nuvola-1.0.tar\nuvola\128x128\mimetypes\fo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4114384"/>
            <a:ext cx="695325" cy="695325"/>
          </a:xfrm>
          <a:prstGeom prst="rect">
            <a:avLst/>
          </a:prstGeom>
          <a:noFill/>
        </p:spPr>
      </p:pic>
      <p:pic>
        <p:nvPicPr>
          <p:cNvPr id="11" name="Picture 6" descr="C:\Documents and Settings\carcassi\Desktop\nuvola-1.0.tar\nuvola\128x128\apps\display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2176046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 bwMode="auto">
          <a:xfrm rot="5400000">
            <a:off x="12573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24003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4671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8387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74295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6668294" y="3509546"/>
            <a:ext cx="6858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5257800" y="2633245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096000" y="4462046"/>
            <a:ext cx="4572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07209" y="17950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Notifier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1067" y="179504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179504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Monitor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3200" y="491924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Cache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14600" y="2176046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Defines:</a:t>
            </a:r>
          </a:p>
          <a:p>
            <a:pPr lvl="1"/>
            <a:r>
              <a:rPr lang="en-US" dirty="0" smtClean="0"/>
              <a:t>void add/</a:t>
            </a:r>
            <a:r>
              <a:rPr lang="en-US" dirty="0" err="1" smtClean="0"/>
              <a:t>removePVValueChangeListener</a:t>
            </a:r>
            <a:r>
              <a:rPr lang="en-US" dirty="0" smtClean="0"/>
              <a:t> (</a:t>
            </a:r>
            <a:r>
              <a:rPr lang="en-US" dirty="0" err="1" smtClean="0"/>
              <a:t>PVValueChangeListener</a:t>
            </a:r>
            <a:r>
              <a:rPr lang="en-US" dirty="0" smtClean="0"/>
              <a:t> listener);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getName</a:t>
            </a:r>
            <a:r>
              <a:rPr lang="en-US" dirty="0" smtClean="0"/>
              <a:t>() ;</a:t>
            </a:r>
          </a:p>
          <a:p>
            <a:pPr lvl="1"/>
            <a:r>
              <a:rPr lang="en-US" dirty="0" smtClean="0"/>
              <a:t>T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void close();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isClosed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PVValueChangeListener</a:t>
            </a:r>
            <a:r>
              <a:rPr lang="en-US" dirty="0" smtClean="0"/>
              <a:t> defines: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pvValueChanged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 bwMode="auto">
          <a:xfrm>
            <a:off x="2133600" y="3733800"/>
            <a:ext cx="1828800" cy="182880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52446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981034"/>
            <a:ext cx="962025" cy="962025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966746"/>
            <a:ext cx="990600" cy="990600"/>
          </a:xfrm>
          <a:prstGeom prst="rect">
            <a:avLst/>
          </a:prstGeom>
          <a:noFill/>
        </p:spPr>
      </p:pic>
      <p:pic>
        <p:nvPicPr>
          <p:cNvPr id="7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966746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676400" y="2176046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023646"/>
            <a:ext cx="1219200" cy="1219200"/>
          </a:xfrm>
          <a:prstGeom prst="rect">
            <a:avLst/>
          </a:prstGeom>
          <a:noFill/>
        </p:spPr>
      </p:pic>
      <p:pic>
        <p:nvPicPr>
          <p:cNvPr id="10" name="Picture 5" descr="C:\Documents and Settings\carcassi\Desktop\nuvola-1.0.tar\nuvola\128x128\mimetypes\fo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4114384"/>
            <a:ext cx="695325" cy="695325"/>
          </a:xfrm>
          <a:prstGeom prst="rect">
            <a:avLst/>
          </a:prstGeom>
          <a:noFill/>
        </p:spPr>
      </p:pic>
      <p:pic>
        <p:nvPicPr>
          <p:cNvPr id="11" name="Picture 6" descr="C:\Documents and Settings\carcassi\Desktop\nuvola-1.0.tar\nuvola\128x128\apps\display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2176046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 bwMode="auto">
          <a:xfrm rot="5400000">
            <a:off x="12573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24003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4671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8387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74295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6668294" y="3509546"/>
            <a:ext cx="6858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5257800" y="2633245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096000" y="4462046"/>
            <a:ext cx="4572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07209" y="17950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Notifier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1067" y="179504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179504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Monitor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3200" y="491924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Cache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14600" y="2176046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Defines:</a:t>
            </a:r>
          </a:p>
          <a:p>
            <a:pPr lvl="1"/>
            <a:r>
              <a:rPr lang="en-US" dirty="0" smtClean="0"/>
              <a:t>T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Class&lt;T&gt; </a:t>
            </a:r>
            <a:r>
              <a:rPr lang="en-US" dirty="0" err="1" smtClean="0"/>
              <a:t>getType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 function object returns a value of a particular type.</a:t>
            </a:r>
          </a:p>
          <a:p>
            <a:pPr lvl="1"/>
            <a:r>
              <a:rPr lang="en-US" dirty="0" smtClean="0"/>
              <a:t>Argument number and types are determined by the constructor of an actual function.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 bwMode="auto">
          <a:xfrm>
            <a:off x="3657600" y="1600200"/>
            <a:ext cx="1828800" cy="182880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52446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981034"/>
            <a:ext cx="962025" cy="962025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966746"/>
            <a:ext cx="990600" cy="990600"/>
          </a:xfrm>
          <a:prstGeom prst="rect">
            <a:avLst/>
          </a:prstGeom>
          <a:noFill/>
        </p:spPr>
      </p:pic>
      <p:pic>
        <p:nvPicPr>
          <p:cNvPr id="7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966746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676400" y="2176046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023646"/>
            <a:ext cx="1219200" cy="1219200"/>
          </a:xfrm>
          <a:prstGeom prst="rect">
            <a:avLst/>
          </a:prstGeom>
          <a:noFill/>
        </p:spPr>
      </p:pic>
      <p:pic>
        <p:nvPicPr>
          <p:cNvPr id="10" name="Picture 5" descr="C:\Documents and Settings\carcassi\Desktop\nuvola-1.0.tar\nuvola\128x128\mimetypes\fo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4114384"/>
            <a:ext cx="695325" cy="695325"/>
          </a:xfrm>
          <a:prstGeom prst="rect">
            <a:avLst/>
          </a:prstGeom>
          <a:noFill/>
        </p:spPr>
      </p:pic>
      <p:pic>
        <p:nvPicPr>
          <p:cNvPr id="11" name="Picture 6" descr="C:\Documents and Settings\carcassi\Desktop\nuvola-1.0.tar\nuvola\128x128\apps\display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2176046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 bwMode="auto">
          <a:xfrm rot="5400000">
            <a:off x="12573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24003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4671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8387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74295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6668294" y="3509546"/>
            <a:ext cx="6858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5257800" y="2633245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096000" y="4462046"/>
            <a:ext cx="4572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07209" y="17950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Notifier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1067" y="179504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179504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Monitor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3200" y="491924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Cache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14600" y="2176046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PVManager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data collection and aggregation</a:t>
            </a:r>
          </a:p>
          <a:p>
            <a:r>
              <a:rPr lang="en-US" dirty="0" smtClean="0"/>
              <a:t>Simplify (UI) development</a:t>
            </a:r>
          </a:p>
          <a:p>
            <a:r>
              <a:rPr lang="en-US" dirty="0" smtClean="0"/>
              <a:t>Re-use code as much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090613"/>
          </a:xfrm>
        </p:spPr>
        <p:txBody>
          <a:bodyPr/>
          <a:lstStyle/>
          <a:p>
            <a:r>
              <a:rPr lang="en-US" dirty="0" smtClean="0"/>
              <a:t>Collector&lt;T&gt; extends Function&lt;List&lt;T&gt;&gt;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Defines:</a:t>
            </a:r>
          </a:p>
          <a:p>
            <a:pPr lvl="1"/>
            <a:r>
              <a:rPr lang="en-US" dirty="0" smtClean="0"/>
              <a:t>void collect();</a:t>
            </a:r>
          </a:p>
          <a:p>
            <a:pPr lvl="1"/>
            <a:r>
              <a:rPr lang="en-US" dirty="0" smtClean="0"/>
              <a:t>List&lt;T&gt;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Collects a bunch of values of the same type</a:t>
            </a:r>
          </a:p>
          <a:p>
            <a:r>
              <a:rPr lang="en-US" dirty="0" smtClean="0"/>
              <a:t>Typically takes a Function&lt;T&gt; as argument</a:t>
            </a:r>
          </a:p>
          <a:p>
            <a:pPr lvl="1"/>
            <a:r>
              <a:rPr lang="en-US" dirty="0" smtClean="0"/>
              <a:t>On a collect call, will take a new value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getValue</a:t>
            </a:r>
            <a:r>
              <a:rPr lang="en-US" dirty="0" smtClean="0"/>
              <a:t> returns a number of values</a:t>
            </a:r>
          </a:p>
          <a:p>
            <a:r>
              <a:rPr lang="en-US" dirty="0" smtClean="0"/>
              <a:t>Could be a queue (values returned only once) or a cache (returns the last n values, last 30 sec of values)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 bwMode="auto">
          <a:xfrm>
            <a:off x="6096000" y="3733800"/>
            <a:ext cx="1828800" cy="182880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52446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981034"/>
            <a:ext cx="962025" cy="962025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966746"/>
            <a:ext cx="990600" cy="990600"/>
          </a:xfrm>
          <a:prstGeom prst="rect">
            <a:avLst/>
          </a:prstGeom>
          <a:noFill/>
        </p:spPr>
      </p:pic>
      <p:pic>
        <p:nvPicPr>
          <p:cNvPr id="7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966746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676400" y="2176046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023646"/>
            <a:ext cx="1219200" cy="1219200"/>
          </a:xfrm>
          <a:prstGeom prst="rect">
            <a:avLst/>
          </a:prstGeom>
          <a:noFill/>
        </p:spPr>
      </p:pic>
      <p:pic>
        <p:nvPicPr>
          <p:cNvPr id="10" name="Picture 5" descr="C:\Documents and Settings\carcassi\Desktop\nuvola-1.0.tar\nuvola\128x128\mimetypes\fo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4114384"/>
            <a:ext cx="695325" cy="695325"/>
          </a:xfrm>
          <a:prstGeom prst="rect">
            <a:avLst/>
          </a:prstGeom>
          <a:noFill/>
        </p:spPr>
      </p:pic>
      <p:pic>
        <p:nvPicPr>
          <p:cNvPr id="11" name="Picture 6" descr="C:\Documents and Settings\carcassi\Desktop\nuvola-1.0.tar\nuvola\128x128\apps\display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2176046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 bwMode="auto">
          <a:xfrm rot="5400000">
            <a:off x="12573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24003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4671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8387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74295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6668294" y="3509546"/>
            <a:ext cx="6858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5257800" y="2633245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096000" y="4462046"/>
            <a:ext cx="4572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07209" y="17950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Notifier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1067" y="179504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179504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Monitor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3200" y="491924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Cache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14600" y="2176046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ValueCache</a:t>
            </a:r>
            <a:r>
              <a:rPr lang="en-US" dirty="0" smtClean="0"/>
              <a:t>&lt;T&gt; extends Function&lt;T&gt;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Defines: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setValue</a:t>
            </a:r>
            <a:r>
              <a:rPr lang="en-US" dirty="0" smtClean="0"/>
              <a:t>(T);</a:t>
            </a:r>
          </a:p>
          <a:p>
            <a:r>
              <a:rPr lang="en-US" dirty="0" smtClean="0"/>
              <a:t>You can put a value in (and read a value out)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 bwMode="auto">
          <a:xfrm>
            <a:off x="7467600" y="3505200"/>
            <a:ext cx="1828800" cy="182880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096000" y="1600200"/>
            <a:ext cx="1828800" cy="182880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52446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981034"/>
            <a:ext cx="962025" cy="962025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966746"/>
            <a:ext cx="990600" cy="990600"/>
          </a:xfrm>
          <a:prstGeom prst="rect">
            <a:avLst/>
          </a:prstGeom>
          <a:noFill/>
        </p:spPr>
      </p:pic>
      <p:pic>
        <p:nvPicPr>
          <p:cNvPr id="7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966746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676400" y="2176046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023646"/>
            <a:ext cx="1219200" cy="1219200"/>
          </a:xfrm>
          <a:prstGeom prst="rect">
            <a:avLst/>
          </a:prstGeom>
          <a:noFill/>
        </p:spPr>
      </p:pic>
      <p:pic>
        <p:nvPicPr>
          <p:cNvPr id="10" name="Picture 5" descr="C:\Documents and Settings\carcassi\Desktop\nuvola-1.0.tar\nuvola\128x128\mimetypes\fo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4114384"/>
            <a:ext cx="695325" cy="695325"/>
          </a:xfrm>
          <a:prstGeom prst="rect">
            <a:avLst/>
          </a:prstGeom>
          <a:noFill/>
        </p:spPr>
      </p:pic>
      <p:pic>
        <p:nvPicPr>
          <p:cNvPr id="11" name="Picture 6" descr="C:\Documents and Settings\carcassi\Desktop\nuvola-1.0.tar\nuvola\128x128\apps\display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2176046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 bwMode="auto">
          <a:xfrm rot="5400000">
            <a:off x="12573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24003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4671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8387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74295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6668294" y="3509546"/>
            <a:ext cx="6858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5257800" y="2633245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096000" y="4462046"/>
            <a:ext cx="4572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07209" y="17950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Notifier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1067" y="179504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179504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Monitor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3200" y="491924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Cache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14600" y="2176046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Defines:</a:t>
            </a:r>
          </a:p>
          <a:p>
            <a:pPr lvl="1"/>
            <a:r>
              <a:rPr lang="en-US" dirty="0" smtClean="0"/>
              <a:t>void connect(</a:t>
            </a:r>
            <a:r>
              <a:rPr lang="en-US" dirty="0" err="1" smtClean="0"/>
              <a:t>DataRecipe</a:t>
            </a:r>
            <a:r>
              <a:rPr lang="en-US" dirty="0" smtClean="0"/>
              <a:t> recipe);</a:t>
            </a:r>
          </a:p>
          <a:p>
            <a:pPr lvl="1"/>
            <a:r>
              <a:rPr lang="en-US" dirty="0" smtClean="0"/>
              <a:t>void disconnect(</a:t>
            </a:r>
            <a:r>
              <a:rPr lang="en-US" dirty="0" err="1" smtClean="0"/>
              <a:t>DataRecipe</a:t>
            </a:r>
            <a:r>
              <a:rPr lang="en-US" dirty="0" smtClean="0"/>
              <a:t> recipe);</a:t>
            </a:r>
          </a:p>
          <a:p>
            <a:r>
              <a:rPr lang="en-US" dirty="0" err="1" smtClean="0"/>
              <a:t>DataRecipe</a:t>
            </a:r>
            <a:r>
              <a:rPr lang="en-US" dirty="0" smtClean="0"/>
              <a:t> defines:</a:t>
            </a:r>
          </a:p>
          <a:p>
            <a:pPr lvl="1"/>
            <a:r>
              <a:rPr lang="en-US" dirty="0" smtClean="0"/>
              <a:t>Map&lt;Collector, Map&lt;String, </a:t>
            </a:r>
            <a:r>
              <a:rPr lang="en-US" dirty="0" err="1" smtClean="0"/>
              <a:t>ValueCache</a:t>
            </a:r>
            <a:r>
              <a:rPr lang="en-US" dirty="0" smtClean="0"/>
              <a:t>&gt;&gt; </a:t>
            </a:r>
            <a:r>
              <a:rPr lang="en-US" dirty="0" err="1" smtClean="0"/>
              <a:t>getChannelsPerCollectors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For each collector, list of channels with their caches</a:t>
            </a:r>
          </a:p>
          <a:p>
            <a:r>
              <a:rPr lang="en-US" dirty="0" smtClean="0"/>
              <a:t>To update a channel:</a:t>
            </a:r>
          </a:p>
          <a:p>
            <a:pPr lvl="1"/>
            <a:r>
              <a:rPr lang="en-US" dirty="0" smtClean="0"/>
              <a:t>Lock Collector, update cache, </a:t>
            </a:r>
            <a:r>
              <a:rPr lang="en-US" dirty="0" err="1" smtClean="0"/>
              <a:t>Collector.collect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 bwMode="auto">
          <a:xfrm>
            <a:off x="1219200" y="1524000"/>
            <a:ext cx="1828800" cy="182880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52446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981034"/>
            <a:ext cx="962025" cy="962025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966746"/>
            <a:ext cx="990600" cy="990600"/>
          </a:xfrm>
          <a:prstGeom prst="rect">
            <a:avLst/>
          </a:prstGeom>
          <a:noFill/>
        </p:spPr>
      </p:pic>
      <p:pic>
        <p:nvPicPr>
          <p:cNvPr id="7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966746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676400" y="2176046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023646"/>
            <a:ext cx="1219200" cy="1219200"/>
          </a:xfrm>
          <a:prstGeom prst="rect">
            <a:avLst/>
          </a:prstGeom>
          <a:noFill/>
        </p:spPr>
      </p:pic>
      <p:pic>
        <p:nvPicPr>
          <p:cNvPr id="10" name="Picture 5" descr="C:\Documents and Settings\carcassi\Desktop\nuvola-1.0.tar\nuvola\128x128\mimetypes\fo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4114384"/>
            <a:ext cx="695325" cy="695325"/>
          </a:xfrm>
          <a:prstGeom prst="rect">
            <a:avLst/>
          </a:prstGeom>
          <a:noFill/>
        </p:spPr>
      </p:pic>
      <p:pic>
        <p:nvPicPr>
          <p:cNvPr id="11" name="Picture 6" descr="C:\Documents and Settings\carcassi\Desktop\nuvola-1.0.tar\nuvola\128x128\apps\display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2176046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 bwMode="auto">
          <a:xfrm rot="5400000">
            <a:off x="12573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24003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467100" y="3280945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8387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7429500" y="3280946"/>
            <a:ext cx="6858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6668294" y="3509546"/>
            <a:ext cx="6858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5257800" y="2633245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096000" y="4462046"/>
            <a:ext cx="4572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07209" y="17950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Notifier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1067" y="179504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179504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Monitor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3200" y="491924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Cache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491924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PV Function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14600" y="2176046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ThreadSwitch</a:t>
            </a:r>
            <a:r>
              <a:rPr lang="en-US" dirty="0" smtClean="0"/>
              <a:t> defines:</a:t>
            </a:r>
          </a:p>
          <a:p>
            <a:pPr lvl="1"/>
            <a:r>
              <a:rPr lang="en-US" dirty="0" smtClean="0"/>
              <a:t>void post(</a:t>
            </a:r>
            <a:r>
              <a:rPr lang="en-US" dirty="0" err="1" smtClean="0"/>
              <a:t>Runnable</a:t>
            </a:r>
            <a:r>
              <a:rPr lang="en-US" dirty="0" smtClean="0"/>
              <a:t> run);</a:t>
            </a:r>
          </a:p>
          <a:p>
            <a:r>
              <a:rPr lang="en-US" dirty="0" smtClean="0"/>
              <a:t>It allows to execute a piece of code on a target thread</a:t>
            </a:r>
          </a:p>
          <a:p>
            <a:r>
              <a:rPr lang="en-US" dirty="0" err="1" smtClean="0"/>
              <a:t>Notifier</a:t>
            </a:r>
            <a:r>
              <a:rPr lang="en-US" dirty="0" smtClean="0"/>
              <a:t> defines:</a:t>
            </a:r>
          </a:p>
          <a:p>
            <a:pPr lvl="1"/>
            <a:r>
              <a:rPr lang="en-US" dirty="0" err="1" smtClean="0"/>
              <a:t>Notifier</a:t>
            </a:r>
            <a:r>
              <a:rPr lang="en-US" dirty="0" smtClean="0"/>
              <a:t>(PV&lt;T&gt; </a:t>
            </a:r>
            <a:r>
              <a:rPr lang="en-US" dirty="0" err="1" smtClean="0"/>
              <a:t>pv</a:t>
            </a:r>
            <a:r>
              <a:rPr lang="en-US" dirty="0" smtClean="0"/>
              <a:t>, Function&lt;T&gt; function, </a:t>
            </a:r>
            <a:r>
              <a:rPr lang="en-US" dirty="0" err="1" smtClean="0"/>
              <a:t>ThreadSwitch</a:t>
            </a:r>
            <a:r>
              <a:rPr lang="en-US" dirty="0" smtClean="0"/>
              <a:t> </a:t>
            </a:r>
            <a:r>
              <a:rPr lang="en-US" dirty="0" err="1" smtClean="0"/>
              <a:t>onThread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notifyPv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notifyPV</a:t>
            </a:r>
            <a:r>
              <a:rPr lang="en-US" dirty="0" smtClean="0"/>
              <a:t>() calculates the new value, switches thread and sets the </a:t>
            </a:r>
            <a:r>
              <a:rPr lang="en-US" dirty="0" err="1" smtClean="0"/>
              <a:t>pv’s</a:t>
            </a:r>
            <a:r>
              <a:rPr lang="en-US" dirty="0" smtClean="0"/>
              <a:t>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PV&lt;List&lt;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VStatistics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PVManager.read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statisticsOf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vDouble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pvNames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))))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atHz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dirty="0" smtClean="0"/>
              <a:t>Defines:</a:t>
            </a:r>
          </a:p>
          <a:p>
            <a:pPr lvl="1"/>
            <a:r>
              <a:rPr lang="en-US" dirty="0" smtClean="0"/>
              <a:t>static &lt;T&gt; </a:t>
            </a:r>
            <a:r>
              <a:rPr lang="en-US" dirty="0" err="1" smtClean="0"/>
              <a:t>PVManagerExpression</a:t>
            </a:r>
            <a:r>
              <a:rPr lang="en-US" dirty="0" smtClean="0"/>
              <a:t>&lt;T&gt; read(</a:t>
            </a:r>
            <a:r>
              <a:rPr lang="en-US" dirty="0" err="1" smtClean="0"/>
              <a:t>SourceRateExpression</a:t>
            </a:r>
            <a:r>
              <a:rPr lang="en-US" dirty="0" smtClean="0"/>
              <a:t>&lt;T&gt; </a:t>
            </a:r>
            <a:r>
              <a:rPr lang="en-US" dirty="0" err="1" smtClean="0"/>
              <a:t>pvExpression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static &lt;T&gt; </a:t>
            </a:r>
            <a:r>
              <a:rPr lang="en-US" dirty="0" err="1" smtClean="0"/>
              <a:t>PVManagerExpression</a:t>
            </a:r>
            <a:r>
              <a:rPr lang="en-US" dirty="0" smtClean="0"/>
              <a:t>&lt;T&gt; read(</a:t>
            </a:r>
            <a:r>
              <a:rPr lang="en-US" dirty="0" err="1" smtClean="0"/>
              <a:t>DesiredRateExpression</a:t>
            </a:r>
            <a:r>
              <a:rPr lang="en-US" dirty="0" smtClean="0"/>
              <a:t>&lt;T&gt; </a:t>
            </a:r>
            <a:r>
              <a:rPr lang="en-US" dirty="0" err="1" smtClean="0"/>
              <a:t>pvExpression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PVManagerExpression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Defines:</a:t>
            </a:r>
          </a:p>
          <a:p>
            <a:pPr lvl="1"/>
            <a:r>
              <a:rPr lang="en-US" dirty="0" err="1" smtClean="0"/>
              <a:t>PVManagerExpression</a:t>
            </a:r>
            <a:r>
              <a:rPr lang="en-US" dirty="0" smtClean="0"/>
              <a:t>&lt;T&gt; from(</a:t>
            </a:r>
            <a:r>
              <a:rPr lang="en-US" dirty="0" err="1" smtClean="0"/>
              <a:t>DataSource</a:t>
            </a:r>
            <a:r>
              <a:rPr lang="en-US" dirty="0" smtClean="0"/>
              <a:t> </a:t>
            </a:r>
            <a:r>
              <a:rPr lang="en-US" dirty="0" err="1" smtClean="0"/>
              <a:t>connectionManager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PVManagerExpression</a:t>
            </a:r>
            <a:r>
              <a:rPr lang="en-US" dirty="0" smtClean="0"/>
              <a:t>&lt;T&gt; </a:t>
            </a:r>
            <a:r>
              <a:rPr lang="en-US" dirty="0" err="1" smtClean="0"/>
              <a:t>andNotify</a:t>
            </a:r>
            <a:r>
              <a:rPr lang="en-US" dirty="0" smtClean="0"/>
              <a:t>(</a:t>
            </a:r>
            <a:r>
              <a:rPr lang="en-US" dirty="0" err="1" smtClean="0"/>
              <a:t>ThreadSwitch</a:t>
            </a:r>
            <a:r>
              <a:rPr lang="en-US" dirty="0" smtClean="0"/>
              <a:t> </a:t>
            </a:r>
            <a:r>
              <a:rPr lang="en-US" dirty="0" err="1" smtClean="0"/>
              <a:t>onThread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PV&lt;T&gt; </a:t>
            </a:r>
            <a:r>
              <a:rPr lang="en-US" dirty="0" err="1" smtClean="0"/>
              <a:t>atHz</a:t>
            </a:r>
            <a:r>
              <a:rPr lang="en-US" dirty="0" smtClean="0"/>
              <a:t>(double rate) </a:t>
            </a:r>
          </a:p>
          <a:p>
            <a:r>
              <a:rPr lang="en-US" dirty="0" smtClean="0"/>
              <a:t>Default </a:t>
            </a:r>
            <a:r>
              <a:rPr lang="en-US" dirty="0" err="1" smtClean="0"/>
              <a:t>DataSource</a:t>
            </a:r>
            <a:r>
              <a:rPr lang="en-US" dirty="0" smtClean="0"/>
              <a:t> and </a:t>
            </a:r>
            <a:r>
              <a:rPr lang="en-US" dirty="0" err="1" smtClean="0"/>
              <a:t>ThreadSwitch</a:t>
            </a:r>
            <a:r>
              <a:rPr lang="en-US" dirty="0" smtClean="0"/>
              <a:t> can be specified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want to write a UI…</a:t>
            </a:r>
            <a:endParaRPr lang="en-US" dirty="0"/>
          </a:p>
        </p:txBody>
      </p:sp>
      <p:pic>
        <p:nvPicPr>
          <p:cNvPr id="7" name="Picture 6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405188"/>
            <a:ext cx="962025" cy="9620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05000" y="27432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channel.addListener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 Listener()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(Event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evt.getWhatever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201" y="5562600"/>
            <a:ext cx="584159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Toolkit is single threaded!</a:t>
            </a:r>
            <a:endParaRPr lang="en-US" b="1" cap="all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Source/</a:t>
            </a:r>
            <a:r>
              <a:rPr lang="en-US" dirty="0" err="1" smtClean="0"/>
              <a:t>DesiredRateExpression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types for the two different data rates</a:t>
            </a:r>
          </a:p>
          <a:p>
            <a:r>
              <a:rPr lang="en-US" dirty="0" smtClean="0"/>
              <a:t>The collectors change Source to Desired:</a:t>
            </a:r>
          </a:p>
          <a:p>
            <a:pPr lvl="1"/>
            <a:r>
              <a:rPr lang="fr-FR" dirty="0" err="1" smtClean="0"/>
              <a:t>static</a:t>
            </a:r>
            <a:r>
              <a:rPr lang="fr-FR" dirty="0" smtClean="0"/>
              <a:t> &lt;T&gt; </a:t>
            </a:r>
            <a:r>
              <a:rPr lang="fr-FR" dirty="0" err="1" smtClean="0"/>
              <a:t>DesiredRateExpression</a:t>
            </a:r>
            <a:r>
              <a:rPr lang="fr-FR" dirty="0" smtClean="0"/>
              <a:t>&lt;List&lt;T&gt;&gt;</a:t>
            </a:r>
          </a:p>
          <a:p>
            <a:pPr lvl="1">
              <a:buNone/>
            </a:pPr>
            <a:r>
              <a:rPr lang="fr-FR" dirty="0" smtClean="0"/>
              <a:t>             </a:t>
            </a:r>
            <a:r>
              <a:rPr lang="fr-FR" dirty="0" err="1" smtClean="0"/>
              <a:t>queueOf</a:t>
            </a:r>
            <a:r>
              <a:rPr lang="fr-FR" dirty="0" smtClean="0"/>
              <a:t>(</a:t>
            </a:r>
            <a:r>
              <a:rPr lang="fr-FR" dirty="0" err="1" smtClean="0"/>
              <a:t>SourceRateExpression</a:t>
            </a:r>
            <a:r>
              <a:rPr lang="fr-FR" dirty="0" smtClean="0"/>
              <a:t>&lt;T&gt; expression)</a:t>
            </a:r>
            <a:endParaRPr lang="en-US" dirty="0" smtClean="0"/>
          </a:p>
          <a:p>
            <a:r>
              <a:rPr lang="en-US" dirty="0" smtClean="0"/>
              <a:t>External libraries for either types or operations defines static constructors for expressions:</a:t>
            </a:r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SourceRateExpression</a:t>
            </a:r>
            <a:r>
              <a:rPr lang="en-US" dirty="0" smtClean="0"/>
              <a:t>&lt;</a:t>
            </a:r>
            <a:r>
              <a:rPr lang="en-US" dirty="0" err="1" smtClean="0"/>
              <a:t>VDouble</a:t>
            </a:r>
            <a:r>
              <a:rPr lang="en-US" dirty="0" smtClean="0"/>
              <a:t>&gt; </a:t>
            </a:r>
            <a:r>
              <a:rPr lang="en-US" dirty="0" err="1" smtClean="0"/>
              <a:t>vDouble</a:t>
            </a:r>
            <a:r>
              <a:rPr lang="en-US" dirty="0" smtClean="0"/>
              <a:t>(String name)</a:t>
            </a:r>
          </a:p>
          <a:p>
            <a:pPr lvl="1"/>
            <a:r>
              <a:rPr lang="fr-FR" dirty="0" err="1" smtClean="0"/>
              <a:t>static</a:t>
            </a:r>
            <a:r>
              <a:rPr lang="fr-FR" dirty="0" smtClean="0"/>
              <a:t> &lt;T&gt; </a:t>
            </a:r>
            <a:r>
              <a:rPr lang="fr-FR" dirty="0" err="1" smtClean="0"/>
              <a:t>DesiredRateExpression</a:t>
            </a:r>
            <a:r>
              <a:rPr lang="fr-FR" dirty="0" smtClean="0"/>
              <a:t>&lt;List&lt;T&gt;&gt; </a:t>
            </a:r>
            <a:r>
              <a:rPr lang="fr-FR" dirty="0" err="1" smtClean="0"/>
              <a:t>listOf</a:t>
            </a:r>
            <a:r>
              <a:rPr lang="fr-FR" dirty="0" smtClean="0"/>
              <a:t>(List&lt;</a:t>
            </a:r>
            <a:r>
              <a:rPr lang="fr-FR" dirty="0" err="1" smtClean="0"/>
              <a:t>DesiredRateExpression</a:t>
            </a:r>
            <a:r>
              <a:rPr lang="fr-FR" dirty="0" smtClean="0"/>
              <a:t>&lt;T&gt;&gt; expressions)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(again)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0" y="2668012"/>
            <a:ext cx="914400" cy="2286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363212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PV&lt;List&lt;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VStatistics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PVManager.read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statisticsOf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pvNames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))))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atHz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marL="0"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pv.addPVValueChangeListener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pv.getValue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getMoo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447800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List&lt;String&gt;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(again)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581400" y="2667000"/>
            <a:ext cx="1981200" cy="22961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363212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PV&lt;List&lt;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VStatistics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PVManager.read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statisticsOf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pvNames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))))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atHz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marL="0"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pv.addPVValueChangeListener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pv.getValue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getMoo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7296" y="1447800"/>
            <a:ext cx="664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List&lt;</a:t>
            </a:r>
            <a:r>
              <a:rPr lang="en-US" dirty="0" err="1" smtClean="0"/>
              <a:t>SourceRateExpression</a:t>
            </a:r>
            <a:r>
              <a:rPr lang="en-US" dirty="0" smtClean="0"/>
              <a:t>&lt;</a:t>
            </a:r>
            <a:r>
              <a:rPr lang="en-US" dirty="0" err="1" smtClean="0"/>
              <a:t>VDouble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0292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implies creating the caches for all 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(again)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2057400" y="2667000"/>
            <a:ext cx="3657600" cy="22961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363212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PV&lt;List&lt;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VStatistics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PVManager.read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statisticsOf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pvNames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))))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atHz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marL="0"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pv.addPVValueChangeListener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pv.getValue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getMoo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1355" y="1447800"/>
            <a:ext cx="703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List&lt;</a:t>
            </a:r>
            <a:r>
              <a:rPr lang="en-US" dirty="0" err="1" smtClean="0"/>
              <a:t>DesiredRateExpression</a:t>
            </a:r>
            <a:r>
              <a:rPr lang="en-US" dirty="0" smtClean="0"/>
              <a:t>&lt;</a:t>
            </a:r>
            <a:r>
              <a:rPr lang="en-US" dirty="0" err="1" smtClean="0"/>
              <a:t>VStatistics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0292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all the collectors, and the functions that calculate the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(again)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2667000"/>
            <a:ext cx="4648200" cy="22961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363212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PV&lt;List&lt;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VStatistics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PVManager.read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statisticsOf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pvNames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))))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atHz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marL="0"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pv.addPVValueChangeListener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pv.getValue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getMoo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1355" y="1447800"/>
            <a:ext cx="703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DesiredRateExpression</a:t>
            </a:r>
            <a:r>
              <a:rPr lang="en-US" dirty="0" smtClean="0"/>
              <a:t>&lt;List&lt;</a:t>
            </a:r>
            <a:r>
              <a:rPr lang="en-US" dirty="0" err="1" smtClean="0"/>
              <a:t>VStatistics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0292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the function that assembles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(again)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14400" y="2438400"/>
            <a:ext cx="5181600" cy="6858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363212"/>
            <a:ext cx="6019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PV&lt;List&lt;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VStatistics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PVManager.read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statisticsOf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pvNames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))))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atHz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marL="0"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pv.addPVValueChangeListener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pv.getValue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getMoo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3541" y="1447800"/>
            <a:ext cx="37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PV&lt;List&lt;</a:t>
            </a:r>
            <a:r>
              <a:rPr lang="en-US" dirty="0" err="1" smtClean="0"/>
              <a:t>VStatistics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0292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the </a:t>
            </a:r>
            <a:r>
              <a:rPr lang="en-US" dirty="0" err="1" smtClean="0"/>
              <a:t>Notifier</a:t>
            </a:r>
            <a:r>
              <a:rPr lang="en-US" dirty="0" smtClean="0"/>
              <a:t>, the </a:t>
            </a:r>
            <a:r>
              <a:rPr lang="en-US" dirty="0" err="1" smtClean="0"/>
              <a:t>DataRecipe</a:t>
            </a:r>
            <a:r>
              <a:rPr lang="en-US" dirty="0" smtClean="0"/>
              <a:t>, passes it to the </a:t>
            </a:r>
            <a:r>
              <a:rPr lang="en-US" dirty="0" err="1" smtClean="0"/>
              <a:t>DataSource</a:t>
            </a:r>
            <a:r>
              <a:rPr lang="en-US" dirty="0" smtClean="0"/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complexity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API is very expressive</a:t>
            </a:r>
          </a:p>
          <a:p>
            <a:pPr lvl="1"/>
            <a:r>
              <a:rPr lang="en-US" dirty="0" smtClean="0"/>
              <a:t>You can combine operators, the syntax is very compact, you specify things once</a:t>
            </a:r>
          </a:p>
          <a:p>
            <a:r>
              <a:rPr lang="en-US" dirty="0" smtClean="0"/>
              <a:t>But it does not hide choices</a:t>
            </a:r>
          </a:p>
          <a:p>
            <a:pPr lvl="1"/>
            <a:r>
              <a:rPr lang="en-US" dirty="0" smtClean="0"/>
              <a:t>You need to specify all transformations, including how to go from source rate to desired rate</a:t>
            </a:r>
          </a:p>
          <a:p>
            <a:r>
              <a:rPr lang="en-US" dirty="0" smtClean="0"/>
              <a:t>It hides the complexity of the implementation of your choices</a:t>
            </a:r>
          </a:p>
          <a:p>
            <a:pPr lvl="1"/>
            <a:r>
              <a:rPr lang="en-US" dirty="0" smtClean="0"/>
              <a:t>The API actually does something!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Eclipse/CSS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library is packaged in </a:t>
            </a:r>
            <a:r>
              <a:rPr lang="en-US" dirty="0" err="1" smtClean="0"/>
              <a:t>org.csstudio.utility.pvmanager</a:t>
            </a:r>
            <a:endParaRPr lang="en-US" dirty="0" smtClean="0"/>
          </a:p>
          <a:p>
            <a:pPr lvl="1"/>
            <a:r>
              <a:rPr lang="en-US" dirty="0" smtClean="0"/>
              <a:t>Extension point based on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The activator configures the default </a:t>
            </a:r>
            <a:r>
              <a:rPr lang="en-US" dirty="0" err="1" smtClean="0"/>
              <a:t>ThreadSwitch</a:t>
            </a:r>
            <a:r>
              <a:rPr lang="en-US" dirty="0" smtClean="0"/>
              <a:t> to use SWT and default </a:t>
            </a:r>
            <a:r>
              <a:rPr lang="en-US" dirty="0" err="1" smtClean="0"/>
              <a:t>DataSource</a:t>
            </a:r>
            <a:r>
              <a:rPr lang="en-US" dirty="0" smtClean="0"/>
              <a:t> to use a </a:t>
            </a:r>
            <a:r>
              <a:rPr lang="en-US" dirty="0" err="1" smtClean="0"/>
              <a:t>CompositeDataSource</a:t>
            </a:r>
            <a:r>
              <a:rPr lang="en-US" dirty="0" smtClean="0"/>
              <a:t> made up of all extensions point</a:t>
            </a:r>
          </a:p>
          <a:p>
            <a:r>
              <a:rPr lang="en-US" dirty="0" smtClean="0"/>
              <a:t>All other </a:t>
            </a:r>
            <a:r>
              <a:rPr lang="en-US" dirty="0" err="1" smtClean="0"/>
              <a:t>plugins</a:t>
            </a:r>
            <a:r>
              <a:rPr lang="en-US" dirty="0" smtClean="0"/>
              <a:t> can simply use </a:t>
            </a:r>
            <a:r>
              <a:rPr lang="en-US" dirty="0" err="1" smtClean="0"/>
              <a:t>PVManager.read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plugins</a:t>
            </a:r>
            <a:r>
              <a:rPr lang="en-US" dirty="0" smtClean="0"/>
              <a:t> for extension points</a:t>
            </a:r>
          </a:p>
          <a:p>
            <a:pPr lvl="1"/>
            <a:r>
              <a:rPr lang="en-US" dirty="0" err="1" smtClean="0"/>
              <a:t>org.csstudio.utility.pvmanager.sim</a:t>
            </a:r>
            <a:r>
              <a:rPr lang="en-US" dirty="0" smtClean="0"/>
              <a:t> for simulated data</a:t>
            </a:r>
          </a:p>
          <a:p>
            <a:pPr lvl="1"/>
            <a:r>
              <a:rPr lang="en-US" dirty="0" err="1" smtClean="0"/>
              <a:t>org.csstudio.utility.pvmanager.epics</a:t>
            </a:r>
            <a:r>
              <a:rPr lang="en-US" dirty="0" smtClean="0"/>
              <a:t> for epics v3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SimulationDataSource</a:t>
            </a:r>
            <a:endParaRPr lang="en-US" dirty="0" smtClean="0"/>
          </a:p>
          <a:p>
            <a:pPr lvl="1"/>
            <a:r>
              <a:rPr lang="en-US" dirty="0" smtClean="0"/>
              <a:t>Same syntax for channels as </a:t>
            </a:r>
            <a:r>
              <a:rPr lang="en-US" dirty="0" err="1" smtClean="0"/>
              <a:t>utility.pv.som</a:t>
            </a:r>
            <a:endParaRPr lang="en-US" dirty="0" smtClean="0"/>
          </a:p>
          <a:p>
            <a:r>
              <a:rPr lang="en-US" dirty="0" err="1" smtClean="0"/>
              <a:t>JCADataSource</a:t>
            </a:r>
            <a:endParaRPr lang="en-US" dirty="0" smtClean="0"/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VDouble</a:t>
            </a:r>
            <a:r>
              <a:rPr lang="en-US" dirty="0" smtClean="0"/>
              <a:t>, </a:t>
            </a:r>
            <a:r>
              <a:rPr lang="en-US" dirty="0" err="1" smtClean="0"/>
              <a:t>VInt</a:t>
            </a:r>
            <a:r>
              <a:rPr lang="en-US" dirty="0" smtClean="0"/>
              <a:t>, </a:t>
            </a:r>
            <a:r>
              <a:rPr lang="en-US" dirty="0" err="1" smtClean="0"/>
              <a:t>VString</a:t>
            </a:r>
            <a:r>
              <a:rPr lang="en-US" dirty="0" smtClean="0"/>
              <a:t> and </a:t>
            </a:r>
            <a:r>
              <a:rPr lang="en-US" dirty="0" err="1" smtClean="0"/>
              <a:t>VEnum</a:t>
            </a:r>
            <a:endParaRPr lang="en-US" dirty="0" smtClean="0"/>
          </a:p>
          <a:p>
            <a:r>
              <a:rPr lang="en-US" dirty="0" smtClean="0"/>
              <a:t>Probe was ported to use </a:t>
            </a:r>
            <a:r>
              <a:rPr lang="en-US" dirty="0" err="1" smtClean="0"/>
              <a:t>PVManager</a:t>
            </a:r>
            <a:r>
              <a:rPr lang="en-US" dirty="0" smtClean="0"/>
              <a:t> (in BNL branch)</a:t>
            </a:r>
          </a:p>
          <a:p>
            <a:r>
              <a:rPr lang="en-US" dirty="0" err="1" smtClean="0"/>
              <a:t>OrbitViewer</a:t>
            </a:r>
            <a:r>
              <a:rPr lang="en-US" dirty="0" smtClean="0"/>
              <a:t> prototype built on </a:t>
            </a:r>
            <a:r>
              <a:rPr lang="en-US" dirty="0" err="1" smtClean="0"/>
              <a:t>PVManager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need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JCADataSource</a:t>
            </a:r>
            <a:endParaRPr lang="en-US" dirty="0" smtClean="0"/>
          </a:p>
          <a:p>
            <a:pPr lvl="1"/>
            <a:r>
              <a:rPr lang="en-US" dirty="0" smtClean="0"/>
              <a:t>Mass connection can be optimized to scale better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Will need to understand which operators are useful, how to define them for “maximum combination power”</a:t>
            </a:r>
          </a:p>
          <a:p>
            <a:pPr lvl="1"/>
            <a:r>
              <a:rPr lang="en-US" dirty="0" smtClean="0"/>
              <a:t>Allow to easily define “custom functions”</a:t>
            </a:r>
          </a:p>
          <a:p>
            <a:pPr lvl="1"/>
            <a:r>
              <a:rPr lang="en-US" dirty="0" smtClean="0"/>
              <a:t>Add other common operators</a:t>
            </a:r>
          </a:p>
          <a:p>
            <a:pPr lvl="2"/>
            <a:r>
              <a:rPr lang="en-US" dirty="0" smtClean="0"/>
              <a:t>A CALC </a:t>
            </a:r>
            <a:r>
              <a:rPr lang="en-US" dirty="0" smtClean="0"/>
              <a:t>operator?</a:t>
            </a:r>
          </a:p>
          <a:p>
            <a:pPr lvl="2"/>
            <a:r>
              <a:rPr lang="en-US" dirty="0" smtClean="0"/>
              <a:t>A </a:t>
            </a:r>
            <a:r>
              <a:rPr lang="en-US" smtClean="0"/>
              <a:t>histogram operator?</a:t>
            </a:r>
            <a:endParaRPr lang="en-US" dirty="0" smtClean="0"/>
          </a:p>
          <a:p>
            <a:pPr lvl="2"/>
            <a:r>
              <a:rPr lang="en-US" dirty="0" smtClean="0"/>
              <a:t>An FFT </a:t>
            </a:r>
            <a:r>
              <a:rPr lang="en-US" dirty="0" smtClean="0"/>
              <a:t>operator?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want to write a UI…</a:t>
            </a:r>
            <a:endParaRPr lang="en-US" dirty="0"/>
          </a:p>
        </p:txBody>
      </p:sp>
      <p:pic>
        <p:nvPicPr>
          <p:cNvPr id="7" name="Picture 6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405188"/>
            <a:ext cx="962025" cy="9620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05000" y="2738497"/>
            <a:ext cx="548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channel.addListener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 Listener()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(Event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Toolkit.execute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evt.getWhatever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9239" y="5562600"/>
            <a:ext cx="546553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Lack of synchronization!</a:t>
            </a:r>
            <a:endParaRPr lang="en-US" b="1" cap="all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want to write a UI…</a:t>
            </a:r>
            <a:endParaRPr lang="en-US" dirty="0"/>
          </a:p>
        </p:txBody>
      </p:sp>
      <p:pic>
        <p:nvPicPr>
          <p:cNvPr id="7" name="Picture 6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405188"/>
            <a:ext cx="962025" cy="9620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05000" y="2743200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channel.addListener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 Listener()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(Event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Toolkit.execute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synchronized(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evt.getWhatever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525" y="5334000"/>
            <a:ext cx="6649000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No change by another thread</a:t>
            </a:r>
            <a:b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DURING/between notifications!</a:t>
            </a:r>
            <a:endParaRPr lang="en-US" b="1" cap="all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want to write a UI…</a:t>
            </a:r>
            <a:endParaRPr lang="en-US" dirty="0"/>
          </a:p>
        </p:txBody>
      </p:sp>
      <p:pic>
        <p:nvPicPr>
          <p:cNvPr id="7" name="Picture 6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405188"/>
            <a:ext cx="962025" cy="9620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05000" y="2667000"/>
            <a:ext cx="5486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channel.addListener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 Listener()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(Event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Toolkit.execute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synchronized(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myCopy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copy(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evt.getWhatever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myCopy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236" y="5334000"/>
            <a:ext cx="8109528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Should not update UI at the same rate</a:t>
            </a:r>
            <a:b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as data on the network!</a:t>
            </a:r>
            <a:endParaRPr lang="en-US" b="1" cap="all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900" y="4185105"/>
            <a:ext cx="617220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Lacking Disconnection and</a:t>
            </a:r>
            <a:b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b="1" cap="all" dirty="0" err="1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REconnection</a:t>
            </a:r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notifications!</a:t>
            </a:r>
            <a:endParaRPr lang="en-US" b="1" cap="all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9659" y="3036212"/>
            <a:ext cx="516468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Need to query metadata</a:t>
            </a:r>
            <a:b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on connection!</a:t>
            </a:r>
            <a:endParaRPr lang="en-US" b="1" cap="all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9445" y="2318206"/>
            <a:ext cx="438511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err="1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Aggreagate</a:t>
            </a:r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events!</a:t>
            </a:r>
            <a:endParaRPr lang="en-US" b="1" cap="all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0757" y="1600200"/>
            <a:ext cx="158248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CACHE!</a:t>
            </a:r>
            <a:endParaRPr lang="en-US" b="1" cap="all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one could write</a:t>
            </a:r>
            <a:endParaRPr lang="en-US" dirty="0"/>
          </a:p>
        </p:txBody>
      </p:sp>
      <p:pic>
        <p:nvPicPr>
          <p:cNvPr id="7" name="Picture 6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405188"/>
            <a:ext cx="962025" cy="9620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05000" y="2057400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PV&lt;List&lt;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VStatistics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PVManager.read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statisticsOf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pvNames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))))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atHz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marL="0"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pv.addPVValueChangeListener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(new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PVValueChangeListener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pvValueChanged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myWidget.setFoo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pv.getValue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getMoo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subsystem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6477000" cy="4343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Single threaded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Notification must be done on event thread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Data objects must be changed on the event thread only (avoid inconsistencies and simplify responding to events)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Work must be offloaded to other threads as much as possible (to prevent unresponsiveness)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Refresh rate up to 50Hz (faster is useless and counter productive)</a:t>
            </a:r>
          </a:p>
          <a:p>
            <a:endParaRPr lang="en-US" dirty="0"/>
          </a:p>
        </p:txBody>
      </p:sp>
      <p:pic>
        <p:nvPicPr>
          <p:cNvPr id="6" name="Picture 5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5562600" cy="3962400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Multi threaded</a:t>
            </a:r>
          </a:p>
          <a:p>
            <a:r>
              <a:rPr lang="en-US" dirty="0" smtClean="0"/>
              <a:t>Notification done on connection threads</a:t>
            </a:r>
          </a:p>
          <a:p>
            <a:r>
              <a:rPr lang="en-US" dirty="0" smtClean="0"/>
              <a:t>Data objects changed on connection threads</a:t>
            </a:r>
          </a:p>
          <a:p>
            <a:r>
              <a:rPr lang="en-US" dirty="0" smtClean="0"/>
              <a:t>Rate is not limited: aggregated can be KHz</a:t>
            </a:r>
            <a:endParaRPr lang="en-US" dirty="0"/>
          </a:p>
        </p:txBody>
      </p:sp>
      <p:pic>
        <p:nvPicPr>
          <p:cNvPr id="7" name="Picture 6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2" descr="C:\Documents and Settings\carcassi\Desktop\logo1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3405188"/>
            <a:ext cx="962025" cy="96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322F31"/>
      </a:dk1>
      <a:lt1>
        <a:srgbClr val="FFFFFF"/>
      </a:lt1>
      <a:dk2>
        <a:srgbClr val="322F31"/>
      </a:dk2>
      <a:lt2>
        <a:srgbClr val="322F31"/>
      </a:lt2>
      <a:accent1>
        <a:srgbClr val="8071B4"/>
      </a:accent1>
      <a:accent2>
        <a:srgbClr val="8071B4"/>
      </a:accent2>
      <a:accent3>
        <a:srgbClr val="FFFFFF"/>
      </a:accent3>
      <a:accent4>
        <a:srgbClr val="292728"/>
      </a:accent4>
      <a:accent5>
        <a:srgbClr val="C0BBD6"/>
      </a:accent5>
      <a:accent6>
        <a:srgbClr val="7366A3"/>
      </a:accent6>
      <a:hlink>
        <a:srgbClr val="8071B4"/>
      </a:hlink>
      <a:folHlink>
        <a:srgbClr val="8071B4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322F31"/>
        </a:dk1>
        <a:lt1>
          <a:srgbClr val="FFFFFF"/>
        </a:lt1>
        <a:dk2>
          <a:srgbClr val="322F31"/>
        </a:dk2>
        <a:lt2>
          <a:srgbClr val="322F31"/>
        </a:lt2>
        <a:accent1>
          <a:srgbClr val="8071B4"/>
        </a:accent1>
        <a:accent2>
          <a:srgbClr val="8071B4"/>
        </a:accent2>
        <a:accent3>
          <a:srgbClr val="FFFFFF"/>
        </a:accent3>
        <a:accent4>
          <a:srgbClr val="292728"/>
        </a:accent4>
        <a:accent5>
          <a:srgbClr val="C0BBD6"/>
        </a:accent5>
        <a:accent6>
          <a:srgbClr val="7366A3"/>
        </a:accent6>
        <a:hlink>
          <a:srgbClr val="8071B4"/>
        </a:hlink>
        <a:folHlink>
          <a:srgbClr val="8071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1258</Words>
  <Application>Microsoft Office PowerPoint</Application>
  <PresentationFormat>On-screen Show (4:3)</PresentationFormat>
  <Paragraphs>296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Blank Presentation</vt:lpstr>
      <vt:lpstr>PVManager</vt:lpstr>
      <vt:lpstr>PVManager goals</vt:lpstr>
      <vt:lpstr>So you want to write a UI…</vt:lpstr>
      <vt:lpstr>So you want to write a UI…</vt:lpstr>
      <vt:lpstr>So you want to write a UI…</vt:lpstr>
      <vt:lpstr>So you want to write a UI…</vt:lpstr>
      <vt:lpstr>Wish one could write</vt:lpstr>
      <vt:lpstr>UI subsystem requirements</vt:lpstr>
      <vt:lpstr>Channel Access</vt:lpstr>
      <vt:lpstr>Collect, aggregate and notify</vt:lpstr>
      <vt:lpstr>Transform and calculate</vt:lpstr>
      <vt:lpstr>UI or not UI</vt:lpstr>
      <vt:lpstr>3 APIs for the price of one</vt:lpstr>
      <vt:lpstr>Building blocks api</vt:lpstr>
      <vt:lpstr>User objects</vt:lpstr>
      <vt:lpstr>PV&lt;T&gt;</vt:lpstr>
      <vt:lpstr>Under the hood</vt:lpstr>
      <vt:lpstr>Function&lt;T&gt;</vt:lpstr>
      <vt:lpstr>Under the hood</vt:lpstr>
      <vt:lpstr>Collector&lt;T&gt; extends Function&lt;List&lt;T&gt;&gt;</vt:lpstr>
      <vt:lpstr>Under the hood</vt:lpstr>
      <vt:lpstr>ValueCache&lt;T&gt; extends Function&lt;T&gt;</vt:lpstr>
      <vt:lpstr>Under the hood</vt:lpstr>
      <vt:lpstr>DataSource</vt:lpstr>
      <vt:lpstr>Under the hood</vt:lpstr>
      <vt:lpstr>Notification</vt:lpstr>
      <vt:lpstr>Expression api</vt:lpstr>
      <vt:lpstr>PVManager</vt:lpstr>
      <vt:lpstr>PVManagerExpression&lt;T&gt;</vt:lpstr>
      <vt:lpstr>Source/DesiredRateExpression&lt;T&gt;</vt:lpstr>
      <vt:lpstr>Example (again)</vt:lpstr>
      <vt:lpstr>Example (again)</vt:lpstr>
      <vt:lpstr>Example (again)</vt:lpstr>
      <vt:lpstr>Example (again)</vt:lpstr>
      <vt:lpstr>Example (again)</vt:lpstr>
      <vt:lpstr>Low complexity point</vt:lpstr>
      <vt:lpstr>Eclipse/CSS integration</vt:lpstr>
      <vt:lpstr>What’s done</vt:lpstr>
      <vt:lpstr>What’s need to be done</vt:lpstr>
    </vt:vector>
  </TitlesOfParts>
  <Company>BNL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carcassi</cp:lastModifiedBy>
  <cp:revision>2</cp:revision>
  <cp:lastPrinted>2007-07-02T19:06:14Z</cp:lastPrinted>
  <dcterms:created xsi:type="dcterms:W3CDTF">2007-06-28T20:22:43Z</dcterms:created>
  <dcterms:modified xsi:type="dcterms:W3CDTF">2010-10-07T20:21:28Z</dcterms:modified>
</cp:coreProperties>
</file>