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9"/>
  </p:notesMasterIdLst>
  <p:handoutMasterIdLst>
    <p:handoutMasterId r:id="rId20"/>
  </p:handoutMasterIdLst>
  <p:sldIdLst>
    <p:sldId id="1445" r:id="rId2"/>
    <p:sldId id="1468" r:id="rId3"/>
    <p:sldId id="1513" r:id="rId4"/>
    <p:sldId id="1515" r:id="rId5"/>
    <p:sldId id="1516" r:id="rId6"/>
    <p:sldId id="1518" r:id="rId7"/>
    <p:sldId id="1517" r:id="rId8"/>
    <p:sldId id="1519" r:id="rId9"/>
    <p:sldId id="1520" r:id="rId10"/>
    <p:sldId id="1521" r:id="rId11"/>
    <p:sldId id="1522" r:id="rId12"/>
    <p:sldId id="1523" r:id="rId13"/>
    <p:sldId id="1524" r:id="rId14"/>
    <p:sldId id="1525" r:id="rId15"/>
    <p:sldId id="1526" r:id="rId16"/>
    <p:sldId id="1514" r:id="rId17"/>
    <p:sldId id="1455" r:id="rId18"/>
  </p:sldIdLst>
  <p:sldSz cx="9144000" cy="6858000" type="screen4x3"/>
  <p:notesSz cx="6934200" cy="9232900"/>
  <p:defaultTextStyle>
    <a:defPPr>
      <a:defRPr lang="en-US"/>
    </a:defPPr>
    <a:lvl1pPr algn="l" rtl="0" fontAlgn="base">
      <a:spcBef>
        <a:spcPct val="0"/>
      </a:spcBef>
      <a:spcAft>
        <a:spcPct val="0"/>
      </a:spcAft>
      <a:defRPr kern="1200">
        <a:solidFill>
          <a:schemeClr val="tx1"/>
        </a:solidFill>
        <a:latin typeface="Arial Narrow" pitchFamily="34" charset="0"/>
        <a:ea typeface="Osaka"/>
        <a:cs typeface="Osaka"/>
      </a:defRPr>
    </a:lvl1pPr>
    <a:lvl2pPr marL="457200" algn="l" rtl="0" fontAlgn="base">
      <a:spcBef>
        <a:spcPct val="0"/>
      </a:spcBef>
      <a:spcAft>
        <a:spcPct val="0"/>
      </a:spcAft>
      <a:defRPr kern="1200">
        <a:solidFill>
          <a:schemeClr val="tx1"/>
        </a:solidFill>
        <a:latin typeface="Arial Narrow" pitchFamily="34" charset="0"/>
        <a:ea typeface="Osaka"/>
        <a:cs typeface="Osaka"/>
      </a:defRPr>
    </a:lvl2pPr>
    <a:lvl3pPr marL="914400" algn="l" rtl="0" fontAlgn="base">
      <a:spcBef>
        <a:spcPct val="0"/>
      </a:spcBef>
      <a:spcAft>
        <a:spcPct val="0"/>
      </a:spcAft>
      <a:defRPr kern="1200">
        <a:solidFill>
          <a:schemeClr val="tx1"/>
        </a:solidFill>
        <a:latin typeface="Arial Narrow" pitchFamily="34" charset="0"/>
        <a:ea typeface="Osaka"/>
        <a:cs typeface="Osaka"/>
      </a:defRPr>
    </a:lvl3pPr>
    <a:lvl4pPr marL="1371600" algn="l" rtl="0" fontAlgn="base">
      <a:spcBef>
        <a:spcPct val="0"/>
      </a:spcBef>
      <a:spcAft>
        <a:spcPct val="0"/>
      </a:spcAft>
      <a:defRPr kern="1200">
        <a:solidFill>
          <a:schemeClr val="tx1"/>
        </a:solidFill>
        <a:latin typeface="Arial Narrow" pitchFamily="34" charset="0"/>
        <a:ea typeface="Osaka"/>
        <a:cs typeface="Osaka"/>
      </a:defRPr>
    </a:lvl4pPr>
    <a:lvl5pPr marL="1828800" algn="l" rtl="0" fontAlgn="base">
      <a:spcBef>
        <a:spcPct val="0"/>
      </a:spcBef>
      <a:spcAft>
        <a:spcPct val="0"/>
      </a:spcAft>
      <a:defRPr kern="1200">
        <a:solidFill>
          <a:schemeClr val="tx1"/>
        </a:solidFill>
        <a:latin typeface="Arial Narrow" pitchFamily="34" charset="0"/>
        <a:ea typeface="Osaka"/>
        <a:cs typeface="Osaka"/>
      </a:defRPr>
    </a:lvl5pPr>
    <a:lvl6pPr marL="2286000" algn="l" defTabSz="914400" rtl="0" eaLnBrk="1" latinLnBrk="0" hangingPunct="1">
      <a:defRPr kern="1200">
        <a:solidFill>
          <a:schemeClr val="tx1"/>
        </a:solidFill>
        <a:latin typeface="Arial Narrow" pitchFamily="34" charset="0"/>
        <a:ea typeface="Osaka"/>
        <a:cs typeface="Osaka"/>
      </a:defRPr>
    </a:lvl6pPr>
    <a:lvl7pPr marL="2743200" algn="l" defTabSz="914400" rtl="0" eaLnBrk="1" latinLnBrk="0" hangingPunct="1">
      <a:defRPr kern="1200">
        <a:solidFill>
          <a:schemeClr val="tx1"/>
        </a:solidFill>
        <a:latin typeface="Arial Narrow" pitchFamily="34" charset="0"/>
        <a:ea typeface="Osaka"/>
        <a:cs typeface="Osaka"/>
      </a:defRPr>
    </a:lvl7pPr>
    <a:lvl8pPr marL="3200400" algn="l" defTabSz="914400" rtl="0" eaLnBrk="1" latinLnBrk="0" hangingPunct="1">
      <a:defRPr kern="1200">
        <a:solidFill>
          <a:schemeClr val="tx1"/>
        </a:solidFill>
        <a:latin typeface="Arial Narrow" pitchFamily="34" charset="0"/>
        <a:ea typeface="Osaka"/>
        <a:cs typeface="Osaka"/>
      </a:defRPr>
    </a:lvl8pPr>
    <a:lvl9pPr marL="3657600" algn="l" defTabSz="914400" rtl="0" eaLnBrk="1" latinLnBrk="0" hangingPunct="1">
      <a:defRPr kern="1200">
        <a:solidFill>
          <a:schemeClr val="tx1"/>
        </a:solidFill>
        <a:latin typeface="Arial Narrow" pitchFamily="34" charset="0"/>
        <a:ea typeface="Osaka"/>
        <a:cs typeface="Osak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6600"/>
    <a:srgbClr val="FFFFCC"/>
    <a:srgbClr val="D8FF6B"/>
    <a:srgbClr val="A6F088"/>
    <a:srgbClr val="FFCC99"/>
    <a:srgbClr val="FFCCCC"/>
    <a:srgbClr val="008000"/>
    <a:srgbClr val="FF5050"/>
    <a:srgbClr val="FF8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snapToGrid="0">
      <p:cViewPr>
        <p:scale>
          <a:sx n="112" d="100"/>
          <a:sy n="112" d="100"/>
        </p:scale>
        <p:origin x="-156" y="936"/>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101" d="100"/>
          <a:sy n="101" d="100"/>
        </p:scale>
        <p:origin x="-2508" y="-102"/>
      </p:cViewPr>
      <p:guideLst>
        <p:guide orient="horz" pos="2909"/>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447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9970" name="Rectangle 2"/>
          <p:cNvSpPr>
            <a:spLocks noGrp="1" noRot="1" noChangeAspect="1" noChangeArrowheads="1" noTextEdit="1"/>
          </p:cNvSpPr>
          <p:nvPr>
            <p:ph type="sldImg" idx="2"/>
          </p:nvPr>
        </p:nvSpPr>
        <p:spPr bwMode="auto">
          <a:xfrm>
            <a:off x="1165225" y="696913"/>
            <a:ext cx="4605338" cy="34544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919163" y="4386263"/>
            <a:ext cx="5095875" cy="4162425"/>
          </a:xfrm>
          <a:prstGeom prst="rect">
            <a:avLst/>
          </a:prstGeom>
          <a:noFill/>
          <a:ln w="12700">
            <a:noFill/>
            <a:miter lim="800000"/>
            <a:headEnd/>
            <a:tailEnd/>
          </a:ln>
          <a:effectLst/>
        </p:spPr>
        <p:txBody>
          <a:bodyPr vert="horz" wrap="square" lIns="90979" tIns="44692" rIns="90979" bIns="4469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2793114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Osaka" charset="-128"/>
        <a:cs typeface="Osaka"/>
      </a:defRPr>
    </a:lvl1pPr>
    <a:lvl2pPr marL="457200" algn="l" rtl="0" eaLnBrk="0" fontAlgn="base" hangingPunct="0">
      <a:spcBef>
        <a:spcPct val="30000"/>
      </a:spcBef>
      <a:spcAft>
        <a:spcPct val="0"/>
      </a:spcAft>
      <a:defRPr sz="1200" kern="1200">
        <a:solidFill>
          <a:schemeClr val="tx1"/>
        </a:solidFill>
        <a:latin typeface="Times New Roman" pitchFamily="18" charset="0"/>
        <a:ea typeface="Osaka" charset="-128"/>
        <a:cs typeface="Osaka"/>
      </a:defRPr>
    </a:lvl2pPr>
    <a:lvl3pPr marL="914400" algn="l" rtl="0" eaLnBrk="0" fontAlgn="base" hangingPunct="0">
      <a:spcBef>
        <a:spcPct val="30000"/>
      </a:spcBef>
      <a:spcAft>
        <a:spcPct val="0"/>
      </a:spcAft>
      <a:defRPr sz="1200" kern="1200">
        <a:solidFill>
          <a:schemeClr val="tx1"/>
        </a:solidFill>
        <a:latin typeface="Times New Roman" pitchFamily="18" charset="0"/>
        <a:ea typeface="Osaka" charset="-128"/>
        <a:cs typeface="Osaka"/>
      </a:defRPr>
    </a:lvl3pPr>
    <a:lvl4pPr marL="1371600" algn="l" rtl="0" eaLnBrk="0" fontAlgn="base" hangingPunct="0">
      <a:spcBef>
        <a:spcPct val="30000"/>
      </a:spcBef>
      <a:spcAft>
        <a:spcPct val="0"/>
      </a:spcAft>
      <a:defRPr sz="1200" kern="1200">
        <a:solidFill>
          <a:schemeClr val="tx1"/>
        </a:solidFill>
        <a:latin typeface="Times New Roman" pitchFamily="18" charset="0"/>
        <a:ea typeface="Osaka" charset="-128"/>
        <a:cs typeface="Osaka"/>
      </a:defRPr>
    </a:lvl4pPr>
    <a:lvl5pPr marL="1828800" algn="l" rtl="0" eaLnBrk="0" fontAlgn="base" hangingPunct="0">
      <a:spcBef>
        <a:spcPct val="30000"/>
      </a:spcBef>
      <a:spcAft>
        <a:spcPct val="0"/>
      </a:spcAft>
      <a:defRPr sz="1200" kern="1200">
        <a:solidFill>
          <a:schemeClr val="tx1"/>
        </a:solidFill>
        <a:latin typeface="Times New Roman" pitchFamily="18" charset="0"/>
        <a:ea typeface="Osaka" charset="-128"/>
        <a:cs typeface="Osaka"/>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41" name="Rectangle 2"/>
          <p:cNvSpPr>
            <a:spLocks noGrp="1" noRot="1" noChangeAspect="1" noChangeArrowheads="1" noTextEdit="1"/>
          </p:cNvSpPr>
          <p:nvPr>
            <p:ph type="sldImg"/>
          </p:nvPr>
        </p:nvSpPr>
        <p:spPr>
          <a:ln/>
        </p:spPr>
      </p:sp>
      <p:sp>
        <p:nvSpPr>
          <p:cNvPr id="2263042" name="Rectangle 3"/>
          <p:cNvSpPr>
            <a:spLocks noGrp="1" noChangeArrowheads="1"/>
          </p:cNvSpPr>
          <p:nvPr>
            <p:ph type="body" idx="1"/>
          </p:nvPr>
        </p:nvSpPr>
        <p:spPr>
          <a:noFill/>
          <a:ln w="9525"/>
        </p:spPr>
        <p:txBody>
          <a:bodyPr/>
          <a:lstStyle/>
          <a:p>
            <a:endParaRPr lang="en-US" smtClean="0">
              <a:ea typeface="Osak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3522" name="Text Box 1"/>
          <p:cNvSpPr txBox="1">
            <a:spLocks noChangeArrowheads="1"/>
          </p:cNvSpPr>
          <p:nvPr/>
        </p:nvSpPr>
        <p:spPr bwMode="auto">
          <a:xfrm>
            <a:off x="1165225" y="696913"/>
            <a:ext cx="4592638" cy="3441700"/>
          </a:xfrm>
          <a:prstGeom prst="rect">
            <a:avLst/>
          </a:prstGeom>
          <a:solidFill>
            <a:srgbClr val="FFFFFF"/>
          </a:solidFill>
          <a:ln w="9360">
            <a:solidFill>
              <a:srgbClr val="00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3523" name="Rectangle 2"/>
          <p:cNvSpPr>
            <a:spLocks noGrp="1" noChangeArrowheads="1"/>
          </p:cNvSpPr>
          <p:nvPr>
            <p:ph type="body"/>
          </p:nvPr>
        </p:nvSpPr>
        <p:spPr>
          <a:xfrm>
            <a:off x="919163" y="4386263"/>
            <a:ext cx="5075237" cy="4140200"/>
          </a:xfrm>
          <a:noFill/>
          <a:ln w="9525"/>
        </p:spPr>
        <p:txBody>
          <a:bodyPr wrap="none" lIns="91080" tIns="44640" rIns="91080" bIns="44640" anchor="ctr"/>
          <a:lstStyle/>
          <a:p>
            <a:endParaRPr lang="en-US" smtClean="0">
              <a:ea typeface="Osak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3522" name="Text Box 1"/>
          <p:cNvSpPr txBox="1">
            <a:spLocks noChangeArrowheads="1"/>
          </p:cNvSpPr>
          <p:nvPr/>
        </p:nvSpPr>
        <p:spPr bwMode="auto">
          <a:xfrm>
            <a:off x="1165225" y="696913"/>
            <a:ext cx="4592638" cy="3441700"/>
          </a:xfrm>
          <a:prstGeom prst="rect">
            <a:avLst/>
          </a:prstGeom>
          <a:solidFill>
            <a:srgbClr val="FFFFFF"/>
          </a:solidFill>
          <a:ln w="9360">
            <a:solidFill>
              <a:srgbClr val="00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3523" name="Rectangle 2"/>
          <p:cNvSpPr>
            <a:spLocks noGrp="1" noChangeArrowheads="1"/>
          </p:cNvSpPr>
          <p:nvPr>
            <p:ph type="body"/>
          </p:nvPr>
        </p:nvSpPr>
        <p:spPr>
          <a:xfrm>
            <a:off x="919163" y="4386263"/>
            <a:ext cx="5075237" cy="4140200"/>
          </a:xfrm>
          <a:noFill/>
          <a:ln w="9525"/>
        </p:spPr>
        <p:txBody>
          <a:bodyPr wrap="none" lIns="91080" tIns="44640" rIns="91080" bIns="44640" anchor="ctr"/>
          <a:lstStyle/>
          <a:p>
            <a:endParaRPr lang="en-US" smtClean="0">
              <a:ea typeface="Osak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3522" name="Text Box 1"/>
          <p:cNvSpPr txBox="1">
            <a:spLocks noChangeArrowheads="1"/>
          </p:cNvSpPr>
          <p:nvPr/>
        </p:nvSpPr>
        <p:spPr bwMode="auto">
          <a:xfrm>
            <a:off x="1165225" y="696913"/>
            <a:ext cx="4592638" cy="3441700"/>
          </a:xfrm>
          <a:prstGeom prst="rect">
            <a:avLst/>
          </a:prstGeom>
          <a:solidFill>
            <a:srgbClr val="FFFFFF"/>
          </a:solidFill>
          <a:ln w="9360">
            <a:solidFill>
              <a:srgbClr val="00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3523" name="Rectangle 2"/>
          <p:cNvSpPr>
            <a:spLocks noGrp="1" noChangeArrowheads="1"/>
          </p:cNvSpPr>
          <p:nvPr>
            <p:ph type="body"/>
          </p:nvPr>
        </p:nvSpPr>
        <p:spPr>
          <a:xfrm>
            <a:off x="919163" y="4386263"/>
            <a:ext cx="5075237" cy="4140200"/>
          </a:xfrm>
          <a:noFill/>
          <a:ln w="9525"/>
        </p:spPr>
        <p:txBody>
          <a:bodyPr wrap="none" lIns="91080" tIns="44640" rIns="91080" bIns="44640" anchor="ctr"/>
          <a:lstStyle/>
          <a:p>
            <a:endParaRPr lang="en-US" smtClean="0">
              <a:ea typeface="Osak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3522" name="Text Box 1"/>
          <p:cNvSpPr txBox="1">
            <a:spLocks noChangeArrowheads="1"/>
          </p:cNvSpPr>
          <p:nvPr/>
        </p:nvSpPr>
        <p:spPr bwMode="auto">
          <a:xfrm>
            <a:off x="1165225" y="696913"/>
            <a:ext cx="4592638" cy="3441700"/>
          </a:xfrm>
          <a:prstGeom prst="rect">
            <a:avLst/>
          </a:prstGeom>
          <a:solidFill>
            <a:srgbClr val="FFFFFF"/>
          </a:solidFill>
          <a:ln w="9360">
            <a:solidFill>
              <a:srgbClr val="00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3523" name="Rectangle 2"/>
          <p:cNvSpPr>
            <a:spLocks noGrp="1" noChangeArrowheads="1"/>
          </p:cNvSpPr>
          <p:nvPr>
            <p:ph type="body"/>
          </p:nvPr>
        </p:nvSpPr>
        <p:spPr>
          <a:xfrm>
            <a:off x="919163" y="4386263"/>
            <a:ext cx="5075237" cy="4140200"/>
          </a:xfrm>
          <a:noFill/>
          <a:ln w="9525"/>
        </p:spPr>
        <p:txBody>
          <a:bodyPr wrap="none" lIns="91080" tIns="44640" rIns="91080" bIns="44640" anchor="ctr"/>
          <a:lstStyle/>
          <a:p>
            <a:endParaRPr lang="en-US" smtClean="0">
              <a:ea typeface="Osak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3522" name="Text Box 1"/>
          <p:cNvSpPr txBox="1">
            <a:spLocks noChangeArrowheads="1"/>
          </p:cNvSpPr>
          <p:nvPr/>
        </p:nvSpPr>
        <p:spPr bwMode="auto">
          <a:xfrm>
            <a:off x="1165225" y="696913"/>
            <a:ext cx="4592638" cy="3441700"/>
          </a:xfrm>
          <a:prstGeom prst="rect">
            <a:avLst/>
          </a:prstGeom>
          <a:solidFill>
            <a:srgbClr val="FFFFFF"/>
          </a:solidFill>
          <a:ln w="9360">
            <a:solidFill>
              <a:srgbClr val="00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3523" name="Rectangle 2"/>
          <p:cNvSpPr>
            <a:spLocks noGrp="1" noChangeArrowheads="1"/>
          </p:cNvSpPr>
          <p:nvPr>
            <p:ph type="body"/>
          </p:nvPr>
        </p:nvSpPr>
        <p:spPr>
          <a:xfrm>
            <a:off x="919163" y="4386263"/>
            <a:ext cx="5075237" cy="4140200"/>
          </a:xfrm>
          <a:noFill/>
          <a:ln w="9525"/>
        </p:spPr>
        <p:txBody>
          <a:bodyPr wrap="none" lIns="91080" tIns="44640" rIns="91080" bIns="44640" anchor="ctr"/>
          <a:lstStyle/>
          <a:p>
            <a:endParaRPr lang="en-US" smtClean="0">
              <a:ea typeface="Osak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3522" name="Text Box 1"/>
          <p:cNvSpPr txBox="1">
            <a:spLocks noChangeArrowheads="1"/>
          </p:cNvSpPr>
          <p:nvPr/>
        </p:nvSpPr>
        <p:spPr bwMode="auto">
          <a:xfrm>
            <a:off x="1165225" y="696913"/>
            <a:ext cx="4592638" cy="3441700"/>
          </a:xfrm>
          <a:prstGeom prst="rect">
            <a:avLst/>
          </a:prstGeom>
          <a:solidFill>
            <a:srgbClr val="FFFFFF"/>
          </a:solidFill>
          <a:ln w="9360">
            <a:solidFill>
              <a:srgbClr val="00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3523" name="Rectangle 2"/>
          <p:cNvSpPr>
            <a:spLocks noGrp="1" noChangeArrowheads="1"/>
          </p:cNvSpPr>
          <p:nvPr>
            <p:ph type="body"/>
          </p:nvPr>
        </p:nvSpPr>
        <p:spPr>
          <a:xfrm>
            <a:off x="919163" y="4386263"/>
            <a:ext cx="5075237" cy="4140200"/>
          </a:xfrm>
          <a:noFill/>
          <a:ln w="9525"/>
        </p:spPr>
        <p:txBody>
          <a:bodyPr wrap="none" lIns="91080" tIns="44640" rIns="91080" bIns="44640" anchor="ctr"/>
          <a:lstStyle/>
          <a:p>
            <a:endParaRPr lang="en-US" smtClean="0">
              <a:ea typeface="Osak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9185" name="Rectangle 2"/>
          <p:cNvSpPr>
            <a:spLocks noGrp="1" noRot="1" noChangeAspect="1" noChangeArrowheads="1" noTextEdit="1"/>
          </p:cNvSpPr>
          <p:nvPr>
            <p:ph type="sldImg"/>
          </p:nvPr>
        </p:nvSpPr>
        <p:spPr>
          <a:ln/>
        </p:spPr>
      </p:sp>
      <p:sp>
        <p:nvSpPr>
          <p:cNvPr id="2269186" name="Rectangle 3"/>
          <p:cNvSpPr>
            <a:spLocks noGrp="1" noChangeArrowheads="1"/>
          </p:cNvSpPr>
          <p:nvPr>
            <p:ph type="body" idx="1"/>
          </p:nvPr>
        </p:nvSpPr>
        <p:spPr>
          <a:noFill/>
          <a:ln w="9525"/>
        </p:spPr>
        <p:txBody>
          <a:bodyPr/>
          <a:lstStyle/>
          <a:p>
            <a:endParaRPr lang="en-US" smtClean="0">
              <a:ea typeface="Osak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0385" name="Rectangle 2"/>
          <p:cNvSpPr>
            <a:spLocks noGrp="1" noRot="1" noChangeAspect="1" noChangeArrowheads="1" noTextEdit="1"/>
          </p:cNvSpPr>
          <p:nvPr>
            <p:ph type="sldImg"/>
          </p:nvPr>
        </p:nvSpPr>
        <p:spPr>
          <a:ln/>
        </p:spPr>
      </p:sp>
      <p:sp>
        <p:nvSpPr>
          <p:cNvPr id="2320386" name="Rectangle 3"/>
          <p:cNvSpPr>
            <a:spLocks noGrp="1" noChangeArrowheads="1"/>
          </p:cNvSpPr>
          <p:nvPr>
            <p:ph type="body" idx="1"/>
          </p:nvPr>
        </p:nvSpPr>
        <p:spPr>
          <a:noFill/>
          <a:ln w="9525"/>
        </p:spPr>
        <p:txBody>
          <a:bodyPr/>
          <a:lstStyle/>
          <a:p>
            <a:endParaRPr lang="en-US" smtClean="0">
              <a:ea typeface="Osak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5089" name="Rectangle 2"/>
          <p:cNvSpPr>
            <a:spLocks noGrp="1" noRot="1" noChangeAspect="1" noChangeArrowheads="1" noTextEdit="1"/>
          </p:cNvSpPr>
          <p:nvPr>
            <p:ph type="sldImg"/>
          </p:nvPr>
        </p:nvSpPr>
        <p:spPr>
          <a:solidFill>
            <a:srgbClr val="FFFFFF"/>
          </a:solidFill>
          <a:ln/>
        </p:spPr>
      </p:sp>
      <p:sp>
        <p:nvSpPr>
          <p:cNvPr id="2265090" name="Rectangle 3"/>
          <p:cNvSpPr>
            <a:spLocks noGrp="1" noChangeArrowheads="1"/>
          </p:cNvSpPr>
          <p:nvPr>
            <p:ph type="body" idx="1"/>
          </p:nvPr>
        </p:nvSpPr>
        <p:spPr>
          <a:solidFill>
            <a:srgbClr val="FFFFFF"/>
          </a:solidFill>
          <a:ln>
            <a:solidFill>
              <a:srgbClr val="000000"/>
            </a:solidFill>
          </a:ln>
        </p:spPr>
        <p:txBody>
          <a:bodyPr/>
          <a:lstStyle/>
          <a:p>
            <a:endParaRPr lang="en-US" smtClean="0">
              <a:ea typeface="Osak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7137" name="Rectangle 2"/>
          <p:cNvSpPr>
            <a:spLocks noGrp="1" noRot="1" noChangeAspect="1" noChangeArrowheads="1" noTextEdit="1"/>
          </p:cNvSpPr>
          <p:nvPr>
            <p:ph type="sldImg"/>
          </p:nvPr>
        </p:nvSpPr>
        <p:spPr>
          <a:ln/>
        </p:spPr>
      </p:sp>
      <p:sp>
        <p:nvSpPr>
          <p:cNvPr id="2267138" name="Rectangle 3"/>
          <p:cNvSpPr>
            <a:spLocks noGrp="1" noChangeArrowheads="1"/>
          </p:cNvSpPr>
          <p:nvPr>
            <p:ph type="body" idx="1"/>
          </p:nvPr>
        </p:nvSpPr>
        <p:spPr>
          <a:noFill/>
          <a:ln w="9525"/>
        </p:spPr>
        <p:txBody>
          <a:bodyPr/>
          <a:lstStyle/>
          <a:p>
            <a:endParaRPr lang="en-US" smtClean="0">
              <a:ea typeface="Osak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3522" name="Text Box 1"/>
          <p:cNvSpPr txBox="1">
            <a:spLocks noChangeArrowheads="1"/>
          </p:cNvSpPr>
          <p:nvPr/>
        </p:nvSpPr>
        <p:spPr bwMode="auto">
          <a:xfrm>
            <a:off x="1165225" y="696913"/>
            <a:ext cx="4592638" cy="3441700"/>
          </a:xfrm>
          <a:prstGeom prst="rect">
            <a:avLst/>
          </a:prstGeom>
          <a:solidFill>
            <a:srgbClr val="FFFFFF"/>
          </a:solidFill>
          <a:ln w="9360">
            <a:solidFill>
              <a:srgbClr val="00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3523" name="Rectangle 2"/>
          <p:cNvSpPr>
            <a:spLocks noGrp="1" noChangeArrowheads="1"/>
          </p:cNvSpPr>
          <p:nvPr>
            <p:ph type="body"/>
          </p:nvPr>
        </p:nvSpPr>
        <p:spPr>
          <a:xfrm>
            <a:off x="919163" y="4386263"/>
            <a:ext cx="5075237" cy="4140200"/>
          </a:xfrm>
          <a:noFill/>
          <a:ln w="9525"/>
        </p:spPr>
        <p:txBody>
          <a:bodyPr wrap="none" lIns="91080" tIns="44640" rIns="91080" bIns="44640" anchor="ctr"/>
          <a:lstStyle/>
          <a:p>
            <a:endParaRPr lang="en-US" smtClean="0">
              <a:ea typeface="Osak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3522" name="Text Box 1"/>
          <p:cNvSpPr txBox="1">
            <a:spLocks noChangeArrowheads="1"/>
          </p:cNvSpPr>
          <p:nvPr/>
        </p:nvSpPr>
        <p:spPr bwMode="auto">
          <a:xfrm>
            <a:off x="1165225" y="696913"/>
            <a:ext cx="4592638" cy="3441700"/>
          </a:xfrm>
          <a:prstGeom prst="rect">
            <a:avLst/>
          </a:prstGeom>
          <a:solidFill>
            <a:srgbClr val="FFFFFF"/>
          </a:solidFill>
          <a:ln w="9360">
            <a:solidFill>
              <a:srgbClr val="00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3523" name="Rectangle 2"/>
          <p:cNvSpPr>
            <a:spLocks noGrp="1" noChangeArrowheads="1"/>
          </p:cNvSpPr>
          <p:nvPr>
            <p:ph type="body"/>
          </p:nvPr>
        </p:nvSpPr>
        <p:spPr>
          <a:xfrm>
            <a:off x="919163" y="4386263"/>
            <a:ext cx="5075237" cy="4140200"/>
          </a:xfrm>
          <a:noFill/>
          <a:ln w="9525"/>
        </p:spPr>
        <p:txBody>
          <a:bodyPr wrap="none" lIns="91080" tIns="44640" rIns="91080" bIns="44640" anchor="ctr"/>
          <a:lstStyle/>
          <a:p>
            <a:endParaRPr lang="en-US" smtClean="0">
              <a:ea typeface="Osak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3522" name="Text Box 1"/>
          <p:cNvSpPr txBox="1">
            <a:spLocks noChangeArrowheads="1"/>
          </p:cNvSpPr>
          <p:nvPr/>
        </p:nvSpPr>
        <p:spPr bwMode="auto">
          <a:xfrm>
            <a:off x="1165225" y="696913"/>
            <a:ext cx="4592638" cy="3441700"/>
          </a:xfrm>
          <a:prstGeom prst="rect">
            <a:avLst/>
          </a:prstGeom>
          <a:solidFill>
            <a:srgbClr val="FFFFFF"/>
          </a:solidFill>
          <a:ln w="9360">
            <a:solidFill>
              <a:srgbClr val="00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3523" name="Rectangle 2"/>
          <p:cNvSpPr>
            <a:spLocks noGrp="1" noChangeArrowheads="1"/>
          </p:cNvSpPr>
          <p:nvPr>
            <p:ph type="body"/>
          </p:nvPr>
        </p:nvSpPr>
        <p:spPr>
          <a:xfrm>
            <a:off x="919163" y="4386263"/>
            <a:ext cx="5075237" cy="4140200"/>
          </a:xfrm>
          <a:noFill/>
          <a:ln w="9525"/>
        </p:spPr>
        <p:txBody>
          <a:bodyPr wrap="none" lIns="91080" tIns="44640" rIns="91080" bIns="44640" anchor="ctr"/>
          <a:lstStyle/>
          <a:p>
            <a:endParaRPr lang="en-US" smtClean="0">
              <a:ea typeface="Osak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3522" name="Text Box 1"/>
          <p:cNvSpPr txBox="1">
            <a:spLocks noChangeArrowheads="1"/>
          </p:cNvSpPr>
          <p:nvPr/>
        </p:nvSpPr>
        <p:spPr bwMode="auto">
          <a:xfrm>
            <a:off x="1165225" y="696913"/>
            <a:ext cx="4592638" cy="3441700"/>
          </a:xfrm>
          <a:prstGeom prst="rect">
            <a:avLst/>
          </a:prstGeom>
          <a:solidFill>
            <a:srgbClr val="FFFFFF"/>
          </a:solidFill>
          <a:ln w="9360">
            <a:solidFill>
              <a:srgbClr val="00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3523" name="Rectangle 2"/>
          <p:cNvSpPr>
            <a:spLocks noGrp="1" noChangeArrowheads="1"/>
          </p:cNvSpPr>
          <p:nvPr>
            <p:ph type="body"/>
          </p:nvPr>
        </p:nvSpPr>
        <p:spPr>
          <a:xfrm>
            <a:off x="919163" y="4386263"/>
            <a:ext cx="5075237" cy="4140200"/>
          </a:xfrm>
          <a:noFill/>
          <a:ln w="9525"/>
        </p:spPr>
        <p:txBody>
          <a:bodyPr wrap="none" lIns="91080" tIns="44640" rIns="91080" bIns="44640" anchor="ctr"/>
          <a:lstStyle/>
          <a:p>
            <a:endParaRPr lang="en-US" smtClean="0">
              <a:ea typeface="Osak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3522" name="Text Box 1"/>
          <p:cNvSpPr txBox="1">
            <a:spLocks noChangeArrowheads="1"/>
          </p:cNvSpPr>
          <p:nvPr/>
        </p:nvSpPr>
        <p:spPr bwMode="auto">
          <a:xfrm>
            <a:off x="1165225" y="696913"/>
            <a:ext cx="4592638" cy="3441700"/>
          </a:xfrm>
          <a:prstGeom prst="rect">
            <a:avLst/>
          </a:prstGeom>
          <a:solidFill>
            <a:srgbClr val="FFFFFF"/>
          </a:solidFill>
          <a:ln w="9360">
            <a:solidFill>
              <a:srgbClr val="00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3523" name="Rectangle 2"/>
          <p:cNvSpPr>
            <a:spLocks noGrp="1" noChangeArrowheads="1"/>
          </p:cNvSpPr>
          <p:nvPr>
            <p:ph type="body"/>
          </p:nvPr>
        </p:nvSpPr>
        <p:spPr>
          <a:xfrm>
            <a:off x="919163" y="4386263"/>
            <a:ext cx="5075237" cy="4140200"/>
          </a:xfrm>
          <a:noFill/>
          <a:ln w="9525"/>
        </p:spPr>
        <p:txBody>
          <a:bodyPr wrap="none" lIns="91080" tIns="44640" rIns="91080" bIns="44640" anchor="ctr"/>
          <a:lstStyle/>
          <a:p>
            <a:endParaRPr lang="en-US" smtClean="0">
              <a:ea typeface="Osak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3522" name="Text Box 1"/>
          <p:cNvSpPr txBox="1">
            <a:spLocks noChangeArrowheads="1"/>
          </p:cNvSpPr>
          <p:nvPr/>
        </p:nvSpPr>
        <p:spPr bwMode="auto">
          <a:xfrm>
            <a:off x="1165225" y="696913"/>
            <a:ext cx="4592638" cy="3441700"/>
          </a:xfrm>
          <a:prstGeom prst="rect">
            <a:avLst/>
          </a:prstGeom>
          <a:solidFill>
            <a:srgbClr val="FFFFFF"/>
          </a:solidFill>
          <a:ln w="9360">
            <a:solidFill>
              <a:srgbClr val="00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3523" name="Rectangle 2"/>
          <p:cNvSpPr>
            <a:spLocks noGrp="1" noChangeArrowheads="1"/>
          </p:cNvSpPr>
          <p:nvPr>
            <p:ph type="body"/>
          </p:nvPr>
        </p:nvSpPr>
        <p:spPr>
          <a:xfrm>
            <a:off x="919163" y="4386263"/>
            <a:ext cx="5075237" cy="4140200"/>
          </a:xfrm>
          <a:noFill/>
          <a:ln w="9525"/>
        </p:spPr>
        <p:txBody>
          <a:bodyPr wrap="none" lIns="91080" tIns="44640" rIns="91080" bIns="44640" anchor="ctr"/>
          <a:lstStyle/>
          <a:p>
            <a:endParaRPr lang="en-US" smtClean="0">
              <a:ea typeface="Osaka"/>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oleObject" Target="../embeddings/oleObject3.bin"/><Relationship Id="rId4"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flipH="1">
            <a:off x="139700" y="1460500"/>
            <a:ext cx="8837613" cy="0"/>
          </a:xfrm>
          <a:prstGeom prst="line">
            <a:avLst/>
          </a:prstGeom>
          <a:noFill/>
          <a:ln w="76200">
            <a:solidFill>
              <a:srgbClr val="FF0000"/>
            </a:solidFill>
            <a:round/>
            <a:headEnd/>
            <a:tailEnd/>
          </a:ln>
          <a:effectLst/>
        </p:spPr>
        <p:txBody>
          <a:bodyPr wrap="none" anchor="ctr"/>
          <a:lstStyle/>
          <a:p>
            <a:pPr eaLnBrk="0" hangingPunct="0">
              <a:lnSpc>
                <a:spcPct val="90000"/>
              </a:lnSpc>
              <a:spcBef>
                <a:spcPct val="50000"/>
              </a:spcBef>
              <a:buClr>
                <a:schemeClr val="folHlink"/>
              </a:buClr>
              <a:buSzPct val="135000"/>
              <a:defRPr/>
            </a:pPr>
            <a:endParaRPr lang="en-US">
              <a:ea typeface="Osaka" charset="-128"/>
              <a:cs typeface="+mn-cs"/>
            </a:endParaRPr>
          </a:p>
        </p:txBody>
      </p:sp>
      <p:sp>
        <p:nvSpPr>
          <p:cNvPr id="5" name="Text Box 5"/>
          <p:cNvSpPr txBox="1">
            <a:spLocks noChangeArrowheads="1"/>
          </p:cNvSpPr>
          <p:nvPr userDrawn="1"/>
        </p:nvSpPr>
        <p:spPr bwMode="auto">
          <a:xfrm>
            <a:off x="4027488" y="6284913"/>
            <a:ext cx="1349375" cy="390525"/>
          </a:xfrm>
          <a:prstGeom prst="rect">
            <a:avLst/>
          </a:prstGeom>
          <a:noFill/>
          <a:ln w="12700" algn="ctr">
            <a:noFill/>
            <a:miter lim="800000"/>
            <a:headEnd/>
            <a:tailEnd/>
          </a:ln>
          <a:effectLst/>
        </p:spPr>
        <p:txBody>
          <a:bodyPr lIns="90488" tIns="44450" rIns="90488" bIns="44450">
            <a:spAutoFit/>
          </a:bodyPr>
          <a:lstStyle/>
          <a:p>
            <a:pPr defTabSz="457200" eaLnBrk="0" hangingPunct="0">
              <a:lnSpc>
                <a:spcPct val="110000"/>
              </a:lnSpc>
              <a:spcBef>
                <a:spcPct val="50000"/>
              </a:spcBef>
              <a:buClr>
                <a:schemeClr val="folHlink"/>
              </a:buClr>
              <a:buSzPct val="135000"/>
              <a:tabLst>
                <a:tab pos="2286000" algn="l"/>
              </a:tabLst>
              <a:defRPr/>
            </a:pPr>
            <a:endParaRPr lang="en-US">
              <a:ea typeface="Osaka" charset="-128"/>
              <a:cs typeface="+mn-cs"/>
            </a:endParaRPr>
          </a:p>
        </p:txBody>
      </p:sp>
      <p:sp>
        <p:nvSpPr>
          <p:cNvPr id="6" name="Text Box 6"/>
          <p:cNvSpPr txBox="1">
            <a:spLocks noChangeArrowheads="1"/>
          </p:cNvSpPr>
          <p:nvPr userDrawn="1"/>
        </p:nvSpPr>
        <p:spPr bwMode="auto">
          <a:xfrm>
            <a:off x="4475163" y="6553200"/>
            <a:ext cx="388937" cy="304800"/>
          </a:xfrm>
          <a:prstGeom prst="rect">
            <a:avLst/>
          </a:prstGeom>
          <a:noFill/>
          <a:ln w="9525">
            <a:noFill/>
            <a:miter lim="800000"/>
            <a:headEnd type="none" w="sm" len="sm"/>
            <a:tailEnd type="none" w="sm" len="sm"/>
          </a:ln>
          <a:effectLst/>
        </p:spPr>
        <p:txBody>
          <a:bodyPr lIns="0" tIns="0" rIns="0" bIns="0">
            <a:spAutoFit/>
          </a:bodyPr>
          <a:lstStyle/>
          <a:p>
            <a:pPr eaLnBrk="0" hangingPunct="0">
              <a:spcBef>
                <a:spcPct val="50000"/>
              </a:spcBef>
              <a:defRPr/>
            </a:pPr>
            <a:fld id="{2F73391D-E4A5-4DA8-AE48-E9235DCBD905}" type="slidenum">
              <a:rPr lang="en-US" sz="2000">
                <a:latin typeface="Times New Roman" pitchFamily="18" charset="0"/>
                <a:ea typeface="Osaka" charset="-128"/>
                <a:cs typeface="+mn-cs"/>
              </a:rPr>
              <a:pPr eaLnBrk="0" hangingPunct="0">
                <a:spcBef>
                  <a:spcPct val="50000"/>
                </a:spcBef>
                <a:defRPr/>
              </a:pPr>
              <a:t>‹#›</a:t>
            </a:fld>
            <a:endParaRPr lang="en-US" sz="2000">
              <a:latin typeface="Times New Roman" pitchFamily="18" charset="0"/>
              <a:ea typeface="Osaka" charset="-128"/>
              <a:cs typeface="+mn-cs"/>
            </a:endParaRPr>
          </a:p>
        </p:txBody>
      </p:sp>
      <p:grpSp>
        <p:nvGrpSpPr>
          <p:cNvPr id="7" name="Group 7"/>
          <p:cNvGrpSpPr>
            <a:grpSpLocks/>
          </p:cNvGrpSpPr>
          <p:nvPr userDrawn="1"/>
        </p:nvGrpSpPr>
        <p:grpSpPr bwMode="auto">
          <a:xfrm>
            <a:off x="7116763" y="6135688"/>
            <a:ext cx="1943100" cy="722312"/>
            <a:chOff x="3380" y="3865"/>
            <a:chExt cx="1224" cy="455"/>
          </a:xfrm>
        </p:grpSpPr>
        <p:graphicFrame>
          <p:nvGraphicFramePr>
            <p:cNvPr id="8" name="Object 8"/>
            <p:cNvGraphicFramePr>
              <a:graphicFrameLocks noChangeAspect="1"/>
            </p:cNvGraphicFramePr>
            <p:nvPr/>
          </p:nvGraphicFramePr>
          <p:xfrm>
            <a:off x="3380" y="3865"/>
            <a:ext cx="1224" cy="455"/>
          </p:xfrm>
          <a:graphic>
            <a:graphicData uri="http://schemas.openxmlformats.org/presentationml/2006/ole">
              <mc:AlternateContent xmlns:mc="http://schemas.openxmlformats.org/markup-compatibility/2006">
                <mc:Choice xmlns:v="urn:schemas-microsoft-com:vml" Requires="v">
                  <p:oleObj spid="_x0000_s2332679" name="Document" r:id="rId3" imgW="1943640" imgH="723600" progId="Word.Document.8">
                    <p:embed/>
                  </p:oleObj>
                </mc:Choice>
                <mc:Fallback>
                  <p:oleObj name="Document" r:id="rId3" imgW="1943640" imgH="723600" progId="Word.Document.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0" y="3865"/>
                          <a:ext cx="1224" cy="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9"/>
            <p:cNvSpPr txBox="1">
              <a:spLocks noChangeArrowheads="1"/>
            </p:cNvSpPr>
            <p:nvPr userDrawn="1"/>
          </p:nvSpPr>
          <p:spPr bwMode="auto">
            <a:xfrm>
              <a:off x="3458" y="4174"/>
              <a:ext cx="1105" cy="144"/>
            </a:xfrm>
            <a:prstGeom prst="rect">
              <a:avLst/>
            </a:prstGeom>
            <a:noFill/>
            <a:ln w="9525">
              <a:noFill/>
              <a:miter lim="800000"/>
              <a:headEnd type="none" w="sm" len="sm"/>
              <a:tailEnd type="none" w="sm" len="sm"/>
            </a:ln>
            <a:effectLst/>
          </p:spPr>
          <p:txBody>
            <a:bodyPr lIns="0" rIns="0">
              <a:spAutoFit/>
            </a:bodyPr>
            <a:lstStyle/>
            <a:p>
              <a:pPr eaLnBrk="0" hangingPunct="0">
                <a:spcBef>
                  <a:spcPct val="50000"/>
                </a:spcBef>
                <a:defRPr/>
              </a:pPr>
              <a:r>
                <a:rPr lang="en-US" sz="900">
                  <a:ea typeface="Osaka" charset="-128"/>
                  <a:cs typeface="+mn-cs"/>
                </a:rPr>
                <a:t>BROOKHAVEN SCIENCE ASSOCIATES</a:t>
              </a:r>
            </a:p>
          </p:txBody>
        </p:sp>
      </p:grpSp>
      <p:graphicFrame>
        <p:nvGraphicFramePr>
          <p:cNvPr id="10" name="Object 10"/>
          <p:cNvGraphicFramePr>
            <a:graphicFrameLocks noChangeAspect="1"/>
          </p:cNvGraphicFramePr>
          <p:nvPr/>
        </p:nvGraphicFramePr>
        <p:xfrm>
          <a:off x="0" y="6111875"/>
          <a:ext cx="1914525" cy="746125"/>
        </p:xfrm>
        <a:graphic>
          <a:graphicData uri="http://schemas.openxmlformats.org/presentationml/2006/ole">
            <mc:AlternateContent xmlns:mc="http://schemas.openxmlformats.org/markup-compatibility/2006">
              <mc:Choice xmlns:v="urn:schemas-microsoft-com:vml" Requires="v">
                <p:oleObj spid="_x0000_s2332680" name="Photo Editor Photo" r:id="rId5" imgW="4742857" imgH="1848108" progId="">
                  <p:embed/>
                </p:oleObj>
              </mc:Choice>
              <mc:Fallback>
                <p:oleObj name="Photo Editor Photo" r:id="rId5" imgW="4742857" imgH="1848108" progId="">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111875"/>
                        <a:ext cx="1914525"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0435" name="Rectangle 3"/>
          <p:cNvSpPr>
            <a:spLocks noGrp="1" noChangeArrowheads="1"/>
          </p:cNvSpPr>
          <p:nvPr>
            <p:ph type="ctrTitle"/>
          </p:nvPr>
        </p:nvSpPr>
        <p:spPr>
          <a:xfrm>
            <a:off x="0" y="0"/>
            <a:ext cx="9144000" cy="1455738"/>
          </a:xfrm>
        </p:spPr>
        <p:txBody>
          <a:bodyPr/>
          <a:lstStyle>
            <a:lvl1pPr>
              <a:defRPr/>
            </a:lvl1pPr>
          </a:lstStyle>
          <a:p>
            <a:r>
              <a:rPr lang="en-US"/>
              <a:t>Click to edit Master title style</a:t>
            </a:r>
          </a:p>
        </p:txBody>
      </p:sp>
      <p:sp>
        <p:nvSpPr>
          <p:cNvPr id="1170436" name="Rectangle 4"/>
          <p:cNvSpPr>
            <a:spLocks noGrp="1" noChangeArrowheads="1"/>
          </p:cNvSpPr>
          <p:nvPr>
            <p:ph type="subTitle" idx="1"/>
          </p:nvPr>
        </p:nvSpPr>
        <p:spPr>
          <a:xfrm>
            <a:off x="703263" y="1973263"/>
            <a:ext cx="7740650" cy="3700462"/>
          </a:xfrm>
        </p:spPr>
        <p:txBody>
          <a:bodyPr/>
          <a:lstStyle>
            <a:lvl1pPr marL="0" indent="0" algn="ctr">
              <a:buFontTx/>
              <a:buNone/>
              <a:defRPr/>
            </a:lvl1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8450" y="1436688"/>
            <a:ext cx="4238625" cy="4735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9475" y="1436688"/>
            <a:ext cx="4238625" cy="4735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0"/>
                <a:invGamma/>
              </a:schemeClr>
            </a:gs>
          </a:gsLst>
          <a:lin ang="2700000" scaled="1"/>
        </a:gradFill>
        <a:effectLst/>
      </p:bgPr>
    </p:bg>
    <p:spTree>
      <p:nvGrpSpPr>
        <p:cNvPr id="1" name=""/>
        <p:cNvGrpSpPr/>
        <p:nvPr/>
      </p:nvGrpSpPr>
      <p:grpSpPr>
        <a:xfrm>
          <a:off x="0" y="0"/>
          <a:ext cx="0" cy="0"/>
          <a:chOff x="0" y="0"/>
          <a:chExt cx="0" cy="0"/>
        </a:xfrm>
      </p:grpSpPr>
      <p:sp>
        <p:nvSpPr>
          <p:cNvPr id="1169410" name="Line 2"/>
          <p:cNvSpPr>
            <a:spLocks noChangeShapeType="1"/>
          </p:cNvSpPr>
          <p:nvPr userDrawn="1"/>
        </p:nvSpPr>
        <p:spPr bwMode="auto">
          <a:xfrm flipH="1">
            <a:off x="115888" y="952500"/>
            <a:ext cx="8837612" cy="0"/>
          </a:xfrm>
          <a:prstGeom prst="line">
            <a:avLst/>
          </a:prstGeom>
          <a:noFill/>
          <a:ln w="76200">
            <a:solidFill>
              <a:srgbClr val="FF0000"/>
            </a:solidFill>
            <a:round/>
            <a:headEnd/>
            <a:tailEnd/>
          </a:ln>
          <a:effectLst/>
        </p:spPr>
        <p:txBody>
          <a:bodyPr wrap="none" anchor="ctr"/>
          <a:lstStyle/>
          <a:p>
            <a:pPr eaLnBrk="0" hangingPunct="0">
              <a:lnSpc>
                <a:spcPct val="90000"/>
              </a:lnSpc>
              <a:spcBef>
                <a:spcPct val="50000"/>
              </a:spcBef>
              <a:buClr>
                <a:schemeClr val="folHlink"/>
              </a:buClr>
              <a:buSzPct val="135000"/>
              <a:defRPr/>
            </a:pPr>
            <a:endParaRPr lang="en-US">
              <a:ea typeface="Osaka" charset="-128"/>
              <a:cs typeface="+mn-cs"/>
            </a:endParaRPr>
          </a:p>
        </p:txBody>
      </p:sp>
      <p:sp>
        <p:nvSpPr>
          <p:cNvPr id="1029" name="Rectangle 3"/>
          <p:cNvSpPr>
            <a:spLocks noGrp="1" noChangeArrowheads="1"/>
          </p:cNvSpPr>
          <p:nvPr>
            <p:ph type="title"/>
          </p:nvPr>
        </p:nvSpPr>
        <p:spPr bwMode="auto">
          <a:xfrm>
            <a:off x="0" y="0"/>
            <a:ext cx="9144000" cy="908050"/>
          </a:xfrm>
          <a:prstGeom prst="rect">
            <a:avLst/>
          </a:prstGeom>
          <a:noFill/>
          <a:ln w="12700">
            <a:noFill/>
            <a:miter lim="800000"/>
            <a:headEnd/>
            <a:tailEnd/>
          </a:ln>
        </p:spPr>
        <p:txBody>
          <a:bodyPr vert="horz" wrap="square" lIns="90488" tIns="44450" rIns="90488" bIns="44450" numCol="1" anchor="ctr" anchorCtr="1" compatLnSpc="1">
            <a:prstTxWarp prst="textNoShape">
              <a:avLst/>
            </a:prstTxWarp>
          </a:bodyPr>
          <a:lstStyle/>
          <a:p>
            <a:pPr lvl="0"/>
            <a:r>
              <a:rPr lang="en-US" smtClean="0"/>
              <a:t>Click to edit Master title style</a:t>
            </a:r>
          </a:p>
        </p:txBody>
      </p:sp>
      <p:sp>
        <p:nvSpPr>
          <p:cNvPr id="1030" name="Rectangle 4"/>
          <p:cNvSpPr>
            <a:spLocks noGrp="1" noChangeArrowheads="1"/>
          </p:cNvSpPr>
          <p:nvPr>
            <p:ph type="body" idx="1"/>
          </p:nvPr>
        </p:nvSpPr>
        <p:spPr bwMode="auto">
          <a:xfrm>
            <a:off x="298450" y="1436688"/>
            <a:ext cx="8629650" cy="4735512"/>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69413" name="Text Box 5"/>
          <p:cNvSpPr txBox="1">
            <a:spLocks noChangeArrowheads="1"/>
          </p:cNvSpPr>
          <p:nvPr userDrawn="1"/>
        </p:nvSpPr>
        <p:spPr bwMode="auto">
          <a:xfrm>
            <a:off x="4027488" y="6284913"/>
            <a:ext cx="1349375" cy="390525"/>
          </a:xfrm>
          <a:prstGeom prst="rect">
            <a:avLst/>
          </a:prstGeom>
          <a:noFill/>
          <a:ln w="12700" algn="ctr">
            <a:noFill/>
            <a:miter lim="800000"/>
            <a:headEnd/>
            <a:tailEnd/>
          </a:ln>
          <a:effectLst/>
        </p:spPr>
        <p:txBody>
          <a:bodyPr lIns="90488" tIns="44450" rIns="90488" bIns="44450">
            <a:spAutoFit/>
          </a:bodyPr>
          <a:lstStyle/>
          <a:p>
            <a:pPr defTabSz="457200" eaLnBrk="0" hangingPunct="0">
              <a:lnSpc>
                <a:spcPct val="110000"/>
              </a:lnSpc>
              <a:spcBef>
                <a:spcPct val="50000"/>
              </a:spcBef>
              <a:buClr>
                <a:schemeClr val="folHlink"/>
              </a:buClr>
              <a:buSzPct val="135000"/>
              <a:tabLst>
                <a:tab pos="2286000" algn="l"/>
              </a:tabLst>
              <a:defRPr/>
            </a:pPr>
            <a:endParaRPr lang="en-US">
              <a:ea typeface="Osaka" charset="-128"/>
              <a:cs typeface="+mn-cs"/>
            </a:endParaRPr>
          </a:p>
        </p:txBody>
      </p:sp>
      <p:sp>
        <p:nvSpPr>
          <p:cNvPr id="1169414" name="Text Box 6"/>
          <p:cNvSpPr txBox="1">
            <a:spLocks noChangeArrowheads="1"/>
          </p:cNvSpPr>
          <p:nvPr userDrawn="1"/>
        </p:nvSpPr>
        <p:spPr bwMode="auto">
          <a:xfrm>
            <a:off x="4475163" y="6553200"/>
            <a:ext cx="388937" cy="304800"/>
          </a:xfrm>
          <a:prstGeom prst="rect">
            <a:avLst/>
          </a:prstGeom>
          <a:noFill/>
          <a:ln w="9525">
            <a:noFill/>
            <a:miter lim="800000"/>
            <a:headEnd type="none" w="sm" len="sm"/>
            <a:tailEnd type="none" w="sm" len="sm"/>
          </a:ln>
          <a:effectLst/>
        </p:spPr>
        <p:txBody>
          <a:bodyPr lIns="0" tIns="0" rIns="0" bIns="0">
            <a:spAutoFit/>
          </a:bodyPr>
          <a:lstStyle/>
          <a:p>
            <a:pPr eaLnBrk="0" hangingPunct="0">
              <a:spcBef>
                <a:spcPct val="50000"/>
              </a:spcBef>
              <a:defRPr/>
            </a:pPr>
            <a:fld id="{047896C4-408F-4C33-BE53-F0E88BAA338F}" type="slidenum">
              <a:rPr lang="en-US" sz="2000">
                <a:latin typeface="Times New Roman" pitchFamily="18" charset="0"/>
                <a:ea typeface="Osaka" charset="-128"/>
                <a:cs typeface="+mn-cs"/>
              </a:rPr>
              <a:pPr eaLnBrk="0" hangingPunct="0">
                <a:spcBef>
                  <a:spcPct val="50000"/>
                </a:spcBef>
                <a:defRPr/>
              </a:pPr>
              <a:t>‹#›</a:t>
            </a:fld>
            <a:endParaRPr lang="en-US" sz="2000">
              <a:latin typeface="Times New Roman" pitchFamily="18" charset="0"/>
              <a:ea typeface="Osaka" charset="-128"/>
              <a:cs typeface="+mn-cs"/>
            </a:endParaRPr>
          </a:p>
        </p:txBody>
      </p:sp>
      <p:grpSp>
        <p:nvGrpSpPr>
          <p:cNvPr id="1033" name="Group 8"/>
          <p:cNvGrpSpPr>
            <a:grpSpLocks/>
          </p:cNvGrpSpPr>
          <p:nvPr userDrawn="1"/>
        </p:nvGrpSpPr>
        <p:grpSpPr bwMode="auto">
          <a:xfrm>
            <a:off x="7116763" y="6135688"/>
            <a:ext cx="1943100" cy="722312"/>
            <a:chOff x="3380" y="3865"/>
            <a:chExt cx="1224" cy="455"/>
          </a:xfrm>
        </p:grpSpPr>
        <p:graphicFrame>
          <p:nvGraphicFramePr>
            <p:cNvPr id="1026" name="Object 9"/>
            <p:cNvGraphicFramePr>
              <a:graphicFrameLocks noChangeAspect="1"/>
            </p:cNvGraphicFramePr>
            <p:nvPr/>
          </p:nvGraphicFramePr>
          <p:xfrm>
            <a:off x="3380" y="3865"/>
            <a:ext cx="1224" cy="455"/>
          </p:xfrm>
          <a:graphic>
            <a:graphicData uri="http://schemas.openxmlformats.org/presentationml/2006/ole">
              <mc:AlternateContent xmlns:mc="http://schemas.openxmlformats.org/markup-compatibility/2006">
                <mc:Choice xmlns:v="urn:schemas-microsoft-com:vml" Requires="v">
                  <p:oleObj spid="_x0000_s1029" name="Document" r:id="rId14" imgW="1943640" imgH="723600" progId="Word.Document.8">
                    <p:embed/>
                  </p:oleObj>
                </mc:Choice>
                <mc:Fallback>
                  <p:oleObj name="Document" r:id="rId14" imgW="1943640" imgH="723600" progId="Word.Document.8">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80" y="3865"/>
                          <a:ext cx="1224" cy="45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777777"/>
                                </a:outerShdw>
                              </a:effectLst>
                            </a14:hiddenEffects>
                          </a:ext>
                        </a:extLst>
                      </p:spPr>
                    </p:pic>
                  </p:oleObj>
                </mc:Fallback>
              </mc:AlternateContent>
            </a:graphicData>
          </a:graphic>
        </p:graphicFrame>
        <p:sp>
          <p:nvSpPr>
            <p:cNvPr id="1169418" name="Text Box 10"/>
            <p:cNvSpPr txBox="1">
              <a:spLocks noChangeArrowheads="1"/>
            </p:cNvSpPr>
            <p:nvPr userDrawn="1"/>
          </p:nvSpPr>
          <p:spPr bwMode="auto">
            <a:xfrm>
              <a:off x="3458" y="4174"/>
              <a:ext cx="1105" cy="144"/>
            </a:xfrm>
            <a:prstGeom prst="rect">
              <a:avLst/>
            </a:prstGeom>
            <a:noFill/>
            <a:ln w="9525">
              <a:noFill/>
              <a:miter lim="800000"/>
              <a:headEnd type="none" w="sm" len="sm"/>
              <a:tailEnd type="none" w="sm" len="sm"/>
            </a:ln>
            <a:effectLst/>
          </p:spPr>
          <p:txBody>
            <a:bodyPr lIns="0" rIns="0">
              <a:spAutoFit/>
            </a:bodyPr>
            <a:lstStyle/>
            <a:p>
              <a:pPr eaLnBrk="0" hangingPunct="0">
                <a:spcBef>
                  <a:spcPct val="50000"/>
                </a:spcBef>
                <a:defRPr/>
              </a:pPr>
              <a:r>
                <a:rPr lang="en-US" sz="900">
                  <a:ea typeface="Osaka" charset="-128"/>
                  <a:cs typeface="+mn-cs"/>
                </a:rPr>
                <a:t>BROOKHAVEN SCIENCE ASSOCIATES</a:t>
              </a:r>
            </a:p>
          </p:txBody>
        </p:sp>
      </p:grpSp>
      <p:pic>
        <p:nvPicPr>
          <p:cNvPr id="1034" name="Picture 9" descr="New_DOE_Logo_Color_042808"/>
          <p:cNvPicPr>
            <a:picLocks noChangeAspect="1" noChangeArrowheads="1"/>
          </p:cNvPicPr>
          <p:nvPr userDrawn="1"/>
        </p:nvPicPr>
        <p:blipFill>
          <a:blip r:embed="rId16"/>
          <a:srcRect/>
          <a:stretch>
            <a:fillRect/>
          </a:stretch>
        </p:blipFill>
        <p:spPr bwMode="auto">
          <a:xfrm>
            <a:off x="25400" y="6261100"/>
            <a:ext cx="2195513" cy="5540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ransition/>
  <p:txStyles>
    <p:titleStyle>
      <a:lvl1pPr algn="ctr" rtl="0" eaLnBrk="0" fontAlgn="base" hangingPunct="0">
        <a:lnSpc>
          <a:spcPct val="90000"/>
        </a:lnSpc>
        <a:spcBef>
          <a:spcPct val="0"/>
        </a:spcBef>
        <a:spcAft>
          <a:spcPct val="0"/>
        </a:spcAft>
        <a:defRPr sz="4000" b="1">
          <a:solidFill>
            <a:schemeClr val="tx2"/>
          </a:solidFill>
          <a:latin typeface="+mj-lt"/>
          <a:ea typeface="+mj-ea"/>
          <a:cs typeface="Osaka"/>
        </a:defRPr>
      </a:lvl1pPr>
      <a:lvl2pPr algn="ctr" rtl="0" eaLnBrk="0" fontAlgn="base" hangingPunct="0">
        <a:lnSpc>
          <a:spcPct val="90000"/>
        </a:lnSpc>
        <a:spcBef>
          <a:spcPct val="0"/>
        </a:spcBef>
        <a:spcAft>
          <a:spcPct val="0"/>
        </a:spcAft>
        <a:defRPr sz="4000" b="1">
          <a:solidFill>
            <a:schemeClr val="tx2"/>
          </a:solidFill>
          <a:latin typeface="Arial Narrow" pitchFamily="34" charset="0"/>
          <a:ea typeface="Osaka" charset="-128"/>
          <a:cs typeface="Osaka"/>
        </a:defRPr>
      </a:lvl2pPr>
      <a:lvl3pPr algn="ctr" rtl="0" eaLnBrk="0" fontAlgn="base" hangingPunct="0">
        <a:lnSpc>
          <a:spcPct val="90000"/>
        </a:lnSpc>
        <a:spcBef>
          <a:spcPct val="0"/>
        </a:spcBef>
        <a:spcAft>
          <a:spcPct val="0"/>
        </a:spcAft>
        <a:defRPr sz="4000" b="1">
          <a:solidFill>
            <a:schemeClr val="tx2"/>
          </a:solidFill>
          <a:latin typeface="Arial Narrow" pitchFamily="34" charset="0"/>
          <a:ea typeface="Osaka" charset="-128"/>
          <a:cs typeface="Osaka"/>
        </a:defRPr>
      </a:lvl3pPr>
      <a:lvl4pPr algn="ctr" rtl="0" eaLnBrk="0" fontAlgn="base" hangingPunct="0">
        <a:lnSpc>
          <a:spcPct val="90000"/>
        </a:lnSpc>
        <a:spcBef>
          <a:spcPct val="0"/>
        </a:spcBef>
        <a:spcAft>
          <a:spcPct val="0"/>
        </a:spcAft>
        <a:defRPr sz="4000" b="1">
          <a:solidFill>
            <a:schemeClr val="tx2"/>
          </a:solidFill>
          <a:latin typeface="Arial Narrow" pitchFamily="34" charset="0"/>
          <a:ea typeface="Osaka" charset="-128"/>
          <a:cs typeface="Osaka"/>
        </a:defRPr>
      </a:lvl4pPr>
      <a:lvl5pPr algn="ctr" rtl="0" eaLnBrk="0" fontAlgn="base" hangingPunct="0">
        <a:lnSpc>
          <a:spcPct val="90000"/>
        </a:lnSpc>
        <a:spcBef>
          <a:spcPct val="0"/>
        </a:spcBef>
        <a:spcAft>
          <a:spcPct val="0"/>
        </a:spcAft>
        <a:defRPr sz="4000" b="1">
          <a:solidFill>
            <a:schemeClr val="tx2"/>
          </a:solidFill>
          <a:latin typeface="Arial Narrow" pitchFamily="34" charset="0"/>
          <a:ea typeface="Osaka" charset="-128"/>
          <a:cs typeface="Osaka"/>
        </a:defRPr>
      </a:lvl5pPr>
      <a:lvl6pPr marL="457200" algn="ctr" rtl="0" fontAlgn="base">
        <a:lnSpc>
          <a:spcPct val="90000"/>
        </a:lnSpc>
        <a:spcBef>
          <a:spcPct val="0"/>
        </a:spcBef>
        <a:spcAft>
          <a:spcPct val="0"/>
        </a:spcAft>
        <a:defRPr sz="4000" b="1">
          <a:solidFill>
            <a:schemeClr val="tx2"/>
          </a:solidFill>
          <a:latin typeface="Arial Narrow" pitchFamily="34" charset="0"/>
          <a:ea typeface="Osaka" charset="-128"/>
        </a:defRPr>
      </a:lvl6pPr>
      <a:lvl7pPr marL="914400" algn="ctr" rtl="0" fontAlgn="base">
        <a:lnSpc>
          <a:spcPct val="90000"/>
        </a:lnSpc>
        <a:spcBef>
          <a:spcPct val="0"/>
        </a:spcBef>
        <a:spcAft>
          <a:spcPct val="0"/>
        </a:spcAft>
        <a:defRPr sz="4000" b="1">
          <a:solidFill>
            <a:schemeClr val="tx2"/>
          </a:solidFill>
          <a:latin typeface="Arial Narrow" pitchFamily="34" charset="0"/>
          <a:ea typeface="Osaka" charset="-128"/>
        </a:defRPr>
      </a:lvl7pPr>
      <a:lvl8pPr marL="1371600" algn="ctr" rtl="0" fontAlgn="base">
        <a:lnSpc>
          <a:spcPct val="90000"/>
        </a:lnSpc>
        <a:spcBef>
          <a:spcPct val="0"/>
        </a:spcBef>
        <a:spcAft>
          <a:spcPct val="0"/>
        </a:spcAft>
        <a:defRPr sz="4000" b="1">
          <a:solidFill>
            <a:schemeClr val="tx2"/>
          </a:solidFill>
          <a:latin typeface="Arial Narrow" pitchFamily="34" charset="0"/>
          <a:ea typeface="Osaka" charset="-128"/>
        </a:defRPr>
      </a:lvl8pPr>
      <a:lvl9pPr marL="1828800" algn="ctr" rtl="0" fontAlgn="base">
        <a:lnSpc>
          <a:spcPct val="90000"/>
        </a:lnSpc>
        <a:spcBef>
          <a:spcPct val="0"/>
        </a:spcBef>
        <a:spcAft>
          <a:spcPct val="0"/>
        </a:spcAft>
        <a:defRPr sz="4000" b="1">
          <a:solidFill>
            <a:schemeClr val="tx2"/>
          </a:solidFill>
          <a:latin typeface="Arial Narrow" pitchFamily="34" charset="0"/>
          <a:ea typeface="Osaka" charset="-128"/>
        </a:defRPr>
      </a:lvl9pPr>
    </p:titleStyle>
    <p:bodyStyle>
      <a:lvl1pPr marL="342900" indent="-342900" algn="l" rtl="0" eaLnBrk="0" fontAlgn="base" hangingPunct="0">
        <a:lnSpc>
          <a:spcPct val="90000"/>
        </a:lnSpc>
        <a:spcBef>
          <a:spcPct val="20000"/>
        </a:spcBef>
        <a:spcAft>
          <a:spcPct val="0"/>
        </a:spcAft>
        <a:buClr>
          <a:schemeClr val="folHlink"/>
        </a:buClr>
        <a:buSzPct val="135000"/>
        <a:buChar char="•"/>
        <a:defRPr sz="3200">
          <a:solidFill>
            <a:schemeClr val="tx1"/>
          </a:solidFill>
          <a:latin typeface="+mn-lt"/>
          <a:ea typeface="+mn-ea"/>
          <a:cs typeface="Osaka"/>
        </a:defRPr>
      </a:lvl1pPr>
      <a:lvl2pPr marL="690563" indent="-233363" algn="l" rtl="0" eaLnBrk="0" fontAlgn="base" hangingPunct="0">
        <a:lnSpc>
          <a:spcPct val="90000"/>
        </a:lnSpc>
        <a:spcBef>
          <a:spcPct val="20000"/>
        </a:spcBef>
        <a:spcAft>
          <a:spcPct val="0"/>
        </a:spcAft>
        <a:buClr>
          <a:schemeClr val="folHlink"/>
        </a:buClr>
        <a:buSzPct val="100000"/>
        <a:buChar char="•"/>
        <a:defRPr sz="2800">
          <a:solidFill>
            <a:schemeClr val="tx1"/>
          </a:solidFill>
          <a:latin typeface="+mn-lt"/>
          <a:ea typeface="+mn-ea"/>
          <a:cs typeface="Osaka"/>
        </a:defRPr>
      </a:lvl2pPr>
      <a:lvl3pPr marL="1085850" indent="-228600" algn="l" rtl="0" eaLnBrk="0" fontAlgn="base" hangingPunct="0">
        <a:lnSpc>
          <a:spcPct val="90000"/>
        </a:lnSpc>
        <a:spcBef>
          <a:spcPct val="20000"/>
        </a:spcBef>
        <a:spcAft>
          <a:spcPct val="0"/>
        </a:spcAft>
        <a:buSzPct val="100000"/>
        <a:buChar char="–"/>
        <a:defRPr sz="2400">
          <a:solidFill>
            <a:schemeClr val="tx1"/>
          </a:solidFill>
          <a:latin typeface="+mn-lt"/>
          <a:ea typeface="+mn-ea"/>
          <a:cs typeface="Osaka"/>
        </a:defRPr>
      </a:lvl3pPr>
      <a:lvl4pPr marL="1428750" indent="-228600" algn="l" rtl="0" eaLnBrk="0" fontAlgn="base" hangingPunct="0">
        <a:lnSpc>
          <a:spcPct val="90000"/>
        </a:lnSpc>
        <a:spcBef>
          <a:spcPct val="20000"/>
        </a:spcBef>
        <a:spcAft>
          <a:spcPct val="0"/>
        </a:spcAft>
        <a:buSzPct val="100000"/>
        <a:buChar char="-"/>
        <a:defRPr sz="2400">
          <a:solidFill>
            <a:schemeClr val="tx1"/>
          </a:solidFill>
          <a:latin typeface="+mn-lt"/>
          <a:ea typeface="+mn-ea"/>
          <a:cs typeface="Osaka"/>
        </a:defRPr>
      </a:lvl4pPr>
      <a:lvl5pPr marL="1771650" indent="-228600" algn="l" rtl="0" eaLnBrk="0" fontAlgn="base" hangingPunct="0">
        <a:lnSpc>
          <a:spcPct val="90000"/>
        </a:lnSpc>
        <a:spcBef>
          <a:spcPct val="20000"/>
        </a:spcBef>
        <a:spcAft>
          <a:spcPct val="0"/>
        </a:spcAft>
        <a:buSzPct val="100000"/>
        <a:buChar char="-"/>
        <a:defRPr sz="2400">
          <a:solidFill>
            <a:schemeClr val="tx1"/>
          </a:solidFill>
          <a:latin typeface="+mn-lt"/>
          <a:ea typeface="+mn-ea"/>
          <a:cs typeface="Osaka"/>
        </a:defRPr>
      </a:lvl5pPr>
      <a:lvl6pPr marL="2228850" indent="-228600" algn="l" rtl="0" fontAlgn="base">
        <a:lnSpc>
          <a:spcPct val="90000"/>
        </a:lnSpc>
        <a:spcBef>
          <a:spcPct val="20000"/>
        </a:spcBef>
        <a:spcAft>
          <a:spcPct val="0"/>
        </a:spcAft>
        <a:buSzPct val="100000"/>
        <a:buChar char="-"/>
        <a:defRPr sz="2400">
          <a:solidFill>
            <a:schemeClr val="tx1"/>
          </a:solidFill>
          <a:latin typeface="+mn-lt"/>
          <a:ea typeface="+mn-ea"/>
        </a:defRPr>
      </a:lvl6pPr>
      <a:lvl7pPr marL="2686050" indent="-228600" algn="l" rtl="0" fontAlgn="base">
        <a:lnSpc>
          <a:spcPct val="90000"/>
        </a:lnSpc>
        <a:spcBef>
          <a:spcPct val="20000"/>
        </a:spcBef>
        <a:spcAft>
          <a:spcPct val="0"/>
        </a:spcAft>
        <a:buSzPct val="100000"/>
        <a:buChar char="-"/>
        <a:defRPr sz="2400">
          <a:solidFill>
            <a:schemeClr val="tx1"/>
          </a:solidFill>
          <a:latin typeface="+mn-lt"/>
          <a:ea typeface="+mn-ea"/>
        </a:defRPr>
      </a:lvl7pPr>
      <a:lvl8pPr marL="3143250" indent="-228600" algn="l" rtl="0" fontAlgn="base">
        <a:lnSpc>
          <a:spcPct val="90000"/>
        </a:lnSpc>
        <a:spcBef>
          <a:spcPct val="20000"/>
        </a:spcBef>
        <a:spcAft>
          <a:spcPct val="0"/>
        </a:spcAft>
        <a:buSzPct val="100000"/>
        <a:buChar char="-"/>
        <a:defRPr sz="2400">
          <a:solidFill>
            <a:schemeClr val="tx1"/>
          </a:solidFill>
          <a:latin typeface="+mn-lt"/>
          <a:ea typeface="+mn-ea"/>
        </a:defRPr>
      </a:lvl8pPr>
      <a:lvl9pPr marL="3600450" indent="-228600" algn="l" rtl="0" fontAlgn="base">
        <a:lnSpc>
          <a:spcPct val="90000"/>
        </a:lnSpc>
        <a:spcBef>
          <a:spcPct val="20000"/>
        </a:spcBef>
        <a:spcAft>
          <a:spcPct val="0"/>
        </a:spcAft>
        <a:buSzPct val="100000"/>
        <a:buChar char="-"/>
        <a:defRPr sz="2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2017" name="Rectangle 2"/>
          <p:cNvSpPr>
            <a:spLocks noGrp="1" noChangeArrowheads="1"/>
          </p:cNvSpPr>
          <p:nvPr>
            <p:ph type="ctrTitle" idx="4294967295"/>
          </p:nvPr>
        </p:nvSpPr>
        <p:spPr>
          <a:xfrm>
            <a:off x="0" y="0"/>
            <a:ext cx="9144000" cy="960438"/>
          </a:xfrm>
        </p:spPr>
        <p:txBody>
          <a:bodyPr lIns="0" rIns="0"/>
          <a:lstStyle/>
          <a:p>
            <a:pPr defTabSz="457200" eaLnBrk="1" hangingPunct="1">
              <a:tabLst>
                <a:tab pos="2286000" algn="l"/>
              </a:tabLst>
            </a:pPr>
            <a:r>
              <a:rPr lang="en-US" sz="3600" smtClean="0"/>
              <a:t>EPICS Version 4 – Development Plan</a:t>
            </a:r>
          </a:p>
        </p:txBody>
      </p:sp>
      <p:sp>
        <p:nvSpPr>
          <p:cNvPr id="2262018" name="Text Box 4"/>
          <p:cNvSpPr txBox="1">
            <a:spLocks noChangeArrowheads="1"/>
          </p:cNvSpPr>
          <p:nvPr/>
        </p:nvSpPr>
        <p:spPr bwMode="auto">
          <a:xfrm>
            <a:off x="1230313" y="5465763"/>
            <a:ext cx="6673850" cy="912812"/>
          </a:xfrm>
          <a:prstGeom prst="rect">
            <a:avLst/>
          </a:prstGeom>
          <a:noFill/>
          <a:ln w="12700" algn="ctr">
            <a:noFill/>
            <a:miter lim="800000"/>
            <a:headEnd/>
            <a:tailEnd/>
          </a:ln>
        </p:spPr>
        <p:txBody>
          <a:bodyPr lIns="90488" tIns="44450" rIns="90488" bIns="44450">
            <a:spAutoFit/>
          </a:bodyPr>
          <a:lstStyle/>
          <a:p>
            <a:pPr algn="ctr" defTabSz="457200" eaLnBrk="0" hangingPunct="0">
              <a:lnSpc>
                <a:spcPct val="90000"/>
              </a:lnSpc>
              <a:buClr>
                <a:schemeClr val="folHlink"/>
              </a:buClr>
              <a:buSzPct val="135000"/>
              <a:tabLst>
                <a:tab pos="2286000" algn="l"/>
              </a:tabLst>
            </a:pPr>
            <a:r>
              <a:rPr lang="en-US" sz="2000" b="1"/>
              <a:t>V4 Team – presented by Bob Dalesio</a:t>
            </a:r>
          </a:p>
          <a:p>
            <a:pPr algn="ctr" defTabSz="457200" eaLnBrk="0" hangingPunct="0">
              <a:lnSpc>
                <a:spcPct val="90000"/>
              </a:lnSpc>
              <a:buClr>
                <a:schemeClr val="folHlink"/>
              </a:buClr>
              <a:buSzPct val="135000"/>
              <a:tabLst>
                <a:tab pos="2286000" algn="l"/>
              </a:tabLst>
            </a:pPr>
            <a:r>
              <a:rPr lang="en-US" sz="2000" b="1"/>
              <a:t>EPICS Meeting </a:t>
            </a:r>
          </a:p>
          <a:p>
            <a:pPr algn="ctr" defTabSz="457200" eaLnBrk="0" hangingPunct="0">
              <a:lnSpc>
                <a:spcPct val="90000"/>
              </a:lnSpc>
              <a:buClr>
                <a:schemeClr val="folHlink"/>
              </a:buClr>
              <a:buSzPct val="135000"/>
              <a:tabLst>
                <a:tab pos="2286000" algn="l"/>
              </a:tabLst>
            </a:pPr>
            <a:r>
              <a:rPr lang="en-US" sz="2000" b="1"/>
              <a:t>October 12, 2010</a:t>
            </a:r>
          </a:p>
        </p:txBody>
      </p:sp>
      <p:pic>
        <p:nvPicPr>
          <p:cNvPr id="2262019" name="Picture 8"/>
          <p:cNvPicPr>
            <a:picLocks noChangeAspect="1" noChangeArrowheads="1"/>
          </p:cNvPicPr>
          <p:nvPr/>
        </p:nvPicPr>
        <p:blipFill>
          <a:blip r:embed="rId3"/>
          <a:srcRect/>
          <a:stretch>
            <a:fillRect/>
          </a:stretch>
        </p:blipFill>
        <p:spPr bwMode="auto">
          <a:xfrm>
            <a:off x="769938" y="1095375"/>
            <a:ext cx="7373937" cy="42687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AutoShape 78"/>
          <p:cNvSpPr>
            <a:spLocks noChangeArrowheads="1"/>
          </p:cNvSpPr>
          <p:nvPr/>
        </p:nvSpPr>
        <p:spPr bwMode="auto">
          <a:xfrm>
            <a:off x="6947547" y="3806825"/>
            <a:ext cx="515937" cy="439738"/>
          </a:xfrm>
          <a:prstGeom prst="can">
            <a:avLst>
              <a:gd name="adj" fmla="val 25000"/>
            </a:avLst>
          </a:prstGeom>
          <a:solidFill>
            <a:srgbClr val="CCFF99"/>
          </a:solidFill>
          <a:ln w="9525">
            <a:solidFill>
              <a:schemeClr val="tx1"/>
            </a:solidFill>
            <a:round/>
            <a:headEnd/>
            <a:tailEnd/>
          </a:ln>
        </p:spPr>
        <p:txBody>
          <a:bodyPr wrap="none" anchor="ctr"/>
          <a:lstStyle/>
          <a:p>
            <a:endParaRPr lang="en-US"/>
          </a:p>
        </p:txBody>
      </p:sp>
      <p:sp>
        <p:nvSpPr>
          <p:cNvPr id="2282497" name="Rectangle 1"/>
          <p:cNvSpPr>
            <a:spLocks noGrp="1" noChangeArrowheads="1"/>
          </p:cNvSpPr>
          <p:nvPr>
            <p:ph type="title" idx="4294967295"/>
          </p:nvPr>
        </p:nvSpPr>
        <p:spPr>
          <a:xfrm>
            <a:off x="0" y="215900"/>
            <a:ext cx="9147175" cy="590550"/>
          </a:xfrm>
        </p:spPr>
        <p:txBody>
          <a:bodyPr lIns="0" tIns="0" rIns="0" bIns="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chemeClr val="tx1"/>
                </a:solidFill>
                <a:cs typeface="Times New Roman" pitchFamily="18" charset="0"/>
              </a:rPr>
              <a:t>Use </a:t>
            </a:r>
            <a:r>
              <a:rPr lang="en-US" dirty="0" err="1" smtClean="0">
                <a:solidFill>
                  <a:schemeClr val="tx1"/>
                </a:solidFill>
                <a:cs typeface="Times New Roman" pitchFamily="18" charset="0"/>
              </a:rPr>
              <a:t>PVManager</a:t>
            </a:r>
            <a:r>
              <a:rPr lang="en-US" dirty="0" smtClean="0">
                <a:solidFill>
                  <a:schemeClr val="tx1"/>
                </a:solidFill>
                <a:cs typeface="Times New Roman" pitchFamily="18" charset="0"/>
              </a:rPr>
              <a:t> as a V4 Service</a:t>
            </a:r>
            <a:endParaRPr lang="en-US" dirty="0" smtClean="0">
              <a:solidFill>
                <a:schemeClr val="tx1"/>
              </a:solidFill>
              <a:cs typeface="Arial" charset="0"/>
            </a:endParaRPr>
          </a:p>
        </p:txBody>
      </p:sp>
      <p:sp>
        <p:nvSpPr>
          <p:cNvPr id="2282498" name="Text Box 7"/>
          <p:cNvSpPr txBox="1">
            <a:spLocks noChangeArrowheads="1"/>
          </p:cNvSpPr>
          <p:nvPr/>
        </p:nvSpPr>
        <p:spPr bwMode="auto">
          <a:xfrm>
            <a:off x="200025" y="4948236"/>
            <a:ext cx="1055688" cy="422275"/>
          </a:xfrm>
          <a:prstGeom prst="rect">
            <a:avLst/>
          </a:prstGeom>
          <a:noFill/>
          <a:ln w="9525">
            <a:noFill/>
            <a:round/>
            <a:headEnd/>
            <a:tailEnd/>
          </a:ln>
        </p:spPr>
        <p:txBody>
          <a:bodyPr lIns="90000" tIns="46800" rIns="90000" bIns="46800">
            <a:spAutoFit/>
          </a:bodyPr>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i="1">
                <a:solidFill>
                  <a:srgbClr val="000000"/>
                </a:solidFill>
              </a:rPr>
              <a:t>Distributed  Front-Ends</a:t>
            </a:r>
          </a:p>
        </p:txBody>
      </p:sp>
      <p:sp>
        <p:nvSpPr>
          <p:cNvPr id="2282499" name="Rectangle 25"/>
          <p:cNvSpPr>
            <a:spLocks noChangeArrowheads="1"/>
          </p:cNvSpPr>
          <p:nvPr/>
        </p:nvSpPr>
        <p:spPr bwMode="auto">
          <a:xfrm>
            <a:off x="2822575" y="1201738"/>
            <a:ext cx="1255713" cy="620712"/>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MMLT Client</a:t>
            </a:r>
          </a:p>
        </p:txBody>
      </p:sp>
      <p:sp>
        <p:nvSpPr>
          <p:cNvPr id="2282501" name="Line 48"/>
          <p:cNvSpPr>
            <a:spLocks noChangeShapeType="1"/>
          </p:cNvSpPr>
          <p:nvPr/>
        </p:nvSpPr>
        <p:spPr bwMode="auto">
          <a:xfrm>
            <a:off x="3430588" y="2063750"/>
            <a:ext cx="1587" cy="273050"/>
          </a:xfrm>
          <a:prstGeom prst="line">
            <a:avLst/>
          </a:prstGeom>
          <a:noFill/>
          <a:ln w="36703">
            <a:solidFill>
              <a:srgbClr val="FF0000"/>
            </a:solidFill>
            <a:round/>
            <a:headEnd/>
            <a:tailEnd/>
          </a:ln>
        </p:spPr>
        <p:txBody>
          <a:bodyPr/>
          <a:lstStyle/>
          <a:p>
            <a:endParaRPr lang="en-US"/>
          </a:p>
        </p:txBody>
      </p:sp>
      <p:sp>
        <p:nvSpPr>
          <p:cNvPr id="2282502" name="Rectangle 5"/>
          <p:cNvSpPr>
            <a:spLocks noChangeArrowheads="1"/>
          </p:cNvSpPr>
          <p:nvPr/>
        </p:nvSpPr>
        <p:spPr bwMode="auto">
          <a:xfrm>
            <a:off x="1258888" y="4614863"/>
            <a:ext cx="7164387" cy="42862"/>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3" name="Rectangle 11"/>
          <p:cNvSpPr>
            <a:spLocks noChangeArrowheads="1"/>
          </p:cNvSpPr>
          <p:nvPr/>
        </p:nvSpPr>
        <p:spPr bwMode="auto">
          <a:xfrm>
            <a:off x="1004888"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04" name="Rectangle 13"/>
          <p:cNvSpPr>
            <a:spLocks noChangeArrowheads="1"/>
          </p:cNvSpPr>
          <p:nvPr/>
        </p:nvSpPr>
        <p:spPr bwMode="auto">
          <a:xfrm>
            <a:off x="1114425" y="2324100"/>
            <a:ext cx="7356475" cy="42863"/>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5" name="Line 48"/>
          <p:cNvSpPr>
            <a:spLocks noChangeShapeType="1"/>
          </p:cNvSpPr>
          <p:nvPr/>
        </p:nvSpPr>
        <p:spPr bwMode="auto">
          <a:xfrm>
            <a:off x="1255713" y="2328863"/>
            <a:ext cx="0" cy="2301875"/>
          </a:xfrm>
          <a:prstGeom prst="line">
            <a:avLst/>
          </a:prstGeom>
          <a:noFill/>
          <a:ln w="63500">
            <a:solidFill>
              <a:srgbClr val="FF0000"/>
            </a:solidFill>
            <a:round/>
            <a:headEnd/>
            <a:tailEnd/>
          </a:ln>
        </p:spPr>
        <p:txBody>
          <a:bodyPr/>
          <a:lstStyle/>
          <a:p>
            <a:endParaRPr lang="en-US"/>
          </a:p>
        </p:txBody>
      </p:sp>
      <p:sp>
        <p:nvSpPr>
          <p:cNvPr id="2282506" name="Text Box 49"/>
          <p:cNvSpPr txBox="1">
            <a:spLocks noChangeArrowheads="1"/>
          </p:cNvSpPr>
          <p:nvPr/>
        </p:nvSpPr>
        <p:spPr bwMode="auto">
          <a:xfrm>
            <a:off x="1033463" y="2111375"/>
            <a:ext cx="979487" cy="309563"/>
          </a:xfrm>
          <a:prstGeom prst="rect">
            <a:avLst/>
          </a:prstGeom>
          <a:noFill/>
          <a:ln w="9525">
            <a:noFill/>
            <a:round/>
            <a:headEnd/>
            <a:tailEnd/>
          </a:ln>
        </p:spPr>
        <p:txBody>
          <a:bodyPr lIns="90000" tIns="45000" rIns="90000" bIns="45000"/>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000000"/>
                </a:solidFill>
              </a:rPr>
              <a:t>Ethernet</a:t>
            </a:r>
          </a:p>
        </p:txBody>
      </p:sp>
      <p:sp>
        <p:nvSpPr>
          <p:cNvPr id="2282507" name="Line 48"/>
          <p:cNvSpPr>
            <a:spLocks noChangeShapeType="1"/>
          </p:cNvSpPr>
          <p:nvPr/>
        </p:nvSpPr>
        <p:spPr bwMode="auto">
          <a:xfrm>
            <a:off x="1617663" y="4665663"/>
            <a:ext cx="1587" cy="274637"/>
          </a:xfrm>
          <a:prstGeom prst="line">
            <a:avLst/>
          </a:prstGeom>
          <a:noFill/>
          <a:ln w="36720">
            <a:solidFill>
              <a:srgbClr val="FF0000"/>
            </a:solidFill>
            <a:round/>
            <a:headEnd/>
            <a:tailEnd/>
          </a:ln>
        </p:spPr>
        <p:txBody>
          <a:bodyPr/>
          <a:lstStyle/>
          <a:p>
            <a:endParaRPr lang="en-US"/>
          </a:p>
        </p:txBody>
      </p:sp>
      <p:grpSp>
        <p:nvGrpSpPr>
          <p:cNvPr id="2282512" name="Group 61"/>
          <p:cNvGrpSpPr>
            <a:grpSpLocks/>
          </p:cNvGrpSpPr>
          <p:nvPr/>
        </p:nvGrpSpPr>
        <p:grpSpPr bwMode="auto">
          <a:xfrm>
            <a:off x="1458913" y="1211263"/>
            <a:ext cx="1263650" cy="1119187"/>
            <a:chOff x="6026150" y="1874838"/>
            <a:chExt cx="1263650" cy="1119855"/>
          </a:xfrm>
        </p:grpSpPr>
        <p:sp>
          <p:nvSpPr>
            <p:cNvPr id="2282589" name="Rectangle 28"/>
            <p:cNvSpPr>
              <a:spLocks noChangeArrowheads="1"/>
            </p:cNvSpPr>
            <p:nvPr/>
          </p:nvSpPr>
          <p:spPr bwMode="auto">
            <a:xfrm>
              <a:off x="6026150" y="1874838"/>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Production HLA Client</a:t>
              </a:r>
            </a:p>
          </p:txBody>
        </p:sp>
        <p:sp>
          <p:nvSpPr>
            <p:cNvPr id="2282590"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91" name="Rectangle 29"/>
            <p:cNvSpPr>
              <a:spLocks noChangeArrowheads="1"/>
            </p:cNvSpPr>
            <p:nvPr/>
          </p:nvSpPr>
          <p:spPr bwMode="auto">
            <a:xfrm>
              <a:off x="6026150" y="2473325"/>
              <a:ext cx="631825" cy="269875"/>
            </a:xfrm>
            <a:prstGeom prst="rect">
              <a:avLst/>
            </a:prstGeom>
            <a:solidFill>
              <a:srgbClr val="FFFFCC"/>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3" name="Rectangle 26"/>
          <p:cNvSpPr>
            <a:spLocks noChangeArrowheads="1"/>
          </p:cNvSpPr>
          <p:nvPr/>
        </p:nvSpPr>
        <p:spPr bwMode="auto">
          <a:xfrm>
            <a:off x="2822575" y="1800225"/>
            <a:ext cx="1265238" cy="255588"/>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nvGrpSpPr>
          <p:cNvPr id="2282514" name="Group 62"/>
          <p:cNvGrpSpPr>
            <a:grpSpLocks/>
          </p:cNvGrpSpPr>
          <p:nvPr/>
        </p:nvGrpSpPr>
        <p:grpSpPr bwMode="auto">
          <a:xfrm>
            <a:off x="5924550" y="948786"/>
            <a:ext cx="1470025" cy="1381664"/>
            <a:chOff x="6026150" y="1612206"/>
            <a:chExt cx="1263650" cy="1382487"/>
          </a:xfrm>
        </p:grpSpPr>
        <p:sp>
          <p:nvSpPr>
            <p:cNvPr id="2282586" name="Rectangle 28"/>
            <p:cNvSpPr>
              <a:spLocks noChangeArrowheads="1"/>
            </p:cNvSpPr>
            <p:nvPr/>
          </p:nvSpPr>
          <p:spPr bwMode="auto">
            <a:xfrm>
              <a:off x="6026150" y="1612206"/>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Control System Studio</a:t>
              </a:r>
            </a:p>
          </p:txBody>
        </p:sp>
        <p:sp>
          <p:nvSpPr>
            <p:cNvPr id="2282587"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88" name="Rectangle 29"/>
            <p:cNvSpPr>
              <a:spLocks noChangeArrowheads="1"/>
            </p:cNvSpPr>
            <p:nvPr/>
          </p:nvSpPr>
          <p:spPr bwMode="auto">
            <a:xfrm>
              <a:off x="6026151" y="2473325"/>
              <a:ext cx="1049859" cy="269875"/>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5" name="Rectangle 12"/>
          <p:cNvSpPr>
            <a:spLocks noChangeArrowheads="1"/>
          </p:cNvSpPr>
          <p:nvPr/>
        </p:nvSpPr>
        <p:spPr bwMode="auto">
          <a:xfrm>
            <a:off x="1079500" y="5153551"/>
            <a:ext cx="1079500" cy="246856"/>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Diag</a:t>
            </a:r>
            <a:r>
              <a:rPr lang="en-US" sz="1600" dirty="0" smtClean="0">
                <a:solidFill>
                  <a:srgbClr val="000000"/>
                </a:solidFill>
              </a:rPr>
              <a:t> Database</a:t>
            </a:r>
            <a:endParaRPr lang="en-US" sz="1600" dirty="0">
              <a:solidFill>
                <a:srgbClr val="000000"/>
              </a:solidFill>
            </a:endParaRPr>
          </a:p>
        </p:txBody>
      </p:sp>
      <p:sp>
        <p:nvSpPr>
          <p:cNvPr id="2282516" name="Rectangle 12"/>
          <p:cNvSpPr>
            <a:spLocks noChangeArrowheads="1"/>
          </p:cNvSpPr>
          <p:nvPr/>
        </p:nvSpPr>
        <p:spPr bwMode="auto">
          <a:xfrm>
            <a:off x="1079500" y="488367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19" name="Line 73"/>
          <p:cNvSpPr>
            <a:spLocks noChangeShapeType="1"/>
          </p:cNvSpPr>
          <p:nvPr/>
        </p:nvSpPr>
        <p:spPr bwMode="auto">
          <a:xfrm>
            <a:off x="1609725" y="5393804"/>
            <a:ext cx="0" cy="144462"/>
          </a:xfrm>
          <a:prstGeom prst="line">
            <a:avLst/>
          </a:prstGeom>
          <a:noFill/>
          <a:ln w="34925">
            <a:solidFill>
              <a:schemeClr val="tx1"/>
            </a:solidFill>
            <a:round/>
            <a:headEnd/>
            <a:tailEnd/>
          </a:ln>
        </p:spPr>
        <p:txBody>
          <a:bodyPr/>
          <a:lstStyle/>
          <a:p>
            <a:endParaRPr lang="en-US"/>
          </a:p>
        </p:txBody>
      </p:sp>
      <p:sp>
        <p:nvSpPr>
          <p:cNvPr id="2282529" name="Rectangle 11"/>
          <p:cNvSpPr>
            <a:spLocks noChangeArrowheads="1"/>
          </p:cNvSpPr>
          <p:nvPr/>
        </p:nvSpPr>
        <p:spPr bwMode="auto">
          <a:xfrm>
            <a:off x="23399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0" name="Line 48"/>
          <p:cNvSpPr>
            <a:spLocks noChangeShapeType="1"/>
          </p:cNvSpPr>
          <p:nvPr/>
        </p:nvSpPr>
        <p:spPr bwMode="auto">
          <a:xfrm>
            <a:off x="2952750" y="4667250"/>
            <a:ext cx="1588" cy="274638"/>
          </a:xfrm>
          <a:prstGeom prst="line">
            <a:avLst/>
          </a:prstGeom>
          <a:noFill/>
          <a:ln w="36720">
            <a:solidFill>
              <a:srgbClr val="FF0000"/>
            </a:solidFill>
            <a:round/>
            <a:headEnd/>
            <a:tailEnd/>
          </a:ln>
        </p:spPr>
        <p:txBody>
          <a:bodyPr/>
          <a:lstStyle/>
          <a:p>
            <a:endParaRPr lang="en-US"/>
          </a:p>
        </p:txBody>
      </p:sp>
      <p:sp>
        <p:nvSpPr>
          <p:cNvPr id="2282531" name="Rectangle 12"/>
          <p:cNvSpPr>
            <a:spLocks noChangeArrowheads="1"/>
          </p:cNvSpPr>
          <p:nvPr/>
        </p:nvSpPr>
        <p:spPr bwMode="auto">
          <a:xfrm>
            <a:off x="2414588" y="488314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PS Database</a:t>
            </a:r>
            <a:endParaRPr lang="en-US" sz="1400" dirty="0">
              <a:solidFill>
                <a:srgbClr val="000000"/>
              </a:solidFill>
            </a:endParaRPr>
          </a:p>
        </p:txBody>
      </p:sp>
      <p:sp>
        <p:nvSpPr>
          <p:cNvPr id="2282532" name="Rectangle 12"/>
          <p:cNvSpPr>
            <a:spLocks noChangeArrowheads="1"/>
          </p:cNvSpPr>
          <p:nvPr/>
        </p:nvSpPr>
        <p:spPr bwMode="auto">
          <a:xfrm>
            <a:off x="2414588" y="487679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34" name="Line 94"/>
          <p:cNvSpPr>
            <a:spLocks noChangeShapeType="1"/>
          </p:cNvSpPr>
          <p:nvPr/>
        </p:nvSpPr>
        <p:spPr bwMode="auto">
          <a:xfrm>
            <a:off x="2944813" y="5389032"/>
            <a:ext cx="0" cy="144463"/>
          </a:xfrm>
          <a:prstGeom prst="line">
            <a:avLst/>
          </a:prstGeom>
          <a:noFill/>
          <a:ln w="34925">
            <a:solidFill>
              <a:schemeClr val="tx1"/>
            </a:solidFill>
            <a:round/>
            <a:headEnd/>
            <a:tailEnd/>
          </a:ln>
        </p:spPr>
        <p:txBody>
          <a:bodyPr/>
          <a:lstStyle/>
          <a:p>
            <a:endParaRPr lang="en-US"/>
          </a:p>
        </p:txBody>
      </p:sp>
      <p:sp>
        <p:nvSpPr>
          <p:cNvPr id="2282535" name="Rectangle 11"/>
          <p:cNvSpPr>
            <a:spLocks noChangeArrowheads="1"/>
          </p:cNvSpPr>
          <p:nvPr/>
        </p:nvSpPr>
        <p:spPr bwMode="auto">
          <a:xfrm>
            <a:off x="3706813"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6" name="Line 48"/>
          <p:cNvSpPr>
            <a:spLocks noChangeShapeType="1"/>
          </p:cNvSpPr>
          <p:nvPr/>
        </p:nvSpPr>
        <p:spPr bwMode="auto">
          <a:xfrm>
            <a:off x="4319588" y="4665663"/>
            <a:ext cx="1587" cy="274637"/>
          </a:xfrm>
          <a:prstGeom prst="line">
            <a:avLst/>
          </a:prstGeom>
          <a:noFill/>
          <a:ln w="36720">
            <a:solidFill>
              <a:srgbClr val="FF0000"/>
            </a:solidFill>
            <a:round/>
            <a:headEnd/>
            <a:tailEnd/>
          </a:ln>
        </p:spPr>
        <p:txBody>
          <a:bodyPr/>
          <a:lstStyle/>
          <a:p>
            <a:endParaRPr lang="en-US"/>
          </a:p>
        </p:txBody>
      </p:sp>
      <p:sp>
        <p:nvSpPr>
          <p:cNvPr id="2282537" name="Rectangle 12"/>
          <p:cNvSpPr>
            <a:spLocks noChangeArrowheads="1"/>
          </p:cNvSpPr>
          <p:nvPr/>
        </p:nvSpPr>
        <p:spPr bwMode="auto">
          <a:xfrm>
            <a:off x="3781425" y="4881561"/>
            <a:ext cx="1079500" cy="493712"/>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RF Database</a:t>
            </a:r>
            <a:endParaRPr lang="en-US" sz="1600" dirty="0">
              <a:solidFill>
                <a:srgbClr val="000000"/>
              </a:solidFill>
            </a:endParaRPr>
          </a:p>
        </p:txBody>
      </p:sp>
      <p:sp>
        <p:nvSpPr>
          <p:cNvPr id="2282538" name="Rectangle 12"/>
          <p:cNvSpPr>
            <a:spLocks noChangeArrowheads="1"/>
          </p:cNvSpPr>
          <p:nvPr/>
        </p:nvSpPr>
        <p:spPr bwMode="auto">
          <a:xfrm>
            <a:off x="3781425" y="4875211"/>
            <a:ext cx="53657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40" name="Line 100"/>
          <p:cNvSpPr>
            <a:spLocks noChangeShapeType="1"/>
          </p:cNvSpPr>
          <p:nvPr/>
        </p:nvSpPr>
        <p:spPr bwMode="auto">
          <a:xfrm>
            <a:off x="4311650" y="5387445"/>
            <a:ext cx="0" cy="144462"/>
          </a:xfrm>
          <a:prstGeom prst="line">
            <a:avLst/>
          </a:prstGeom>
          <a:noFill/>
          <a:ln w="34925">
            <a:solidFill>
              <a:schemeClr val="tx1"/>
            </a:solidFill>
            <a:round/>
            <a:headEnd/>
            <a:tailEnd/>
          </a:ln>
        </p:spPr>
        <p:txBody>
          <a:bodyPr/>
          <a:lstStyle/>
          <a:p>
            <a:endParaRPr lang="en-US"/>
          </a:p>
        </p:txBody>
      </p:sp>
      <p:sp>
        <p:nvSpPr>
          <p:cNvPr id="2282541" name="Rectangle 11"/>
          <p:cNvSpPr>
            <a:spLocks noChangeArrowheads="1"/>
          </p:cNvSpPr>
          <p:nvPr/>
        </p:nvSpPr>
        <p:spPr bwMode="auto">
          <a:xfrm>
            <a:off x="50577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2" name="Line 48"/>
          <p:cNvSpPr>
            <a:spLocks noChangeShapeType="1"/>
          </p:cNvSpPr>
          <p:nvPr/>
        </p:nvSpPr>
        <p:spPr bwMode="auto">
          <a:xfrm>
            <a:off x="5670550" y="4667250"/>
            <a:ext cx="1588" cy="274638"/>
          </a:xfrm>
          <a:prstGeom prst="line">
            <a:avLst/>
          </a:prstGeom>
          <a:noFill/>
          <a:ln w="36720">
            <a:solidFill>
              <a:srgbClr val="FF0000"/>
            </a:solidFill>
            <a:round/>
            <a:headEnd/>
            <a:tailEnd/>
          </a:ln>
        </p:spPr>
        <p:txBody>
          <a:bodyPr/>
          <a:lstStyle/>
          <a:p>
            <a:endParaRPr lang="en-US"/>
          </a:p>
        </p:txBody>
      </p:sp>
      <p:sp>
        <p:nvSpPr>
          <p:cNvPr id="2282543" name="Rectangle 12"/>
          <p:cNvSpPr>
            <a:spLocks noChangeArrowheads="1"/>
          </p:cNvSpPr>
          <p:nvPr/>
        </p:nvSpPr>
        <p:spPr bwMode="auto">
          <a:xfrm>
            <a:off x="5132388" y="488314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Vac</a:t>
            </a:r>
            <a:r>
              <a:rPr lang="en-US" sz="1600" dirty="0" smtClean="0">
                <a:solidFill>
                  <a:srgbClr val="000000"/>
                </a:solidFill>
              </a:rPr>
              <a:t> Database</a:t>
            </a:r>
            <a:endParaRPr lang="en-US" sz="1600" dirty="0">
              <a:solidFill>
                <a:srgbClr val="000000"/>
              </a:solidFill>
            </a:endParaRPr>
          </a:p>
        </p:txBody>
      </p:sp>
      <p:sp>
        <p:nvSpPr>
          <p:cNvPr id="2282544" name="Rectangle 12"/>
          <p:cNvSpPr>
            <a:spLocks noChangeArrowheads="1"/>
          </p:cNvSpPr>
          <p:nvPr/>
        </p:nvSpPr>
        <p:spPr bwMode="auto">
          <a:xfrm>
            <a:off x="5132388" y="487679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46" name="Line 106"/>
          <p:cNvSpPr>
            <a:spLocks noChangeShapeType="1"/>
          </p:cNvSpPr>
          <p:nvPr/>
        </p:nvSpPr>
        <p:spPr bwMode="auto">
          <a:xfrm>
            <a:off x="5662613" y="5389032"/>
            <a:ext cx="0" cy="144463"/>
          </a:xfrm>
          <a:prstGeom prst="line">
            <a:avLst/>
          </a:prstGeom>
          <a:noFill/>
          <a:ln w="34925">
            <a:solidFill>
              <a:schemeClr val="tx1"/>
            </a:solidFill>
            <a:round/>
            <a:headEnd/>
            <a:tailEnd/>
          </a:ln>
        </p:spPr>
        <p:txBody>
          <a:bodyPr/>
          <a:lstStyle/>
          <a:p>
            <a:endParaRPr lang="en-US"/>
          </a:p>
        </p:txBody>
      </p:sp>
      <p:sp>
        <p:nvSpPr>
          <p:cNvPr id="2282547" name="Rectangle 11"/>
          <p:cNvSpPr>
            <a:spLocks noChangeArrowheads="1"/>
          </p:cNvSpPr>
          <p:nvPr/>
        </p:nvSpPr>
        <p:spPr bwMode="auto">
          <a:xfrm>
            <a:off x="6424613" y="552397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8" name="Line 48"/>
          <p:cNvSpPr>
            <a:spLocks noChangeShapeType="1"/>
          </p:cNvSpPr>
          <p:nvPr/>
        </p:nvSpPr>
        <p:spPr bwMode="auto">
          <a:xfrm>
            <a:off x="7037388" y="4660900"/>
            <a:ext cx="1587" cy="274638"/>
          </a:xfrm>
          <a:prstGeom prst="line">
            <a:avLst/>
          </a:prstGeom>
          <a:noFill/>
          <a:ln w="36720">
            <a:solidFill>
              <a:srgbClr val="FF0000"/>
            </a:solidFill>
            <a:round/>
            <a:headEnd/>
            <a:tailEnd/>
          </a:ln>
        </p:spPr>
        <p:txBody>
          <a:bodyPr/>
          <a:lstStyle/>
          <a:p>
            <a:endParaRPr lang="en-US"/>
          </a:p>
        </p:txBody>
      </p:sp>
      <p:sp>
        <p:nvSpPr>
          <p:cNvPr id="2282549" name="Rectangle 12"/>
          <p:cNvSpPr>
            <a:spLocks noChangeArrowheads="1"/>
          </p:cNvSpPr>
          <p:nvPr/>
        </p:nvSpPr>
        <p:spPr bwMode="auto">
          <a:xfrm>
            <a:off x="6499225" y="487679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Util</a:t>
            </a:r>
            <a:r>
              <a:rPr lang="en-US" sz="1600" dirty="0" smtClean="0">
                <a:solidFill>
                  <a:srgbClr val="000000"/>
                </a:solidFill>
              </a:rPr>
              <a:t> Database</a:t>
            </a:r>
            <a:endParaRPr lang="en-US" sz="1600" dirty="0">
              <a:solidFill>
                <a:srgbClr val="000000"/>
              </a:solidFill>
            </a:endParaRPr>
          </a:p>
        </p:txBody>
      </p:sp>
      <p:sp>
        <p:nvSpPr>
          <p:cNvPr id="2282550" name="Rectangle 12"/>
          <p:cNvSpPr>
            <a:spLocks noChangeArrowheads="1"/>
          </p:cNvSpPr>
          <p:nvPr/>
        </p:nvSpPr>
        <p:spPr bwMode="auto">
          <a:xfrm>
            <a:off x="6499225" y="4870448"/>
            <a:ext cx="53657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52" name="Line 112"/>
          <p:cNvSpPr>
            <a:spLocks noChangeShapeType="1"/>
          </p:cNvSpPr>
          <p:nvPr/>
        </p:nvSpPr>
        <p:spPr bwMode="auto">
          <a:xfrm>
            <a:off x="7029450" y="5382682"/>
            <a:ext cx="0" cy="144463"/>
          </a:xfrm>
          <a:prstGeom prst="line">
            <a:avLst/>
          </a:prstGeom>
          <a:noFill/>
          <a:ln w="34925">
            <a:solidFill>
              <a:schemeClr val="tx1"/>
            </a:solidFill>
            <a:round/>
            <a:headEnd/>
            <a:tailEnd/>
          </a:ln>
        </p:spPr>
        <p:txBody>
          <a:bodyPr/>
          <a:lstStyle/>
          <a:p>
            <a:endParaRPr lang="en-US"/>
          </a:p>
        </p:txBody>
      </p:sp>
      <p:sp>
        <p:nvSpPr>
          <p:cNvPr id="2282559" name="Rectangle 25"/>
          <p:cNvSpPr>
            <a:spLocks noChangeArrowheads="1"/>
          </p:cNvSpPr>
          <p:nvPr/>
        </p:nvSpPr>
        <p:spPr bwMode="auto">
          <a:xfrm>
            <a:off x="4205287" y="1203325"/>
            <a:ext cx="1492250" cy="620713"/>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smtClean="0">
                <a:solidFill>
                  <a:srgbClr val="000000"/>
                </a:solidFill>
              </a:rPr>
              <a:t>Matlab</a:t>
            </a:r>
            <a:r>
              <a:rPr lang="en-US" dirty="0" smtClean="0">
                <a:solidFill>
                  <a:srgbClr val="000000"/>
                </a:solidFill>
              </a:rPr>
              <a:t>, SDDS, </a:t>
            </a:r>
            <a:r>
              <a:rPr lang="en-US" dirty="0" smtClean="0"/>
              <a:t>Python</a:t>
            </a:r>
            <a:endParaRPr lang="en-US" dirty="0"/>
          </a:p>
        </p:txBody>
      </p:sp>
      <p:sp>
        <p:nvSpPr>
          <p:cNvPr id="2282560" name="Line 48"/>
          <p:cNvSpPr>
            <a:spLocks noChangeShapeType="1"/>
          </p:cNvSpPr>
          <p:nvPr/>
        </p:nvSpPr>
        <p:spPr bwMode="auto">
          <a:xfrm>
            <a:off x="5040316" y="2056895"/>
            <a:ext cx="1588" cy="273050"/>
          </a:xfrm>
          <a:prstGeom prst="line">
            <a:avLst/>
          </a:prstGeom>
          <a:noFill/>
          <a:ln w="36720">
            <a:solidFill>
              <a:srgbClr val="FF0000"/>
            </a:solidFill>
            <a:round/>
            <a:headEnd/>
            <a:tailEnd/>
          </a:ln>
        </p:spPr>
        <p:txBody>
          <a:bodyPr/>
          <a:lstStyle/>
          <a:p>
            <a:endParaRPr lang="en-US"/>
          </a:p>
        </p:txBody>
      </p:sp>
      <p:sp>
        <p:nvSpPr>
          <p:cNvPr id="2282561" name="Rectangle 26"/>
          <p:cNvSpPr>
            <a:spLocks noChangeArrowheads="1"/>
          </p:cNvSpPr>
          <p:nvPr/>
        </p:nvSpPr>
        <p:spPr bwMode="auto">
          <a:xfrm>
            <a:off x="4205288" y="1801813"/>
            <a:ext cx="835027" cy="255587"/>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sp>
        <p:nvSpPr>
          <p:cNvPr id="2282580" name="Rectangle 11"/>
          <p:cNvSpPr>
            <a:spLocks noChangeArrowheads="1"/>
          </p:cNvSpPr>
          <p:nvPr/>
        </p:nvSpPr>
        <p:spPr bwMode="auto">
          <a:xfrm>
            <a:off x="7761288" y="5553074"/>
            <a:ext cx="1279525" cy="472555"/>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Diamond</a:t>
            </a:r>
            <a:r>
              <a:rPr lang="en-US" sz="1400" dirty="0" smtClean="0">
                <a:solidFill>
                  <a:srgbClr val="000000"/>
                </a:solidFill>
              </a:rPr>
              <a:t> </a:t>
            </a:r>
            <a:r>
              <a:rPr lang="en-US" sz="1400" dirty="0">
                <a:solidFill>
                  <a:srgbClr val="000000"/>
                </a:solidFill>
              </a:rPr>
              <a:t>Simulation</a:t>
            </a:r>
          </a:p>
        </p:txBody>
      </p:sp>
      <p:sp>
        <p:nvSpPr>
          <p:cNvPr id="2282581" name="Line 48"/>
          <p:cNvSpPr>
            <a:spLocks noChangeShapeType="1"/>
          </p:cNvSpPr>
          <p:nvPr/>
        </p:nvSpPr>
        <p:spPr bwMode="auto">
          <a:xfrm>
            <a:off x="8374063" y="4656138"/>
            <a:ext cx="1587" cy="274637"/>
          </a:xfrm>
          <a:prstGeom prst="line">
            <a:avLst/>
          </a:prstGeom>
          <a:noFill/>
          <a:ln w="36720">
            <a:solidFill>
              <a:srgbClr val="FF0000"/>
            </a:solidFill>
            <a:round/>
            <a:headEnd/>
            <a:tailEnd/>
          </a:ln>
        </p:spPr>
        <p:txBody>
          <a:bodyPr/>
          <a:lstStyle/>
          <a:p>
            <a:endParaRPr lang="en-US"/>
          </a:p>
        </p:txBody>
      </p:sp>
      <p:sp>
        <p:nvSpPr>
          <p:cNvPr id="2282582" name="Rectangle 12"/>
          <p:cNvSpPr>
            <a:spLocks noChangeArrowheads="1"/>
          </p:cNvSpPr>
          <p:nvPr/>
        </p:nvSpPr>
        <p:spPr bwMode="auto">
          <a:xfrm>
            <a:off x="7835900" y="4922838"/>
            <a:ext cx="1079500" cy="493712"/>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a:solidFill>
                  <a:srgbClr val="000000"/>
                </a:solidFill>
              </a:rPr>
              <a:t>Diag</a:t>
            </a:r>
            <a:r>
              <a:rPr lang="en-US" sz="1600" dirty="0">
                <a:solidFill>
                  <a:srgbClr val="000000"/>
                </a:solidFill>
              </a:rPr>
              <a:t> &amp; PS</a:t>
            </a:r>
          </a:p>
        </p:txBody>
      </p:sp>
      <p:sp>
        <p:nvSpPr>
          <p:cNvPr id="2282583" name="Rectangle 12"/>
          <p:cNvSpPr>
            <a:spLocks noChangeArrowheads="1"/>
          </p:cNvSpPr>
          <p:nvPr/>
        </p:nvSpPr>
        <p:spPr bwMode="auto">
          <a:xfrm>
            <a:off x="7835900" y="4916488"/>
            <a:ext cx="53022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85" name="Line 73"/>
          <p:cNvSpPr>
            <a:spLocks noChangeShapeType="1"/>
          </p:cNvSpPr>
          <p:nvPr/>
        </p:nvSpPr>
        <p:spPr bwMode="auto">
          <a:xfrm>
            <a:off x="8366125" y="5411788"/>
            <a:ext cx="0" cy="144462"/>
          </a:xfrm>
          <a:prstGeom prst="line">
            <a:avLst/>
          </a:prstGeom>
          <a:noFill/>
          <a:ln w="34925">
            <a:solidFill>
              <a:schemeClr val="tx1"/>
            </a:solidFill>
            <a:round/>
            <a:headEnd/>
            <a:tailEnd/>
          </a:ln>
        </p:spPr>
        <p:txBody>
          <a:bodyPr/>
          <a:lstStyle/>
          <a:p>
            <a:endParaRPr lang="en-US"/>
          </a:p>
        </p:txBody>
      </p:sp>
      <p:grpSp>
        <p:nvGrpSpPr>
          <p:cNvPr id="97" name="Group 62"/>
          <p:cNvGrpSpPr>
            <a:grpSpLocks/>
          </p:cNvGrpSpPr>
          <p:nvPr/>
        </p:nvGrpSpPr>
        <p:grpSpPr bwMode="auto">
          <a:xfrm>
            <a:off x="7490939" y="1211257"/>
            <a:ext cx="1470025" cy="1119187"/>
            <a:chOff x="6026150" y="1874838"/>
            <a:chExt cx="1263650" cy="1119855"/>
          </a:xfrm>
          <a:solidFill>
            <a:srgbClr val="FFFFCC"/>
          </a:solidFill>
        </p:grpSpPr>
        <p:sp>
          <p:nvSpPr>
            <p:cNvPr id="98" name="Rectangle 28"/>
            <p:cNvSpPr>
              <a:spLocks noChangeArrowheads="1"/>
            </p:cNvSpPr>
            <p:nvPr/>
          </p:nvSpPr>
          <p:spPr bwMode="auto">
            <a:xfrm>
              <a:off x="6026150" y="1874838"/>
              <a:ext cx="1263650" cy="592137"/>
            </a:xfrm>
            <a:prstGeom prst="rect">
              <a:avLst/>
            </a:prstGeom>
            <a:grp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Channel </a:t>
              </a:r>
              <a:r>
                <a:rPr lang="en-US" dirty="0" err="1" smtClean="0">
                  <a:solidFill>
                    <a:srgbClr val="000000"/>
                  </a:solidFill>
                </a:rPr>
                <a:t>Archiver</a:t>
              </a:r>
              <a:endParaRPr lang="en-US" dirty="0">
                <a:solidFill>
                  <a:srgbClr val="000000"/>
                </a:solidFill>
              </a:endParaRPr>
            </a:p>
          </p:txBody>
        </p:sp>
        <p:sp>
          <p:nvSpPr>
            <p:cNvPr id="99" name="Line 48"/>
            <p:cNvSpPr>
              <a:spLocks noChangeShapeType="1"/>
            </p:cNvSpPr>
            <p:nvPr/>
          </p:nvSpPr>
          <p:spPr bwMode="auto">
            <a:xfrm>
              <a:off x="6648450" y="2720975"/>
              <a:ext cx="1588" cy="273718"/>
            </a:xfrm>
            <a:prstGeom prst="line">
              <a:avLst/>
            </a:prstGeom>
            <a:grpFill/>
            <a:ln w="36720">
              <a:solidFill>
                <a:srgbClr val="FF0000"/>
              </a:solidFill>
              <a:round/>
              <a:headEnd/>
              <a:tailEnd/>
            </a:ln>
          </p:spPr>
          <p:txBody>
            <a:bodyPr/>
            <a:lstStyle/>
            <a:p>
              <a:endParaRPr lang="en-US"/>
            </a:p>
          </p:txBody>
        </p:sp>
        <p:sp>
          <p:nvSpPr>
            <p:cNvPr id="100" name="Rectangle 29"/>
            <p:cNvSpPr>
              <a:spLocks noChangeArrowheads="1"/>
            </p:cNvSpPr>
            <p:nvPr/>
          </p:nvSpPr>
          <p:spPr bwMode="auto">
            <a:xfrm>
              <a:off x="6026151" y="2473325"/>
              <a:ext cx="631825" cy="269875"/>
            </a:xfrm>
            <a:prstGeom prst="rect">
              <a:avLst/>
            </a:prstGeom>
            <a:grp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57" name="Rectangle 29"/>
          <p:cNvSpPr>
            <a:spLocks noChangeArrowheads="1"/>
          </p:cNvSpPr>
          <p:nvPr/>
        </p:nvSpPr>
        <p:spPr bwMode="auto">
          <a:xfrm>
            <a:off x="5933012" y="1538442"/>
            <a:ext cx="1212856" cy="269714"/>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PVManager</a:t>
            </a:r>
            <a:endParaRPr lang="en-US" sz="1600" dirty="0">
              <a:solidFill>
                <a:srgbClr val="000000"/>
              </a:solidFill>
            </a:endParaRPr>
          </a:p>
        </p:txBody>
      </p:sp>
      <p:sp>
        <p:nvSpPr>
          <p:cNvPr id="58" name="Rectangle 14"/>
          <p:cNvSpPr>
            <a:spLocks noChangeArrowheads="1"/>
          </p:cNvSpPr>
          <p:nvPr/>
        </p:nvSpPr>
        <p:spPr bwMode="auto">
          <a:xfrm>
            <a:off x="6698309" y="2586038"/>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XML/HTTP</a:t>
            </a:r>
            <a:endParaRPr lang="en-US" dirty="0">
              <a:solidFill>
                <a:srgbClr val="000000"/>
              </a:solidFill>
            </a:endParaRPr>
          </a:p>
        </p:txBody>
      </p:sp>
      <p:sp>
        <p:nvSpPr>
          <p:cNvPr id="59" name="Rectangle 15"/>
          <p:cNvSpPr>
            <a:spLocks noChangeArrowheads="1"/>
          </p:cNvSpPr>
          <p:nvPr/>
        </p:nvSpPr>
        <p:spPr bwMode="auto">
          <a:xfrm>
            <a:off x="6698309" y="2886075"/>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000000"/>
                </a:solidFill>
              </a:rPr>
              <a:t>Channel Finder </a:t>
            </a:r>
            <a:r>
              <a:rPr lang="en-US" sz="1200" b="1" dirty="0" err="1">
                <a:solidFill>
                  <a:srgbClr val="000000"/>
                </a:solidFill>
              </a:rPr>
              <a:t>Svr</a:t>
            </a:r>
            <a:endParaRPr lang="en-US" sz="1200" b="1" dirty="0">
              <a:solidFill>
                <a:srgbClr val="000000"/>
              </a:solidFill>
            </a:endParaRPr>
          </a:p>
        </p:txBody>
      </p:sp>
      <p:sp>
        <p:nvSpPr>
          <p:cNvPr id="60" name="Rectangle 15"/>
          <p:cNvSpPr>
            <a:spLocks noChangeArrowheads="1"/>
          </p:cNvSpPr>
          <p:nvPr/>
        </p:nvSpPr>
        <p:spPr bwMode="auto">
          <a:xfrm>
            <a:off x="6699897" y="3252788"/>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SQL</a:t>
            </a:r>
          </a:p>
        </p:txBody>
      </p:sp>
      <p:sp>
        <p:nvSpPr>
          <p:cNvPr id="61" name="Line 77"/>
          <p:cNvSpPr>
            <a:spLocks noChangeShapeType="1"/>
          </p:cNvSpPr>
          <p:nvPr/>
        </p:nvSpPr>
        <p:spPr bwMode="auto">
          <a:xfrm>
            <a:off x="7211072" y="3649663"/>
            <a:ext cx="0" cy="144462"/>
          </a:xfrm>
          <a:prstGeom prst="line">
            <a:avLst/>
          </a:prstGeom>
          <a:noFill/>
          <a:ln w="34925">
            <a:solidFill>
              <a:schemeClr val="tx1"/>
            </a:solidFill>
            <a:round/>
            <a:headEnd/>
            <a:tailEnd/>
          </a:ln>
        </p:spPr>
        <p:txBody>
          <a:bodyPr/>
          <a:lstStyle/>
          <a:p>
            <a:endParaRPr lang="en-US"/>
          </a:p>
        </p:txBody>
      </p:sp>
      <p:sp>
        <p:nvSpPr>
          <p:cNvPr id="63" name="Text Box 79"/>
          <p:cNvSpPr txBox="1">
            <a:spLocks noChangeArrowheads="1"/>
          </p:cNvSpPr>
          <p:nvPr/>
        </p:nvSpPr>
        <p:spPr bwMode="auto">
          <a:xfrm>
            <a:off x="6906272" y="3890963"/>
            <a:ext cx="579437" cy="366712"/>
          </a:xfrm>
          <a:prstGeom prst="rect">
            <a:avLst/>
          </a:prstGeom>
          <a:noFill/>
          <a:ln w="9525">
            <a:noFill/>
            <a:miter lim="800000"/>
            <a:headEnd/>
            <a:tailEnd/>
          </a:ln>
        </p:spPr>
        <p:txBody>
          <a:bodyPr wrap="none">
            <a:spAutoFit/>
          </a:bodyPr>
          <a:lstStyle/>
          <a:p>
            <a:r>
              <a:rPr lang="en-US" dirty="0"/>
              <a:t>RDB</a:t>
            </a:r>
          </a:p>
        </p:txBody>
      </p:sp>
      <p:sp>
        <p:nvSpPr>
          <p:cNvPr id="64" name="Line 48"/>
          <p:cNvSpPr>
            <a:spLocks noChangeShapeType="1"/>
          </p:cNvSpPr>
          <p:nvPr/>
        </p:nvSpPr>
        <p:spPr bwMode="auto">
          <a:xfrm>
            <a:off x="7266561" y="2079108"/>
            <a:ext cx="1847" cy="513808"/>
          </a:xfrm>
          <a:prstGeom prst="line">
            <a:avLst/>
          </a:prstGeom>
          <a:noFill/>
          <a:ln w="36720">
            <a:solidFill>
              <a:srgbClr val="D8FF6B"/>
            </a:solidFill>
            <a:round/>
            <a:headEnd/>
            <a:tailEnd/>
          </a:ln>
        </p:spPr>
        <p:txBody>
          <a:bodyPr/>
          <a:lstStyle/>
          <a:p>
            <a:endParaRPr lang="en-US"/>
          </a:p>
        </p:txBody>
      </p:sp>
      <p:sp>
        <p:nvSpPr>
          <p:cNvPr id="3" name="Rectangle 2"/>
          <p:cNvSpPr/>
          <p:nvPr/>
        </p:nvSpPr>
        <p:spPr bwMode="auto">
          <a:xfrm>
            <a:off x="7145870" y="1549038"/>
            <a:ext cx="248706" cy="523180"/>
          </a:xfrm>
          <a:prstGeom prst="rect">
            <a:avLst/>
          </a:prstGeom>
          <a:solidFill>
            <a:srgbClr val="CCFF99"/>
          </a:solidFill>
          <a:ln w="28575"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spAutoFit/>
          </a:bodyPr>
          <a:lstStyle/>
          <a:p>
            <a:pPr marL="0" marR="0" indent="0" algn="l" defTabSz="914400" rtl="0" eaLnBrk="0" fontAlgn="base" latinLnBrk="0" hangingPunct="0">
              <a:lnSpc>
                <a:spcPct val="90000"/>
              </a:lnSpc>
              <a:spcBef>
                <a:spcPct val="50000"/>
              </a:spcBef>
              <a:spcAft>
                <a:spcPct val="0"/>
              </a:spcAft>
              <a:buClr>
                <a:schemeClr val="folHlink"/>
              </a:buClr>
              <a:buSzPct val="135000"/>
              <a:buFontTx/>
              <a:buNone/>
              <a:tabLst/>
            </a:pPr>
            <a:endParaRPr kumimoji="0" lang="en-US" sz="1800" b="0" i="0" u="none" strike="noStrike" cap="none" normalizeH="0" baseline="0" smtClean="0">
              <a:ln>
                <a:noFill/>
              </a:ln>
              <a:solidFill>
                <a:schemeClr val="tx1"/>
              </a:solidFill>
              <a:effectLst/>
              <a:latin typeface="Arial Narrow" pitchFamily="34" charset="0"/>
              <a:ea typeface="Osaka" charset="-128"/>
            </a:endParaRPr>
          </a:p>
        </p:txBody>
      </p:sp>
      <p:sp>
        <p:nvSpPr>
          <p:cNvPr id="4" name="TextBox 3"/>
          <p:cNvSpPr txBox="1"/>
          <p:nvPr/>
        </p:nvSpPr>
        <p:spPr>
          <a:xfrm>
            <a:off x="7145618" y="1591047"/>
            <a:ext cx="245580" cy="461665"/>
          </a:xfrm>
          <a:prstGeom prst="rect">
            <a:avLst/>
          </a:prstGeom>
          <a:solidFill>
            <a:srgbClr val="CCFF99"/>
          </a:solidFill>
        </p:spPr>
        <p:txBody>
          <a:bodyPr wrap="none" rtlCol="0">
            <a:spAutoFit/>
          </a:bodyPr>
          <a:lstStyle/>
          <a:p>
            <a:r>
              <a:rPr lang="en-US" sz="800" dirty="0" smtClean="0"/>
              <a:t>C</a:t>
            </a:r>
          </a:p>
          <a:p>
            <a:r>
              <a:rPr lang="en-US" sz="800" dirty="0" smtClean="0"/>
              <a:t>F</a:t>
            </a:r>
          </a:p>
          <a:p>
            <a:r>
              <a:rPr lang="en-US" sz="800" dirty="0"/>
              <a:t>C</a:t>
            </a:r>
          </a:p>
        </p:txBody>
      </p:sp>
      <p:sp>
        <p:nvSpPr>
          <p:cNvPr id="67" name="Rectangle 29"/>
          <p:cNvSpPr>
            <a:spLocks noChangeArrowheads="1"/>
          </p:cNvSpPr>
          <p:nvPr/>
        </p:nvSpPr>
        <p:spPr bwMode="auto">
          <a:xfrm>
            <a:off x="2096030" y="1809393"/>
            <a:ext cx="63182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68" name="Rectangle 29"/>
          <p:cNvSpPr>
            <a:spLocks noChangeArrowheads="1"/>
          </p:cNvSpPr>
          <p:nvPr/>
        </p:nvSpPr>
        <p:spPr bwMode="auto">
          <a:xfrm>
            <a:off x="4997981" y="1803046"/>
            <a:ext cx="701786" cy="250653"/>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69" name="Rectangle 29"/>
          <p:cNvSpPr>
            <a:spLocks noChangeArrowheads="1"/>
          </p:cNvSpPr>
          <p:nvPr/>
        </p:nvSpPr>
        <p:spPr bwMode="auto">
          <a:xfrm>
            <a:off x="1616605" y="4883148"/>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0" name="Rectangle 29"/>
          <p:cNvSpPr>
            <a:spLocks noChangeArrowheads="1"/>
          </p:cNvSpPr>
          <p:nvPr/>
        </p:nvSpPr>
        <p:spPr bwMode="auto">
          <a:xfrm>
            <a:off x="2954385" y="4874675"/>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1" name="Rectangle 29"/>
          <p:cNvSpPr>
            <a:spLocks noChangeArrowheads="1"/>
          </p:cNvSpPr>
          <p:nvPr/>
        </p:nvSpPr>
        <p:spPr bwMode="auto">
          <a:xfrm>
            <a:off x="4317566" y="4874669"/>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2" name="Rectangle 29"/>
          <p:cNvSpPr>
            <a:spLocks noChangeArrowheads="1"/>
          </p:cNvSpPr>
          <p:nvPr/>
        </p:nvSpPr>
        <p:spPr bwMode="auto">
          <a:xfrm>
            <a:off x="5680747" y="4874663"/>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3" name="Rectangle 29"/>
          <p:cNvSpPr>
            <a:spLocks noChangeArrowheads="1"/>
          </p:cNvSpPr>
          <p:nvPr/>
        </p:nvSpPr>
        <p:spPr bwMode="auto">
          <a:xfrm>
            <a:off x="7043928" y="4866190"/>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4" name="Rectangle 29"/>
          <p:cNvSpPr>
            <a:spLocks noChangeArrowheads="1"/>
          </p:cNvSpPr>
          <p:nvPr/>
        </p:nvSpPr>
        <p:spPr bwMode="auto">
          <a:xfrm>
            <a:off x="8373241" y="4916986"/>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5" name="Rectangle 14"/>
          <p:cNvSpPr>
            <a:spLocks noChangeArrowheads="1"/>
          </p:cNvSpPr>
          <p:nvPr/>
        </p:nvSpPr>
        <p:spPr bwMode="auto">
          <a:xfrm>
            <a:off x="4420680" y="2594499"/>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76" name="Rectangle 15"/>
          <p:cNvSpPr>
            <a:spLocks noChangeArrowheads="1"/>
          </p:cNvSpPr>
          <p:nvPr/>
        </p:nvSpPr>
        <p:spPr bwMode="auto">
          <a:xfrm>
            <a:off x="4420680" y="2894536"/>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smtClean="0">
                <a:solidFill>
                  <a:srgbClr val="000000"/>
                </a:solidFill>
              </a:rPr>
              <a:t>Gather Service</a:t>
            </a:r>
            <a:endParaRPr lang="en-US" sz="1400" b="1" dirty="0">
              <a:solidFill>
                <a:srgbClr val="000000"/>
              </a:solidFill>
            </a:endParaRPr>
          </a:p>
        </p:txBody>
      </p:sp>
      <p:sp>
        <p:nvSpPr>
          <p:cNvPr id="77" name="Rectangle 15"/>
          <p:cNvSpPr>
            <a:spLocks noChangeArrowheads="1"/>
          </p:cNvSpPr>
          <p:nvPr/>
        </p:nvSpPr>
        <p:spPr bwMode="auto">
          <a:xfrm>
            <a:off x="4422268" y="3261249"/>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CAC</a:t>
            </a:r>
            <a:endParaRPr lang="en-US" sz="1400" dirty="0">
              <a:solidFill>
                <a:srgbClr val="000000"/>
              </a:solidFill>
            </a:endParaRPr>
          </a:p>
        </p:txBody>
      </p:sp>
      <p:sp>
        <p:nvSpPr>
          <p:cNvPr id="78" name="Line 48"/>
          <p:cNvSpPr>
            <a:spLocks noChangeShapeType="1"/>
          </p:cNvSpPr>
          <p:nvPr/>
        </p:nvSpPr>
        <p:spPr bwMode="auto">
          <a:xfrm>
            <a:off x="4946146" y="2336276"/>
            <a:ext cx="1588" cy="273050"/>
          </a:xfrm>
          <a:prstGeom prst="line">
            <a:avLst/>
          </a:prstGeom>
          <a:noFill/>
          <a:ln w="36720">
            <a:solidFill>
              <a:srgbClr val="CCFF99"/>
            </a:solidFill>
            <a:round/>
            <a:headEnd/>
            <a:tailEnd/>
          </a:ln>
        </p:spPr>
        <p:txBody>
          <a:bodyPr/>
          <a:lstStyle/>
          <a:p>
            <a:endParaRPr lang="en-US"/>
          </a:p>
        </p:txBody>
      </p:sp>
      <p:sp>
        <p:nvSpPr>
          <p:cNvPr id="79" name="Line 48"/>
          <p:cNvSpPr>
            <a:spLocks noChangeShapeType="1"/>
          </p:cNvSpPr>
          <p:nvPr/>
        </p:nvSpPr>
        <p:spPr bwMode="auto">
          <a:xfrm>
            <a:off x="4971346" y="3657599"/>
            <a:ext cx="1588" cy="957263"/>
          </a:xfrm>
          <a:prstGeom prst="line">
            <a:avLst/>
          </a:prstGeom>
          <a:noFill/>
          <a:ln w="36720">
            <a:solidFill>
              <a:srgbClr val="CCFF99"/>
            </a:solidFill>
            <a:round/>
            <a:headEnd/>
            <a:tailEnd/>
          </a:ln>
        </p:spPr>
        <p:txBody>
          <a:bodyPr/>
          <a:lstStyle/>
          <a:p>
            <a:endParaRPr lang="en-US"/>
          </a:p>
        </p:txBody>
      </p:sp>
      <p:sp>
        <p:nvSpPr>
          <p:cNvPr id="80" name="Rectangle 14"/>
          <p:cNvSpPr>
            <a:spLocks noChangeArrowheads="1"/>
          </p:cNvSpPr>
          <p:nvPr/>
        </p:nvSpPr>
        <p:spPr bwMode="auto">
          <a:xfrm>
            <a:off x="5501357" y="2886075"/>
            <a:ext cx="710532" cy="386286"/>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Xml/http</a:t>
            </a:r>
            <a:endParaRPr lang="en-US" dirty="0">
              <a:solidFill>
                <a:srgbClr val="000000"/>
              </a:solidFill>
            </a:endParaRPr>
          </a:p>
        </p:txBody>
      </p:sp>
      <p:cxnSp>
        <p:nvCxnSpPr>
          <p:cNvPr id="6" name="Straight Connector 5"/>
          <p:cNvCxnSpPr>
            <a:stCxn id="59" idx="1"/>
            <a:endCxn id="80" idx="3"/>
          </p:cNvCxnSpPr>
          <p:nvPr/>
        </p:nvCxnSpPr>
        <p:spPr bwMode="auto">
          <a:xfrm flipH="1">
            <a:off x="6211889" y="3074988"/>
            <a:ext cx="486420" cy="4230"/>
          </a:xfrm>
          <a:prstGeom prst="line">
            <a:avLst/>
          </a:prstGeom>
          <a:noFill/>
          <a:ln w="12700" cap="flat" cmpd="sng" algn="ctr">
            <a:solidFill>
              <a:srgbClr val="CCFF99"/>
            </a:solidFill>
            <a:prstDash val="solid"/>
            <a:round/>
            <a:headEnd type="none" w="med" len="med"/>
            <a:tailEnd type="none" w="med" len="med"/>
          </a:ln>
          <a:effectLst/>
        </p:spPr>
      </p:cxnSp>
      <p:sp>
        <p:nvSpPr>
          <p:cNvPr id="81" name="Rectangle 80"/>
          <p:cNvSpPr/>
          <p:nvPr/>
        </p:nvSpPr>
        <p:spPr>
          <a:xfrm>
            <a:off x="4918955" y="3618858"/>
            <a:ext cx="1391728" cy="646331"/>
          </a:xfrm>
          <a:prstGeom prst="rect">
            <a:avLst/>
          </a:prstGeom>
        </p:spPr>
        <p:txBody>
          <a:bodyPr wrap="none">
            <a:spAutoFit/>
          </a:bodyPr>
          <a:lstStyle/>
          <a:p>
            <a:r>
              <a:rPr lang="en-US" sz="1200" dirty="0"/>
              <a:t>Serves orbit, </a:t>
            </a:r>
            <a:endParaRPr lang="en-US" sz="1200" dirty="0" smtClean="0"/>
          </a:p>
          <a:p>
            <a:r>
              <a:rPr lang="en-US" sz="1200" dirty="0" smtClean="0"/>
              <a:t>magnets</a:t>
            </a:r>
            <a:r>
              <a:rPr lang="en-US" sz="1200" dirty="0"/>
              <a:t>, </a:t>
            </a:r>
            <a:endParaRPr lang="en-US" sz="1200" dirty="0" smtClean="0"/>
          </a:p>
          <a:p>
            <a:r>
              <a:rPr lang="en-US" sz="1200" dirty="0" smtClean="0"/>
              <a:t>any </a:t>
            </a:r>
            <a:r>
              <a:rPr lang="en-US" sz="1200" dirty="0"/>
              <a:t>array of channels</a:t>
            </a:r>
            <a:endParaRPr lang="en-US" sz="1200" dirty="0"/>
          </a:p>
        </p:txBody>
      </p:sp>
      <p:sp>
        <p:nvSpPr>
          <p:cNvPr id="82" name="Rectangle 29"/>
          <p:cNvSpPr>
            <a:spLocks noChangeArrowheads="1"/>
          </p:cNvSpPr>
          <p:nvPr/>
        </p:nvSpPr>
        <p:spPr bwMode="auto">
          <a:xfrm>
            <a:off x="8249302" y="1811507"/>
            <a:ext cx="711661" cy="267601"/>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84" name="Rectangle 14"/>
          <p:cNvSpPr>
            <a:spLocks noChangeArrowheads="1"/>
          </p:cNvSpPr>
          <p:nvPr/>
        </p:nvSpPr>
        <p:spPr bwMode="auto">
          <a:xfrm>
            <a:off x="3201426" y="2611427"/>
            <a:ext cx="1079500" cy="300037"/>
          </a:xfrm>
          <a:prstGeom prst="rect">
            <a:avLst/>
          </a:prstGeom>
          <a:solidFill>
            <a:srgbClr val="FF0000"/>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85" name="Rectangle 15"/>
          <p:cNvSpPr>
            <a:spLocks noChangeArrowheads="1"/>
          </p:cNvSpPr>
          <p:nvPr/>
        </p:nvSpPr>
        <p:spPr bwMode="auto">
          <a:xfrm>
            <a:off x="3201426" y="2911464"/>
            <a:ext cx="1079500" cy="377825"/>
          </a:xfrm>
          <a:prstGeom prst="rect">
            <a:avLst/>
          </a:prstGeom>
          <a:solidFill>
            <a:srgbClr val="FF0000"/>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err="1" smtClean="0">
                <a:solidFill>
                  <a:srgbClr val="000000"/>
                </a:solidFill>
              </a:rPr>
              <a:t>PVManager</a:t>
            </a:r>
            <a:r>
              <a:rPr lang="en-US" sz="1400" b="1" dirty="0" smtClean="0">
                <a:solidFill>
                  <a:srgbClr val="000000"/>
                </a:solidFill>
              </a:rPr>
              <a:t> Service</a:t>
            </a:r>
            <a:endParaRPr lang="en-US" sz="1400" b="1" dirty="0">
              <a:solidFill>
                <a:srgbClr val="000000"/>
              </a:solidFill>
            </a:endParaRPr>
          </a:p>
        </p:txBody>
      </p:sp>
      <p:sp>
        <p:nvSpPr>
          <p:cNvPr id="86" name="Rectangle 15"/>
          <p:cNvSpPr>
            <a:spLocks noChangeArrowheads="1"/>
          </p:cNvSpPr>
          <p:nvPr/>
        </p:nvSpPr>
        <p:spPr bwMode="auto">
          <a:xfrm>
            <a:off x="3203014" y="3278177"/>
            <a:ext cx="1077912" cy="403225"/>
          </a:xfrm>
          <a:prstGeom prst="rect">
            <a:avLst/>
          </a:prstGeom>
          <a:solidFill>
            <a:srgbClr val="FF0000"/>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CAC</a:t>
            </a:r>
            <a:endParaRPr lang="en-US" sz="1400" dirty="0">
              <a:solidFill>
                <a:srgbClr val="000000"/>
              </a:solidFill>
            </a:endParaRPr>
          </a:p>
        </p:txBody>
      </p:sp>
      <p:sp>
        <p:nvSpPr>
          <p:cNvPr id="87" name="Line 48"/>
          <p:cNvSpPr>
            <a:spLocks noChangeShapeType="1"/>
          </p:cNvSpPr>
          <p:nvPr/>
        </p:nvSpPr>
        <p:spPr bwMode="auto">
          <a:xfrm>
            <a:off x="3743861" y="2343155"/>
            <a:ext cx="1587" cy="273050"/>
          </a:xfrm>
          <a:prstGeom prst="line">
            <a:avLst/>
          </a:prstGeom>
          <a:noFill/>
          <a:ln w="36703">
            <a:solidFill>
              <a:srgbClr val="FF0000"/>
            </a:solidFill>
            <a:round/>
            <a:headEnd/>
            <a:tailEnd/>
          </a:ln>
        </p:spPr>
        <p:txBody>
          <a:bodyPr/>
          <a:lstStyle/>
          <a:p>
            <a:endParaRPr lang="en-US"/>
          </a:p>
        </p:txBody>
      </p:sp>
      <p:sp>
        <p:nvSpPr>
          <p:cNvPr id="88" name="Line 48"/>
          <p:cNvSpPr>
            <a:spLocks noChangeShapeType="1"/>
          </p:cNvSpPr>
          <p:nvPr/>
        </p:nvSpPr>
        <p:spPr bwMode="auto">
          <a:xfrm>
            <a:off x="3782838" y="3673475"/>
            <a:ext cx="1588" cy="957263"/>
          </a:xfrm>
          <a:prstGeom prst="line">
            <a:avLst/>
          </a:prstGeom>
          <a:noFill/>
          <a:ln w="36720">
            <a:solidFill>
              <a:srgbClr val="FF0000"/>
            </a:solidFill>
            <a:round/>
            <a:headEnd/>
            <a:tailEnd/>
          </a:ln>
        </p:spPr>
        <p:txBody>
          <a:bodyPr/>
          <a:lstStyle/>
          <a:p>
            <a:endParaRPr lang="en-US"/>
          </a:p>
        </p:txBody>
      </p:sp>
      <p:sp>
        <p:nvSpPr>
          <p:cNvPr id="89" name="Rectangle 88"/>
          <p:cNvSpPr/>
          <p:nvPr/>
        </p:nvSpPr>
        <p:spPr>
          <a:xfrm>
            <a:off x="3716690" y="3684999"/>
            <a:ext cx="1327608" cy="646331"/>
          </a:xfrm>
          <a:prstGeom prst="rect">
            <a:avLst/>
          </a:prstGeom>
        </p:spPr>
        <p:txBody>
          <a:bodyPr wrap="none">
            <a:spAutoFit/>
          </a:bodyPr>
          <a:lstStyle/>
          <a:p>
            <a:r>
              <a:rPr lang="en-US" sz="1200" dirty="0"/>
              <a:t>Serves </a:t>
            </a:r>
            <a:r>
              <a:rPr lang="en-US" sz="1200" dirty="0" smtClean="0"/>
              <a:t>Tables</a:t>
            </a:r>
            <a:endParaRPr lang="en-US" sz="1200" dirty="0"/>
          </a:p>
          <a:p>
            <a:r>
              <a:rPr lang="en-US" sz="1200" dirty="0" err="1" smtClean="0"/>
              <a:t>Mutti</a:t>
            </a:r>
            <a:r>
              <a:rPr lang="en-US" sz="1200" dirty="0" smtClean="0"/>
              <a:t>-channel arrays</a:t>
            </a:r>
          </a:p>
          <a:p>
            <a:r>
              <a:rPr lang="en-US" sz="1200" dirty="0" smtClean="0"/>
              <a:t>Statistics</a:t>
            </a:r>
          </a:p>
        </p:txBody>
      </p:sp>
    </p:spTree>
    <p:extLst>
      <p:ext uri="{BB962C8B-B14F-4D97-AF65-F5344CB8AC3E}">
        <p14:creationId xmlns:p14="http://schemas.microsoft.com/office/powerpoint/2010/main" val="322590247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AutoShape 78"/>
          <p:cNvSpPr>
            <a:spLocks noChangeArrowheads="1"/>
          </p:cNvSpPr>
          <p:nvPr/>
        </p:nvSpPr>
        <p:spPr bwMode="auto">
          <a:xfrm>
            <a:off x="6947547" y="3806825"/>
            <a:ext cx="515937" cy="439738"/>
          </a:xfrm>
          <a:prstGeom prst="can">
            <a:avLst>
              <a:gd name="adj" fmla="val 25000"/>
            </a:avLst>
          </a:prstGeom>
          <a:solidFill>
            <a:srgbClr val="CCFF99"/>
          </a:solidFill>
          <a:ln w="9525">
            <a:solidFill>
              <a:schemeClr val="tx1"/>
            </a:solidFill>
            <a:round/>
            <a:headEnd/>
            <a:tailEnd/>
          </a:ln>
        </p:spPr>
        <p:txBody>
          <a:bodyPr wrap="none" anchor="ctr"/>
          <a:lstStyle/>
          <a:p>
            <a:endParaRPr lang="en-US"/>
          </a:p>
        </p:txBody>
      </p:sp>
      <p:sp>
        <p:nvSpPr>
          <p:cNvPr id="2282497" name="Rectangle 1"/>
          <p:cNvSpPr>
            <a:spLocks noGrp="1" noChangeArrowheads="1"/>
          </p:cNvSpPr>
          <p:nvPr>
            <p:ph type="title" idx="4294967295"/>
          </p:nvPr>
        </p:nvSpPr>
        <p:spPr>
          <a:xfrm>
            <a:off x="0" y="215900"/>
            <a:ext cx="9147175" cy="590550"/>
          </a:xfrm>
        </p:spPr>
        <p:txBody>
          <a:bodyPr lIns="0" tIns="0" rIns="0" bIns="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chemeClr val="tx1"/>
                </a:solidFill>
                <a:cs typeface="Times New Roman" pitchFamily="18" charset="0"/>
              </a:rPr>
              <a:t>Provide Configuration Data as</a:t>
            </a:r>
            <a:r>
              <a:rPr lang="en-US" dirty="0" smtClean="0">
                <a:solidFill>
                  <a:schemeClr val="tx1"/>
                </a:solidFill>
                <a:cs typeface="Times New Roman" pitchFamily="18" charset="0"/>
              </a:rPr>
              <a:t> V4 Service</a:t>
            </a:r>
            <a:endParaRPr lang="en-US" dirty="0" smtClean="0">
              <a:solidFill>
                <a:schemeClr val="tx1"/>
              </a:solidFill>
              <a:cs typeface="Arial" charset="0"/>
            </a:endParaRPr>
          </a:p>
        </p:txBody>
      </p:sp>
      <p:sp>
        <p:nvSpPr>
          <p:cNvPr id="2282498" name="Text Box 7"/>
          <p:cNvSpPr txBox="1">
            <a:spLocks noChangeArrowheads="1"/>
          </p:cNvSpPr>
          <p:nvPr/>
        </p:nvSpPr>
        <p:spPr bwMode="auto">
          <a:xfrm>
            <a:off x="200025" y="4948236"/>
            <a:ext cx="1055688" cy="422275"/>
          </a:xfrm>
          <a:prstGeom prst="rect">
            <a:avLst/>
          </a:prstGeom>
          <a:noFill/>
          <a:ln w="9525">
            <a:noFill/>
            <a:round/>
            <a:headEnd/>
            <a:tailEnd/>
          </a:ln>
        </p:spPr>
        <p:txBody>
          <a:bodyPr lIns="90000" tIns="46800" rIns="90000" bIns="46800">
            <a:spAutoFit/>
          </a:bodyPr>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i="1">
                <a:solidFill>
                  <a:srgbClr val="000000"/>
                </a:solidFill>
              </a:rPr>
              <a:t>Distributed  Front-Ends</a:t>
            </a:r>
          </a:p>
        </p:txBody>
      </p:sp>
      <p:sp>
        <p:nvSpPr>
          <p:cNvPr id="2282499" name="Rectangle 25"/>
          <p:cNvSpPr>
            <a:spLocks noChangeArrowheads="1"/>
          </p:cNvSpPr>
          <p:nvPr/>
        </p:nvSpPr>
        <p:spPr bwMode="auto">
          <a:xfrm>
            <a:off x="2822575" y="1201738"/>
            <a:ext cx="1255713" cy="620712"/>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MMLT Client</a:t>
            </a:r>
          </a:p>
        </p:txBody>
      </p:sp>
      <p:sp>
        <p:nvSpPr>
          <p:cNvPr id="2282501" name="Line 48"/>
          <p:cNvSpPr>
            <a:spLocks noChangeShapeType="1"/>
          </p:cNvSpPr>
          <p:nvPr/>
        </p:nvSpPr>
        <p:spPr bwMode="auto">
          <a:xfrm>
            <a:off x="3430588" y="2063750"/>
            <a:ext cx="1587" cy="273050"/>
          </a:xfrm>
          <a:prstGeom prst="line">
            <a:avLst/>
          </a:prstGeom>
          <a:noFill/>
          <a:ln w="36703">
            <a:solidFill>
              <a:srgbClr val="FF0000"/>
            </a:solidFill>
            <a:round/>
            <a:headEnd/>
            <a:tailEnd/>
          </a:ln>
        </p:spPr>
        <p:txBody>
          <a:bodyPr/>
          <a:lstStyle/>
          <a:p>
            <a:endParaRPr lang="en-US"/>
          </a:p>
        </p:txBody>
      </p:sp>
      <p:sp>
        <p:nvSpPr>
          <p:cNvPr id="2282502" name="Rectangle 5"/>
          <p:cNvSpPr>
            <a:spLocks noChangeArrowheads="1"/>
          </p:cNvSpPr>
          <p:nvPr/>
        </p:nvSpPr>
        <p:spPr bwMode="auto">
          <a:xfrm>
            <a:off x="1258888" y="4614863"/>
            <a:ext cx="7164387" cy="42862"/>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3" name="Rectangle 11"/>
          <p:cNvSpPr>
            <a:spLocks noChangeArrowheads="1"/>
          </p:cNvSpPr>
          <p:nvPr/>
        </p:nvSpPr>
        <p:spPr bwMode="auto">
          <a:xfrm>
            <a:off x="1004888"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04" name="Rectangle 13"/>
          <p:cNvSpPr>
            <a:spLocks noChangeArrowheads="1"/>
          </p:cNvSpPr>
          <p:nvPr/>
        </p:nvSpPr>
        <p:spPr bwMode="auto">
          <a:xfrm>
            <a:off x="1114425" y="2324100"/>
            <a:ext cx="7356475" cy="42863"/>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5" name="Line 48"/>
          <p:cNvSpPr>
            <a:spLocks noChangeShapeType="1"/>
          </p:cNvSpPr>
          <p:nvPr/>
        </p:nvSpPr>
        <p:spPr bwMode="auto">
          <a:xfrm>
            <a:off x="1255713" y="2328863"/>
            <a:ext cx="0" cy="2301875"/>
          </a:xfrm>
          <a:prstGeom prst="line">
            <a:avLst/>
          </a:prstGeom>
          <a:noFill/>
          <a:ln w="63500">
            <a:solidFill>
              <a:srgbClr val="FF0000"/>
            </a:solidFill>
            <a:round/>
            <a:headEnd/>
            <a:tailEnd/>
          </a:ln>
        </p:spPr>
        <p:txBody>
          <a:bodyPr/>
          <a:lstStyle/>
          <a:p>
            <a:endParaRPr lang="en-US"/>
          </a:p>
        </p:txBody>
      </p:sp>
      <p:sp>
        <p:nvSpPr>
          <p:cNvPr id="2282506" name="Text Box 49"/>
          <p:cNvSpPr txBox="1">
            <a:spLocks noChangeArrowheads="1"/>
          </p:cNvSpPr>
          <p:nvPr/>
        </p:nvSpPr>
        <p:spPr bwMode="auto">
          <a:xfrm>
            <a:off x="1033463" y="2111375"/>
            <a:ext cx="979487" cy="309563"/>
          </a:xfrm>
          <a:prstGeom prst="rect">
            <a:avLst/>
          </a:prstGeom>
          <a:noFill/>
          <a:ln w="9525">
            <a:noFill/>
            <a:round/>
            <a:headEnd/>
            <a:tailEnd/>
          </a:ln>
        </p:spPr>
        <p:txBody>
          <a:bodyPr lIns="90000" tIns="45000" rIns="90000" bIns="45000"/>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000000"/>
                </a:solidFill>
              </a:rPr>
              <a:t>Ethernet</a:t>
            </a:r>
          </a:p>
        </p:txBody>
      </p:sp>
      <p:sp>
        <p:nvSpPr>
          <p:cNvPr id="2282507" name="Line 48"/>
          <p:cNvSpPr>
            <a:spLocks noChangeShapeType="1"/>
          </p:cNvSpPr>
          <p:nvPr/>
        </p:nvSpPr>
        <p:spPr bwMode="auto">
          <a:xfrm>
            <a:off x="1617663" y="4665663"/>
            <a:ext cx="1587" cy="274637"/>
          </a:xfrm>
          <a:prstGeom prst="line">
            <a:avLst/>
          </a:prstGeom>
          <a:noFill/>
          <a:ln w="36720">
            <a:solidFill>
              <a:srgbClr val="FF0000"/>
            </a:solidFill>
            <a:round/>
            <a:headEnd/>
            <a:tailEnd/>
          </a:ln>
        </p:spPr>
        <p:txBody>
          <a:bodyPr/>
          <a:lstStyle/>
          <a:p>
            <a:endParaRPr lang="en-US"/>
          </a:p>
        </p:txBody>
      </p:sp>
      <p:grpSp>
        <p:nvGrpSpPr>
          <p:cNvPr id="2282512" name="Group 61"/>
          <p:cNvGrpSpPr>
            <a:grpSpLocks/>
          </p:cNvGrpSpPr>
          <p:nvPr/>
        </p:nvGrpSpPr>
        <p:grpSpPr bwMode="auto">
          <a:xfrm>
            <a:off x="1458913" y="1211263"/>
            <a:ext cx="1263650" cy="1119187"/>
            <a:chOff x="6026150" y="1874838"/>
            <a:chExt cx="1263650" cy="1119855"/>
          </a:xfrm>
        </p:grpSpPr>
        <p:sp>
          <p:nvSpPr>
            <p:cNvPr id="2282589" name="Rectangle 28"/>
            <p:cNvSpPr>
              <a:spLocks noChangeArrowheads="1"/>
            </p:cNvSpPr>
            <p:nvPr/>
          </p:nvSpPr>
          <p:spPr bwMode="auto">
            <a:xfrm>
              <a:off x="6026150" y="1874838"/>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Production HLA Client</a:t>
              </a:r>
            </a:p>
          </p:txBody>
        </p:sp>
        <p:sp>
          <p:nvSpPr>
            <p:cNvPr id="2282590"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91" name="Rectangle 29"/>
            <p:cNvSpPr>
              <a:spLocks noChangeArrowheads="1"/>
            </p:cNvSpPr>
            <p:nvPr/>
          </p:nvSpPr>
          <p:spPr bwMode="auto">
            <a:xfrm>
              <a:off x="6026150" y="2473325"/>
              <a:ext cx="631825" cy="269875"/>
            </a:xfrm>
            <a:prstGeom prst="rect">
              <a:avLst/>
            </a:prstGeom>
            <a:solidFill>
              <a:srgbClr val="FFFFCC"/>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3" name="Rectangle 26"/>
          <p:cNvSpPr>
            <a:spLocks noChangeArrowheads="1"/>
          </p:cNvSpPr>
          <p:nvPr/>
        </p:nvSpPr>
        <p:spPr bwMode="auto">
          <a:xfrm>
            <a:off x="2822575" y="1800225"/>
            <a:ext cx="1265238" cy="255588"/>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nvGrpSpPr>
          <p:cNvPr id="2282514" name="Group 62"/>
          <p:cNvGrpSpPr>
            <a:grpSpLocks/>
          </p:cNvGrpSpPr>
          <p:nvPr/>
        </p:nvGrpSpPr>
        <p:grpSpPr bwMode="auto">
          <a:xfrm>
            <a:off x="5924550" y="948786"/>
            <a:ext cx="1470025" cy="1381664"/>
            <a:chOff x="6026150" y="1612206"/>
            <a:chExt cx="1263650" cy="1382487"/>
          </a:xfrm>
        </p:grpSpPr>
        <p:sp>
          <p:nvSpPr>
            <p:cNvPr id="2282586" name="Rectangle 28"/>
            <p:cNvSpPr>
              <a:spLocks noChangeArrowheads="1"/>
            </p:cNvSpPr>
            <p:nvPr/>
          </p:nvSpPr>
          <p:spPr bwMode="auto">
            <a:xfrm>
              <a:off x="6026150" y="1612206"/>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Control System Studio</a:t>
              </a:r>
            </a:p>
          </p:txBody>
        </p:sp>
        <p:sp>
          <p:nvSpPr>
            <p:cNvPr id="2282587"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88" name="Rectangle 29"/>
            <p:cNvSpPr>
              <a:spLocks noChangeArrowheads="1"/>
            </p:cNvSpPr>
            <p:nvPr/>
          </p:nvSpPr>
          <p:spPr bwMode="auto">
            <a:xfrm>
              <a:off x="6026151" y="2473325"/>
              <a:ext cx="1049859" cy="269875"/>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5" name="Rectangle 12"/>
          <p:cNvSpPr>
            <a:spLocks noChangeArrowheads="1"/>
          </p:cNvSpPr>
          <p:nvPr/>
        </p:nvSpPr>
        <p:spPr bwMode="auto">
          <a:xfrm>
            <a:off x="1079500" y="5153551"/>
            <a:ext cx="1079500" cy="246856"/>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Diag</a:t>
            </a:r>
            <a:r>
              <a:rPr lang="en-US" sz="1600" dirty="0" smtClean="0">
                <a:solidFill>
                  <a:srgbClr val="000000"/>
                </a:solidFill>
              </a:rPr>
              <a:t> Database</a:t>
            </a:r>
            <a:endParaRPr lang="en-US" sz="1600" dirty="0">
              <a:solidFill>
                <a:srgbClr val="000000"/>
              </a:solidFill>
            </a:endParaRPr>
          </a:p>
        </p:txBody>
      </p:sp>
      <p:sp>
        <p:nvSpPr>
          <p:cNvPr id="2282516" name="Rectangle 12"/>
          <p:cNvSpPr>
            <a:spLocks noChangeArrowheads="1"/>
          </p:cNvSpPr>
          <p:nvPr/>
        </p:nvSpPr>
        <p:spPr bwMode="auto">
          <a:xfrm>
            <a:off x="1079500" y="488367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19" name="Line 73"/>
          <p:cNvSpPr>
            <a:spLocks noChangeShapeType="1"/>
          </p:cNvSpPr>
          <p:nvPr/>
        </p:nvSpPr>
        <p:spPr bwMode="auto">
          <a:xfrm>
            <a:off x="1609725" y="5393804"/>
            <a:ext cx="0" cy="144462"/>
          </a:xfrm>
          <a:prstGeom prst="line">
            <a:avLst/>
          </a:prstGeom>
          <a:noFill/>
          <a:ln w="34925">
            <a:solidFill>
              <a:schemeClr val="tx1"/>
            </a:solidFill>
            <a:round/>
            <a:headEnd/>
            <a:tailEnd/>
          </a:ln>
        </p:spPr>
        <p:txBody>
          <a:bodyPr/>
          <a:lstStyle/>
          <a:p>
            <a:endParaRPr lang="en-US"/>
          </a:p>
        </p:txBody>
      </p:sp>
      <p:sp>
        <p:nvSpPr>
          <p:cNvPr id="2282529" name="Rectangle 11"/>
          <p:cNvSpPr>
            <a:spLocks noChangeArrowheads="1"/>
          </p:cNvSpPr>
          <p:nvPr/>
        </p:nvSpPr>
        <p:spPr bwMode="auto">
          <a:xfrm>
            <a:off x="23399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0" name="Line 48"/>
          <p:cNvSpPr>
            <a:spLocks noChangeShapeType="1"/>
          </p:cNvSpPr>
          <p:nvPr/>
        </p:nvSpPr>
        <p:spPr bwMode="auto">
          <a:xfrm>
            <a:off x="2952750" y="4667250"/>
            <a:ext cx="1588" cy="274638"/>
          </a:xfrm>
          <a:prstGeom prst="line">
            <a:avLst/>
          </a:prstGeom>
          <a:noFill/>
          <a:ln w="36720">
            <a:solidFill>
              <a:srgbClr val="FF0000"/>
            </a:solidFill>
            <a:round/>
            <a:headEnd/>
            <a:tailEnd/>
          </a:ln>
        </p:spPr>
        <p:txBody>
          <a:bodyPr/>
          <a:lstStyle/>
          <a:p>
            <a:endParaRPr lang="en-US"/>
          </a:p>
        </p:txBody>
      </p:sp>
      <p:sp>
        <p:nvSpPr>
          <p:cNvPr id="2282531" name="Rectangle 12"/>
          <p:cNvSpPr>
            <a:spLocks noChangeArrowheads="1"/>
          </p:cNvSpPr>
          <p:nvPr/>
        </p:nvSpPr>
        <p:spPr bwMode="auto">
          <a:xfrm>
            <a:off x="2414588" y="488314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PS Database</a:t>
            </a:r>
            <a:endParaRPr lang="en-US" sz="1400" dirty="0">
              <a:solidFill>
                <a:srgbClr val="000000"/>
              </a:solidFill>
            </a:endParaRPr>
          </a:p>
        </p:txBody>
      </p:sp>
      <p:sp>
        <p:nvSpPr>
          <p:cNvPr id="2282532" name="Rectangle 12"/>
          <p:cNvSpPr>
            <a:spLocks noChangeArrowheads="1"/>
          </p:cNvSpPr>
          <p:nvPr/>
        </p:nvSpPr>
        <p:spPr bwMode="auto">
          <a:xfrm>
            <a:off x="2414588" y="487679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34" name="Line 94"/>
          <p:cNvSpPr>
            <a:spLocks noChangeShapeType="1"/>
          </p:cNvSpPr>
          <p:nvPr/>
        </p:nvSpPr>
        <p:spPr bwMode="auto">
          <a:xfrm>
            <a:off x="2944813" y="5389032"/>
            <a:ext cx="0" cy="144463"/>
          </a:xfrm>
          <a:prstGeom prst="line">
            <a:avLst/>
          </a:prstGeom>
          <a:noFill/>
          <a:ln w="34925">
            <a:solidFill>
              <a:schemeClr val="tx1"/>
            </a:solidFill>
            <a:round/>
            <a:headEnd/>
            <a:tailEnd/>
          </a:ln>
        </p:spPr>
        <p:txBody>
          <a:bodyPr/>
          <a:lstStyle/>
          <a:p>
            <a:endParaRPr lang="en-US"/>
          </a:p>
        </p:txBody>
      </p:sp>
      <p:sp>
        <p:nvSpPr>
          <p:cNvPr id="2282535" name="Rectangle 11"/>
          <p:cNvSpPr>
            <a:spLocks noChangeArrowheads="1"/>
          </p:cNvSpPr>
          <p:nvPr/>
        </p:nvSpPr>
        <p:spPr bwMode="auto">
          <a:xfrm>
            <a:off x="3706813"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6" name="Line 48"/>
          <p:cNvSpPr>
            <a:spLocks noChangeShapeType="1"/>
          </p:cNvSpPr>
          <p:nvPr/>
        </p:nvSpPr>
        <p:spPr bwMode="auto">
          <a:xfrm>
            <a:off x="4319588" y="4665663"/>
            <a:ext cx="1587" cy="274637"/>
          </a:xfrm>
          <a:prstGeom prst="line">
            <a:avLst/>
          </a:prstGeom>
          <a:noFill/>
          <a:ln w="36720">
            <a:solidFill>
              <a:srgbClr val="FF0000"/>
            </a:solidFill>
            <a:round/>
            <a:headEnd/>
            <a:tailEnd/>
          </a:ln>
        </p:spPr>
        <p:txBody>
          <a:bodyPr/>
          <a:lstStyle/>
          <a:p>
            <a:endParaRPr lang="en-US"/>
          </a:p>
        </p:txBody>
      </p:sp>
      <p:sp>
        <p:nvSpPr>
          <p:cNvPr id="2282537" name="Rectangle 12"/>
          <p:cNvSpPr>
            <a:spLocks noChangeArrowheads="1"/>
          </p:cNvSpPr>
          <p:nvPr/>
        </p:nvSpPr>
        <p:spPr bwMode="auto">
          <a:xfrm>
            <a:off x="3781425" y="4881561"/>
            <a:ext cx="1079500" cy="493712"/>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RF Database</a:t>
            </a:r>
            <a:endParaRPr lang="en-US" sz="1600" dirty="0">
              <a:solidFill>
                <a:srgbClr val="000000"/>
              </a:solidFill>
            </a:endParaRPr>
          </a:p>
        </p:txBody>
      </p:sp>
      <p:sp>
        <p:nvSpPr>
          <p:cNvPr id="2282538" name="Rectangle 12"/>
          <p:cNvSpPr>
            <a:spLocks noChangeArrowheads="1"/>
          </p:cNvSpPr>
          <p:nvPr/>
        </p:nvSpPr>
        <p:spPr bwMode="auto">
          <a:xfrm>
            <a:off x="3781425" y="4875211"/>
            <a:ext cx="53657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40" name="Line 100"/>
          <p:cNvSpPr>
            <a:spLocks noChangeShapeType="1"/>
          </p:cNvSpPr>
          <p:nvPr/>
        </p:nvSpPr>
        <p:spPr bwMode="auto">
          <a:xfrm>
            <a:off x="4311650" y="5387445"/>
            <a:ext cx="0" cy="144462"/>
          </a:xfrm>
          <a:prstGeom prst="line">
            <a:avLst/>
          </a:prstGeom>
          <a:noFill/>
          <a:ln w="34925">
            <a:solidFill>
              <a:schemeClr val="tx1"/>
            </a:solidFill>
            <a:round/>
            <a:headEnd/>
            <a:tailEnd/>
          </a:ln>
        </p:spPr>
        <p:txBody>
          <a:bodyPr/>
          <a:lstStyle/>
          <a:p>
            <a:endParaRPr lang="en-US"/>
          </a:p>
        </p:txBody>
      </p:sp>
      <p:sp>
        <p:nvSpPr>
          <p:cNvPr id="2282541" name="Rectangle 11"/>
          <p:cNvSpPr>
            <a:spLocks noChangeArrowheads="1"/>
          </p:cNvSpPr>
          <p:nvPr/>
        </p:nvSpPr>
        <p:spPr bwMode="auto">
          <a:xfrm>
            <a:off x="50577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2" name="Line 48"/>
          <p:cNvSpPr>
            <a:spLocks noChangeShapeType="1"/>
          </p:cNvSpPr>
          <p:nvPr/>
        </p:nvSpPr>
        <p:spPr bwMode="auto">
          <a:xfrm>
            <a:off x="5670550" y="4667250"/>
            <a:ext cx="1588" cy="274638"/>
          </a:xfrm>
          <a:prstGeom prst="line">
            <a:avLst/>
          </a:prstGeom>
          <a:noFill/>
          <a:ln w="36720">
            <a:solidFill>
              <a:srgbClr val="FF0000"/>
            </a:solidFill>
            <a:round/>
            <a:headEnd/>
            <a:tailEnd/>
          </a:ln>
        </p:spPr>
        <p:txBody>
          <a:bodyPr/>
          <a:lstStyle/>
          <a:p>
            <a:endParaRPr lang="en-US"/>
          </a:p>
        </p:txBody>
      </p:sp>
      <p:sp>
        <p:nvSpPr>
          <p:cNvPr id="2282543" name="Rectangle 12"/>
          <p:cNvSpPr>
            <a:spLocks noChangeArrowheads="1"/>
          </p:cNvSpPr>
          <p:nvPr/>
        </p:nvSpPr>
        <p:spPr bwMode="auto">
          <a:xfrm>
            <a:off x="5132388" y="488314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Vac</a:t>
            </a:r>
            <a:r>
              <a:rPr lang="en-US" sz="1600" dirty="0" smtClean="0">
                <a:solidFill>
                  <a:srgbClr val="000000"/>
                </a:solidFill>
              </a:rPr>
              <a:t> Database</a:t>
            </a:r>
            <a:endParaRPr lang="en-US" sz="1600" dirty="0">
              <a:solidFill>
                <a:srgbClr val="000000"/>
              </a:solidFill>
            </a:endParaRPr>
          </a:p>
        </p:txBody>
      </p:sp>
      <p:sp>
        <p:nvSpPr>
          <p:cNvPr id="2282544" name="Rectangle 12"/>
          <p:cNvSpPr>
            <a:spLocks noChangeArrowheads="1"/>
          </p:cNvSpPr>
          <p:nvPr/>
        </p:nvSpPr>
        <p:spPr bwMode="auto">
          <a:xfrm>
            <a:off x="5132388" y="487679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46" name="Line 106"/>
          <p:cNvSpPr>
            <a:spLocks noChangeShapeType="1"/>
          </p:cNvSpPr>
          <p:nvPr/>
        </p:nvSpPr>
        <p:spPr bwMode="auto">
          <a:xfrm>
            <a:off x="5662613" y="5389032"/>
            <a:ext cx="0" cy="144463"/>
          </a:xfrm>
          <a:prstGeom prst="line">
            <a:avLst/>
          </a:prstGeom>
          <a:noFill/>
          <a:ln w="34925">
            <a:solidFill>
              <a:schemeClr val="tx1"/>
            </a:solidFill>
            <a:round/>
            <a:headEnd/>
            <a:tailEnd/>
          </a:ln>
        </p:spPr>
        <p:txBody>
          <a:bodyPr/>
          <a:lstStyle/>
          <a:p>
            <a:endParaRPr lang="en-US"/>
          </a:p>
        </p:txBody>
      </p:sp>
      <p:sp>
        <p:nvSpPr>
          <p:cNvPr id="2282547" name="Rectangle 11"/>
          <p:cNvSpPr>
            <a:spLocks noChangeArrowheads="1"/>
          </p:cNvSpPr>
          <p:nvPr/>
        </p:nvSpPr>
        <p:spPr bwMode="auto">
          <a:xfrm>
            <a:off x="6424613" y="552397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8" name="Line 48"/>
          <p:cNvSpPr>
            <a:spLocks noChangeShapeType="1"/>
          </p:cNvSpPr>
          <p:nvPr/>
        </p:nvSpPr>
        <p:spPr bwMode="auto">
          <a:xfrm>
            <a:off x="7037388" y="4660900"/>
            <a:ext cx="1587" cy="274638"/>
          </a:xfrm>
          <a:prstGeom prst="line">
            <a:avLst/>
          </a:prstGeom>
          <a:noFill/>
          <a:ln w="36720">
            <a:solidFill>
              <a:srgbClr val="FF0000"/>
            </a:solidFill>
            <a:round/>
            <a:headEnd/>
            <a:tailEnd/>
          </a:ln>
        </p:spPr>
        <p:txBody>
          <a:bodyPr/>
          <a:lstStyle/>
          <a:p>
            <a:endParaRPr lang="en-US"/>
          </a:p>
        </p:txBody>
      </p:sp>
      <p:sp>
        <p:nvSpPr>
          <p:cNvPr id="2282549" name="Rectangle 12"/>
          <p:cNvSpPr>
            <a:spLocks noChangeArrowheads="1"/>
          </p:cNvSpPr>
          <p:nvPr/>
        </p:nvSpPr>
        <p:spPr bwMode="auto">
          <a:xfrm>
            <a:off x="6499225" y="487679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Util</a:t>
            </a:r>
            <a:r>
              <a:rPr lang="en-US" sz="1600" dirty="0" smtClean="0">
                <a:solidFill>
                  <a:srgbClr val="000000"/>
                </a:solidFill>
              </a:rPr>
              <a:t> Database</a:t>
            </a:r>
            <a:endParaRPr lang="en-US" sz="1600" dirty="0">
              <a:solidFill>
                <a:srgbClr val="000000"/>
              </a:solidFill>
            </a:endParaRPr>
          </a:p>
        </p:txBody>
      </p:sp>
      <p:sp>
        <p:nvSpPr>
          <p:cNvPr id="2282550" name="Rectangle 12"/>
          <p:cNvSpPr>
            <a:spLocks noChangeArrowheads="1"/>
          </p:cNvSpPr>
          <p:nvPr/>
        </p:nvSpPr>
        <p:spPr bwMode="auto">
          <a:xfrm>
            <a:off x="6499225" y="4870448"/>
            <a:ext cx="53657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52" name="Line 112"/>
          <p:cNvSpPr>
            <a:spLocks noChangeShapeType="1"/>
          </p:cNvSpPr>
          <p:nvPr/>
        </p:nvSpPr>
        <p:spPr bwMode="auto">
          <a:xfrm>
            <a:off x="7029450" y="5382682"/>
            <a:ext cx="0" cy="144463"/>
          </a:xfrm>
          <a:prstGeom prst="line">
            <a:avLst/>
          </a:prstGeom>
          <a:noFill/>
          <a:ln w="34925">
            <a:solidFill>
              <a:schemeClr val="tx1"/>
            </a:solidFill>
            <a:round/>
            <a:headEnd/>
            <a:tailEnd/>
          </a:ln>
        </p:spPr>
        <p:txBody>
          <a:bodyPr/>
          <a:lstStyle/>
          <a:p>
            <a:endParaRPr lang="en-US"/>
          </a:p>
        </p:txBody>
      </p:sp>
      <p:sp>
        <p:nvSpPr>
          <p:cNvPr id="2282559" name="Rectangle 25"/>
          <p:cNvSpPr>
            <a:spLocks noChangeArrowheads="1"/>
          </p:cNvSpPr>
          <p:nvPr/>
        </p:nvSpPr>
        <p:spPr bwMode="auto">
          <a:xfrm>
            <a:off x="4205287" y="1203325"/>
            <a:ext cx="1492250" cy="620713"/>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smtClean="0">
                <a:solidFill>
                  <a:srgbClr val="000000"/>
                </a:solidFill>
              </a:rPr>
              <a:t>Matlab</a:t>
            </a:r>
            <a:r>
              <a:rPr lang="en-US" dirty="0" smtClean="0">
                <a:solidFill>
                  <a:srgbClr val="000000"/>
                </a:solidFill>
              </a:rPr>
              <a:t>, SDDS, </a:t>
            </a:r>
            <a:r>
              <a:rPr lang="en-US" dirty="0" smtClean="0"/>
              <a:t>Python</a:t>
            </a:r>
            <a:endParaRPr lang="en-US" dirty="0"/>
          </a:p>
        </p:txBody>
      </p:sp>
      <p:sp>
        <p:nvSpPr>
          <p:cNvPr id="2282560" name="Line 48"/>
          <p:cNvSpPr>
            <a:spLocks noChangeShapeType="1"/>
          </p:cNvSpPr>
          <p:nvPr/>
        </p:nvSpPr>
        <p:spPr bwMode="auto">
          <a:xfrm>
            <a:off x="5040316" y="2056895"/>
            <a:ext cx="1588" cy="273050"/>
          </a:xfrm>
          <a:prstGeom prst="line">
            <a:avLst/>
          </a:prstGeom>
          <a:noFill/>
          <a:ln w="36720">
            <a:solidFill>
              <a:srgbClr val="FF0000"/>
            </a:solidFill>
            <a:round/>
            <a:headEnd/>
            <a:tailEnd/>
          </a:ln>
        </p:spPr>
        <p:txBody>
          <a:bodyPr/>
          <a:lstStyle/>
          <a:p>
            <a:endParaRPr lang="en-US"/>
          </a:p>
        </p:txBody>
      </p:sp>
      <p:sp>
        <p:nvSpPr>
          <p:cNvPr id="2282561" name="Rectangle 26"/>
          <p:cNvSpPr>
            <a:spLocks noChangeArrowheads="1"/>
          </p:cNvSpPr>
          <p:nvPr/>
        </p:nvSpPr>
        <p:spPr bwMode="auto">
          <a:xfrm>
            <a:off x="4205288" y="1801813"/>
            <a:ext cx="835027" cy="255587"/>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sp>
        <p:nvSpPr>
          <p:cNvPr id="2282580" name="Rectangle 11"/>
          <p:cNvSpPr>
            <a:spLocks noChangeArrowheads="1"/>
          </p:cNvSpPr>
          <p:nvPr/>
        </p:nvSpPr>
        <p:spPr bwMode="auto">
          <a:xfrm>
            <a:off x="7761288" y="5553074"/>
            <a:ext cx="1279525" cy="472555"/>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Diamond</a:t>
            </a:r>
            <a:r>
              <a:rPr lang="en-US" sz="1400" dirty="0" smtClean="0">
                <a:solidFill>
                  <a:srgbClr val="000000"/>
                </a:solidFill>
              </a:rPr>
              <a:t> </a:t>
            </a:r>
            <a:r>
              <a:rPr lang="en-US" sz="1400" dirty="0">
                <a:solidFill>
                  <a:srgbClr val="000000"/>
                </a:solidFill>
              </a:rPr>
              <a:t>Simulation</a:t>
            </a:r>
          </a:p>
        </p:txBody>
      </p:sp>
      <p:sp>
        <p:nvSpPr>
          <p:cNvPr id="2282581" name="Line 48"/>
          <p:cNvSpPr>
            <a:spLocks noChangeShapeType="1"/>
          </p:cNvSpPr>
          <p:nvPr/>
        </p:nvSpPr>
        <p:spPr bwMode="auto">
          <a:xfrm>
            <a:off x="8374063" y="4656138"/>
            <a:ext cx="1587" cy="274637"/>
          </a:xfrm>
          <a:prstGeom prst="line">
            <a:avLst/>
          </a:prstGeom>
          <a:noFill/>
          <a:ln w="36720">
            <a:solidFill>
              <a:srgbClr val="FF0000"/>
            </a:solidFill>
            <a:round/>
            <a:headEnd/>
            <a:tailEnd/>
          </a:ln>
        </p:spPr>
        <p:txBody>
          <a:bodyPr/>
          <a:lstStyle/>
          <a:p>
            <a:endParaRPr lang="en-US"/>
          </a:p>
        </p:txBody>
      </p:sp>
      <p:sp>
        <p:nvSpPr>
          <p:cNvPr id="2282582" name="Rectangle 12"/>
          <p:cNvSpPr>
            <a:spLocks noChangeArrowheads="1"/>
          </p:cNvSpPr>
          <p:nvPr/>
        </p:nvSpPr>
        <p:spPr bwMode="auto">
          <a:xfrm>
            <a:off x="7835900" y="4922838"/>
            <a:ext cx="1079500" cy="493712"/>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a:solidFill>
                  <a:srgbClr val="000000"/>
                </a:solidFill>
              </a:rPr>
              <a:t>Diag</a:t>
            </a:r>
            <a:r>
              <a:rPr lang="en-US" sz="1600" dirty="0">
                <a:solidFill>
                  <a:srgbClr val="000000"/>
                </a:solidFill>
              </a:rPr>
              <a:t> &amp; PS</a:t>
            </a:r>
          </a:p>
        </p:txBody>
      </p:sp>
      <p:sp>
        <p:nvSpPr>
          <p:cNvPr id="2282583" name="Rectangle 12"/>
          <p:cNvSpPr>
            <a:spLocks noChangeArrowheads="1"/>
          </p:cNvSpPr>
          <p:nvPr/>
        </p:nvSpPr>
        <p:spPr bwMode="auto">
          <a:xfrm>
            <a:off x="7835900" y="4916488"/>
            <a:ext cx="53022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85" name="Line 73"/>
          <p:cNvSpPr>
            <a:spLocks noChangeShapeType="1"/>
          </p:cNvSpPr>
          <p:nvPr/>
        </p:nvSpPr>
        <p:spPr bwMode="auto">
          <a:xfrm>
            <a:off x="8366125" y="5411788"/>
            <a:ext cx="0" cy="144462"/>
          </a:xfrm>
          <a:prstGeom prst="line">
            <a:avLst/>
          </a:prstGeom>
          <a:noFill/>
          <a:ln w="34925">
            <a:solidFill>
              <a:schemeClr val="tx1"/>
            </a:solidFill>
            <a:round/>
            <a:headEnd/>
            <a:tailEnd/>
          </a:ln>
        </p:spPr>
        <p:txBody>
          <a:bodyPr/>
          <a:lstStyle/>
          <a:p>
            <a:endParaRPr lang="en-US"/>
          </a:p>
        </p:txBody>
      </p:sp>
      <p:grpSp>
        <p:nvGrpSpPr>
          <p:cNvPr id="97" name="Group 62"/>
          <p:cNvGrpSpPr>
            <a:grpSpLocks/>
          </p:cNvGrpSpPr>
          <p:nvPr/>
        </p:nvGrpSpPr>
        <p:grpSpPr bwMode="auto">
          <a:xfrm>
            <a:off x="7490939" y="1211257"/>
            <a:ext cx="1470025" cy="1119187"/>
            <a:chOff x="6026150" y="1874838"/>
            <a:chExt cx="1263650" cy="1119855"/>
          </a:xfrm>
          <a:solidFill>
            <a:srgbClr val="FFFFCC"/>
          </a:solidFill>
        </p:grpSpPr>
        <p:sp>
          <p:nvSpPr>
            <p:cNvPr id="98" name="Rectangle 28"/>
            <p:cNvSpPr>
              <a:spLocks noChangeArrowheads="1"/>
            </p:cNvSpPr>
            <p:nvPr/>
          </p:nvSpPr>
          <p:spPr bwMode="auto">
            <a:xfrm>
              <a:off x="6026150" y="1874838"/>
              <a:ext cx="1263650" cy="592137"/>
            </a:xfrm>
            <a:prstGeom prst="rect">
              <a:avLst/>
            </a:prstGeom>
            <a:grp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Channel </a:t>
              </a:r>
              <a:r>
                <a:rPr lang="en-US" dirty="0" err="1" smtClean="0">
                  <a:solidFill>
                    <a:srgbClr val="000000"/>
                  </a:solidFill>
                </a:rPr>
                <a:t>Archiver</a:t>
              </a:r>
              <a:endParaRPr lang="en-US" dirty="0">
                <a:solidFill>
                  <a:srgbClr val="000000"/>
                </a:solidFill>
              </a:endParaRPr>
            </a:p>
          </p:txBody>
        </p:sp>
        <p:sp>
          <p:nvSpPr>
            <p:cNvPr id="99" name="Line 48"/>
            <p:cNvSpPr>
              <a:spLocks noChangeShapeType="1"/>
            </p:cNvSpPr>
            <p:nvPr/>
          </p:nvSpPr>
          <p:spPr bwMode="auto">
            <a:xfrm>
              <a:off x="6648450" y="2720975"/>
              <a:ext cx="1588" cy="273718"/>
            </a:xfrm>
            <a:prstGeom prst="line">
              <a:avLst/>
            </a:prstGeom>
            <a:grpFill/>
            <a:ln w="36720">
              <a:solidFill>
                <a:srgbClr val="FF0000"/>
              </a:solidFill>
              <a:round/>
              <a:headEnd/>
              <a:tailEnd/>
            </a:ln>
          </p:spPr>
          <p:txBody>
            <a:bodyPr/>
            <a:lstStyle/>
            <a:p>
              <a:endParaRPr lang="en-US"/>
            </a:p>
          </p:txBody>
        </p:sp>
        <p:sp>
          <p:nvSpPr>
            <p:cNvPr id="100" name="Rectangle 29"/>
            <p:cNvSpPr>
              <a:spLocks noChangeArrowheads="1"/>
            </p:cNvSpPr>
            <p:nvPr/>
          </p:nvSpPr>
          <p:spPr bwMode="auto">
            <a:xfrm>
              <a:off x="6026151" y="2473325"/>
              <a:ext cx="631825" cy="269875"/>
            </a:xfrm>
            <a:prstGeom prst="rect">
              <a:avLst/>
            </a:prstGeom>
            <a:grp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57" name="Rectangle 29"/>
          <p:cNvSpPr>
            <a:spLocks noChangeArrowheads="1"/>
          </p:cNvSpPr>
          <p:nvPr/>
        </p:nvSpPr>
        <p:spPr bwMode="auto">
          <a:xfrm>
            <a:off x="5933012" y="1538442"/>
            <a:ext cx="1212856" cy="269714"/>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PVManager</a:t>
            </a:r>
            <a:endParaRPr lang="en-US" sz="1600" dirty="0">
              <a:solidFill>
                <a:srgbClr val="000000"/>
              </a:solidFill>
            </a:endParaRPr>
          </a:p>
        </p:txBody>
      </p:sp>
      <p:sp>
        <p:nvSpPr>
          <p:cNvPr id="58" name="Rectangle 14"/>
          <p:cNvSpPr>
            <a:spLocks noChangeArrowheads="1"/>
          </p:cNvSpPr>
          <p:nvPr/>
        </p:nvSpPr>
        <p:spPr bwMode="auto">
          <a:xfrm>
            <a:off x="6698309" y="2586038"/>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XML/HTTP</a:t>
            </a:r>
            <a:endParaRPr lang="en-US" dirty="0">
              <a:solidFill>
                <a:srgbClr val="000000"/>
              </a:solidFill>
            </a:endParaRPr>
          </a:p>
        </p:txBody>
      </p:sp>
      <p:sp>
        <p:nvSpPr>
          <p:cNvPr id="59" name="Rectangle 15"/>
          <p:cNvSpPr>
            <a:spLocks noChangeArrowheads="1"/>
          </p:cNvSpPr>
          <p:nvPr/>
        </p:nvSpPr>
        <p:spPr bwMode="auto">
          <a:xfrm>
            <a:off x="6698309" y="2886075"/>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000000"/>
                </a:solidFill>
              </a:rPr>
              <a:t>Channel Finder </a:t>
            </a:r>
            <a:r>
              <a:rPr lang="en-US" sz="1200" b="1" dirty="0" err="1">
                <a:solidFill>
                  <a:srgbClr val="000000"/>
                </a:solidFill>
              </a:rPr>
              <a:t>Svr</a:t>
            </a:r>
            <a:endParaRPr lang="en-US" sz="1200" b="1" dirty="0">
              <a:solidFill>
                <a:srgbClr val="000000"/>
              </a:solidFill>
            </a:endParaRPr>
          </a:p>
        </p:txBody>
      </p:sp>
      <p:sp>
        <p:nvSpPr>
          <p:cNvPr id="60" name="Rectangle 15"/>
          <p:cNvSpPr>
            <a:spLocks noChangeArrowheads="1"/>
          </p:cNvSpPr>
          <p:nvPr/>
        </p:nvSpPr>
        <p:spPr bwMode="auto">
          <a:xfrm>
            <a:off x="6699897" y="3252788"/>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SQL</a:t>
            </a:r>
          </a:p>
        </p:txBody>
      </p:sp>
      <p:sp>
        <p:nvSpPr>
          <p:cNvPr id="61" name="Line 77"/>
          <p:cNvSpPr>
            <a:spLocks noChangeShapeType="1"/>
          </p:cNvSpPr>
          <p:nvPr/>
        </p:nvSpPr>
        <p:spPr bwMode="auto">
          <a:xfrm>
            <a:off x="7211072" y="3649663"/>
            <a:ext cx="0" cy="144462"/>
          </a:xfrm>
          <a:prstGeom prst="line">
            <a:avLst/>
          </a:prstGeom>
          <a:noFill/>
          <a:ln w="34925">
            <a:solidFill>
              <a:schemeClr val="tx1"/>
            </a:solidFill>
            <a:round/>
            <a:headEnd/>
            <a:tailEnd/>
          </a:ln>
        </p:spPr>
        <p:txBody>
          <a:bodyPr/>
          <a:lstStyle/>
          <a:p>
            <a:endParaRPr lang="en-US"/>
          </a:p>
        </p:txBody>
      </p:sp>
      <p:sp>
        <p:nvSpPr>
          <p:cNvPr id="63" name="Text Box 79"/>
          <p:cNvSpPr txBox="1">
            <a:spLocks noChangeArrowheads="1"/>
          </p:cNvSpPr>
          <p:nvPr/>
        </p:nvSpPr>
        <p:spPr bwMode="auto">
          <a:xfrm>
            <a:off x="6906272" y="3890963"/>
            <a:ext cx="579437" cy="366712"/>
          </a:xfrm>
          <a:prstGeom prst="rect">
            <a:avLst/>
          </a:prstGeom>
          <a:noFill/>
          <a:ln w="9525">
            <a:noFill/>
            <a:miter lim="800000"/>
            <a:headEnd/>
            <a:tailEnd/>
          </a:ln>
        </p:spPr>
        <p:txBody>
          <a:bodyPr wrap="none">
            <a:spAutoFit/>
          </a:bodyPr>
          <a:lstStyle/>
          <a:p>
            <a:r>
              <a:rPr lang="en-US" dirty="0"/>
              <a:t>RDB</a:t>
            </a:r>
          </a:p>
        </p:txBody>
      </p:sp>
      <p:sp>
        <p:nvSpPr>
          <p:cNvPr id="64" name="Line 48"/>
          <p:cNvSpPr>
            <a:spLocks noChangeShapeType="1"/>
          </p:cNvSpPr>
          <p:nvPr/>
        </p:nvSpPr>
        <p:spPr bwMode="auto">
          <a:xfrm>
            <a:off x="7266561" y="2079108"/>
            <a:ext cx="1847" cy="513808"/>
          </a:xfrm>
          <a:prstGeom prst="line">
            <a:avLst/>
          </a:prstGeom>
          <a:noFill/>
          <a:ln w="36720">
            <a:solidFill>
              <a:srgbClr val="D8FF6B"/>
            </a:solidFill>
            <a:round/>
            <a:headEnd/>
            <a:tailEnd/>
          </a:ln>
        </p:spPr>
        <p:txBody>
          <a:bodyPr/>
          <a:lstStyle/>
          <a:p>
            <a:endParaRPr lang="en-US"/>
          </a:p>
        </p:txBody>
      </p:sp>
      <p:sp>
        <p:nvSpPr>
          <p:cNvPr id="3" name="Rectangle 2"/>
          <p:cNvSpPr/>
          <p:nvPr/>
        </p:nvSpPr>
        <p:spPr bwMode="auto">
          <a:xfrm>
            <a:off x="7145870" y="1549038"/>
            <a:ext cx="248706" cy="523180"/>
          </a:xfrm>
          <a:prstGeom prst="rect">
            <a:avLst/>
          </a:prstGeom>
          <a:solidFill>
            <a:srgbClr val="CCFF99"/>
          </a:solidFill>
          <a:ln w="28575"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spAutoFit/>
          </a:bodyPr>
          <a:lstStyle/>
          <a:p>
            <a:pPr marL="0" marR="0" indent="0" algn="l" defTabSz="914400" rtl="0" eaLnBrk="0" fontAlgn="base" latinLnBrk="0" hangingPunct="0">
              <a:lnSpc>
                <a:spcPct val="90000"/>
              </a:lnSpc>
              <a:spcBef>
                <a:spcPct val="50000"/>
              </a:spcBef>
              <a:spcAft>
                <a:spcPct val="0"/>
              </a:spcAft>
              <a:buClr>
                <a:schemeClr val="folHlink"/>
              </a:buClr>
              <a:buSzPct val="135000"/>
              <a:buFontTx/>
              <a:buNone/>
              <a:tabLst/>
            </a:pPr>
            <a:endParaRPr kumimoji="0" lang="en-US" sz="1800" b="0" i="0" u="none" strike="noStrike" cap="none" normalizeH="0" baseline="0" smtClean="0">
              <a:ln>
                <a:noFill/>
              </a:ln>
              <a:solidFill>
                <a:schemeClr val="tx1"/>
              </a:solidFill>
              <a:effectLst/>
              <a:latin typeface="Arial Narrow" pitchFamily="34" charset="0"/>
              <a:ea typeface="Osaka" charset="-128"/>
            </a:endParaRPr>
          </a:p>
        </p:txBody>
      </p:sp>
      <p:sp>
        <p:nvSpPr>
          <p:cNvPr id="4" name="TextBox 3"/>
          <p:cNvSpPr txBox="1"/>
          <p:nvPr/>
        </p:nvSpPr>
        <p:spPr>
          <a:xfrm>
            <a:off x="7145618" y="1591047"/>
            <a:ext cx="245580" cy="461665"/>
          </a:xfrm>
          <a:prstGeom prst="rect">
            <a:avLst/>
          </a:prstGeom>
          <a:solidFill>
            <a:srgbClr val="CCFF99"/>
          </a:solidFill>
        </p:spPr>
        <p:txBody>
          <a:bodyPr wrap="none" rtlCol="0">
            <a:spAutoFit/>
          </a:bodyPr>
          <a:lstStyle/>
          <a:p>
            <a:r>
              <a:rPr lang="en-US" sz="800" dirty="0" smtClean="0"/>
              <a:t>C</a:t>
            </a:r>
          </a:p>
          <a:p>
            <a:r>
              <a:rPr lang="en-US" sz="800" dirty="0" smtClean="0"/>
              <a:t>F</a:t>
            </a:r>
          </a:p>
          <a:p>
            <a:r>
              <a:rPr lang="en-US" sz="800" dirty="0"/>
              <a:t>C</a:t>
            </a:r>
          </a:p>
        </p:txBody>
      </p:sp>
      <p:sp>
        <p:nvSpPr>
          <p:cNvPr id="67" name="Rectangle 29"/>
          <p:cNvSpPr>
            <a:spLocks noChangeArrowheads="1"/>
          </p:cNvSpPr>
          <p:nvPr/>
        </p:nvSpPr>
        <p:spPr bwMode="auto">
          <a:xfrm>
            <a:off x="2096030" y="1809393"/>
            <a:ext cx="63182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68" name="Rectangle 29"/>
          <p:cNvSpPr>
            <a:spLocks noChangeArrowheads="1"/>
          </p:cNvSpPr>
          <p:nvPr/>
        </p:nvSpPr>
        <p:spPr bwMode="auto">
          <a:xfrm>
            <a:off x="4997981" y="1803046"/>
            <a:ext cx="701786" cy="250653"/>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69" name="Rectangle 29"/>
          <p:cNvSpPr>
            <a:spLocks noChangeArrowheads="1"/>
          </p:cNvSpPr>
          <p:nvPr/>
        </p:nvSpPr>
        <p:spPr bwMode="auto">
          <a:xfrm>
            <a:off x="1616605" y="4883148"/>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0" name="Rectangle 29"/>
          <p:cNvSpPr>
            <a:spLocks noChangeArrowheads="1"/>
          </p:cNvSpPr>
          <p:nvPr/>
        </p:nvSpPr>
        <p:spPr bwMode="auto">
          <a:xfrm>
            <a:off x="2954385" y="4874675"/>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1" name="Rectangle 29"/>
          <p:cNvSpPr>
            <a:spLocks noChangeArrowheads="1"/>
          </p:cNvSpPr>
          <p:nvPr/>
        </p:nvSpPr>
        <p:spPr bwMode="auto">
          <a:xfrm>
            <a:off x="4317566" y="4874669"/>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2" name="Rectangle 29"/>
          <p:cNvSpPr>
            <a:spLocks noChangeArrowheads="1"/>
          </p:cNvSpPr>
          <p:nvPr/>
        </p:nvSpPr>
        <p:spPr bwMode="auto">
          <a:xfrm>
            <a:off x="5680747" y="4874663"/>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3" name="Rectangle 29"/>
          <p:cNvSpPr>
            <a:spLocks noChangeArrowheads="1"/>
          </p:cNvSpPr>
          <p:nvPr/>
        </p:nvSpPr>
        <p:spPr bwMode="auto">
          <a:xfrm>
            <a:off x="7043928" y="4866190"/>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4" name="Rectangle 29"/>
          <p:cNvSpPr>
            <a:spLocks noChangeArrowheads="1"/>
          </p:cNvSpPr>
          <p:nvPr/>
        </p:nvSpPr>
        <p:spPr bwMode="auto">
          <a:xfrm>
            <a:off x="8373241" y="4916986"/>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5" name="Rectangle 14"/>
          <p:cNvSpPr>
            <a:spLocks noChangeArrowheads="1"/>
          </p:cNvSpPr>
          <p:nvPr/>
        </p:nvSpPr>
        <p:spPr bwMode="auto">
          <a:xfrm>
            <a:off x="4420680" y="2594499"/>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76" name="Rectangle 15"/>
          <p:cNvSpPr>
            <a:spLocks noChangeArrowheads="1"/>
          </p:cNvSpPr>
          <p:nvPr/>
        </p:nvSpPr>
        <p:spPr bwMode="auto">
          <a:xfrm>
            <a:off x="4420680" y="2894536"/>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smtClean="0">
                <a:solidFill>
                  <a:srgbClr val="000000"/>
                </a:solidFill>
              </a:rPr>
              <a:t>Gather Service</a:t>
            </a:r>
            <a:endParaRPr lang="en-US" sz="1400" b="1" dirty="0">
              <a:solidFill>
                <a:srgbClr val="000000"/>
              </a:solidFill>
            </a:endParaRPr>
          </a:p>
        </p:txBody>
      </p:sp>
      <p:sp>
        <p:nvSpPr>
          <p:cNvPr id="77" name="Rectangle 15"/>
          <p:cNvSpPr>
            <a:spLocks noChangeArrowheads="1"/>
          </p:cNvSpPr>
          <p:nvPr/>
        </p:nvSpPr>
        <p:spPr bwMode="auto">
          <a:xfrm>
            <a:off x="4422268" y="3261249"/>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CAC</a:t>
            </a:r>
            <a:endParaRPr lang="en-US" sz="1400" dirty="0">
              <a:solidFill>
                <a:srgbClr val="000000"/>
              </a:solidFill>
            </a:endParaRPr>
          </a:p>
        </p:txBody>
      </p:sp>
      <p:sp>
        <p:nvSpPr>
          <p:cNvPr id="78" name="Line 48"/>
          <p:cNvSpPr>
            <a:spLocks noChangeShapeType="1"/>
          </p:cNvSpPr>
          <p:nvPr/>
        </p:nvSpPr>
        <p:spPr bwMode="auto">
          <a:xfrm>
            <a:off x="4946146" y="2336276"/>
            <a:ext cx="1588" cy="273050"/>
          </a:xfrm>
          <a:prstGeom prst="line">
            <a:avLst/>
          </a:prstGeom>
          <a:noFill/>
          <a:ln w="36720">
            <a:solidFill>
              <a:srgbClr val="CCFF99"/>
            </a:solidFill>
            <a:round/>
            <a:headEnd/>
            <a:tailEnd/>
          </a:ln>
        </p:spPr>
        <p:txBody>
          <a:bodyPr/>
          <a:lstStyle/>
          <a:p>
            <a:endParaRPr lang="en-US"/>
          </a:p>
        </p:txBody>
      </p:sp>
      <p:sp>
        <p:nvSpPr>
          <p:cNvPr id="79" name="Line 48"/>
          <p:cNvSpPr>
            <a:spLocks noChangeShapeType="1"/>
          </p:cNvSpPr>
          <p:nvPr/>
        </p:nvSpPr>
        <p:spPr bwMode="auto">
          <a:xfrm>
            <a:off x="4971346" y="3657599"/>
            <a:ext cx="1588" cy="957263"/>
          </a:xfrm>
          <a:prstGeom prst="line">
            <a:avLst/>
          </a:prstGeom>
          <a:noFill/>
          <a:ln w="36720">
            <a:solidFill>
              <a:srgbClr val="CCFF99"/>
            </a:solidFill>
            <a:round/>
            <a:headEnd/>
            <a:tailEnd/>
          </a:ln>
        </p:spPr>
        <p:txBody>
          <a:bodyPr/>
          <a:lstStyle/>
          <a:p>
            <a:endParaRPr lang="en-US"/>
          </a:p>
        </p:txBody>
      </p:sp>
      <p:sp>
        <p:nvSpPr>
          <p:cNvPr id="80" name="Rectangle 14"/>
          <p:cNvSpPr>
            <a:spLocks noChangeArrowheads="1"/>
          </p:cNvSpPr>
          <p:nvPr/>
        </p:nvSpPr>
        <p:spPr bwMode="auto">
          <a:xfrm>
            <a:off x="5501357" y="2886075"/>
            <a:ext cx="710532" cy="386286"/>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Xml/http</a:t>
            </a:r>
            <a:endParaRPr lang="en-US" dirty="0">
              <a:solidFill>
                <a:srgbClr val="000000"/>
              </a:solidFill>
            </a:endParaRPr>
          </a:p>
        </p:txBody>
      </p:sp>
      <p:cxnSp>
        <p:nvCxnSpPr>
          <p:cNvPr id="6" name="Straight Connector 5"/>
          <p:cNvCxnSpPr>
            <a:stCxn id="59" idx="1"/>
            <a:endCxn id="80" idx="3"/>
          </p:cNvCxnSpPr>
          <p:nvPr/>
        </p:nvCxnSpPr>
        <p:spPr bwMode="auto">
          <a:xfrm flipH="1">
            <a:off x="6211889" y="3074988"/>
            <a:ext cx="486420" cy="4230"/>
          </a:xfrm>
          <a:prstGeom prst="line">
            <a:avLst/>
          </a:prstGeom>
          <a:noFill/>
          <a:ln w="12700" cap="flat" cmpd="sng" algn="ctr">
            <a:solidFill>
              <a:srgbClr val="CCFF99"/>
            </a:solidFill>
            <a:prstDash val="solid"/>
            <a:round/>
            <a:headEnd type="none" w="med" len="med"/>
            <a:tailEnd type="none" w="med" len="med"/>
          </a:ln>
          <a:effectLst/>
        </p:spPr>
      </p:cxnSp>
      <p:sp>
        <p:nvSpPr>
          <p:cNvPr id="81" name="Rectangle 80"/>
          <p:cNvSpPr/>
          <p:nvPr/>
        </p:nvSpPr>
        <p:spPr>
          <a:xfrm>
            <a:off x="4918955" y="3618858"/>
            <a:ext cx="1391728" cy="646331"/>
          </a:xfrm>
          <a:prstGeom prst="rect">
            <a:avLst/>
          </a:prstGeom>
        </p:spPr>
        <p:txBody>
          <a:bodyPr wrap="none">
            <a:spAutoFit/>
          </a:bodyPr>
          <a:lstStyle/>
          <a:p>
            <a:r>
              <a:rPr lang="en-US" sz="1200" dirty="0"/>
              <a:t>Serves orbit, </a:t>
            </a:r>
            <a:endParaRPr lang="en-US" sz="1200" dirty="0" smtClean="0"/>
          </a:p>
          <a:p>
            <a:r>
              <a:rPr lang="en-US" sz="1200" dirty="0" smtClean="0"/>
              <a:t>magnets</a:t>
            </a:r>
            <a:r>
              <a:rPr lang="en-US" sz="1200" dirty="0"/>
              <a:t>, </a:t>
            </a:r>
            <a:endParaRPr lang="en-US" sz="1200" dirty="0" smtClean="0"/>
          </a:p>
          <a:p>
            <a:r>
              <a:rPr lang="en-US" sz="1200" dirty="0" smtClean="0"/>
              <a:t>any </a:t>
            </a:r>
            <a:r>
              <a:rPr lang="en-US" sz="1200" dirty="0"/>
              <a:t>array of channels</a:t>
            </a:r>
            <a:endParaRPr lang="en-US" sz="1200" dirty="0"/>
          </a:p>
        </p:txBody>
      </p:sp>
      <p:sp>
        <p:nvSpPr>
          <p:cNvPr id="82" name="Rectangle 29"/>
          <p:cNvSpPr>
            <a:spLocks noChangeArrowheads="1"/>
          </p:cNvSpPr>
          <p:nvPr/>
        </p:nvSpPr>
        <p:spPr bwMode="auto">
          <a:xfrm>
            <a:off x="8249302" y="1811507"/>
            <a:ext cx="711661" cy="267601"/>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84" name="Rectangle 14"/>
          <p:cNvSpPr>
            <a:spLocks noChangeArrowheads="1"/>
          </p:cNvSpPr>
          <p:nvPr/>
        </p:nvSpPr>
        <p:spPr bwMode="auto">
          <a:xfrm>
            <a:off x="3201426" y="2611427"/>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85" name="Rectangle 15"/>
          <p:cNvSpPr>
            <a:spLocks noChangeArrowheads="1"/>
          </p:cNvSpPr>
          <p:nvPr/>
        </p:nvSpPr>
        <p:spPr bwMode="auto">
          <a:xfrm>
            <a:off x="3201426" y="2911464"/>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err="1" smtClean="0">
                <a:solidFill>
                  <a:srgbClr val="000000"/>
                </a:solidFill>
              </a:rPr>
              <a:t>PVManager</a:t>
            </a:r>
            <a:r>
              <a:rPr lang="en-US" sz="1400" b="1" dirty="0" smtClean="0">
                <a:solidFill>
                  <a:srgbClr val="000000"/>
                </a:solidFill>
              </a:rPr>
              <a:t> Service</a:t>
            </a:r>
            <a:endParaRPr lang="en-US" sz="1400" b="1" dirty="0">
              <a:solidFill>
                <a:srgbClr val="000000"/>
              </a:solidFill>
            </a:endParaRPr>
          </a:p>
        </p:txBody>
      </p:sp>
      <p:sp>
        <p:nvSpPr>
          <p:cNvPr id="86" name="Rectangle 15"/>
          <p:cNvSpPr>
            <a:spLocks noChangeArrowheads="1"/>
          </p:cNvSpPr>
          <p:nvPr/>
        </p:nvSpPr>
        <p:spPr bwMode="auto">
          <a:xfrm>
            <a:off x="3203014" y="3278177"/>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CAC</a:t>
            </a:r>
            <a:endParaRPr lang="en-US" sz="1400" dirty="0">
              <a:solidFill>
                <a:srgbClr val="000000"/>
              </a:solidFill>
            </a:endParaRPr>
          </a:p>
        </p:txBody>
      </p:sp>
      <p:sp>
        <p:nvSpPr>
          <p:cNvPr id="87" name="Line 48"/>
          <p:cNvSpPr>
            <a:spLocks noChangeShapeType="1"/>
          </p:cNvSpPr>
          <p:nvPr/>
        </p:nvSpPr>
        <p:spPr bwMode="auto">
          <a:xfrm>
            <a:off x="3743861" y="2343155"/>
            <a:ext cx="1587" cy="273050"/>
          </a:xfrm>
          <a:prstGeom prst="line">
            <a:avLst/>
          </a:prstGeom>
          <a:noFill/>
          <a:ln w="36703">
            <a:solidFill>
              <a:srgbClr val="CCFF99"/>
            </a:solidFill>
            <a:round/>
            <a:headEnd/>
            <a:tailEnd/>
          </a:ln>
        </p:spPr>
        <p:txBody>
          <a:bodyPr/>
          <a:lstStyle/>
          <a:p>
            <a:endParaRPr lang="en-US"/>
          </a:p>
        </p:txBody>
      </p:sp>
      <p:sp>
        <p:nvSpPr>
          <p:cNvPr id="88" name="Line 48"/>
          <p:cNvSpPr>
            <a:spLocks noChangeShapeType="1"/>
          </p:cNvSpPr>
          <p:nvPr/>
        </p:nvSpPr>
        <p:spPr bwMode="auto">
          <a:xfrm>
            <a:off x="3782838" y="3673475"/>
            <a:ext cx="1588" cy="957263"/>
          </a:xfrm>
          <a:prstGeom prst="line">
            <a:avLst/>
          </a:prstGeom>
          <a:noFill/>
          <a:ln w="36720">
            <a:solidFill>
              <a:srgbClr val="CCFF99"/>
            </a:solidFill>
            <a:round/>
            <a:headEnd/>
            <a:tailEnd/>
          </a:ln>
        </p:spPr>
        <p:txBody>
          <a:bodyPr/>
          <a:lstStyle/>
          <a:p>
            <a:endParaRPr lang="en-US"/>
          </a:p>
        </p:txBody>
      </p:sp>
      <p:sp>
        <p:nvSpPr>
          <p:cNvPr id="89" name="Rectangle 88"/>
          <p:cNvSpPr/>
          <p:nvPr/>
        </p:nvSpPr>
        <p:spPr>
          <a:xfrm>
            <a:off x="3716690" y="3684999"/>
            <a:ext cx="1327608" cy="646331"/>
          </a:xfrm>
          <a:prstGeom prst="rect">
            <a:avLst/>
          </a:prstGeom>
        </p:spPr>
        <p:txBody>
          <a:bodyPr wrap="none">
            <a:spAutoFit/>
          </a:bodyPr>
          <a:lstStyle/>
          <a:p>
            <a:r>
              <a:rPr lang="en-US" sz="1200" dirty="0"/>
              <a:t>Serves </a:t>
            </a:r>
            <a:r>
              <a:rPr lang="en-US" sz="1200" dirty="0" smtClean="0"/>
              <a:t>Tables</a:t>
            </a:r>
            <a:endParaRPr lang="en-US" sz="1200" dirty="0"/>
          </a:p>
          <a:p>
            <a:r>
              <a:rPr lang="en-US" sz="1200" dirty="0" err="1" smtClean="0"/>
              <a:t>Mutti</a:t>
            </a:r>
            <a:r>
              <a:rPr lang="en-US" sz="1200" dirty="0" smtClean="0"/>
              <a:t>-channel arrays</a:t>
            </a:r>
          </a:p>
          <a:p>
            <a:r>
              <a:rPr lang="en-US" sz="1200" dirty="0" smtClean="0"/>
              <a:t>Statistics</a:t>
            </a:r>
          </a:p>
        </p:txBody>
      </p:sp>
      <p:sp>
        <p:nvSpPr>
          <p:cNvPr id="90" name="Rectangle 14"/>
          <p:cNvSpPr>
            <a:spLocks noChangeArrowheads="1"/>
          </p:cNvSpPr>
          <p:nvPr/>
        </p:nvSpPr>
        <p:spPr bwMode="auto">
          <a:xfrm>
            <a:off x="1989116" y="2587625"/>
            <a:ext cx="1079500" cy="300038"/>
          </a:xfrm>
          <a:prstGeom prst="rect">
            <a:avLst/>
          </a:prstGeom>
          <a:solidFill>
            <a:srgbClr val="FF0000"/>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91" name="Rectangle 15"/>
          <p:cNvSpPr>
            <a:spLocks noChangeArrowheads="1"/>
          </p:cNvSpPr>
          <p:nvPr/>
        </p:nvSpPr>
        <p:spPr bwMode="auto">
          <a:xfrm>
            <a:off x="1989116" y="2887663"/>
            <a:ext cx="1079500" cy="377825"/>
          </a:xfrm>
          <a:prstGeom prst="rect">
            <a:avLst/>
          </a:prstGeom>
          <a:solidFill>
            <a:srgbClr val="FF0000"/>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000000"/>
                </a:solidFill>
              </a:rPr>
              <a:t>Configuration Data</a:t>
            </a:r>
            <a:endParaRPr lang="en-US" sz="1200" b="1" dirty="0">
              <a:solidFill>
                <a:srgbClr val="000000"/>
              </a:solidFill>
            </a:endParaRPr>
          </a:p>
        </p:txBody>
      </p:sp>
      <p:sp>
        <p:nvSpPr>
          <p:cNvPr id="92" name="Rectangle 15"/>
          <p:cNvSpPr>
            <a:spLocks noChangeArrowheads="1"/>
          </p:cNvSpPr>
          <p:nvPr/>
        </p:nvSpPr>
        <p:spPr bwMode="auto">
          <a:xfrm>
            <a:off x="1992291" y="3262313"/>
            <a:ext cx="1076325" cy="403225"/>
          </a:xfrm>
          <a:prstGeom prst="rect">
            <a:avLst/>
          </a:prstGeom>
          <a:solidFill>
            <a:srgbClr val="FF0000"/>
          </a:solidFill>
          <a:ln w="25527">
            <a:solidFill>
              <a:srgbClr val="00006F"/>
            </a:solidFill>
            <a:miter lim="800000"/>
            <a:headEnd/>
            <a:tailEnd/>
          </a:ln>
        </p:spPr>
        <p:txBody>
          <a:bodyPr wrap="none" lIns="90000" tIns="0" rIns="90000" bIns="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SQL</a:t>
            </a:r>
          </a:p>
        </p:txBody>
      </p:sp>
      <p:sp>
        <p:nvSpPr>
          <p:cNvPr id="93" name="Line 132"/>
          <p:cNvSpPr>
            <a:spLocks noChangeShapeType="1"/>
          </p:cNvSpPr>
          <p:nvPr/>
        </p:nvSpPr>
        <p:spPr bwMode="auto">
          <a:xfrm>
            <a:off x="2525691" y="3659188"/>
            <a:ext cx="0" cy="144462"/>
          </a:xfrm>
          <a:prstGeom prst="line">
            <a:avLst/>
          </a:prstGeom>
          <a:noFill/>
          <a:ln w="34925">
            <a:solidFill>
              <a:schemeClr val="tx1"/>
            </a:solidFill>
            <a:round/>
            <a:headEnd/>
            <a:tailEnd/>
          </a:ln>
        </p:spPr>
        <p:txBody>
          <a:bodyPr/>
          <a:lstStyle/>
          <a:p>
            <a:endParaRPr lang="en-US"/>
          </a:p>
        </p:txBody>
      </p:sp>
      <p:sp>
        <p:nvSpPr>
          <p:cNvPr id="94" name="AutoShape 133"/>
          <p:cNvSpPr>
            <a:spLocks noChangeArrowheads="1"/>
          </p:cNvSpPr>
          <p:nvPr/>
        </p:nvSpPr>
        <p:spPr bwMode="auto">
          <a:xfrm>
            <a:off x="2222478" y="3808413"/>
            <a:ext cx="592138" cy="728662"/>
          </a:xfrm>
          <a:prstGeom prst="can">
            <a:avLst>
              <a:gd name="adj" fmla="val 30764"/>
            </a:avLst>
          </a:prstGeom>
          <a:solidFill>
            <a:srgbClr val="FF0000"/>
          </a:solidFill>
          <a:ln w="9525">
            <a:solidFill>
              <a:schemeClr val="tx1"/>
            </a:solidFill>
            <a:round/>
            <a:headEnd/>
            <a:tailEnd/>
          </a:ln>
        </p:spPr>
        <p:txBody>
          <a:bodyPr wrap="none" anchor="ctr"/>
          <a:lstStyle/>
          <a:p>
            <a:endParaRPr lang="en-US"/>
          </a:p>
        </p:txBody>
      </p:sp>
      <p:sp>
        <p:nvSpPr>
          <p:cNvPr id="95" name="Text Box 134"/>
          <p:cNvSpPr txBox="1">
            <a:spLocks noChangeArrowheads="1"/>
          </p:cNvSpPr>
          <p:nvPr/>
        </p:nvSpPr>
        <p:spPr bwMode="auto">
          <a:xfrm>
            <a:off x="2170091" y="4014788"/>
            <a:ext cx="704850" cy="366712"/>
          </a:xfrm>
          <a:prstGeom prst="rect">
            <a:avLst/>
          </a:prstGeom>
          <a:noFill/>
          <a:ln w="9525">
            <a:noFill/>
            <a:miter lim="800000"/>
            <a:headEnd/>
            <a:tailEnd/>
          </a:ln>
        </p:spPr>
        <p:txBody>
          <a:bodyPr wrap="none">
            <a:spAutoFit/>
          </a:bodyPr>
          <a:lstStyle/>
          <a:p>
            <a:r>
              <a:rPr lang="en-US"/>
              <a:t>IRMIS</a:t>
            </a:r>
          </a:p>
        </p:txBody>
      </p:sp>
      <p:sp>
        <p:nvSpPr>
          <p:cNvPr id="96" name="Line 48"/>
          <p:cNvSpPr>
            <a:spLocks noChangeShapeType="1"/>
          </p:cNvSpPr>
          <p:nvPr/>
        </p:nvSpPr>
        <p:spPr bwMode="auto">
          <a:xfrm>
            <a:off x="2533628" y="2319338"/>
            <a:ext cx="1588" cy="273050"/>
          </a:xfrm>
          <a:prstGeom prst="line">
            <a:avLst/>
          </a:prstGeom>
          <a:noFill/>
          <a:ln w="36720">
            <a:solidFill>
              <a:srgbClr val="FF0000"/>
            </a:solidFill>
            <a:round/>
            <a:headEnd/>
            <a:tailEnd/>
          </a:ln>
        </p:spPr>
        <p:txBody>
          <a:bodyPr/>
          <a:lstStyle/>
          <a:p>
            <a:endParaRPr lang="en-US"/>
          </a:p>
        </p:txBody>
      </p:sp>
      <p:sp>
        <p:nvSpPr>
          <p:cNvPr id="101" name="Rectangle 100"/>
          <p:cNvSpPr/>
          <p:nvPr/>
        </p:nvSpPr>
        <p:spPr>
          <a:xfrm>
            <a:off x="1354391" y="3634191"/>
            <a:ext cx="938077" cy="646331"/>
          </a:xfrm>
          <a:prstGeom prst="rect">
            <a:avLst/>
          </a:prstGeom>
        </p:spPr>
        <p:txBody>
          <a:bodyPr wrap="none">
            <a:spAutoFit/>
          </a:bodyPr>
          <a:lstStyle/>
          <a:p>
            <a:r>
              <a:rPr lang="en-US" sz="1200" dirty="0" smtClean="0"/>
              <a:t>Serves</a:t>
            </a:r>
          </a:p>
          <a:p>
            <a:r>
              <a:rPr lang="en-US" sz="1200" dirty="0" smtClean="0"/>
              <a:t>Alignment</a:t>
            </a:r>
          </a:p>
          <a:p>
            <a:r>
              <a:rPr lang="en-US" sz="1200" dirty="0" smtClean="0"/>
              <a:t>Magnet </a:t>
            </a:r>
            <a:r>
              <a:rPr lang="en-US" sz="1200" dirty="0" err="1" smtClean="0"/>
              <a:t>Conv</a:t>
            </a:r>
            <a:endParaRPr lang="en-US" sz="1200" dirty="0"/>
          </a:p>
        </p:txBody>
      </p:sp>
    </p:spTree>
    <p:extLst>
      <p:ext uri="{BB962C8B-B14F-4D97-AF65-F5344CB8AC3E}">
        <p14:creationId xmlns:p14="http://schemas.microsoft.com/office/powerpoint/2010/main" val="256073999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AutoShape 78"/>
          <p:cNvSpPr>
            <a:spLocks noChangeArrowheads="1"/>
          </p:cNvSpPr>
          <p:nvPr/>
        </p:nvSpPr>
        <p:spPr bwMode="auto">
          <a:xfrm>
            <a:off x="6947547" y="3806825"/>
            <a:ext cx="515937" cy="439738"/>
          </a:xfrm>
          <a:prstGeom prst="can">
            <a:avLst>
              <a:gd name="adj" fmla="val 25000"/>
            </a:avLst>
          </a:prstGeom>
          <a:solidFill>
            <a:srgbClr val="CCFF99"/>
          </a:solidFill>
          <a:ln w="9525">
            <a:solidFill>
              <a:schemeClr val="tx1"/>
            </a:solidFill>
            <a:round/>
            <a:headEnd/>
            <a:tailEnd/>
          </a:ln>
        </p:spPr>
        <p:txBody>
          <a:bodyPr wrap="none" anchor="ctr"/>
          <a:lstStyle/>
          <a:p>
            <a:endParaRPr lang="en-US"/>
          </a:p>
        </p:txBody>
      </p:sp>
      <p:sp>
        <p:nvSpPr>
          <p:cNvPr id="2282497" name="Rectangle 1"/>
          <p:cNvSpPr>
            <a:spLocks noGrp="1" noChangeArrowheads="1"/>
          </p:cNvSpPr>
          <p:nvPr>
            <p:ph type="title" idx="4294967295"/>
          </p:nvPr>
        </p:nvSpPr>
        <p:spPr>
          <a:xfrm>
            <a:off x="0" y="215900"/>
            <a:ext cx="9147175" cy="590550"/>
          </a:xfrm>
        </p:spPr>
        <p:txBody>
          <a:bodyPr lIns="0" tIns="0" rIns="0" bIns="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chemeClr val="tx1"/>
                </a:solidFill>
                <a:cs typeface="Times New Roman" pitchFamily="18" charset="0"/>
              </a:rPr>
              <a:t>Connect CSS to V4 with Channel Finder Svc</a:t>
            </a:r>
            <a:endParaRPr lang="en-US" dirty="0" smtClean="0">
              <a:solidFill>
                <a:schemeClr val="tx1"/>
              </a:solidFill>
              <a:cs typeface="Arial" charset="0"/>
            </a:endParaRPr>
          </a:p>
        </p:txBody>
      </p:sp>
      <p:sp>
        <p:nvSpPr>
          <p:cNvPr id="2282498" name="Text Box 7"/>
          <p:cNvSpPr txBox="1">
            <a:spLocks noChangeArrowheads="1"/>
          </p:cNvSpPr>
          <p:nvPr/>
        </p:nvSpPr>
        <p:spPr bwMode="auto">
          <a:xfrm>
            <a:off x="200025" y="4948236"/>
            <a:ext cx="1055688" cy="422275"/>
          </a:xfrm>
          <a:prstGeom prst="rect">
            <a:avLst/>
          </a:prstGeom>
          <a:noFill/>
          <a:ln w="9525">
            <a:noFill/>
            <a:round/>
            <a:headEnd/>
            <a:tailEnd/>
          </a:ln>
        </p:spPr>
        <p:txBody>
          <a:bodyPr lIns="90000" tIns="46800" rIns="90000" bIns="46800">
            <a:spAutoFit/>
          </a:bodyPr>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i="1">
                <a:solidFill>
                  <a:srgbClr val="000000"/>
                </a:solidFill>
              </a:rPr>
              <a:t>Distributed  Front-Ends</a:t>
            </a:r>
          </a:p>
        </p:txBody>
      </p:sp>
      <p:sp>
        <p:nvSpPr>
          <p:cNvPr id="2282499" name="Rectangle 25"/>
          <p:cNvSpPr>
            <a:spLocks noChangeArrowheads="1"/>
          </p:cNvSpPr>
          <p:nvPr/>
        </p:nvSpPr>
        <p:spPr bwMode="auto">
          <a:xfrm>
            <a:off x="2822575" y="1201738"/>
            <a:ext cx="1255713" cy="620712"/>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MMLT Client</a:t>
            </a:r>
          </a:p>
        </p:txBody>
      </p:sp>
      <p:sp>
        <p:nvSpPr>
          <p:cNvPr id="2282501" name="Line 48"/>
          <p:cNvSpPr>
            <a:spLocks noChangeShapeType="1"/>
          </p:cNvSpPr>
          <p:nvPr/>
        </p:nvSpPr>
        <p:spPr bwMode="auto">
          <a:xfrm>
            <a:off x="3430588" y="2063750"/>
            <a:ext cx="1587" cy="273050"/>
          </a:xfrm>
          <a:prstGeom prst="line">
            <a:avLst/>
          </a:prstGeom>
          <a:noFill/>
          <a:ln w="36703">
            <a:solidFill>
              <a:srgbClr val="FF0000"/>
            </a:solidFill>
            <a:round/>
            <a:headEnd/>
            <a:tailEnd/>
          </a:ln>
        </p:spPr>
        <p:txBody>
          <a:bodyPr/>
          <a:lstStyle/>
          <a:p>
            <a:endParaRPr lang="en-US"/>
          </a:p>
        </p:txBody>
      </p:sp>
      <p:sp>
        <p:nvSpPr>
          <p:cNvPr id="2282502" name="Rectangle 5"/>
          <p:cNvSpPr>
            <a:spLocks noChangeArrowheads="1"/>
          </p:cNvSpPr>
          <p:nvPr/>
        </p:nvSpPr>
        <p:spPr bwMode="auto">
          <a:xfrm>
            <a:off x="1258888" y="4614863"/>
            <a:ext cx="7164387" cy="42862"/>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3" name="Rectangle 11"/>
          <p:cNvSpPr>
            <a:spLocks noChangeArrowheads="1"/>
          </p:cNvSpPr>
          <p:nvPr/>
        </p:nvSpPr>
        <p:spPr bwMode="auto">
          <a:xfrm>
            <a:off x="1004888"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04" name="Rectangle 13"/>
          <p:cNvSpPr>
            <a:spLocks noChangeArrowheads="1"/>
          </p:cNvSpPr>
          <p:nvPr/>
        </p:nvSpPr>
        <p:spPr bwMode="auto">
          <a:xfrm>
            <a:off x="1114425" y="2324100"/>
            <a:ext cx="7356475" cy="42863"/>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5" name="Line 48"/>
          <p:cNvSpPr>
            <a:spLocks noChangeShapeType="1"/>
          </p:cNvSpPr>
          <p:nvPr/>
        </p:nvSpPr>
        <p:spPr bwMode="auto">
          <a:xfrm>
            <a:off x="1255713" y="2328863"/>
            <a:ext cx="0" cy="2301875"/>
          </a:xfrm>
          <a:prstGeom prst="line">
            <a:avLst/>
          </a:prstGeom>
          <a:noFill/>
          <a:ln w="63500">
            <a:solidFill>
              <a:srgbClr val="FF0000"/>
            </a:solidFill>
            <a:round/>
            <a:headEnd/>
            <a:tailEnd/>
          </a:ln>
        </p:spPr>
        <p:txBody>
          <a:bodyPr/>
          <a:lstStyle/>
          <a:p>
            <a:endParaRPr lang="en-US"/>
          </a:p>
        </p:txBody>
      </p:sp>
      <p:sp>
        <p:nvSpPr>
          <p:cNvPr id="2282506" name="Text Box 49"/>
          <p:cNvSpPr txBox="1">
            <a:spLocks noChangeArrowheads="1"/>
          </p:cNvSpPr>
          <p:nvPr/>
        </p:nvSpPr>
        <p:spPr bwMode="auto">
          <a:xfrm>
            <a:off x="1033463" y="2111375"/>
            <a:ext cx="979487" cy="309563"/>
          </a:xfrm>
          <a:prstGeom prst="rect">
            <a:avLst/>
          </a:prstGeom>
          <a:noFill/>
          <a:ln w="9525">
            <a:noFill/>
            <a:round/>
            <a:headEnd/>
            <a:tailEnd/>
          </a:ln>
        </p:spPr>
        <p:txBody>
          <a:bodyPr lIns="90000" tIns="45000" rIns="90000" bIns="45000"/>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000000"/>
                </a:solidFill>
              </a:rPr>
              <a:t>Ethernet</a:t>
            </a:r>
          </a:p>
        </p:txBody>
      </p:sp>
      <p:sp>
        <p:nvSpPr>
          <p:cNvPr id="2282507" name="Line 48"/>
          <p:cNvSpPr>
            <a:spLocks noChangeShapeType="1"/>
          </p:cNvSpPr>
          <p:nvPr/>
        </p:nvSpPr>
        <p:spPr bwMode="auto">
          <a:xfrm>
            <a:off x="1617663" y="4665663"/>
            <a:ext cx="1587" cy="274637"/>
          </a:xfrm>
          <a:prstGeom prst="line">
            <a:avLst/>
          </a:prstGeom>
          <a:noFill/>
          <a:ln w="36720">
            <a:solidFill>
              <a:srgbClr val="FF0000"/>
            </a:solidFill>
            <a:round/>
            <a:headEnd/>
            <a:tailEnd/>
          </a:ln>
        </p:spPr>
        <p:txBody>
          <a:bodyPr/>
          <a:lstStyle/>
          <a:p>
            <a:endParaRPr lang="en-US"/>
          </a:p>
        </p:txBody>
      </p:sp>
      <p:grpSp>
        <p:nvGrpSpPr>
          <p:cNvPr id="2282512" name="Group 61"/>
          <p:cNvGrpSpPr>
            <a:grpSpLocks/>
          </p:cNvGrpSpPr>
          <p:nvPr/>
        </p:nvGrpSpPr>
        <p:grpSpPr bwMode="auto">
          <a:xfrm>
            <a:off x="1458913" y="1211263"/>
            <a:ext cx="1263650" cy="1119187"/>
            <a:chOff x="6026150" y="1874838"/>
            <a:chExt cx="1263650" cy="1119855"/>
          </a:xfrm>
        </p:grpSpPr>
        <p:sp>
          <p:nvSpPr>
            <p:cNvPr id="2282589" name="Rectangle 28"/>
            <p:cNvSpPr>
              <a:spLocks noChangeArrowheads="1"/>
            </p:cNvSpPr>
            <p:nvPr/>
          </p:nvSpPr>
          <p:spPr bwMode="auto">
            <a:xfrm>
              <a:off x="6026150" y="1874838"/>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Production HLA Client</a:t>
              </a:r>
            </a:p>
          </p:txBody>
        </p:sp>
        <p:sp>
          <p:nvSpPr>
            <p:cNvPr id="2282590"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91" name="Rectangle 29"/>
            <p:cNvSpPr>
              <a:spLocks noChangeArrowheads="1"/>
            </p:cNvSpPr>
            <p:nvPr/>
          </p:nvSpPr>
          <p:spPr bwMode="auto">
            <a:xfrm>
              <a:off x="6026150" y="2473325"/>
              <a:ext cx="631825" cy="269875"/>
            </a:xfrm>
            <a:prstGeom prst="rect">
              <a:avLst/>
            </a:prstGeom>
            <a:solidFill>
              <a:srgbClr val="FFFFCC"/>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3" name="Rectangle 26"/>
          <p:cNvSpPr>
            <a:spLocks noChangeArrowheads="1"/>
          </p:cNvSpPr>
          <p:nvPr/>
        </p:nvSpPr>
        <p:spPr bwMode="auto">
          <a:xfrm>
            <a:off x="2822575" y="1800225"/>
            <a:ext cx="1265238" cy="255588"/>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nvGrpSpPr>
          <p:cNvPr id="2282514" name="Group 62"/>
          <p:cNvGrpSpPr>
            <a:grpSpLocks/>
          </p:cNvGrpSpPr>
          <p:nvPr/>
        </p:nvGrpSpPr>
        <p:grpSpPr bwMode="auto">
          <a:xfrm>
            <a:off x="5924550" y="948786"/>
            <a:ext cx="1470025" cy="1381664"/>
            <a:chOff x="6026150" y="1612206"/>
            <a:chExt cx="1263650" cy="1382487"/>
          </a:xfrm>
        </p:grpSpPr>
        <p:sp>
          <p:nvSpPr>
            <p:cNvPr id="2282586" name="Rectangle 28"/>
            <p:cNvSpPr>
              <a:spLocks noChangeArrowheads="1"/>
            </p:cNvSpPr>
            <p:nvPr/>
          </p:nvSpPr>
          <p:spPr bwMode="auto">
            <a:xfrm>
              <a:off x="6026150" y="1612206"/>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Control System Studio</a:t>
              </a:r>
            </a:p>
          </p:txBody>
        </p:sp>
        <p:sp>
          <p:nvSpPr>
            <p:cNvPr id="2282587"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88" name="Rectangle 29"/>
            <p:cNvSpPr>
              <a:spLocks noChangeArrowheads="1"/>
            </p:cNvSpPr>
            <p:nvPr/>
          </p:nvSpPr>
          <p:spPr bwMode="auto">
            <a:xfrm>
              <a:off x="6026151" y="2473325"/>
              <a:ext cx="622299" cy="269875"/>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5" name="Rectangle 12"/>
          <p:cNvSpPr>
            <a:spLocks noChangeArrowheads="1"/>
          </p:cNvSpPr>
          <p:nvPr/>
        </p:nvSpPr>
        <p:spPr bwMode="auto">
          <a:xfrm>
            <a:off x="1079500" y="5153551"/>
            <a:ext cx="1079500" cy="246856"/>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Diag</a:t>
            </a:r>
            <a:r>
              <a:rPr lang="en-US" sz="1600" dirty="0" smtClean="0">
                <a:solidFill>
                  <a:srgbClr val="000000"/>
                </a:solidFill>
              </a:rPr>
              <a:t> Database</a:t>
            </a:r>
            <a:endParaRPr lang="en-US" sz="1600" dirty="0">
              <a:solidFill>
                <a:srgbClr val="000000"/>
              </a:solidFill>
            </a:endParaRPr>
          </a:p>
        </p:txBody>
      </p:sp>
      <p:sp>
        <p:nvSpPr>
          <p:cNvPr id="2282516" name="Rectangle 12"/>
          <p:cNvSpPr>
            <a:spLocks noChangeArrowheads="1"/>
          </p:cNvSpPr>
          <p:nvPr/>
        </p:nvSpPr>
        <p:spPr bwMode="auto">
          <a:xfrm>
            <a:off x="1079500" y="488367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19" name="Line 73"/>
          <p:cNvSpPr>
            <a:spLocks noChangeShapeType="1"/>
          </p:cNvSpPr>
          <p:nvPr/>
        </p:nvSpPr>
        <p:spPr bwMode="auto">
          <a:xfrm>
            <a:off x="1609725" y="5393804"/>
            <a:ext cx="0" cy="144462"/>
          </a:xfrm>
          <a:prstGeom prst="line">
            <a:avLst/>
          </a:prstGeom>
          <a:noFill/>
          <a:ln w="34925">
            <a:solidFill>
              <a:schemeClr val="tx1"/>
            </a:solidFill>
            <a:round/>
            <a:headEnd/>
            <a:tailEnd/>
          </a:ln>
        </p:spPr>
        <p:txBody>
          <a:bodyPr/>
          <a:lstStyle/>
          <a:p>
            <a:endParaRPr lang="en-US"/>
          </a:p>
        </p:txBody>
      </p:sp>
      <p:sp>
        <p:nvSpPr>
          <p:cNvPr id="2282529" name="Rectangle 11"/>
          <p:cNvSpPr>
            <a:spLocks noChangeArrowheads="1"/>
          </p:cNvSpPr>
          <p:nvPr/>
        </p:nvSpPr>
        <p:spPr bwMode="auto">
          <a:xfrm>
            <a:off x="23399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0" name="Line 48"/>
          <p:cNvSpPr>
            <a:spLocks noChangeShapeType="1"/>
          </p:cNvSpPr>
          <p:nvPr/>
        </p:nvSpPr>
        <p:spPr bwMode="auto">
          <a:xfrm>
            <a:off x="2952750" y="4667250"/>
            <a:ext cx="1588" cy="274638"/>
          </a:xfrm>
          <a:prstGeom prst="line">
            <a:avLst/>
          </a:prstGeom>
          <a:noFill/>
          <a:ln w="36720">
            <a:solidFill>
              <a:srgbClr val="FF0000"/>
            </a:solidFill>
            <a:round/>
            <a:headEnd/>
            <a:tailEnd/>
          </a:ln>
        </p:spPr>
        <p:txBody>
          <a:bodyPr/>
          <a:lstStyle/>
          <a:p>
            <a:endParaRPr lang="en-US"/>
          </a:p>
        </p:txBody>
      </p:sp>
      <p:sp>
        <p:nvSpPr>
          <p:cNvPr id="2282531" name="Rectangle 12"/>
          <p:cNvSpPr>
            <a:spLocks noChangeArrowheads="1"/>
          </p:cNvSpPr>
          <p:nvPr/>
        </p:nvSpPr>
        <p:spPr bwMode="auto">
          <a:xfrm>
            <a:off x="2414588" y="488314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PS Database</a:t>
            </a:r>
            <a:endParaRPr lang="en-US" sz="1400" dirty="0">
              <a:solidFill>
                <a:srgbClr val="000000"/>
              </a:solidFill>
            </a:endParaRPr>
          </a:p>
        </p:txBody>
      </p:sp>
      <p:sp>
        <p:nvSpPr>
          <p:cNvPr id="2282532" name="Rectangle 12"/>
          <p:cNvSpPr>
            <a:spLocks noChangeArrowheads="1"/>
          </p:cNvSpPr>
          <p:nvPr/>
        </p:nvSpPr>
        <p:spPr bwMode="auto">
          <a:xfrm>
            <a:off x="2414588" y="487679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34" name="Line 94"/>
          <p:cNvSpPr>
            <a:spLocks noChangeShapeType="1"/>
          </p:cNvSpPr>
          <p:nvPr/>
        </p:nvSpPr>
        <p:spPr bwMode="auto">
          <a:xfrm>
            <a:off x="2944813" y="5389032"/>
            <a:ext cx="0" cy="144463"/>
          </a:xfrm>
          <a:prstGeom prst="line">
            <a:avLst/>
          </a:prstGeom>
          <a:noFill/>
          <a:ln w="34925">
            <a:solidFill>
              <a:schemeClr val="tx1"/>
            </a:solidFill>
            <a:round/>
            <a:headEnd/>
            <a:tailEnd/>
          </a:ln>
        </p:spPr>
        <p:txBody>
          <a:bodyPr/>
          <a:lstStyle/>
          <a:p>
            <a:endParaRPr lang="en-US"/>
          </a:p>
        </p:txBody>
      </p:sp>
      <p:sp>
        <p:nvSpPr>
          <p:cNvPr id="2282535" name="Rectangle 11"/>
          <p:cNvSpPr>
            <a:spLocks noChangeArrowheads="1"/>
          </p:cNvSpPr>
          <p:nvPr/>
        </p:nvSpPr>
        <p:spPr bwMode="auto">
          <a:xfrm>
            <a:off x="3706813"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6" name="Line 48"/>
          <p:cNvSpPr>
            <a:spLocks noChangeShapeType="1"/>
          </p:cNvSpPr>
          <p:nvPr/>
        </p:nvSpPr>
        <p:spPr bwMode="auto">
          <a:xfrm>
            <a:off x="4319588" y="4665663"/>
            <a:ext cx="1587" cy="274637"/>
          </a:xfrm>
          <a:prstGeom prst="line">
            <a:avLst/>
          </a:prstGeom>
          <a:noFill/>
          <a:ln w="36720">
            <a:solidFill>
              <a:srgbClr val="FF0000"/>
            </a:solidFill>
            <a:round/>
            <a:headEnd/>
            <a:tailEnd/>
          </a:ln>
        </p:spPr>
        <p:txBody>
          <a:bodyPr/>
          <a:lstStyle/>
          <a:p>
            <a:endParaRPr lang="en-US"/>
          </a:p>
        </p:txBody>
      </p:sp>
      <p:sp>
        <p:nvSpPr>
          <p:cNvPr id="2282537" name="Rectangle 12"/>
          <p:cNvSpPr>
            <a:spLocks noChangeArrowheads="1"/>
          </p:cNvSpPr>
          <p:nvPr/>
        </p:nvSpPr>
        <p:spPr bwMode="auto">
          <a:xfrm>
            <a:off x="3781425" y="4881561"/>
            <a:ext cx="1079500" cy="493712"/>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RF Database</a:t>
            </a:r>
            <a:endParaRPr lang="en-US" sz="1600" dirty="0">
              <a:solidFill>
                <a:srgbClr val="000000"/>
              </a:solidFill>
            </a:endParaRPr>
          </a:p>
        </p:txBody>
      </p:sp>
      <p:sp>
        <p:nvSpPr>
          <p:cNvPr id="2282538" name="Rectangle 12"/>
          <p:cNvSpPr>
            <a:spLocks noChangeArrowheads="1"/>
          </p:cNvSpPr>
          <p:nvPr/>
        </p:nvSpPr>
        <p:spPr bwMode="auto">
          <a:xfrm>
            <a:off x="3781425" y="4875211"/>
            <a:ext cx="53657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40" name="Line 100"/>
          <p:cNvSpPr>
            <a:spLocks noChangeShapeType="1"/>
          </p:cNvSpPr>
          <p:nvPr/>
        </p:nvSpPr>
        <p:spPr bwMode="auto">
          <a:xfrm>
            <a:off x="4311650" y="5387445"/>
            <a:ext cx="0" cy="144462"/>
          </a:xfrm>
          <a:prstGeom prst="line">
            <a:avLst/>
          </a:prstGeom>
          <a:noFill/>
          <a:ln w="34925">
            <a:solidFill>
              <a:schemeClr val="tx1"/>
            </a:solidFill>
            <a:round/>
            <a:headEnd/>
            <a:tailEnd/>
          </a:ln>
        </p:spPr>
        <p:txBody>
          <a:bodyPr/>
          <a:lstStyle/>
          <a:p>
            <a:endParaRPr lang="en-US"/>
          </a:p>
        </p:txBody>
      </p:sp>
      <p:sp>
        <p:nvSpPr>
          <p:cNvPr id="2282541" name="Rectangle 11"/>
          <p:cNvSpPr>
            <a:spLocks noChangeArrowheads="1"/>
          </p:cNvSpPr>
          <p:nvPr/>
        </p:nvSpPr>
        <p:spPr bwMode="auto">
          <a:xfrm>
            <a:off x="50577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2" name="Line 48"/>
          <p:cNvSpPr>
            <a:spLocks noChangeShapeType="1"/>
          </p:cNvSpPr>
          <p:nvPr/>
        </p:nvSpPr>
        <p:spPr bwMode="auto">
          <a:xfrm>
            <a:off x="5670550" y="4667250"/>
            <a:ext cx="1588" cy="274638"/>
          </a:xfrm>
          <a:prstGeom prst="line">
            <a:avLst/>
          </a:prstGeom>
          <a:noFill/>
          <a:ln w="36720">
            <a:solidFill>
              <a:srgbClr val="FF0000"/>
            </a:solidFill>
            <a:round/>
            <a:headEnd/>
            <a:tailEnd/>
          </a:ln>
        </p:spPr>
        <p:txBody>
          <a:bodyPr/>
          <a:lstStyle/>
          <a:p>
            <a:endParaRPr lang="en-US"/>
          </a:p>
        </p:txBody>
      </p:sp>
      <p:sp>
        <p:nvSpPr>
          <p:cNvPr id="2282543" name="Rectangle 12"/>
          <p:cNvSpPr>
            <a:spLocks noChangeArrowheads="1"/>
          </p:cNvSpPr>
          <p:nvPr/>
        </p:nvSpPr>
        <p:spPr bwMode="auto">
          <a:xfrm>
            <a:off x="5132388" y="488314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Vac</a:t>
            </a:r>
            <a:r>
              <a:rPr lang="en-US" sz="1600" dirty="0" smtClean="0">
                <a:solidFill>
                  <a:srgbClr val="000000"/>
                </a:solidFill>
              </a:rPr>
              <a:t> Database</a:t>
            </a:r>
            <a:endParaRPr lang="en-US" sz="1600" dirty="0">
              <a:solidFill>
                <a:srgbClr val="000000"/>
              </a:solidFill>
            </a:endParaRPr>
          </a:p>
        </p:txBody>
      </p:sp>
      <p:sp>
        <p:nvSpPr>
          <p:cNvPr id="2282544" name="Rectangle 12"/>
          <p:cNvSpPr>
            <a:spLocks noChangeArrowheads="1"/>
          </p:cNvSpPr>
          <p:nvPr/>
        </p:nvSpPr>
        <p:spPr bwMode="auto">
          <a:xfrm>
            <a:off x="5132388" y="487679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46" name="Line 106"/>
          <p:cNvSpPr>
            <a:spLocks noChangeShapeType="1"/>
          </p:cNvSpPr>
          <p:nvPr/>
        </p:nvSpPr>
        <p:spPr bwMode="auto">
          <a:xfrm>
            <a:off x="5662613" y="5389032"/>
            <a:ext cx="0" cy="144463"/>
          </a:xfrm>
          <a:prstGeom prst="line">
            <a:avLst/>
          </a:prstGeom>
          <a:noFill/>
          <a:ln w="34925">
            <a:solidFill>
              <a:schemeClr val="tx1"/>
            </a:solidFill>
            <a:round/>
            <a:headEnd/>
            <a:tailEnd/>
          </a:ln>
        </p:spPr>
        <p:txBody>
          <a:bodyPr/>
          <a:lstStyle/>
          <a:p>
            <a:endParaRPr lang="en-US"/>
          </a:p>
        </p:txBody>
      </p:sp>
      <p:sp>
        <p:nvSpPr>
          <p:cNvPr id="2282547" name="Rectangle 11"/>
          <p:cNvSpPr>
            <a:spLocks noChangeArrowheads="1"/>
          </p:cNvSpPr>
          <p:nvPr/>
        </p:nvSpPr>
        <p:spPr bwMode="auto">
          <a:xfrm>
            <a:off x="6424613" y="552397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8" name="Line 48"/>
          <p:cNvSpPr>
            <a:spLocks noChangeShapeType="1"/>
          </p:cNvSpPr>
          <p:nvPr/>
        </p:nvSpPr>
        <p:spPr bwMode="auto">
          <a:xfrm>
            <a:off x="7037388" y="4660900"/>
            <a:ext cx="1587" cy="274638"/>
          </a:xfrm>
          <a:prstGeom prst="line">
            <a:avLst/>
          </a:prstGeom>
          <a:noFill/>
          <a:ln w="36720">
            <a:solidFill>
              <a:srgbClr val="FF0000"/>
            </a:solidFill>
            <a:round/>
            <a:headEnd/>
            <a:tailEnd/>
          </a:ln>
        </p:spPr>
        <p:txBody>
          <a:bodyPr/>
          <a:lstStyle/>
          <a:p>
            <a:endParaRPr lang="en-US"/>
          </a:p>
        </p:txBody>
      </p:sp>
      <p:sp>
        <p:nvSpPr>
          <p:cNvPr id="2282549" name="Rectangle 12"/>
          <p:cNvSpPr>
            <a:spLocks noChangeArrowheads="1"/>
          </p:cNvSpPr>
          <p:nvPr/>
        </p:nvSpPr>
        <p:spPr bwMode="auto">
          <a:xfrm>
            <a:off x="6499225" y="487679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Util</a:t>
            </a:r>
            <a:r>
              <a:rPr lang="en-US" sz="1600" dirty="0" smtClean="0">
                <a:solidFill>
                  <a:srgbClr val="000000"/>
                </a:solidFill>
              </a:rPr>
              <a:t> Database</a:t>
            </a:r>
            <a:endParaRPr lang="en-US" sz="1600" dirty="0">
              <a:solidFill>
                <a:srgbClr val="000000"/>
              </a:solidFill>
            </a:endParaRPr>
          </a:p>
        </p:txBody>
      </p:sp>
      <p:sp>
        <p:nvSpPr>
          <p:cNvPr id="2282550" name="Rectangle 12"/>
          <p:cNvSpPr>
            <a:spLocks noChangeArrowheads="1"/>
          </p:cNvSpPr>
          <p:nvPr/>
        </p:nvSpPr>
        <p:spPr bwMode="auto">
          <a:xfrm>
            <a:off x="6499225" y="4870448"/>
            <a:ext cx="53657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52" name="Line 112"/>
          <p:cNvSpPr>
            <a:spLocks noChangeShapeType="1"/>
          </p:cNvSpPr>
          <p:nvPr/>
        </p:nvSpPr>
        <p:spPr bwMode="auto">
          <a:xfrm>
            <a:off x="7029450" y="5382682"/>
            <a:ext cx="0" cy="144463"/>
          </a:xfrm>
          <a:prstGeom prst="line">
            <a:avLst/>
          </a:prstGeom>
          <a:noFill/>
          <a:ln w="34925">
            <a:solidFill>
              <a:schemeClr val="tx1"/>
            </a:solidFill>
            <a:round/>
            <a:headEnd/>
            <a:tailEnd/>
          </a:ln>
        </p:spPr>
        <p:txBody>
          <a:bodyPr/>
          <a:lstStyle/>
          <a:p>
            <a:endParaRPr lang="en-US"/>
          </a:p>
        </p:txBody>
      </p:sp>
      <p:sp>
        <p:nvSpPr>
          <p:cNvPr id="2282559" name="Rectangle 25"/>
          <p:cNvSpPr>
            <a:spLocks noChangeArrowheads="1"/>
          </p:cNvSpPr>
          <p:nvPr/>
        </p:nvSpPr>
        <p:spPr bwMode="auto">
          <a:xfrm>
            <a:off x="4205287" y="1203325"/>
            <a:ext cx="1492250" cy="620713"/>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smtClean="0">
                <a:solidFill>
                  <a:srgbClr val="000000"/>
                </a:solidFill>
              </a:rPr>
              <a:t>Matlab</a:t>
            </a:r>
            <a:r>
              <a:rPr lang="en-US" dirty="0" smtClean="0">
                <a:solidFill>
                  <a:srgbClr val="000000"/>
                </a:solidFill>
              </a:rPr>
              <a:t>, SDDS, </a:t>
            </a:r>
            <a:r>
              <a:rPr lang="en-US" dirty="0" smtClean="0"/>
              <a:t>Python</a:t>
            </a:r>
            <a:endParaRPr lang="en-US" dirty="0"/>
          </a:p>
        </p:txBody>
      </p:sp>
      <p:sp>
        <p:nvSpPr>
          <p:cNvPr id="2282560" name="Line 48"/>
          <p:cNvSpPr>
            <a:spLocks noChangeShapeType="1"/>
          </p:cNvSpPr>
          <p:nvPr/>
        </p:nvSpPr>
        <p:spPr bwMode="auto">
          <a:xfrm>
            <a:off x="5040316" y="2056895"/>
            <a:ext cx="1588" cy="273050"/>
          </a:xfrm>
          <a:prstGeom prst="line">
            <a:avLst/>
          </a:prstGeom>
          <a:noFill/>
          <a:ln w="36720">
            <a:solidFill>
              <a:srgbClr val="FF0000"/>
            </a:solidFill>
            <a:round/>
            <a:headEnd/>
            <a:tailEnd/>
          </a:ln>
        </p:spPr>
        <p:txBody>
          <a:bodyPr/>
          <a:lstStyle/>
          <a:p>
            <a:endParaRPr lang="en-US"/>
          </a:p>
        </p:txBody>
      </p:sp>
      <p:sp>
        <p:nvSpPr>
          <p:cNvPr id="2282561" name="Rectangle 26"/>
          <p:cNvSpPr>
            <a:spLocks noChangeArrowheads="1"/>
          </p:cNvSpPr>
          <p:nvPr/>
        </p:nvSpPr>
        <p:spPr bwMode="auto">
          <a:xfrm>
            <a:off x="4205288" y="1801813"/>
            <a:ext cx="835027" cy="255587"/>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sp>
        <p:nvSpPr>
          <p:cNvPr id="2282580" name="Rectangle 11"/>
          <p:cNvSpPr>
            <a:spLocks noChangeArrowheads="1"/>
          </p:cNvSpPr>
          <p:nvPr/>
        </p:nvSpPr>
        <p:spPr bwMode="auto">
          <a:xfrm>
            <a:off x="7761288" y="5553074"/>
            <a:ext cx="1279525" cy="472555"/>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Diamond</a:t>
            </a:r>
            <a:r>
              <a:rPr lang="en-US" sz="1400" dirty="0" smtClean="0">
                <a:solidFill>
                  <a:srgbClr val="000000"/>
                </a:solidFill>
              </a:rPr>
              <a:t> </a:t>
            </a:r>
            <a:r>
              <a:rPr lang="en-US" sz="1400" dirty="0">
                <a:solidFill>
                  <a:srgbClr val="000000"/>
                </a:solidFill>
              </a:rPr>
              <a:t>Simulation</a:t>
            </a:r>
          </a:p>
        </p:txBody>
      </p:sp>
      <p:sp>
        <p:nvSpPr>
          <p:cNvPr id="2282581" name="Line 48"/>
          <p:cNvSpPr>
            <a:spLocks noChangeShapeType="1"/>
          </p:cNvSpPr>
          <p:nvPr/>
        </p:nvSpPr>
        <p:spPr bwMode="auto">
          <a:xfrm>
            <a:off x="8374063" y="4656138"/>
            <a:ext cx="1587" cy="274637"/>
          </a:xfrm>
          <a:prstGeom prst="line">
            <a:avLst/>
          </a:prstGeom>
          <a:noFill/>
          <a:ln w="36720">
            <a:solidFill>
              <a:srgbClr val="FF0000"/>
            </a:solidFill>
            <a:round/>
            <a:headEnd/>
            <a:tailEnd/>
          </a:ln>
        </p:spPr>
        <p:txBody>
          <a:bodyPr/>
          <a:lstStyle/>
          <a:p>
            <a:endParaRPr lang="en-US"/>
          </a:p>
        </p:txBody>
      </p:sp>
      <p:sp>
        <p:nvSpPr>
          <p:cNvPr id="2282582" name="Rectangle 12"/>
          <p:cNvSpPr>
            <a:spLocks noChangeArrowheads="1"/>
          </p:cNvSpPr>
          <p:nvPr/>
        </p:nvSpPr>
        <p:spPr bwMode="auto">
          <a:xfrm>
            <a:off x="7835900" y="4922838"/>
            <a:ext cx="1079500" cy="493712"/>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a:solidFill>
                  <a:srgbClr val="000000"/>
                </a:solidFill>
              </a:rPr>
              <a:t>Diag</a:t>
            </a:r>
            <a:r>
              <a:rPr lang="en-US" sz="1600" dirty="0">
                <a:solidFill>
                  <a:srgbClr val="000000"/>
                </a:solidFill>
              </a:rPr>
              <a:t> &amp; PS</a:t>
            </a:r>
          </a:p>
        </p:txBody>
      </p:sp>
      <p:sp>
        <p:nvSpPr>
          <p:cNvPr id="2282583" name="Rectangle 12"/>
          <p:cNvSpPr>
            <a:spLocks noChangeArrowheads="1"/>
          </p:cNvSpPr>
          <p:nvPr/>
        </p:nvSpPr>
        <p:spPr bwMode="auto">
          <a:xfrm>
            <a:off x="7835900" y="4916488"/>
            <a:ext cx="53022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85" name="Line 73"/>
          <p:cNvSpPr>
            <a:spLocks noChangeShapeType="1"/>
          </p:cNvSpPr>
          <p:nvPr/>
        </p:nvSpPr>
        <p:spPr bwMode="auto">
          <a:xfrm>
            <a:off x="8366125" y="5411788"/>
            <a:ext cx="0" cy="144462"/>
          </a:xfrm>
          <a:prstGeom prst="line">
            <a:avLst/>
          </a:prstGeom>
          <a:noFill/>
          <a:ln w="34925">
            <a:solidFill>
              <a:schemeClr val="tx1"/>
            </a:solidFill>
            <a:round/>
            <a:headEnd/>
            <a:tailEnd/>
          </a:ln>
        </p:spPr>
        <p:txBody>
          <a:bodyPr/>
          <a:lstStyle/>
          <a:p>
            <a:endParaRPr lang="en-US"/>
          </a:p>
        </p:txBody>
      </p:sp>
      <p:grpSp>
        <p:nvGrpSpPr>
          <p:cNvPr id="97" name="Group 62"/>
          <p:cNvGrpSpPr>
            <a:grpSpLocks/>
          </p:cNvGrpSpPr>
          <p:nvPr/>
        </p:nvGrpSpPr>
        <p:grpSpPr bwMode="auto">
          <a:xfrm>
            <a:off x="7490939" y="1211257"/>
            <a:ext cx="1470025" cy="1119187"/>
            <a:chOff x="6026150" y="1874838"/>
            <a:chExt cx="1263650" cy="1119855"/>
          </a:xfrm>
          <a:solidFill>
            <a:srgbClr val="FFFFCC"/>
          </a:solidFill>
        </p:grpSpPr>
        <p:sp>
          <p:nvSpPr>
            <p:cNvPr id="98" name="Rectangle 28"/>
            <p:cNvSpPr>
              <a:spLocks noChangeArrowheads="1"/>
            </p:cNvSpPr>
            <p:nvPr/>
          </p:nvSpPr>
          <p:spPr bwMode="auto">
            <a:xfrm>
              <a:off x="6026150" y="1874838"/>
              <a:ext cx="1263650" cy="592137"/>
            </a:xfrm>
            <a:prstGeom prst="rect">
              <a:avLst/>
            </a:prstGeom>
            <a:grp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Channel </a:t>
              </a:r>
              <a:r>
                <a:rPr lang="en-US" dirty="0" err="1" smtClean="0">
                  <a:solidFill>
                    <a:srgbClr val="000000"/>
                  </a:solidFill>
                </a:rPr>
                <a:t>Archiver</a:t>
              </a:r>
              <a:endParaRPr lang="en-US" dirty="0">
                <a:solidFill>
                  <a:srgbClr val="000000"/>
                </a:solidFill>
              </a:endParaRPr>
            </a:p>
          </p:txBody>
        </p:sp>
        <p:sp>
          <p:nvSpPr>
            <p:cNvPr id="99" name="Line 48"/>
            <p:cNvSpPr>
              <a:spLocks noChangeShapeType="1"/>
            </p:cNvSpPr>
            <p:nvPr/>
          </p:nvSpPr>
          <p:spPr bwMode="auto">
            <a:xfrm>
              <a:off x="6648450" y="2720975"/>
              <a:ext cx="1588" cy="273718"/>
            </a:xfrm>
            <a:prstGeom prst="line">
              <a:avLst/>
            </a:prstGeom>
            <a:grpFill/>
            <a:ln w="36720">
              <a:solidFill>
                <a:srgbClr val="FF0000"/>
              </a:solidFill>
              <a:round/>
              <a:headEnd/>
              <a:tailEnd/>
            </a:ln>
          </p:spPr>
          <p:txBody>
            <a:bodyPr/>
            <a:lstStyle/>
            <a:p>
              <a:endParaRPr lang="en-US"/>
            </a:p>
          </p:txBody>
        </p:sp>
        <p:sp>
          <p:nvSpPr>
            <p:cNvPr id="100" name="Rectangle 29"/>
            <p:cNvSpPr>
              <a:spLocks noChangeArrowheads="1"/>
            </p:cNvSpPr>
            <p:nvPr/>
          </p:nvSpPr>
          <p:spPr bwMode="auto">
            <a:xfrm>
              <a:off x="6026151" y="2473325"/>
              <a:ext cx="631825" cy="269875"/>
            </a:xfrm>
            <a:prstGeom prst="rect">
              <a:avLst/>
            </a:prstGeom>
            <a:grp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57" name="Rectangle 29"/>
          <p:cNvSpPr>
            <a:spLocks noChangeArrowheads="1"/>
          </p:cNvSpPr>
          <p:nvPr/>
        </p:nvSpPr>
        <p:spPr bwMode="auto">
          <a:xfrm>
            <a:off x="5933011" y="1538442"/>
            <a:ext cx="1452093" cy="269714"/>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PVManager</a:t>
            </a:r>
            <a:endParaRPr lang="en-US" sz="1600" dirty="0">
              <a:solidFill>
                <a:srgbClr val="000000"/>
              </a:solidFill>
            </a:endParaRPr>
          </a:p>
        </p:txBody>
      </p:sp>
      <p:sp>
        <p:nvSpPr>
          <p:cNvPr id="58" name="Rectangle 14"/>
          <p:cNvSpPr>
            <a:spLocks noChangeArrowheads="1"/>
          </p:cNvSpPr>
          <p:nvPr/>
        </p:nvSpPr>
        <p:spPr bwMode="auto">
          <a:xfrm>
            <a:off x="6698309" y="2586038"/>
            <a:ext cx="1079500" cy="300037"/>
          </a:xfrm>
          <a:prstGeom prst="rect">
            <a:avLst/>
          </a:prstGeom>
          <a:solidFill>
            <a:srgbClr val="FF0000"/>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59" name="Rectangle 15"/>
          <p:cNvSpPr>
            <a:spLocks noChangeArrowheads="1"/>
          </p:cNvSpPr>
          <p:nvPr/>
        </p:nvSpPr>
        <p:spPr bwMode="auto">
          <a:xfrm>
            <a:off x="6698309" y="2886075"/>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000000"/>
                </a:solidFill>
              </a:rPr>
              <a:t>Channel Finder </a:t>
            </a:r>
            <a:r>
              <a:rPr lang="en-US" sz="1200" b="1" dirty="0" err="1">
                <a:solidFill>
                  <a:srgbClr val="000000"/>
                </a:solidFill>
              </a:rPr>
              <a:t>Svr</a:t>
            </a:r>
            <a:endParaRPr lang="en-US" sz="1200" b="1" dirty="0">
              <a:solidFill>
                <a:srgbClr val="000000"/>
              </a:solidFill>
            </a:endParaRPr>
          </a:p>
        </p:txBody>
      </p:sp>
      <p:sp>
        <p:nvSpPr>
          <p:cNvPr id="60" name="Rectangle 15"/>
          <p:cNvSpPr>
            <a:spLocks noChangeArrowheads="1"/>
          </p:cNvSpPr>
          <p:nvPr/>
        </p:nvSpPr>
        <p:spPr bwMode="auto">
          <a:xfrm>
            <a:off x="6699897" y="3252788"/>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SQL</a:t>
            </a:r>
          </a:p>
        </p:txBody>
      </p:sp>
      <p:sp>
        <p:nvSpPr>
          <p:cNvPr id="61" name="Line 77"/>
          <p:cNvSpPr>
            <a:spLocks noChangeShapeType="1"/>
          </p:cNvSpPr>
          <p:nvPr/>
        </p:nvSpPr>
        <p:spPr bwMode="auto">
          <a:xfrm>
            <a:off x="7211072" y="3649663"/>
            <a:ext cx="0" cy="144462"/>
          </a:xfrm>
          <a:prstGeom prst="line">
            <a:avLst/>
          </a:prstGeom>
          <a:noFill/>
          <a:ln w="34925">
            <a:solidFill>
              <a:schemeClr val="tx1"/>
            </a:solidFill>
            <a:round/>
            <a:headEnd/>
            <a:tailEnd/>
          </a:ln>
        </p:spPr>
        <p:txBody>
          <a:bodyPr/>
          <a:lstStyle/>
          <a:p>
            <a:endParaRPr lang="en-US"/>
          </a:p>
        </p:txBody>
      </p:sp>
      <p:sp>
        <p:nvSpPr>
          <p:cNvPr id="63" name="Text Box 79"/>
          <p:cNvSpPr txBox="1">
            <a:spLocks noChangeArrowheads="1"/>
          </p:cNvSpPr>
          <p:nvPr/>
        </p:nvSpPr>
        <p:spPr bwMode="auto">
          <a:xfrm>
            <a:off x="6906272" y="3890963"/>
            <a:ext cx="579437" cy="366712"/>
          </a:xfrm>
          <a:prstGeom prst="rect">
            <a:avLst/>
          </a:prstGeom>
          <a:noFill/>
          <a:ln w="9525">
            <a:noFill/>
            <a:miter lim="800000"/>
            <a:headEnd/>
            <a:tailEnd/>
          </a:ln>
        </p:spPr>
        <p:txBody>
          <a:bodyPr wrap="none">
            <a:spAutoFit/>
          </a:bodyPr>
          <a:lstStyle/>
          <a:p>
            <a:r>
              <a:rPr lang="en-US" dirty="0"/>
              <a:t>RDB</a:t>
            </a:r>
          </a:p>
        </p:txBody>
      </p:sp>
      <p:sp>
        <p:nvSpPr>
          <p:cNvPr id="67" name="Rectangle 29"/>
          <p:cNvSpPr>
            <a:spLocks noChangeArrowheads="1"/>
          </p:cNvSpPr>
          <p:nvPr/>
        </p:nvSpPr>
        <p:spPr bwMode="auto">
          <a:xfrm>
            <a:off x="2096030" y="1809393"/>
            <a:ext cx="63182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68" name="Rectangle 29"/>
          <p:cNvSpPr>
            <a:spLocks noChangeArrowheads="1"/>
          </p:cNvSpPr>
          <p:nvPr/>
        </p:nvSpPr>
        <p:spPr bwMode="auto">
          <a:xfrm>
            <a:off x="4997981" y="1803046"/>
            <a:ext cx="701786" cy="250653"/>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69" name="Rectangle 29"/>
          <p:cNvSpPr>
            <a:spLocks noChangeArrowheads="1"/>
          </p:cNvSpPr>
          <p:nvPr/>
        </p:nvSpPr>
        <p:spPr bwMode="auto">
          <a:xfrm>
            <a:off x="1616605" y="4883148"/>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0" name="Rectangle 29"/>
          <p:cNvSpPr>
            <a:spLocks noChangeArrowheads="1"/>
          </p:cNvSpPr>
          <p:nvPr/>
        </p:nvSpPr>
        <p:spPr bwMode="auto">
          <a:xfrm>
            <a:off x="2954385" y="4874675"/>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1" name="Rectangle 29"/>
          <p:cNvSpPr>
            <a:spLocks noChangeArrowheads="1"/>
          </p:cNvSpPr>
          <p:nvPr/>
        </p:nvSpPr>
        <p:spPr bwMode="auto">
          <a:xfrm>
            <a:off x="4317566" y="4874669"/>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2" name="Rectangle 29"/>
          <p:cNvSpPr>
            <a:spLocks noChangeArrowheads="1"/>
          </p:cNvSpPr>
          <p:nvPr/>
        </p:nvSpPr>
        <p:spPr bwMode="auto">
          <a:xfrm>
            <a:off x="5680747" y="4874663"/>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3" name="Rectangle 29"/>
          <p:cNvSpPr>
            <a:spLocks noChangeArrowheads="1"/>
          </p:cNvSpPr>
          <p:nvPr/>
        </p:nvSpPr>
        <p:spPr bwMode="auto">
          <a:xfrm>
            <a:off x="7043928" y="4866190"/>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4" name="Rectangle 29"/>
          <p:cNvSpPr>
            <a:spLocks noChangeArrowheads="1"/>
          </p:cNvSpPr>
          <p:nvPr/>
        </p:nvSpPr>
        <p:spPr bwMode="auto">
          <a:xfrm>
            <a:off x="8373241" y="4916986"/>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5" name="Rectangle 14"/>
          <p:cNvSpPr>
            <a:spLocks noChangeArrowheads="1"/>
          </p:cNvSpPr>
          <p:nvPr/>
        </p:nvSpPr>
        <p:spPr bwMode="auto">
          <a:xfrm>
            <a:off x="4420680" y="2594499"/>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76" name="Rectangle 15"/>
          <p:cNvSpPr>
            <a:spLocks noChangeArrowheads="1"/>
          </p:cNvSpPr>
          <p:nvPr/>
        </p:nvSpPr>
        <p:spPr bwMode="auto">
          <a:xfrm>
            <a:off x="4420680" y="2894536"/>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smtClean="0">
                <a:solidFill>
                  <a:srgbClr val="000000"/>
                </a:solidFill>
              </a:rPr>
              <a:t>Gather Service</a:t>
            </a:r>
            <a:endParaRPr lang="en-US" sz="1400" b="1" dirty="0">
              <a:solidFill>
                <a:srgbClr val="000000"/>
              </a:solidFill>
            </a:endParaRPr>
          </a:p>
        </p:txBody>
      </p:sp>
      <p:sp>
        <p:nvSpPr>
          <p:cNvPr id="77" name="Rectangle 15"/>
          <p:cNvSpPr>
            <a:spLocks noChangeArrowheads="1"/>
          </p:cNvSpPr>
          <p:nvPr/>
        </p:nvSpPr>
        <p:spPr bwMode="auto">
          <a:xfrm>
            <a:off x="4422268" y="3261249"/>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CAC</a:t>
            </a:r>
            <a:endParaRPr lang="en-US" sz="1400" dirty="0">
              <a:solidFill>
                <a:srgbClr val="000000"/>
              </a:solidFill>
            </a:endParaRPr>
          </a:p>
        </p:txBody>
      </p:sp>
      <p:sp>
        <p:nvSpPr>
          <p:cNvPr id="78" name="Line 48"/>
          <p:cNvSpPr>
            <a:spLocks noChangeShapeType="1"/>
          </p:cNvSpPr>
          <p:nvPr/>
        </p:nvSpPr>
        <p:spPr bwMode="auto">
          <a:xfrm>
            <a:off x="4946146" y="2336276"/>
            <a:ext cx="1588" cy="273050"/>
          </a:xfrm>
          <a:prstGeom prst="line">
            <a:avLst/>
          </a:prstGeom>
          <a:noFill/>
          <a:ln w="36720">
            <a:solidFill>
              <a:srgbClr val="CCFF99"/>
            </a:solidFill>
            <a:round/>
            <a:headEnd/>
            <a:tailEnd/>
          </a:ln>
        </p:spPr>
        <p:txBody>
          <a:bodyPr/>
          <a:lstStyle/>
          <a:p>
            <a:endParaRPr lang="en-US"/>
          </a:p>
        </p:txBody>
      </p:sp>
      <p:sp>
        <p:nvSpPr>
          <p:cNvPr id="79" name="Line 48"/>
          <p:cNvSpPr>
            <a:spLocks noChangeShapeType="1"/>
          </p:cNvSpPr>
          <p:nvPr/>
        </p:nvSpPr>
        <p:spPr bwMode="auto">
          <a:xfrm>
            <a:off x="4971346" y="3657599"/>
            <a:ext cx="1588" cy="957263"/>
          </a:xfrm>
          <a:prstGeom prst="line">
            <a:avLst/>
          </a:prstGeom>
          <a:noFill/>
          <a:ln w="36720">
            <a:solidFill>
              <a:srgbClr val="CCFF99"/>
            </a:solidFill>
            <a:round/>
            <a:headEnd/>
            <a:tailEnd/>
          </a:ln>
        </p:spPr>
        <p:txBody>
          <a:bodyPr/>
          <a:lstStyle/>
          <a:p>
            <a:endParaRPr lang="en-US"/>
          </a:p>
        </p:txBody>
      </p:sp>
      <p:sp>
        <p:nvSpPr>
          <p:cNvPr id="80" name="Rectangle 14"/>
          <p:cNvSpPr>
            <a:spLocks noChangeArrowheads="1"/>
          </p:cNvSpPr>
          <p:nvPr/>
        </p:nvSpPr>
        <p:spPr bwMode="auto">
          <a:xfrm>
            <a:off x="5501357" y="2886075"/>
            <a:ext cx="710532" cy="386286"/>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Xml/http</a:t>
            </a:r>
            <a:endParaRPr lang="en-US" dirty="0">
              <a:solidFill>
                <a:srgbClr val="000000"/>
              </a:solidFill>
            </a:endParaRPr>
          </a:p>
        </p:txBody>
      </p:sp>
      <p:cxnSp>
        <p:nvCxnSpPr>
          <p:cNvPr id="6" name="Straight Connector 5"/>
          <p:cNvCxnSpPr>
            <a:stCxn id="59" idx="1"/>
            <a:endCxn id="80" idx="3"/>
          </p:cNvCxnSpPr>
          <p:nvPr/>
        </p:nvCxnSpPr>
        <p:spPr bwMode="auto">
          <a:xfrm flipH="1">
            <a:off x="6211889" y="3074988"/>
            <a:ext cx="486420" cy="4230"/>
          </a:xfrm>
          <a:prstGeom prst="line">
            <a:avLst/>
          </a:prstGeom>
          <a:noFill/>
          <a:ln w="12700" cap="flat" cmpd="sng" algn="ctr">
            <a:solidFill>
              <a:srgbClr val="CCFF99"/>
            </a:solidFill>
            <a:prstDash val="solid"/>
            <a:round/>
            <a:headEnd type="none" w="med" len="med"/>
            <a:tailEnd type="none" w="med" len="med"/>
          </a:ln>
          <a:effectLst/>
        </p:spPr>
      </p:cxnSp>
      <p:sp>
        <p:nvSpPr>
          <p:cNvPr id="81" name="Rectangle 80"/>
          <p:cNvSpPr/>
          <p:nvPr/>
        </p:nvSpPr>
        <p:spPr>
          <a:xfrm>
            <a:off x="4918955" y="3618858"/>
            <a:ext cx="1391728" cy="646331"/>
          </a:xfrm>
          <a:prstGeom prst="rect">
            <a:avLst/>
          </a:prstGeom>
        </p:spPr>
        <p:txBody>
          <a:bodyPr wrap="none">
            <a:spAutoFit/>
          </a:bodyPr>
          <a:lstStyle/>
          <a:p>
            <a:r>
              <a:rPr lang="en-US" sz="1200" dirty="0"/>
              <a:t>Serves orbit, </a:t>
            </a:r>
            <a:endParaRPr lang="en-US" sz="1200" dirty="0" smtClean="0"/>
          </a:p>
          <a:p>
            <a:r>
              <a:rPr lang="en-US" sz="1200" dirty="0" smtClean="0"/>
              <a:t>magnets</a:t>
            </a:r>
            <a:r>
              <a:rPr lang="en-US" sz="1200" dirty="0"/>
              <a:t>, </a:t>
            </a:r>
            <a:endParaRPr lang="en-US" sz="1200" dirty="0" smtClean="0"/>
          </a:p>
          <a:p>
            <a:r>
              <a:rPr lang="en-US" sz="1200" dirty="0" smtClean="0"/>
              <a:t>any </a:t>
            </a:r>
            <a:r>
              <a:rPr lang="en-US" sz="1200" dirty="0"/>
              <a:t>array of channels</a:t>
            </a:r>
            <a:endParaRPr lang="en-US" sz="1200" dirty="0"/>
          </a:p>
        </p:txBody>
      </p:sp>
      <p:sp>
        <p:nvSpPr>
          <p:cNvPr id="82" name="Rectangle 29"/>
          <p:cNvSpPr>
            <a:spLocks noChangeArrowheads="1"/>
          </p:cNvSpPr>
          <p:nvPr/>
        </p:nvSpPr>
        <p:spPr bwMode="auto">
          <a:xfrm>
            <a:off x="8249302" y="1811507"/>
            <a:ext cx="711661" cy="267601"/>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84" name="Rectangle 14"/>
          <p:cNvSpPr>
            <a:spLocks noChangeArrowheads="1"/>
          </p:cNvSpPr>
          <p:nvPr/>
        </p:nvSpPr>
        <p:spPr bwMode="auto">
          <a:xfrm>
            <a:off x="3201426" y="2611427"/>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85" name="Rectangle 15"/>
          <p:cNvSpPr>
            <a:spLocks noChangeArrowheads="1"/>
          </p:cNvSpPr>
          <p:nvPr/>
        </p:nvSpPr>
        <p:spPr bwMode="auto">
          <a:xfrm>
            <a:off x="3201426" y="2911464"/>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err="1" smtClean="0">
                <a:solidFill>
                  <a:srgbClr val="000000"/>
                </a:solidFill>
              </a:rPr>
              <a:t>PVManager</a:t>
            </a:r>
            <a:r>
              <a:rPr lang="en-US" sz="1400" b="1" dirty="0" smtClean="0">
                <a:solidFill>
                  <a:srgbClr val="000000"/>
                </a:solidFill>
              </a:rPr>
              <a:t> Service</a:t>
            </a:r>
            <a:endParaRPr lang="en-US" sz="1400" b="1" dirty="0">
              <a:solidFill>
                <a:srgbClr val="000000"/>
              </a:solidFill>
            </a:endParaRPr>
          </a:p>
        </p:txBody>
      </p:sp>
      <p:sp>
        <p:nvSpPr>
          <p:cNvPr id="86" name="Rectangle 15"/>
          <p:cNvSpPr>
            <a:spLocks noChangeArrowheads="1"/>
          </p:cNvSpPr>
          <p:nvPr/>
        </p:nvSpPr>
        <p:spPr bwMode="auto">
          <a:xfrm>
            <a:off x="3203014" y="3278177"/>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CAC</a:t>
            </a:r>
            <a:endParaRPr lang="en-US" sz="1400" dirty="0">
              <a:solidFill>
                <a:srgbClr val="000000"/>
              </a:solidFill>
            </a:endParaRPr>
          </a:p>
        </p:txBody>
      </p:sp>
      <p:sp>
        <p:nvSpPr>
          <p:cNvPr id="87" name="Line 48"/>
          <p:cNvSpPr>
            <a:spLocks noChangeShapeType="1"/>
          </p:cNvSpPr>
          <p:nvPr/>
        </p:nvSpPr>
        <p:spPr bwMode="auto">
          <a:xfrm>
            <a:off x="3743861" y="2343155"/>
            <a:ext cx="1587" cy="273050"/>
          </a:xfrm>
          <a:prstGeom prst="line">
            <a:avLst/>
          </a:prstGeom>
          <a:noFill/>
          <a:ln w="36703">
            <a:solidFill>
              <a:srgbClr val="CCFF99"/>
            </a:solidFill>
            <a:round/>
            <a:headEnd/>
            <a:tailEnd/>
          </a:ln>
        </p:spPr>
        <p:txBody>
          <a:bodyPr/>
          <a:lstStyle/>
          <a:p>
            <a:endParaRPr lang="en-US"/>
          </a:p>
        </p:txBody>
      </p:sp>
      <p:sp>
        <p:nvSpPr>
          <p:cNvPr id="88" name="Line 48"/>
          <p:cNvSpPr>
            <a:spLocks noChangeShapeType="1"/>
          </p:cNvSpPr>
          <p:nvPr/>
        </p:nvSpPr>
        <p:spPr bwMode="auto">
          <a:xfrm>
            <a:off x="3782838" y="3673475"/>
            <a:ext cx="1588" cy="957263"/>
          </a:xfrm>
          <a:prstGeom prst="line">
            <a:avLst/>
          </a:prstGeom>
          <a:noFill/>
          <a:ln w="36720">
            <a:solidFill>
              <a:srgbClr val="CCFF99"/>
            </a:solidFill>
            <a:round/>
            <a:headEnd/>
            <a:tailEnd/>
          </a:ln>
        </p:spPr>
        <p:txBody>
          <a:bodyPr/>
          <a:lstStyle/>
          <a:p>
            <a:endParaRPr lang="en-US"/>
          </a:p>
        </p:txBody>
      </p:sp>
      <p:sp>
        <p:nvSpPr>
          <p:cNvPr id="89" name="Rectangle 88"/>
          <p:cNvSpPr/>
          <p:nvPr/>
        </p:nvSpPr>
        <p:spPr>
          <a:xfrm>
            <a:off x="3716690" y="3684999"/>
            <a:ext cx="1327608" cy="646331"/>
          </a:xfrm>
          <a:prstGeom prst="rect">
            <a:avLst/>
          </a:prstGeom>
        </p:spPr>
        <p:txBody>
          <a:bodyPr wrap="none">
            <a:spAutoFit/>
          </a:bodyPr>
          <a:lstStyle/>
          <a:p>
            <a:r>
              <a:rPr lang="en-US" sz="1200" dirty="0"/>
              <a:t>Serves </a:t>
            </a:r>
            <a:r>
              <a:rPr lang="en-US" sz="1200" dirty="0" smtClean="0"/>
              <a:t>Tables</a:t>
            </a:r>
            <a:endParaRPr lang="en-US" sz="1200" dirty="0"/>
          </a:p>
          <a:p>
            <a:r>
              <a:rPr lang="en-US" sz="1200" dirty="0" err="1" smtClean="0"/>
              <a:t>Mutti</a:t>
            </a:r>
            <a:r>
              <a:rPr lang="en-US" sz="1200" dirty="0" smtClean="0"/>
              <a:t>-channel arrays</a:t>
            </a:r>
          </a:p>
          <a:p>
            <a:r>
              <a:rPr lang="en-US" sz="1200" dirty="0" smtClean="0"/>
              <a:t>Statistics</a:t>
            </a:r>
          </a:p>
        </p:txBody>
      </p:sp>
      <p:sp>
        <p:nvSpPr>
          <p:cNvPr id="90" name="Rectangle 14"/>
          <p:cNvSpPr>
            <a:spLocks noChangeArrowheads="1"/>
          </p:cNvSpPr>
          <p:nvPr/>
        </p:nvSpPr>
        <p:spPr bwMode="auto">
          <a:xfrm>
            <a:off x="1989116" y="2587625"/>
            <a:ext cx="1079500" cy="300038"/>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91" name="Rectangle 15"/>
          <p:cNvSpPr>
            <a:spLocks noChangeArrowheads="1"/>
          </p:cNvSpPr>
          <p:nvPr/>
        </p:nvSpPr>
        <p:spPr bwMode="auto">
          <a:xfrm>
            <a:off x="1989116" y="2887663"/>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000000"/>
                </a:solidFill>
              </a:rPr>
              <a:t>Configuration Data</a:t>
            </a:r>
            <a:endParaRPr lang="en-US" sz="1200" b="1" dirty="0">
              <a:solidFill>
                <a:srgbClr val="000000"/>
              </a:solidFill>
            </a:endParaRPr>
          </a:p>
        </p:txBody>
      </p:sp>
      <p:sp>
        <p:nvSpPr>
          <p:cNvPr id="92" name="Rectangle 15"/>
          <p:cNvSpPr>
            <a:spLocks noChangeArrowheads="1"/>
          </p:cNvSpPr>
          <p:nvPr/>
        </p:nvSpPr>
        <p:spPr bwMode="auto">
          <a:xfrm>
            <a:off x="1992291" y="3262313"/>
            <a:ext cx="1076325" cy="403225"/>
          </a:xfrm>
          <a:prstGeom prst="rect">
            <a:avLst/>
          </a:prstGeom>
          <a:solidFill>
            <a:srgbClr val="CCFF99"/>
          </a:solidFill>
          <a:ln w="25527">
            <a:solidFill>
              <a:srgbClr val="00006F"/>
            </a:solidFill>
            <a:miter lim="800000"/>
            <a:headEnd/>
            <a:tailEnd/>
          </a:ln>
        </p:spPr>
        <p:txBody>
          <a:bodyPr wrap="none" lIns="90000" tIns="0" rIns="90000" bIns="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SQL</a:t>
            </a:r>
          </a:p>
        </p:txBody>
      </p:sp>
      <p:sp>
        <p:nvSpPr>
          <p:cNvPr id="93" name="Line 132"/>
          <p:cNvSpPr>
            <a:spLocks noChangeShapeType="1"/>
          </p:cNvSpPr>
          <p:nvPr/>
        </p:nvSpPr>
        <p:spPr bwMode="auto">
          <a:xfrm>
            <a:off x="2525691" y="3659188"/>
            <a:ext cx="0" cy="144462"/>
          </a:xfrm>
          <a:prstGeom prst="line">
            <a:avLst/>
          </a:prstGeom>
          <a:noFill/>
          <a:ln w="34925">
            <a:solidFill>
              <a:schemeClr val="tx1"/>
            </a:solidFill>
            <a:round/>
            <a:headEnd/>
            <a:tailEnd/>
          </a:ln>
        </p:spPr>
        <p:txBody>
          <a:bodyPr/>
          <a:lstStyle/>
          <a:p>
            <a:endParaRPr lang="en-US"/>
          </a:p>
        </p:txBody>
      </p:sp>
      <p:sp>
        <p:nvSpPr>
          <p:cNvPr id="94" name="AutoShape 133"/>
          <p:cNvSpPr>
            <a:spLocks noChangeArrowheads="1"/>
          </p:cNvSpPr>
          <p:nvPr/>
        </p:nvSpPr>
        <p:spPr bwMode="auto">
          <a:xfrm>
            <a:off x="2222478" y="3808413"/>
            <a:ext cx="592138" cy="728662"/>
          </a:xfrm>
          <a:prstGeom prst="can">
            <a:avLst>
              <a:gd name="adj" fmla="val 30764"/>
            </a:avLst>
          </a:prstGeom>
          <a:solidFill>
            <a:srgbClr val="CCFF99"/>
          </a:solidFill>
          <a:ln w="9525">
            <a:solidFill>
              <a:schemeClr val="tx1"/>
            </a:solidFill>
            <a:round/>
            <a:headEnd/>
            <a:tailEnd/>
          </a:ln>
        </p:spPr>
        <p:txBody>
          <a:bodyPr wrap="none" anchor="ctr"/>
          <a:lstStyle/>
          <a:p>
            <a:endParaRPr lang="en-US"/>
          </a:p>
        </p:txBody>
      </p:sp>
      <p:sp>
        <p:nvSpPr>
          <p:cNvPr id="95" name="Text Box 134"/>
          <p:cNvSpPr txBox="1">
            <a:spLocks noChangeArrowheads="1"/>
          </p:cNvSpPr>
          <p:nvPr/>
        </p:nvSpPr>
        <p:spPr bwMode="auto">
          <a:xfrm>
            <a:off x="2170091" y="4014788"/>
            <a:ext cx="704850" cy="366712"/>
          </a:xfrm>
          <a:prstGeom prst="rect">
            <a:avLst/>
          </a:prstGeom>
          <a:noFill/>
          <a:ln w="9525">
            <a:noFill/>
            <a:miter lim="800000"/>
            <a:headEnd/>
            <a:tailEnd/>
          </a:ln>
        </p:spPr>
        <p:txBody>
          <a:bodyPr wrap="none">
            <a:spAutoFit/>
          </a:bodyPr>
          <a:lstStyle/>
          <a:p>
            <a:r>
              <a:rPr lang="en-US" dirty="0"/>
              <a:t>IRMIS</a:t>
            </a:r>
          </a:p>
        </p:txBody>
      </p:sp>
      <p:sp>
        <p:nvSpPr>
          <p:cNvPr id="96" name="Line 48"/>
          <p:cNvSpPr>
            <a:spLocks noChangeShapeType="1"/>
          </p:cNvSpPr>
          <p:nvPr/>
        </p:nvSpPr>
        <p:spPr bwMode="auto">
          <a:xfrm>
            <a:off x="2533628" y="2319338"/>
            <a:ext cx="1588" cy="273050"/>
          </a:xfrm>
          <a:prstGeom prst="line">
            <a:avLst/>
          </a:prstGeom>
          <a:noFill/>
          <a:ln w="36720">
            <a:solidFill>
              <a:srgbClr val="CCFF99"/>
            </a:solidFill>
            <a:round/>
            <a:headEnd/>
            <a:tailEnd/>
          </a:ln>
        </p:spPr>
        <p:txBody>
          <a:bodyPr/>
          <a:lstStyle/>
          <a:p>
            <a:endParaRPr lang="en-US"/>
          </a:p>
        </p:txBody>
      </p:sp>
      <p:sp>
        <p:nvSpPr>
          <p:cNvPr id="101" name="Rectangle 100"/>
          <p:cNvSpPr/>
          <p:nvPr/>
        </p:nvSpPr>
        <p:spPr>
          <a:xfrm>
            <a:off x="1354391" y="3634191"/>
            <a:ext cx="938077" cy="646331"/>
          </a:xfrm>
          <a:prstGeom prst="rect">
            <a:avLst/>
          </a:prstGeom>
        </p:spPr>
        <p:txBody>
          <a:bodyPr wrap="none">
            <a:spAutoFit/>
          </a:bodyPr>
          <a:lstStyle/>
          <a:p>
            <a:r>
              <a:rPr lang="en-US" sz="1200" dirty="0" smtClean="0"/>
              <a:t>Serves</a:t>
            </a:r>
          </a:p>
          <a:p>
            <a:r>
              <a:rPr lang="en-US" sz="1200" dirty="0" smtClean="0"/>
              <a:t>Alignment</a:t>
            </a:r>
          </a:p>
          <a:p>
            <a:r>
              <a:rPr lang="en-US" sz="1200" dirty="0" smtClean="0"/>
              <a:t>Magnet </a:t>
            </a:r>
            <a:r>
              <a:rPr lang="en-US" sz="1200" dirty="0" err="1" smtClean="0"/>
              <a:t>Conv</a:t>
            </a:r>
            <a:endParaRPr lang="en-US" sz="1200" dirty="0"/>
          </a:p>
        </p:txBody>
      </p:sp>
      <p:sp>
        <p:nvSpPr>
          <p:cNvPr id="107" name="Rectangle 29"/>
          <p:cNvSpPr>
            <a:spLocks noChangeArrowheads="1"/>
          </p:cNvSpPr>
          <p:nvPr/>
        </p:nvSpPr>
        <p:spPr bwMode="auto">
          <a:xfrm>
            <a:off x="6661174" y="1809386"/>
            <a:ext cx="723931" cy="269714"/>
          </a:xfrm>
          <a:prstGeom prst="rect">
            <a:avLst/>
          </a:prstGeom>
          <a:solidFill>
            <a:srgbClr val="FF0000"/>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a:t>
            </a:r>
            <a:r>
              <a:rPr lang="en-US" sz="1600" dirty="0" smtClean="0">
                <a:solidFill>
                  <a:srgbClr val="000000"/>
                </a:solidFill>
              </a:rPr>
              <a:t>C</a:t>
            </a:r>
            <a:endParaRPr lang="en-US" sz="1600" dirty="0">
              <a:solidFill>
                <a:srgbClr val="000000"/>
              </a:solidFill>
            </a:endParaRPr>
          </a:p>
        </p:txBody>
      </p:sp>
      <p:sp>
        <p:nvSpPr>
          <p:cNvPr id="108" name="Line 48"/>
          <p:cNvSpPr>
            <a:spLocks noChangeShapeType="1"/>
          </p:cNvSpPr>
          <p:nvPr/>
        </p:nvSpPr>
        <p:spPr bwMode="auto">
          <a:xfrm>
            <a:off x="7238853" y="2336276"/>
            <a:ext cx="1588" cy="273050"/>
          </a:xfrm>
          <a:prstGeom prst="line">
            <a:avLst/>
          </a:prstGeom>
          <a:noFill/>
          <a:ln w="36720">
            <a:solidFill>
              <a:srgbClr val="FF0000"/>
            </a:solidFill>
            <a:round/>
            <a:headEnd/>
            <a:tailEnd/>
          </a:ln>
        </p:spPr>
        <p:txBody>
          <a:bodyPr/>
          <a:lstStyle/>
          <a:p>
            <a:endParaRPr lang="en-US"/>
          </a:p>
        </p:txBody>
      </p:sp>
    </p:spTree>
    <p:extLst>
      <p:ext uri="{BB962C8B-B14F-4D97-AF65-F5344CB8AC3E}">
        <p14:creationId xmlns:p14="http://schemas.microsoft.com/office/powerpoint/2010/main" val="102605719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AutoShape 78"/>
          <p:cNvSpPr>
            <a:spLocks noChangeArrowheads="1"/>
          </p:cNvSpPr>
          <p:nvPr/>
        </p:nvSpPr>
        <p:spPr bwMode="auto">
          <a:xfrm>
            <a:off x="6947547" y="3806825"/>
            <a:ext cx="515937" cy="439738"/>
          </a:xfrm>
          <a:prstGeom prst="can">
            <a:avLst>
              <a:gd name="adj" fmla="val 25000"/>
            </a:avLst>
          </a:prstGeom>
          <a:solidFill>
            <a:srgbClr val="CCFF99"/>
          </a:solidFill>
          <a:ln w="9525">
            <a:solidFill>
              <a:schemeClr val="tx1"/>
            </a:solidFill>
            <a:round/>
            <a:headEnd/>
            <a:tailEnd/>
          </a:ln>
        </p:spPr>
        <p:txBody>
          <a:bodyPr wrap="none" anchor="ctr"/>
          <a:lstStyle/>
          <a:p>
            <a:endParaRPr lang="en-US"/>
          </a:p>
        </p:txBody>
      </p:sp>
      <p:sp>
        <p:nvSpPr>
          <p:cNvPr id="2282497" name="Rectangle 1"/>
          <p:cNvSpPr>
            <a:spLocks noGrp="1" noChangeArrowheads="1"/>
          </p:cNvSpPr>
          <p:nvPr>
            <p:ph type="title" idx="4294967295"/>
          </p:nvPr>
        </p:nvSpPr>
        <p:spPr>
          <a:xfrm>
            <a:off x="0" y="215900"/>
            <a:ext cx="9147175" cy="590550"/>
          </a:xfrm>
        </p:spPr>
        <p:txBody>
          <a:bodyPr lIns="0" tIns="0" rIns="0" bIns="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chemeClr val="tx1"/>
                </a:solidFill>
                <a:cs typeface="Times New Roman" pitchFamily="18" charset="0"/>
              </a:rPr>
              <a:t>Build Application Specific Services</a:t>
            </a:r>
            <a:endParaRPr lang="en-US" dirty="0" smtClean="0">
              <a:solidFill>
                <a:schemeClr val="tx1"/>
              </a:solidFill>
              <a:cs typeface="Arial" charset="0"/>
            </a:endParaRPr>
          </a:p>
        </p:txBody>
      </p:sp>
      <p:sp>
        <p:nvSpPr>
          <p:cNvPr id="2282498" name="Text Box 7"/>
          <p:cNvSpPr txBox="1">
            <a:spLocks noChangeArrowheads="1"/>
          </p:cNvSpPr>
          <p:nvPr/>
        </p:nvSpPr>
        <p:spPr bwMode="auto">
          <a:xfrm>
            <a:off x="200025" y="4948236"/>
            <a:ext cx="1055688" cy="422275"/>
          </a:xfrm>
          <a:prstGeom prst="rect">
            <a:avLst/>
          </a:prstGeom>
          <a:noFill/>
          <a:ln w="9525">
            <a:noFill/>
            <a:round/>
            <a:headEnd/>
            <a:tailEnd/>
          </a:ln>
        </p:spPr>
        <p:txBody>
          <a:bodyPr lIns="90000" tIns="46800" rIns="90000" bIns="46800">
            <a:spAutoFit/>
          </a:bodyPr>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i="1">
                <a:solidFill>
                  <a:srgbClr val="000000"/>
                </a:solidFill>
              </a:rPr>
              <a:t>Distributed  Front-Ends</a:t>
            </a:r>
          </a:p>
        </p:txBody>
      </p:sp>
      <p:sp>
        <p:nvSpPr>
          <p:cNvPr id="2282499" name="Rectangle 25"/>
          <p:cNvSpPr>
            <a:spLocks noChangeArrowheads="1"/>
          </p:cNvSpPr>
          <p:nvPr/>
        </p:nvSpPr>
        <p:spPr bwMode="auto">
          <a:xfrm>
            <a:off x="2822575" y="1201738"/>
            <a:ext cx="1255713" cy="620712"/>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MMLT Client</a:t>
            </a:r>
          </a:p>
        </p:txBody>
      </p:sp>
      <p:sp>
        <p:nvSpPr>
          <p:cNvPr id="2282501" name="Line 48"/>
          <p:cNvSpPr>
            <a:spLocks noChangeShapeType="1"/>
          </p:cNvSpPr>
          <p:nvPr/>
        </p:nvSpPr>
        <p:spPr bwMode="auto">
          <a:xfrm>
            <a:off x="3430588" y="2063750"/>
            <a:ext cx="1587" cy="273050"/>
          </a:xfrm>
          <a:prstGeom prst="line">
            <a:avLst/>
          </a:prstGeom>
          <a:noFill/>
          <a:ln w="36703">
            <a:solidFill>
              <a:srgbClr val="FF0000"/>
            </a:solidFill>
            <a:round/>
            <a:headEnd/>
            <a:tailEnd/>
          </a:ln>
        </p:spPr>
        <p:txBody>
          <a:bodyPr/>
          <a:lstStyle/>
          <a:p>
            <a:endParaRPr lang="en-US"/>
          </a:p>
        </p:txBody>
      </p:sp>
      <p:sp>
        <p:nvSpPr>
          <p:cNvPr id="2282502" name="Rectangle 5"/>
          <p:cNvSpPr>
            <a:spLocks noChangeArrowheads="1"/>
          </p:cNvSpPr>
          <p:nvPr/>
        </p:nvSpPr>
        <p:spPr bwMode="auto">
          <a:xfrm>
            <a:off x="1258888" y="4614863"/>
            <a:ext cx="7164387" cy="42862"/>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3" name="Rectangle 11"/>
          <p:cNvSpPr>
            <a:spLocks noChangeArrowheads="1"/>
          </p:cNvSpPr>
          <p:nvPr/>
        </p:nvSpPr>
        <p:spPr bwMode="auto">
          <a:xfrm>
            <a:off x="1004888"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04" name="Rectangle 13"/>
          <p:cNvSpPr>
            <a:spLocks noChangeArrowheads="1"/>
          </p:cNvSpPr>
          <p:nvPr/>
        </p:nvSpPr>
        <p:spPr bwMode="auto">
          <a:xfrm>
            <a:off x="1114425" y="2324100"/>
            <a:ext cx="7356475" cy="42863"/>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5" name="Line 48"/>
          <p:cNvSpPr>
            <a:spLocks noChangeShapeType="1"/>
          </p:cNvSpPr>
          <p:nvPr/>
        </p:nvSpPr>
        <p:spPr bwMode="auto">
          <a:xfrm>
            <a:off x="1255713" y="2328863"/>
            <a:ext cx="0" cy="2301875"/>
          </a:xfrm>
          <a:prstGeom prst="line">
            <a:avLst/>
          </a:prstGeom>
          <a:noFill/>
          <a:ln w="63500">
            <a:solidFill>
              <a:srgbClr val="FF0000"/>
            </a:solidFill>
            <a:round/>
            <a:headEnd/>
            <a:tailEnd/>
          </a:ln>
        </p:spPr>
        <p:txBody>
          <a:bodyPr/>
          <a:lstStyle/>
          <a:p>
            <a:endParaRPr lang="en-US"/>
          </a:p>
        </p:txBody>
      </p:sp>
      <p:sp>
        <p:nvSpPr>
          <p:cNvPr id="2282506" name="Text Box 49"/>
          <p:cNvSpPr txBox="1">
            <a:spLocks noChangeArrowheads="1"/>
          </p:cNvSpPr>
          <p:nvPr/>
        </p:nvSpPr>
        <p:spPr bwMode="auto">
          <a:xfrm>
            <a:off x="1033463" y="2111375"/>
            <a:ext cx="979487" cy="309563"/>
          </a:xfrm>
          <a:prstGeom prst="rect">
            <a:avLst/>
          </a:prstGeom>
          <a:noFill/>
          <a:ln w="9525">
            <a:noFill/>
            <a:round/>
            <a:headEnd/>
            <a:tailEnd/>
          </a:ln>
        </p:spPr>
        <p:txBody>
          <a:bodyPr lIns="90000" tIns="45000" rIns="90000" bIns="45000"/>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000000"/>
                </a:solidFill>
              </a:rPr>
              <a:t>Ethernet</a:t>
            </a:r>
          </a:p>
        </p:txBody>
      </p:sp>
      <p:sp>
        <p:nvSpPr>
          <p:cNvPr id="2282507" name="Line 48"/>
          <p:cNvSpPr>
            <a:spLocks noChangeShapeType="1"/>
          </p:cNvSpPr>
          <p:nvPr/>
        </p:nvSpPr>
        <p:spPr bwMode="auto">
          <a:xfrm>
            <a:off x="1617663" y="4665663"/>
            <a:ext cx="1587" cy="274637"/>
          </a:xfrm>
          <a:prstGeom prst="line">
            <a:avLst/>
          </a:prstGeom>
          <a:noFill/>
          <a:ln w="36720">
            <a:solidFill>
              <a:srgbClr val="FF0000"/>
            </a:solidFill>
            <a:round/>
            <a:headEnd/>
            <a:tailEnd/>
          </a:ln>
        </p:spPr>
        <p:txBody>
          <a:bodyPr/>
          <a:lstStyle/>
          <a:p>
            <a:endParaRPr lang="en-US"/>
          </a:p>
        </p:txBody>
      </p:sp>
      <p:grpSp>
        <p:nvGrpSpPr>
          <p:cNvPr id="2282512" name="Group 61"/>
          <p:cNvGrpSpPr>
            <a:grpSpLocks/>
          </p:cNvGrpSpPr>
          <p:nvPr/>
        </p:nvGrpSpPr>
        <p:grpSpPr bwMode="auto">
          <a:xfrm>
            <a:off x="1458913" y="1211263"/>
            <a:ext cx="1263650" cy="1119187"/>
            <a:chOff x="6026150" y="1874838"/>
            <a:chExt cx="1263650" cy="1119855"/>
          </a:xfrm>
        </p:grpSpPr>
        <p:sp>
          <p:nvSpPr>
            <p:cNvPr id="2282589" name="Rectangle 28"/>
            <p:cNvSpPr>
              <a:spLocks noChangeArrowheads="1"/>
            </p:cNvSpPr>
            <p:nvPr/>
          </p:nvSpPr>
          <p:spPr bwMode="auto">
            <a:xfrm>
              <a:off x="6026150" y="1874838"/>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Production HLA Client</a:t>
              </a:r>
            </a:p>
          </p:txBody>
        </p:sp>
        <p:sp>
          <p:nvSpPr>
            <p:cNvPr id="2282590"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91" name="Rectangle 29"/>
            <p:cNvSpPr>
              <a:spLocks noChangeArrowheads="1"/>
            </p:cNvSpPr>
            <p:nvPr/>
          </p:nvSpPr>
          <p:spPr bwMode="auto">
            <a:xfrm>
              <a:off x="6026150" y="2473325"/>
              <a:ext cx="631825" cy="269875"/>
            </a:xfrm>
            <a:prstGeom prst="rect">
              <a:avLst/>
            </a:prstGeom>
            <a:solidFill>
              <a:srgbClr val="FFFFCC"/>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3" name="Rectangle 26"/>
          <p:cNvSpPr>
            <a:spLocks noChangeArrowheads="1"/>
          </p:cNvSpPr>
          <p:nvPr/>
        </p:nvSpPr>
        <p:spPr bwMode="auto">
          <a:xfrm>
            <a:off x="2822575" y="1800225"/>
            <a:ext cx="1265238" cy="255588"/>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nvGrpSpPr>
          <p:cNvPr id="2282514" name="Group 62"/>
          <p:cNvGrpSpPr>
            <a:grpSpLocks/>
          </p:cNvGrpSpPr>
          <p:nvPr/>
        </p:nvGrpSpPr>
        <p:grpSpPr bwMode="auto">
          <a:xfrm>
            <a:off x="5924550" y="948786"/>
            <a:ext cx="1470025" cy="1381664"/>
            <a:chOff x="6026150" y="1612206"/>
            <a:chExt cx="1263650" cy="1382487"/>
          </a:xfrm>
        </p:grpSpPr>
        <p:sp>
          <p:nvSpPr>
            <p:cNvPr id="2282586" name="Rectangle 28"/>
            <p:cNvSpPr>
              <a:spLocks noChangeArrowheads="1"/>
            </p:cNvSpPr>
            <p:nvPr/>
          </p:nvSpPr>
          <p:spPr bwMode="auto">
            <a:xfrm>
              <a:off x="6026150" y="1612206"/>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Control System Studio</a:t>
              </a:r>
            </a:p>
          </p:txBody>
        </p:sp>
        <p:sp>
          <p:nvSpPr>
            <p:cNvPr id="2282587"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88" name="Rectangle 29"/>
            <p:cNvSpPr>
              <a:spLocks noChangeArrowheads="1"/>
            </p:cNvSpPr>
            <p:nvPr/>
          </p:nvSpPr>
          <p:spPr bwMode="auto">
            <a:xfrm>
              <a:off x="6026151" y="2473325"/>
              <a:ext cx="622299" cy="269875"/>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5" name="Rectangle 12"/>
          <p:cNvSpPr>
            <a:spLocks noChangeArrowheads="1"/>
          </p:cNvSpPr>
          <p:nvPr/>
        </p:nvSpPr>
        <p:spPr bwMode="auto">
          <a:xfrm>
            <a:off x="1079500" y="5153551"/>
            <a:ext cx="1079500" cy="246856"/>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Diag</a:t>
            </a:r>
            <a:r>
              <a:rPr lang="en-US" sz="1600" dirty="0" smtClean="0">
                <a:solidFill>
                  <a:srgbClr val="000000"/>
                </a:solidFill>
              </a:rPr>
              <a:t> Database</a:t>
            </a:r>
            <a:endParaRPr lang="en-US" sz="1600" dirty="0">
              <a:solidFill>
                <a:srgbClr val="000000"/>
              </a:solidFill>
            </a:endParaRPr>
          </a:p>
        </p:txBody>
      </p:sp>
      <p:sp>
        <p:nvSpPr>
          <p:cNvPr id="2282516" name="Rectangle 12"/>
          <p:cNvSpPr>
            <a:spLocks noChangeArrowheads="1"/>
          </p:cNvSpPr>
          <p:nvPr/>
        </p:nvSpPr>
        <p:spPr bwMode="auto">
          <a:xfrm>
            <a:off x="1079500" y="488367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19" name="Line 73"/>
          <p:cNvSpPr>
            <a:spLocks noChangeShapeType="1"/>
          </p:cNvSpPr>
          <p:nvPr/>
        </p:nvSpPr>
        <p:spPr bwMode="auto">
          <a:xfrm>
            <a:off x="1609725" y="5393804"/>
            <a:ext cx="0" cy="144462"/>
          </a:xfrm>
          <a:prstGeom prst="line">
            <a:avLst/>
          </a:prstGeom>
          <a:noFill/>
          <a:ln w="34925">
            <a:solidFill>
              <a:schemeClr val="tx1"/>
            </a:solidFill>
            <a:round/>
            <a:headEnd/>
            <a:tailEnd/>
          </a:ln>
        </p:spPr>
        <p:txBody>
          <a:bodyPr/>
          <a:lstStyle/>
          <a:p>
            <a:endParaRPr lang="en-US"/>
          </a:p>
        </p:txBody>
      </p:sp>
      <p:sp>
        <p:nvSpPr>
          <p:cNvPr id="2282529" name="Rectangle 11"/>
          <p:cNvSpPr>
            <a:spLocks noChangeArrowheads="1"/>
          </p:cNvSpPr>
          <p:nvPr/>
        </p:nvSpPr>
        <p:spPr bwMode="auto">
          <a:xfrm>
            <a:off x="23399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0" name="Line 48"/>
          <p:cNvSpPr>
            <a:spLocks noChangeShapeType="1"/>
          </p:cNvSpPr>
          <p:nvPr/>
        </p:nvSpPr>
        <p:spPr bwMode="auto">
          <a:xfrm>
            <a:off x="2952750" y="4667250"/>
            <a:ext cx="1588" cy="274638"/>
          </a:xfrm>
          <a:prstGeom prst="line">
            <a:avLst/>
          </a:prstGeom>
          <a:noFill/>
          <a:ln w="36720">
            <a:solidFill>
              <a:srgbClr val="FF0000"/>
            </a:solidFill>
            <a:round/>
            <a:headEnd/>
            <a:tailEnd/>
          </a:ln>
        </p:spPr>
        <p:txBody>
          <a:bodyPr/>
          <a:lstStyle/>
          <a:p>
            <a:endParaRPr lang="en-US"/>
          </a:p>
        </p:txBody>
      </p:sp>
      <p:sp>
        <p:nvSpPr>
          <p:cNvPr id="2282531" name="Rectangle 12"/>
          <p:cNvSpPr>
            <a:spLocks noChangeArrowheads="1"/>
          </p:cNvSpPr>
          <p:nvPr/>
        </p:nvSpPr>
        <p:spPr bwMode="auto">
          <a:xfrm>
            <a:off x="2414588" y="488314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PS Database</a:t>
            </a:r>
            <a:endParaRPr lang="en-US" sz="1400" dirty="0">
              <a:solidFill>
                <a:srgbClr val="000000"/>
              </a:solidFill>
            </a:endParaRPr>
          </a:p>
        </p:txBody>
      </p:sp>
      <p:sp>
        <p:nvSpPr>
          <p:cNvPr id="2282532" name="Rectangle 12"/>
          <p:cNvSpPr>
            <a:spLocks noChangeArrowheads="1"/>
          </p:cNvSpPr>
          <p:nvPr/>
        </p:nvSpPr>
        <p:spPr bwMode="auto">
          <a:xfrm>
            <a:off x="2414588" y="487679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34" name="Line 94"/>
          <p:cNvSpPr>
            <a:spLocks noChangeShapeType="1"/>
          </p:cNvSpPr>
          <p:nvPr/>
        </p:nvSpPr>
        <p:spPr bwMode="auto">
          <a:xfrm>
            <a:off x="2944813" y="5389032"/>
            <a:ext cx="0" cy="144463"/>
          </a:xfrm>
          <a:prstGeom prst="line">
            <a:avLst/>
          </a:prstGeom>
          <a:noFill/>
          <a:ln w="34925">
            <a:solidFill>
              <a:schemeClr val="tx1"/>
            </a:solidFill>
            <a:round/>
            <a:headEnd/>
            <a:tailEnd/>
          </a:ln>
        </p:spPr>
        <p:txBody>
          <a:bodyPr/>
          <a:lstStyle/>
          <a:p>
            <a:endParaRPr lang="en-US"/>
          </a:p>
        </p:txBody>
      </p:sp>
      <p:sp>
        <p:nvSpPr>
          <p:cNvPr id="2282535" name="Rectangle 11"/>
          <p:cNvSpPr>
            <a:spLocks noChangeArrowheads="1"/>
          </p:cNvSpPr>
          <p:nvPr/>
        </p:nvSpPr>
        <p:spPr bwMode="auto">
          <a:xfrm>
            <a:off x="3706813"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6" name="Line 48"/>
          <p:cNvSpPr>
            <a:spLocks noChangeShapeType="1"/>
          </p:cNvSpPr>
          <p:nvPr/>
        </p:nvSpPr>
        <p:spPr bwMode="auto">
          <a:xfrm>
            <a:off x="4319588" y="4665663"/>
            <a:ext cx="1587" cy="274637"/>
          </a:xfrm>
          <a:prstGeom prst="line">
            <a:avLst/>
          </a:prstGeom>
          <a:noFill/>
          <a:ln w="36720">
            <a:solidFill>
              <a:srgbClr val="FF0000"/>
            </a:solidFill>
            <a:round/>
            <a:headEnd/>
            <a:tailEnd/>
          </a:ln>
        </p:spPr>
        <p:txBody>
          <a:bodyPr/>
          <a:lstStyle/>
          <a:p>
            <a:endParaRPr lang="en-US"/>
          </a:p>
        </p:txBody>
      </p:sp>
      <p:sp>
        <p:nvSpPr>
          <p:cNvPr id="2282537" name="Rectangle 12"/>
          <p:cNvSpPr>
            <a:spLocks noChangeArrowheads="1"/>
          </p:cNvSpPr>
          <p:nvPr/>
        </p:nvSpPr>
        <p:spPr bwMode="auto">
          <a:xfrm>
            <a:off x="3781425" y="4881561"/>
            <a:ext cx="1079500" cy="493712"/>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RF Database</a:t>
            </a:r>
            <a:endParaRPr lang="en-US" sz="1600" dirty="0">
              <a:solidFill>
                <a:srgbClr val="000000"/>
              </a:solidFill>
            </a:endParaRPr>
          </a:p>
        </p:txBody>
      </p:sp>
      <p:sp>
        <p:nvSpPr>
          <p:cNvPr id="2282538" name="Rectangle 12"/>
          <p:cNvSpPr>
            <a:spLocks noChangeArrowheads="1"/>
          </p:cNvSpPr>
          <p:nvPr/>
        </p:nvSpPr>
        <p:spPr bwMode="auto">
          <a:xfrm>
            <a:off x="3781425" y="4875211"/>
            <a:ext cx="53657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40" name="Line 100"/>
          <p:cNvSpPr>
            <a:spLocks noChangeShapeType="1"/>
          </p:cNvSpPr>
          <p:nvPr/>
        </p:nvSpPr>
        <p:spPr bwMode="auto">
          <a:xfrm>
            <a:off x="4311650" y="5387445"/>
            <a:ext cx="0" cy="144462"/>
          </a:xfrm>
          <a:prstGeom prst="line">
            <a:avLst/>
          </a:prstGeom>
          <a:noFill/>
          <a:ln w="34925">
            <a:solidFill>
              <a:schemeClr val="tx1"/>
            </a:solidFill>
            <a:round/>
            <a:headEnd/>
            <a:tailEnd/>
          </a:ln>
        </p:spPr>
        <p:txBody>
          <a:bodyPr/>
          <a:lstStyle/>
          <a:p>
            <a:endParaRPr lang="en-US"/>
          </a:p>
        </p:txBody>
      </p:sp>
      <p:sp>
        <p:nvSpPr>
          <p:cNvPr id="2282541" name="Rectangle 11"/>
          <p:cNvSpPr>
            <a:spLocks noChangeArrowheads="1"/>
          </p:cNvSpPr>
          <p:nvPr/>
        </p:nvSpPr>
        <p:spPr bwMode="auto">
          <a:xfrm>
            <a:off x="50577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2" name="Line 48"/>
          <p:cNvSpPr>
            <a:spLocks noChangeShapeType="1"/>
          </p:cNvSpPr>
          <p:nvPr/>
        </p:nvSpPr>
        <p:spPr bwMode="auto">
          <a:xfrm>
            <a:off x="5670550" y="4667250"/>
            <a:ext cx="1588" cy="274638"/>
          </a:xfrm>
          <a:prstGeom prst="line">
            <a:avLst/>
          </a:prstGeom>
          <a:noFill/>
          <a:ln w="36720">
            <a:solidFill>
              <a:srgbClr val="FF0000"/>
            </a:solidFill>
            <a:round/>
            <a:headEnd/>
            <a:tailEnd/>
          </a:ln>
        </p:spPr>
        <p:txBody>
          <a:bodyPr/>
          <a:lstStyle/>
          <a:p>
            <a:endParaRPr lang="en-US"/>
          </a:p>
        </p:txBody>
      </p:sp>
      <p:sp>
        <p:nvSpPr>
          <p:cNvPr id="2282543" name="Rectangle 12"/>
          <p:cNvSpPr>
            <a:spLocks noChangeArrowheads="1"/>
          </p:cNvSpPr>
          <p:nvPr/>
        </p:nvSpPr>
        <p:spPr bwMode="auto">
          <a:xfrm>
            <a:off x="5132388" y="488314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Vac</a:t>
            </a:r>
            <a:r>
              <a:rPr lang="en-US" sz="1600" dirty="0" smtClean="0">
                <a:solidFill>
                  <a:srgbClr val="000000"/>
                </a:solidFill>
              </a:rPr>
              <a:t> Database</a:t>
            </a:r>
            <a:endParaRPr lang="en-US" sz="1600" dirty="0">
              <a:solidFill>
                <a:srgbClr val="000000"/>
              </a:solidFill>
            </a:endParaRPr>
          </a:p>
        </p:txBody>
      </p:sp>
      <p:sp>
        <p:nvSpPr>
          <p:cNvPr id="2282544" name="Rectangle 12"/>
          <p:cNvSpPr>
            <a:spLocks noChangeArrowheads="1"/>
          </p:cNvSpPr>
          <p:nvPr/>
        </p:nvSpPr>
        <p:spPr bwMode="auto">
          <a:xfrm>
            <a:off x="5132388" y="487679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46" name="Line 106"/>
          <p:cNvSpPr>
            <a:spLocks noChangeShapeType="1"/>
          </p:cNvSpPr>
          <p:nvPr/>
        </p:nvSpPr>
        <p:spPr bwMode="auto">
          <a:xfrm>
            <a:off x="5662613" y="5389032"/>
            <a:ext cx="0" cy="144463"/>
          </a:xfrm>
          <a:prstGeom prst="line">
            <a:avLst/>
          </a:prstGeom>
          <a:noFill/>
          <a:ln w="34925">
            <a:solidFill>
              <a:schemeClr val="tx1"/>
            </a:solidFill>
            <a:round/>
            <a:headEnd/>
            <a:tailEnd/>
          </a:ln>
        </p:spPr>
        <p:txBody>
          <a:bodyPr/>
          <a:lstStyle/>
          <a:p>
            <a:endParaRPr lang="en-US"/>
          </a:p>
        </p:txBody>
      </p:sp>
      <p:sp>
        <p:nvSpPr>
          <p:cNvPr id="2282547" name="Rectangle 11"/>
          <p:cNvSpPr>
            <a:spLocks noChangeArrowheads="1"/>
          </p:cNvSpPr>
          <p:nvPr/>
        </p:nvSpPr>
        <p:spPr bwMode="auto">
          <a:xfrm>
            <a:off x="6424613" y="552397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8" name="Line 48"/>
          <p:cNvSpPr>
            <a:spLocks noChangeShapeType="1"/>
          </p:cNvSpPr>
          <p:nvPr/>
        </p:nvSpPr>
        <p:spPr bwMode="auto">
          <a:xfrm>
            <a:off x="7037388" y="4660900"/>
            <a:ext cx="1587" cy="274638"/>
          </a:xfrm>
          <a:prstGeom prst="line">
            <a:avLst/>
          </a:prstGeom>
          <a:noFill/>
          <a:ln w="36720">
            <a:solidFill>
              <a:srgbClr val="FF0000"/>
            </a:solidFill>
            <a:round/>
            <a:headEnd/>
            <a:tailEnd/>
          </a:ln>
        </p:spPr>
        <p:txBody>
          <a:bodyPr/>
          <a:lstStyle/>
          <a:p>
            <a:endParaRPr lang="en-US"/>
          </a:p>
        </p:txBody>
      </p:sp>
      <p:sp>
        <p:nvSpPr>
          <p:cNvPr id="2282549" name="Rectangle 12"/>
          <p:cNvSpPr>
            <a:spLocks noChangeArrowheads="1"/>
          </p:cNvSpPr>
          <p:nvPr/>
        </p:nvSpPr>
        <p:spPr bwMode="auto">
          <a:xfrm>
            <a:off x="6499225" y="487679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Util</a:t>
            </a:r>
            <a:r>
              <a:rPr lang="en-US" sz="1600" dirty="0" smtClean="0">
                <a:solidFill>
                  <a:srgbClr val="000000"/>
                </a:solidFill>
              </a:rPr>
              <a:t> Database</a:t>
            </a:r>
            <a:endParaRPr lang="en-US" sz="1600" dirty="0">
              <a:solidFill>
                <a:srgbClr val="000000"/>
              </a:solidFill>
            </a:endParaRPr>
          </a:p>
        </p:txBody>
      </p:sp>
      <p:sp>
        <p:nvSpPr>
          <p:cNvPr id="2282550" name="Rectangle 12"/>
          <p:cNvSpPr>
            <a:spLocks noChangeArrowheads="1"/>
          </p:cNvSpPr>
          <p:nvPr/>
        </p:nvSpPr>
        <p:spPr bwMode="auto">
          <a:xfrm>
            <a:off x="6499225" y="4870448"/>
            <a:ext cx="53657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52" name="Line 112"/>
          <p:cNvSpPr>
            <a:spLocks noChangeShapeType="1"/>
          </p:cNvSpPr>
          <p:nvPr/>
        </p:nvSpPr>
        <p:spPr bwMode="auto">
          <a:xfrm>
            <a:off x="7029450" y="5382682"/>
            <a:ext cx="0" cy="144463"/>
          </a:xfrm>
          <a:prstGeom prst="line">
            <a:avLst/>
          </a:prstGeom>
          <a:noFill/>
          <a:ln w="34925">
            <a:solidFill>
              <a:schemeClr val="tx1"/>
            </a:solidFill>
            <a:round/>
            <a:headEnd/>
            <a:tailEnd/>
          </a:ln>
        </p:spPr>
        <p:txBody>
          <a:bodyPr/>
          <a:lstStyle/>
          <a:p>
            <a:endParaRPr lang="en-US"/>
          </a:p>
        </p:txBody>
      </p:sp>
      <p:sp>
        <p:nvSpPr>
          <p:cNvPr id="2282559" name="Rectangle 25"/>
          <p:cNvSpPr>
            <a:spLocks noChangeArrowheads="1"/>
          </p:cNvSpPr>
          <p:nvPr/>
        </p:nvSpPr>
        <p:spPr bwMode="auto">
          <a:xfrm>
            <a:off x="4205287" y="1203325"/>
            <a:ext cx="1492250" cy="620713"/>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smtClean="0">
                <a:solidFill>
                  <a:srgbClr val="000000"/>
                </a:solidFill>
              </a:rPr>
              <a:t>Matlab</a:t>
            </a:r>
            <a:r>
              <a:rPr lang="en-US" dirty="0" smtClean="0">
                <a:solidFill>
                  <a:srgbClr val="000000"/>
                </a:solidFill>
              </a:rPr>
              <a:t>, SDDS, </a:t>
            </a:r>
            <a:r>
              <a:rPr lang="en-US" dirty="0" smtClean="0"/>
              <a:t>Python</a:t>
            </a:r>
            <a:endParaRPr lang="en-US" dirty="0"/>
          </a:p>
        </p:txBody>
      </p:sp>
      <p:sp>
        <p:nvSpPr>
          <p:cNvPr id="2282560" name="Line 48"/>
          <p:cNvSpPr>
            <a:spLocks noChangeShapeType="1"/>
          </p:cNvSpPr>
          <p:nvPr/>
        </p:nvSpPr>
        <p:spPr bwMode="auto">
          <a:xfrm>
            <a:off x="5040316" y="2056895"/>
            <a:ext cx="1588" cy="273050"/>
          </a:xfrm>
          <a:prstGeom prst="line">
            <a:avLst/>
          </a:prstGeom>
          <a:noFill/>
          <a:ln w="36720">
            <a:solidFill>
              <a:srgbClr val="FF0000"/>
            </a:solidFill>
            <a:round/>
            <a:headEnd/>
            <a:tailEnd/>
          </a:ln>
        </p:spPr>
        <p:txBody>
          <a:bodyPr/>
          <a:lstStyle/>
          <a:p>
            <a:endParaRPr lang="en-US"/>
          </a:p>
        </p:txBody>
      </p:sp>
      <p:sp>
        <p:nvSpPr>
          <p:cNvPr id="2282561" name="Rectangle 26"/>
          <p:cNvSpPr>
            <a:spLocks noChangeArrowheads="1"/>
          </p:cNvSpPr>
          <p:nvPr/>
        </p:nvSpPr>
        <p:spPr bwMode="auto">
          <a:xfrm>
            <a:off x="4205288" y="1801813"/>
            <a:ext cx="835027" cy="255587"/>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sp>
        <p:nvSpPr>
          <p:cNvPr id="2282580" name="Rectangle 11"/>
          <p:cNvSpPr>
            <a:spLocks noChangeArrowheads="1"/>
          </p:cNvSpPr>
          <p:nvPr/>
        </p:nvSpPr>
        <p:spPr bwMode="auto">
          <a:xfrm>
            <a:off x="7761288" y="5553074"/>
            <a:ext cx="1279525" cy="472555"/>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Diamond</a:t>
            </a:r>
            <a:r>
              <a:rPr lang="en-US" sz="1400" dirty="0" smtClean="0">
                <a:solidFill>
                  <a:srgbClr val="000000"/>
                </a:solidFill>
              </a:rPr>
              <a:t> </a:t>
            </a:r>
            <a:r>
              <a:rPr lang="en-US" sz="1400" dirty="0">
                <a:solidFill>
                  <a:srgbClr val="000000"/>
                </a:solidFill>
              </a:rPr>
              <a:t>Simulation</a:t>
            </a:r>
          </a:p>
        </p:txBody>
      </p:sp>
      <p:sp>
        <p:nvSpPr>
          <p:cNvPr id="2282581" name="Line 48"/>
          <p:cNvSpPr>
            <a:spLocks noChangeShapeType="1"/>
          </p:cNvSpPr>
          <p:nvPr/>
        </p:nvSpPr>
        <p:spPr bwMode="auto">
          <a:xfrm>
            <a:off x="8374063" y="4656138"/>
            <a:ext cx="1587" cy="274637"/>
          </a:xfrm>
          <a:prstGeom prst="line">
            <a:avLst/>
          </a:prstGeom>
          <a:noFill/>
          <a:ln w="36720">
            <a:solidFill>
              <a:srgbClr val="FF0000"/>
            </a:solidFill>
            <a:round/>
            <a:headEnd/>
            <a:tailEnd/>
          </a:ln>
        </p:spPr>
        <p:txBody>
          <a:bodyPr/>
          <a:lstStyle/>
          <a:p>
            <a:endParaRPr lang="en-US"/>
          </a:p>
        </p:txBody>
      </p:sp>
      <p:sp>
        <p:nvSpPr>
          <p:cNvPr id="2282582" name="Rectangle 12"/>
          <p:cNvSpPr>
            <a:spLocks noChangeArrowheads="1"/>
          </p:cNvSpPr>
          <p:nvPr/>
        </p:nvSpPr>
        <p:spPr bwMode="auto">
          <a:xfrm>
            <a:off x="7835900" y="4922838"/>
            <a:ext cx="1079500" cy="493712"/>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a:solidFill>
                  <a:srgbClr val="000000"/>
                </a:solidFill>
              </a:rPr>
              <a:t>Diag</a:t>
            </a:r>
            <a:r>
              <a:rPr lang="en-US" sz="1600" dirty="0">
                <a:solidFill>
                  <a:srgbClr val="000000"/>
                </a:solidFill>
              </a:rPr>
              <a:t> &amp; PS</a:t>
            </a:r>
          </a:p>
        </p:txBody>
      </p:sp>
      <p:sp>
        <p:nvSpPr>
          <p:cNvPr id="2282583" name="Rectangle 12"/>
          <p:cNvSpPr>
            <a:spLocks noChangeArrowheads="1"/>
          </p:cNvSpPr>
          <p:nvPr/>
        </p:nvSpPr>
        <p:spPr bwMode="auto">
          <a:xfrm>
            <a:off x="7835900" y="4916488"/>
            <a:ext cx="53022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85" name="Line 73"/>
          <p:cNvSpPr>
            <a:spLocks noChangeShapeType="1"/>
          </p:cNvSpPr>
          <p:nvPr/>
        </p:nvSpPr>
        <p:spPr bwMode="auto">
          <a:xfrm>
            <a:off x="8366125" y="5411788"/>
            <a:ext cx="0" cy="144462"/>
          </a:xfrm>
          <a:prstGeom prst="line">
            <a:avLst/>
          </a:prstGeom>
          <a:noFill/>
          <a:ln w="34925">
            <a:solidFill>
              <a:schemeClr val="tx1"/>
            </a:solidFill>
            <a:round/>
            <a:headEnd/>
            <a:tailEnd/>
          </a:ln>
        </p:spPr>
        <p:txBody>
          <a:bodyPr/>
          <a:lstStyle/>
          <a:p>
            <a:endParaRPr lang="en-US"/>
          </a:p>
        </p:txBody>
      </p:sp>
      <p:grpSp>
        <p:nvGrpSpPr>
          <p:cNvPr id="97" name="Group 62"/>
          <p:cNvGrpSpPr>
            <a:grpSpLocks/>
          </p:cNvGrpSpPr>
          <p:nvPr/>
        </p:nvGrpSpPr>
        <p:grpSpPr bwMode="auto">
          <a:xfrm>
            <a:off x="7490939" y="1211257"/>
            <a:ext cx="1470025" cy="1119187"/>
            <a:chOff x="6026150" y="1874838"/>
            <a:chExt cx="1263650" cy="1119855"/>
          </a:xfrm>
          <a:solidFill>
            <a:srgbClr val="FFFFCC"/>
          </a:solidFill>
        </p:grpSpPr>
        <p:sp>
          <p:nvSpPr>
            <p:cNvPr id="98" name="Rectangle 28"/>
            <p:cNvSpPr>
              <a:spLocks noChangeArrowheads="1"/>
            </p:cNvSpPr>
            <p:nvPr/>
          </p:nvSpPr>
          <p:spPr bwMode="auto">
            <a:xfrm>
              <a:off x="6026150" y="1874838"/>
              <a:ext cx="1263650" cy="592137"/>
            </a:xfrm>
            <a:prstGeom prst="rect">
              <a:avLst/>
            </a:prstGeom>
            <a:grp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Channel </a:t>
              </a:r>
              <a:r>
                <a:rPr lang="en-US" dirty="0" err="1" smtClean="0">
                  <a:solidFill>
                    <a:srgbClr val="000000"/>
                  </a:solidFill>
                </a:rPr>
                <a:t>Archiver</a:t>
              </a:r>
              <a:endParaRPr lang="en-US" dirty="0">
                <a:solidFill>
                  <a:srgbClr val="000000"/>
                </a:solidFill>
              </a:endParaRPr>
            </a:p>
          </p:txBody>
        </p:sp>
        <p:sp>
          <p:nvSpPr>
            <p:cNvPr id="99" name="Line 48"/>
            <p:cNvSpPr>
              <a:spLocks noChangeShapeType="1"/>
            </p:cNvSpPr>
            <p:nvPr/>
          </p:nvSpPr>
          <p:spPr bwMode="auto">
            <a:xfrm>
              <a:off x="6648450" y="2720975"/>
              <a:ext cx="1588" cy="273718"/>
            </a:xfrm>
            <a:prstGeom prst="line">
              <a:avLst/>
            </a:prstGeom>
            <a:grpFill/>
            <a:ln w="36720">
              <a:solidFill>
                <a:srgbClr val="FF0000"/>
              </a:solidFill>
              <a:round/>
              <a:headEnd/>
              <a:tailEnd/>
            </a:ln>
          </p:spPr>
          <p:txBody>
            <a:bodyPr/>
            <a:lstStyle/>
            <a:p>
              <a:endParaRPr lang="en-US"/>
            </a:p>
          </p:txBody>
        </p:sp>
        <p:sp>
          <p:nvSpPr>
            <p:cNvPr id="100" name="Rectangle 29"/>
            <p:cNvSpPr>
              <a:spLocks noChangeArrowheads="1"/>
            </p:cNvSpPr>
            <p:nvPr/>
          </p:nvSpPr>
          <p:spPr bwMode="auto">
            <a:xfrm>
              <a:off x="6026151" y="2473325"/>
              <a:ext cx="631825" cy="269875"/>
            </a:xfrm>
            <a:prstGeom prst="rect">
              <a:avLst/>
            </a:prstGeom>
            <a:grp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57" name="Rectangle 29"/>
          <p:cNvSpPr>
            <a:spLocks noChangeArrowheads="1"/>
          </p:cNvSpPr>
          <p:nvPr/>
        </p:nvSpPr>
        <p:spPr bwMode="auto">
          <a:xfrm>
            <a:off x="5933011" y="1538442"/>
            <a:ext cx="1452093" cy="269714"/>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PVManager</a:t>
            </a:r>
            <a:endParaRPr lang="en-US" sz="1600" dirty="0">
              <a:solidFill>
                <a:srgbClr val="000000"/>
              </a:solidFill>
            </a:endParaRPr>
          </a:p>
        </p:txBody>
      </p:sp>
      <p:sp>
        <p:nvSpPr>
          <p:cNvPr id="58" name="Rectangle 14"/>
          <p:cNvSpPr>
            <a:spLocks noChangeArrowheads="1"/>
          </p:cNvSpPr>
          <p:nvPr/>
        </p:nvSpPr>
        <p:spPr bwMode="auto">
          <a:xfrm>
            <a:off x="6698309" y="2586038"/>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59" name="Rectangle 15"/>
          <p:cNvSpPr>
            <a:spLocks noChangeArrowheads="1"/>
          </p:cNvSpPr>
          <p:nvPr/>
        </p:nvSpPr>
        <p:spPr bwMode="auto">
          <a:xfrm>
            <a:off x="6698309" y="2886075"/>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000000"/>
                </a:solidFill>
              </a:rPr>
              <a:t>Channel Finder </a:t>
            </a:r>
            <a:r>
              <a:rPr lang="en-US" sz="1200" b="1" dirty="0" err="1">
                <a:solidFill>
                  <a:srgbClr val="000000"/>
                </a:solidFill>
              </a:rPr>
              <a:t>Svr</a:t>
            </a:r>
            <a:endParaRPr lang="en-US" sz="1200" b="1" dirty="0">
              <a:solidFill>
                <a:srgbClr val="000000"/>
              </a:solidFill>
            </a:endParaRPr>
          </a:p>
        </p:txBody>
      </p:sp>
      <p:sp>
        <p:nvSpPr>
          <p:cNvPr id="60" name="Rectangle 15"/>
          <p:cNvSpPr>
            <a:spLocks noChangeArrowheads="1"/>
          </p:cNvSpPr>
          <p:nvPr/>
        </p:nvSpPr>
        <p:spPr bwMode="auto">
          <a:xfrm>
            <a:off x="6699897" y="3252788"/>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SQL</a:t>
            </a:r>
          </a:p>
        </p:txBody>
      </p:sp>
      <p:sp>
        <p:nvSpPr>
          <p:cNvPr id="61" name="Line 77"/>
          <p:cNvSpPr>
            <a:spLocks noChangeShapeType="1"/>
          </p:cNvSpPr>
          <p:nvPr/>
        </p:nvSpPr>
        <p:spPr bwMode="auto">
          <a:xfrm>
            <a:off x="7211072" y="3649663"/>
            <a:ext cx="0" cy="144462"/>
          </a:xfrm>
          <a:prstGeom prst="line">
            <a:avLst/>
          </a:prstGeom>
          <a:noFill/>
          <a:ln w="34925">
            <a:solidFill>
              <a:schemeClr val="tx1"/>
            </a:solidFill>
            <a:round/>
            <a:headEnd/>
            <a:tailEnd/>
          </a:ln>
        </p:spPr>
        <p:txBody>
          <a:bodyPr/>
          <a:lstStyle/>
          <a:p>
            <a:endParaRPr lang="en-US"/>
          </a:p>
        </p:txBody>
      </p:sp>
      <p:sp>
        <p:nvSpPr>
          <p:cNvPr id="63" name="Text Box 79"/>
          <p:cNvSpPr txBox="1">
            <a:spLocks noChangeArrowheads="1"/>
          </p:cNvSpPr>
          <p:nvPr/>
        </p:nvSpPr>
        <p:spPr bwMode="auto">
          <a:xfrm>
            <a:off x="6906272" y="3890963"/>
            <a:ext cx="579437" cy="366712"/>
          </a:xfrm>
          <a:prstGeom prst="rect">
            <a:avLst/>
          </a:prstGeom>
          <a:noFill/>
          <a:ln w="9525">
            <a:noFill/>
            <a:miter lim="800000"/>
            <a:headEnd/>
            <a:tailEnd/>
          </a:ln>
        </p:spPr>
        <p:txBody>
          <a:bodyPr wrap="none">
            <a:spAutoFit/>
          </a:bodyPr>
          <a:lstStyle/>
          <a:p>
            <a:r>
              <a:rPr lang="en-US" dirty="0"/>
              <a:t>RDB</a:t>
            </a:r>
          </a:p>
        </p:txBody>
      </p:sp>
      <p:sp>
        <p:nvSpPr>
          <p:cNvPr id="64" name="Line 48"/>
          <p:cNvSpPr>
            <a:spLocks noChangeShapeType="1"/>
          </p:cNvSpPr>
          <p:nvPr/>
        </p:nvSpPr>
        <p:spPr bwMode="auto">
          <a:xfrm>
            <a:off x="7266561" y="2345530"/>
            <a:ext cx="1847" cy="247385"/>
          </a:xfrm>
          <a:prstGeom prst="line">
            <a:avLst/>
          </a:prstGeom>
          <a:noFill/>
          <a:ln w="36720">
            <a:solidFill>
              <a:srgbClr val="D8FF6B"/>
            </a:solidFill>
            <a:round/>
            <a:headEnd/>
            <a:tailEnd/>
          </a:ln>
        </p:spPr>
        <p:txBody>
          <a:bodyPr/>
          <a:lstStyle/>
          <a:p>
            <a:endParaRPr lang="en-US"/>
          </a:p>
        </p:txBody>
      </p:sp>
      <p:sp>
        <p:nvSpPr>
          <p:cNvPr id="67" name="Rectangle 29"/>
          <p:cNvSpPr>
            <a:spLocks noChangeArrowheads="1"/>
          </p:cNvSpPr>
          <p:nvPr/>
        </p:nvSpPr>
        <p:spPr bwMode="auto">
          <a:xfrm>
            <a:off x="2096030" y="1809393"/>
            <a:ext cx="63182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68" name="Rectangle 29"/>
          <p:cNvSpPr>
            <a:spLocks noChangeArrowheads="1"/>
          </p:cNvSpPr>
          <p:nvPr/>
        </p:nvSpPr>
        <p:spPr bwMode="auto">
          <a:xfrm>
            <a:off x="4997981" y="1803046"/>
            <a:ext cx="701786" cy="250653"/>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69" name="Rectangle 29"/>
          <p:cNvSpPr>
            <a:spLocks noChangeArrowheads="1"/>
          </p:cNvSpPr>
          <p:nvPr/>
        </p:nvSpPr>
        <p:spPr bwMode="auto">
          <a:xfrm>
            <a:off x="1616605" y="4883148"/>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0" name="Rectangle 29"/>
          <p:cNvSpPr>
            <a:spLocks noChangeArrowheads="1"/>
          </p:cNvSpPr>
          <p:nvPr/>
        </p:nvSpPr>
        <p:spPr bwMode="auto">
          <a:xfrm>
            <a:off x="2954385" y="4874675"/>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1" name="Rectangle 29"/>
          <p:cNvSpPr>
            <a:spLocks noChangeArrowheads="1"/>
          </p:cNvSpPr>
          <p:nvPr/>
        </p:nvSpPr>
        <p:spPr bwMode="auto">
          <a:xfrm>
            <a:off x="4317566" y="4874669"/>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2" name="Rectangle 29"/>
          <p:cNvSpPr>
            <a:spLocks noChangeArrowheads="1"/>
          </p:cNvSpPr>
          <p:nvPr/>
        </p:nvSpPr>
        <p:spPr bwMode="auto">
          <a:xfrm>
            <a:off x="5680747" y="4874663"/>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3" name="Rectangle 29"/>
          <p:cNvSpPr>
            <a:spLocks noChangeArrowheads="1"/>
          </p:cNvSpPr>
          <p:nvPr/>
        </p:nvSpPr>
        <p:spPr bwMode="auto">
          <a:xfrm>
            <a:off x="7043928" y="4866190"/>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4" name="Rectangle 29"/>
          <p:cNvSpPr>
            <a:spLocks noChangeArrowheads="1"/>
          </p:cNvSpPr>
          <p:nvPr/>
        </p:nvSpPr>
        <p:spPr bwMode="auto">
          <a:xfrm>
            <a:off x="8373241" y="4916986"/>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5" name="Rectangle 14"/>
          <p:cNvSpPr>
            <a:spLocks noChangeArrowheads="1"/>
          </p:cNvSpPr>
          <p:nvPr/>
        </p:nvSpPr>
        <p:spPr bwMode="auto">
          <a:xfrm>
            <a:off x="4420680" y="2594499"/>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76" name="Rectangle 15"/>
          <p:cNvSpPr>
            <a:spLocks noChangeArrowheads="1"/>
          </p:cNvSpPr>
          <p:nvPr/>
        </p:nvSpPr>
        <p:spPr bwMode="auto">
          <a:xfrm>
            <a:off x="4420680" y="2894536"/>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smtClean="0">
                <a:solidFill>
                  <a:srgbClr val="000000"/>
                </a:solidFill>
              </a:rPr>
              <a:t>Gather Service</a:t>
            </a:r>
            <a:endParaRPr lang="en-US" sz="1400" b="1" dirty="0">
              <a:solidFill>
                <a:srgbClr val="000000"/>
              </a:solidFill>
            </a:endParaRPr>
          </a:p>
        </p:txBody>
      </p:sp>
      <p:sp>
        <p:nvSpPr>
          <p:cNvPr id="77" name="Rectangle 15"/>
          <p:cNvSpPr>
            <a:spLocks noChangeArrowheads="1"/>
          </p:cNvSpPr>
          <p:nvPr/>
        </p:nvSpPr>
        <p:spPr bwMode="auto">
          <a:xfrm>
            <a:off x="4422268" y="3261249"/>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CAC</a:t>
            </a:r>
            <a:endParaRPr lang="en-US" sz="1400" dirty="0">
              <a:solidFill>
                <a:srgbClr val="000000"/>
              </a:solidFill>
            </a:endParaRPr>
          </a:p>
        </p:txBody>
      </p:sp>
      <p:sp>
        <p:nvSpPr>
          <p:cNvPr id="78" name="Line 48"/>
          <p:cNvSpPr>
            <a:spLocks noChangeShapeType="1"/>
          </p:cNvSpPr>
          <p:nvPr/>
        </p:nvSpPr>
        <p:spPr bwMode="auto">
          <a:xfrm>
            <a:off x="4946146" y="2336276"/>
            <a:ext cx="1588" cy="273050"/>
          </a:xfrm>
          <a:prstGeom prst="line">
            <a:avLst/>
          </a:prstGeom>
          <a:noFill/>
          <a:ln w="36720">
            <a:solidFill>
              <a:srgbClr val="CCFF99"/>
            </a:solidFill>
            <a:round/>
            <a:headEnd/>
            <a:tailEnd/>
          </a:ln>
        </p:spPr>
        <p:txBody>
          <a:bodyPr/>
          <a:lstStyle/>
          <a:p>
            <a:endParaRPr lang="en-US"/>
          </a:p>
        </p:txBody>
      </p:sp>
      <p:sp>
        <p:nvSpPr>
          <p:cNvPr id="79" name="Line 48"/>
          <p:cNvSpPr>
            <a:spLocks noChangeShapeType="1"/>
          </p:cNvSpPr>
          <p:nvPr/>
        </p:nvSpPr>
        <p:spPr bwMode="auto">
          <a:xfrm>
            <a:off x="4971346" y="3657599"/>
            <a:ext cx="1588" cy="957263"/>
          </a:xfrm>
          <a:prstGeom prst="line">
            <a:avLst/>
          </a:prstGeom>
          <a:noFill/>
          <a:ln w="36720">
            <a:solidFill>
              <a:srgbClr val="CCFF99"/>
            </a:solidFill>
            <a:round/>
            <a:headEnd/>
            <a:tailEnd/>
          </a:ln>
        </p:spPr>
        <p:txBody>
          <a:bodyPr/>
          <a:lstStyle/>
          <a:p>
            <a:endParaRPr lang="en-US"/>
          </a:p>
        </p:txBody>
      </p:sp>
      <p:sp>
        <p:nvSpPr>
          <p:cNvPr id="80" name="Rectangle 14"/>
          <p:cNvSpPr>
            <a:spLocks noChangeArrowheads="1"/>
          </p:cNvSpPr>
          <p:nvPr/>
        </p:nvSpPr>
        <p:spPr bwMode="auto">
          <a:xfrm>
            <a:off x="5501357" y="2886075"/>
            <a:ext cx="710532" cy="386286"/>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Xml/http</a:t>
            </a:r>
            <a:endParaRPr lang="en-US" dirty="0">
              <a:solidFill>
                <a:srgbClr val="000000"/>
              </a:solidFill>
            </a:endParaRPr>
          </a:p>
        </p:txBody>
      </p:sp>
      <p:cxnSp>
        <p:nvCxnSpPr>
          <p:cNvPr id="6" name="Straight Connector 5"/>
          <p:cNvCxnSpPr>
            <a:stCxn id="59" idx="1"/>
            <a:endCxn id="80" idx="3"/>
          </p:cNvCxnSpPr>
          <p:nvPr/>
        </p:nvCxnSpPr>
        <p:spPr bwMode="auto">
          <a:xfrm flipH="1">
            <a:off x="6211889" y="3074988"/>
            <a:ext cx="486420" cy="4230"/>
          </a:xfrm>
          <a:prstGeom prst="line">
            <a:avLst/>
          </a:prstGeom>
          <a:noFill/>
          <a:ln w="12700" cap="flat" cmpd="sng" algn="ctr">
            <a:solidFill>
              <a:srgbClr val="CCFF99"/>
            </a:solidFill>
            <a:prstDash val="solid"/>
            <a:round/>
            <a:headEnd type="none" w="med" len="med"/>
            <a:tailEnd type="none" w="med" len="med"/>
          </a:ln>
          <a:effectLst/>
        </p:spPr>
      </p:cxnSp>
      <p:sp>
        <p:nvSpPr>
          <p:cNvPr id="81" name="Rectangle 80"/>
          <p:cNvSpPr/>
          <p:nvPr/>
        </p:nvSpPr>
        <p:spPr>
          <a:xfrm>
            <a:off x="4918955" y="3618858"/>
            <a:ext cx="1391728" cy="646331"/>
          </a:xfrm>
          <a:prstGeom prst="rect">
            <a:avLst/>
          </a:prstGeom>
        </p:spPr>
        <p:txBody>
          <a:bodyPr wrap="none">
            <a:spAutoFit/>
          </a:bodyPr>
          <a:lstStyle/>
          <a:p>
            <a:r>
              <a:rPr lang="en-US" sz="1200" dirty="0"/>
              <a:t>Serves orbit, </a:t>
            </a:r>
            <a:endParaRPr lang="en-US" sz="1200" dirty="0" smtClean="0"/>
          </a:p>
          <a:p>
            <a:r>
              <a:rPr lang="en-US" sz="1200" dirty="0" smtClean="0"/>
              <a:t>magnets</a:t>
            </a:r>
            <a:r>
              <a:rPr lang="en-US" sz="1200" dirty="0"/>
              <a:t>, </a:t>
            </a:r>
            <a:endParaRPr lang="en-US" sz="1200" dirty="0" smtClean="0"/>
          </a:p>
          <a:p>
            <a:r>
              <a:rPr lang="en-US" sz="1200" dirty="0" smtClean="0"/>
              <a:t>any </a:t>
            </a:r>
            <a:r>
              <a:rPr lang="en-US" sz="1200" dirty="0"/>
              <a:t>array of channels</a:t>
            </a:r>
            <a:endParaRPr lang="en-US" sz="1200" dirty="0"/>
          </a:p>
        </p:txBody>
      </p:sp>
      <p:sp>
        <p:nvSpPr>
          <p:cNvPr id="82" name="Rectangle 29"/>
          <p:cNvSpPr>
            <a:spLocks noChangeArrowheads="1"/>
          </p:cNvSpPr>
          <p:nvPr/>
        </p:nvSpPr>
        <p:spPr bwMode="auto">
          <a:xfrm>
            <a:off x="8249302" y="1811507"/>
            <a:ext cx="711661" cy="267601"/>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84" name="Rectangle 14"/>
          <p:cNvSpPr>
            <a:spLocks noChangeArrowheads="1"/>
          </p:cNvSpPr>
          <p:nvPr/>
        </p:nvSpPr>
        <p:spPr bwMode="auto">
          <a:xfrm>
            <a:off x="3201426" y="2611427"/>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85" name="Rectangle 15"/>
          <p:cNvSpPr>
            <a:spLocks noChangeArrowheads="1"/>
          </p:cNvSpPr>
          <p:nvPr/>
        </p:nvSpPr>
        <p:spPr bwMode="auto">
          <a:xfrm>
            <a:off x="3201426" y="2911464"/>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err="1" smtClean="0">
                <a:solidFill>
                  <a:srgbClr val="000000"/>
                </a:solidFill>
              </a:rPr>
              <a:t>PVManager</a:t>
            </a:r>
            <a:r>
              <a:rPr lang="en-US" sz="1400" b="1" dirty="0" smtClean="0">
                <a:solidFill>
                  <a:srgbClr val="000000"/>
                </a:solidFill>
              </a:rPr>
              <a:t> Service</a:t>
            </a:r>
            <a:endParaRPr lang="en-US" sz="1400" b="1" dirty="0">
              <a:solidFill>
                <a:srgbClr val="000000"/>
              </a:solidFill>
            </a:endParaRPr>
          </a:p>
        </p:txBody>
      </p:sp>
      <p:sp>
        <p:nvSpPr>
          <p:cNvPr id="86" name="Rectangle 15"/>
          <p:cNvSpPr>
            <a:spLocks noChangeArrowheads="1"/>
          </p:cNvSpPr>
          <p:nvPr/>
        </p:nvSpPr>
        <p:spPr bwMode="auto">
          <a:xfrm>
            <a:off x="3203014" y="3278177"/>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CAC</a:t>
            </a:r>
            <a:endParaRPr lang="en-US" sz="1400" dirty="0">
              <a:solidFill>
                <a:srgbClr val="000000"/>
              </a:solidFill>
            </a:endParaRPr>
          </a:p>
        </p:txBody>
      </p:sp>
      <p:sp>
        <p:nvSpPr>
          <p:cNvPr id="87" name="Line 48"/>
          <p:cNvSpPr>
            <a:spLocks noChangeShapeType="1"/>
          </p:cNvSpPr>
          <p:nvPr/>
        </p:nvSpPr>
        <p:spPr bwMode="auto">
          <a:xfrm>
            <a:off x="3743861" y="2343155"/>
            <a:ext cx="1587" cy="273050"/>
          </a:xfrm>
          <a:prstGeom prst="line">
            <a:avLst/>
          </a:prstGeom>
          <a:noFill/>
          <a:ln w="36703">
            <a:solidFill>
              <a:srgbClr val="CCFF99"/>
            </a:solidFill>
            <a:round/>
            <a:headEnd/>
            <a:tailEnd/>
          </a:ln>
        </p:spPr>
        <p:txBody>
          <a:bodyPr/>
          <a:lstStyle/>
          <a:p>
            <a:endParaRPr lang="en-US"/>
          </a:p>
        </p:txBody>
      </p:sp>
      <p:sp>
        <p:nvSpPr>
          <p:cNvPr id="88" name="Line 48"/>
          <p:cNvSpPr>
            <a:spLocks noChangeShapeType="1"/>
          </p:cNvSpPr>
          <p:nvPr/>
        </p:nvSpPr>
        <p:spPr bwMode="auto">
          <a:xfrm>
            <a:off x="3782838" y="3673475"/>
            <a:ext cx="1588" cy="957263"/>
          </a:xfrm>
          <a:prstGeom prst="line">
            <a:avLst/>
          </a:prstGeom>
          <a:noFill/>
          <a:ln w="36720">
            <a:solidFill>
              <a:srgbClr val="CCFF99"/>
            </a:solidFill>
            <a:round/>
            <a:headEnd/>
            <a:tailEnd/>
          </a:ln>
        </p:spPr>
        <p:txBody>
          <a:bodyPr/>
          <a:lstStyle/>
          <a:p>
            <a:endParaRPr lang="en-US"/>
          </a:p>
        </p:txBody>
      </p:sp>
      <p:sp>
        <p:nvSpPr>
          <p:cNvPr id="89" name="Rectangle 88"/>
          <p:cNvSpPr/>
          <p:nvPr/>
        </p:nvSpPr>
        <p:spPr>
          <a:xfrm>
            <a:off x="3716690" y="3684999"/>
            <a:ext cx="1327608" cy="646331"/>
          </a:xfrm>
          <a:prstGeom prst="rect">
            <a:avLst/>
          </a:prstGeom>
        </p:spPr>
        <p:txBody>
          <a:bodyPr wrap="none">
            <a:spAutoFit/>
          </a:bodyPr>
          <a:lstStyle/>
          <a:p>
            <a:r>
              <a:rPr lang="en-US" sz="1200" dirty="0"/>
              <a:t>Serves </a:t>
            </a:r>
            <a:r>
              <a:rPr lang="en-US" sz="1200" dirty="0" smtClean="0"/>
              <a:t>Tables</a:t>
            </a:r>
            <a:endParaRPr lang="en-US" sz="1200" dirty="0"/>
          </a:p>
          <a:p>
            <a:r>
              <a:rPr lang="en-US" sz="1200" dirty="0" err="1" smtClean="0"/>
              <a:t>Mutti</a:t>
            </a:r>
            <a:r>
              <a:rPr lang="en-US" sz="1200" dirty="0" smtClean="0"/>
              <a:t>-channel arrays</a:t>
            </a:r>
          </a:p>
          <a:p>
            <a:r>
              <a:rPr lang="en-US" sz="1200" dirty="0" smtClean="0"/>
              <a:t>Statistics</a:t>
            </a:r>
          </a:p>
        </p:txBody>
      </p:sp>
      <p:sp>
        <p:nvSpPr>
          <p:cNvPr id="90" name="Rectangle 14"/>
          <p:cNvSpPr>
            <a:spLocks noChangeArrowheads="1"/>
          </p:cNvSpPr>
          <p:nvPr/>
        </p:nvSpPr>
        <p:spPr bwMode="auto">
          <a:xfrm>
            <a:off x="1989116" y="2587625"/>
            <a:ext cx="1079500" cy="300038"/>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91" name="Rectangle 15"/>
          <p:cNvSpPr>
            <a:spLocks noChangeArrowheads="1"/>
          </p:cNvSpPr>
          <p:nvPr/>
        </p:nvSpPr>
        <p:spPr bwMode="auto">
          <a:xfrm>
            <a:off x="1989116" y="2887663"/>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000000"/>
                </a:solidFill>
              </a:rPr>
              <a:t>Configuration Data</a:t>
            </a:r>
            <a:endParaRPr lang="en-US" sz="1200" b="1" dirty="0">
              <a:solidFill>
                <a:srgbClr val="000000"/>
              </a:solidFill>
            </a:endParaRPr>
          </a:p>
        </p:txBody>
      </p:sp>
      <p:sp>
        <p:nvSpPr>
          <p:cNvPr id="92" name="Rectangle 15"/>
          <p:cNvSpPr>
            <a:spLocks noChangeArrowheads="1"/>
          </p:cNvSpPr>
          <p:nvPr/>
        </p:nvSpPr>
        <p:spPr bwMode="auto">
          <a:xfrm>
            <a:off x="1992291" y="3262313"/>
            <a:ext cx="1076325" cy="403225"/>
          </a:xfrm>
          <a:prstGeom prst="rect">
            <a:avLst/>
          </a:prstGeom>
          <a:solidFill>
            <a:srgbClr val="CCFF99"/>
          </a:solidFill>
          <a:ln w="25527">
            <a:solidFill>
              <a:srgbClr val="00006F"/>
            </a:solidFill>
            <a:miter lim="800000"/>
            <a:headEnd/>
            <a:tailEnd/>
          </a:ln>
        </p:spPr>
        <p:txBody>
          <a:bodyPr wrap="none" lIns="90000" tIns="0" rIns="90000" bIns="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SQL</a:t>
            </a:r>
          </a:p>
        </p:txBody>
      </p:sp>
      <p:sp>
        <p:nvSpPr>
          <p:cNvPr id="93" name="Line 132"/>
          <p:cNvSpPr>
            <a:spLocks noChangeShapeType="1"/>
          </p:cNvSpPr>
          <p:nvPr/>
        </p:nvSpPr>
        <p:spPr bwMode="auto">
          <a:xfrm>
            <a:off x="2525691" y="3659188"/>
            <a:ext cx="0" cy="144462"/>
          </a:xfrm>
          <a:prstGeom prst="line">
            <a:avLst/>
          </a:prstGeom>
          <a:noFill/>
          <a:ln w="34925">
            <a:solidFill>
              <a:schemeClr val="tx1"/>
            </a:solidFill>
            <a:round/>
            <a:headEnd/>
            <a:tailEnd/>
          </a:ln>
        </p:spPr>
        <p:txBody>
          <a:bodyPr/>
          <a:lstStyle/>
          <a:p>
            <a:endParaRPr lang="en-US"/>
          </a:p>
        </p:txBody>
      </p:sp>
      <p:sp>
        <p:nvSpPr>
          <p:cNvPr id="94" name="AutoShape 133"/>
          <p:cNvSpPr>
            <a:spLocks noChangeArrowheads="1"/>
          </p:cNvSpPr>
          <p:nvPr/>
        </p:nvSpPr>
        <p:spPr bwMode="auto">
          <a:xfrm>
            <a:off x="2222478" y="3808413"/>
            <a:ext cx="592138" cy="728662"/>
          </a:xfrm>
          <a:prstGeom prst="can">
            <a:avLst>
              <a:gd name="adj" fmla="val 30764"/>
            </a:avLst>
          </a:prstGeom>
          <a:solidFill>
            <a:srgbClr val="CCFF99"/>
          </a:solidFill>
          <a:ln w="9525">
            <a:solidFill>
              <a:schemeClr val="tx1"/>
            </a:solidFill>
            <a:round/>
            <a:headEnd/>
            <a:tailEnd/>
          </a:ln>
        </p:spPr>
        <p:txBody>
          <a:bodyPr wrap="none" anchor="ctr"/>
          <a:lstStyle/>
          <a:p>
            <a:endParaRPr lang="en-US"/>
          </a:p>
        </p:txBody>
      </p:sp>
      <p:sp>
        <p:nvSpPr>
          <p:cNvPr id="95" name="Text Box 134"/>
          <p:cNvSpPr txBox="1">
            <a:spLocks noChangeArrowheads="1"/>
          </p:cNvSpPr>
          <p:nvPr/>
        </p:nvSpPr>
        <p:spPr bwMode="auto">
          <a:xfrm>
            <a:off x="2170091" y="4014788"/>
            <a:ext cx="704850" cy="366712"/>
          </a:xfrm>
          <a:prstGeom prst="rect">
            <a:avLst/>
          </a:prstGeom>
          <a:noFill/>
          <a:ln w="9525">
            <a:noFill/>
            <a:miter lim="800000"/>
            <a:headEnd/>
            <a:tailEnd/>
          </a:ln>
        </p:spPr>
        <p:txBody>
          <a:bodyPr wrap="none">
            <a:spAutoFit/>
          </a:bodyPr>
          <a:lstStyle/>
          <a:p>
            <a:r>
              <a:rPr lang="en-US" dirty="0"/>
              <a:t>IRMIS</a:t>
            </a:r>
          </a:p>
        </p:txBody>
      </p:sp>
      <p:sp>
        <p:nvSpPr>
          <p:cNvPr id="96" name="Line 48"/>
          <p:cNvSpPr>
            <a:spLocks noChangeShapeType="1"/>
          </p:cNvSpPr>
          <p:nvPr/>
        </p:nvSpPr>
        <p:spPr bwMode="auto">
          <a:xfrm>
            <a:off x="2533628" y="2319338"/>
            <a:ext cx="1588" cy="273050"/>
          </a:xfrm>
          <a:prstGeom prst="line">
            <a:avLst/>
          </a:prstGeom>
          <a:noFill/>
          <a:ln w="36720">
            <a:solidFill>
              <a:srgbClr val="CCFF99"/>
            </a:solidFill>
            <a:round/>
            <a:headEnd/>
            <a:tailEnd/>
          </a:ln>
        </p:spPr>
        <p:txBody>
          <a:bodyPr/>
          <a:lstStyle/>
          <a:p>
            <a:endParaRPr lang="en-US"/>
          </a:p>
        </p:txBody>
      </p:sp>
      <p:sp>
        <p:nvSpPr>
          <p:cNvPr id="101" name="Rectangle 100"/>
          <p:cNvSpPr/>
          <p:nvPr/>
        </p:nvSpPr>
        <p:spPr>
          <a:xfrm>
            <a:off x="1354391" y="3634191"/>
            <a:ext cx="938077" cy="646331"/>
          </a:xfrm>
          <a:prstGeom prst="rect">
            <a:avLst/>
          </a:prstGeom>
        </p:spPr>
        <p:txBody>
          <a:bodyPr wrap="none">
            <a:spAutoFit/>
          </a:bodyPr>
          <a:lstStyle/>
          <a:p>
            <a:r>
              <a:rPr lang="en-US" sz="1200" dirty="0" smtClean="0"/>
              <a:t>Serves</a:t>
            </a:r>
          </a:p>
          <a:p>
            <a:r>
              <a:rPr lang="en-US" sz="1200" dirty="0" smtClean="0"/>
              <a:t>Alignment</a:t>
            </a:r>
          </a:p>
          <a:p>
            <a:r>
              <a:rPr lang="en-US" sz="1200" dirty="0" smtClean="0"/>
              <a:t>Magnet </a:t>
            </a:r>
            <a:r>
              <a:rPr lang="en-US" sz="1200" dirty="0" err="1" smtClean="0"/>
              <a:t>Conv</a:t>
            </a:r>
            <a:endParaRPr lang="en-US" sz="1200" dirty="0"/>
          </a:p>
        </p:txBody>
      </p:sp>
      <p:sp>
        <p:nvSpPr>
          <p:cNvPr id="102" name="Rectangle 14"/>
          <p:cNvSpPr>
            <a:spLocks noChangeArrowheads="1"/>
          </p:cNvSpPr>
          <p:nvPr/>
        </p:nvSpPr>
        <p:spPr bwMode="auto">
          <a:xfrm>
            <a:off x="7926006" y="2586020"/>
            <a:ext cx="544894" cy="300037"/>
          </a:xfrm>
          <a:prstGeom prst="rect">
            <a:avLst/>
          </a:prstGeom>
          <a:solidFill>
            <a:srgbClr val="FF0000"/>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PVAC</a:t>
            </a:r>
            <a:endParaRPr lang="en-US" dirty="0">
              <a:solidFill>
                <a:srgbClr val="000000"/>
              </a:solidFill>
            </a:endParaRPr>
          </a:p>
        </p:txBody>
      </p:sp>
      <p:sp>
        <p:nvSpPr>
          <p:cNvPr id="103" name="Rectangle 15"/>
          <p:cNvSpPr>
            <a:spLocks noChangeArrowheads="1"/>
          </p:cNvSpPr>
          <p:nvPr/>
        </p:nvSpPr>
        <p:spPr bwMode="auto">
          <a:xfrm>
            <a:off x="7926006" y="2886057"/>
            <a:ext cx="1079500" cy="377825"/>
          </a:xfrm>
          <a:prstGeom prst="rect">
            <a:avLst/>
          </a:prstGeom>
          <a:solidFill>
            <a:srgbClr val="FF0000"/>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err="1" smtClean="0">
                <a:solidFill>
                  <a:srgbClr val="000000"/>
                </a:solidFill>
              </a:rPr>
              <a:t>UnitCon</a:t>
            </a:r>
            <a:r>
              <a:rPr lang="en-US" sz="1400" b="1" dirty="0" err="1" smtClean="0">
                <a:solidFill>
                  <a:srgbClr val="000000"/>
                </a:solidFill>
              </a:rPr>
              <a:t>v</a:t>
            </a:r>
            <a:r>
              <a:rPr lang="en-US" sz="1400" b="1" dirty="0" smtClean="0">
                <a:solidFill>
                  <a:srgbClr val="000000"/>
                </a:solidFill>
              </a:rPr>
              <a:t>., Bump, etc..</a:t>
            </a:r>
            <a:endParaRPr lang="en-US" sz="1400" b="1" dirty="0">
              <a:solidFill>
                <a:srgbClr val="000000"/>
              </a:solidFill>
            </a:endParaRPr>
          </a:p>
        </p:txBody>
      </p:sp>
      <p:sp>
        <p:nvSpPr>
          <p:cNvPr id="105" name="Line 48"/>
          <p:cNvSpPr>
            <a:spLocks noChangeShapeType="1"/>
          </p:cNvSpPr>
          <p:nvPr/>
        </p:nvSpPr>
        <p:spPr bwMode="auto">
          <a:xfrm>
            <a:off x="8468441" y="2317748"/>
            <a:ext cx="1587" cy="273050"/>
          </a:xfrm>
          <a:prstGeom prst="line">
            <a:avLst/>
          </a:prstGeom>
          <a:noFill/>
          <a:ln w="36703">
            <a:solidFill>
              <a:srgbClr val="FF0000"/>
            </a:solidFill>
            <a:round/>
            <a:headEnd/>
            <a:tailEnd/>
          </a:ln>
        </p:spPr>
        <p:txBody>
          <a:bodyPr/>
          <a:lstStyle/>
          <a:p>
            <a:endParaRPr lang="en-US"/>
          </a:p>
        </p:txBody>
      </p:sp>
      <p:sp>
        <p:nvSpPr>
          <p:cNvPr id="106" name="Rectangle 14"/>
          <p:cNvSpPr>
            <a:spLocks noChangeArrowheads="1"/>
          </p:cNvSpPr>
          <p:nvPr/>
        </p:nvSpPr>
        <p:spPr bwMode="auto">
          <a:xfrm>
            <a:off x="8467888" y="2586014"/>
            <a:ext cx="544894" cy="300037"/>
          </a:xfrm>
          <a:prstGeom prst="rect">
            <a:avLst/>
          </a:prstGeom>
          <a:solidFill>
            <a:srgbClr val="FF0000"/>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107" name="Rectangle 29"/>
          <p:cNvSpPr>
            <a:spLocks noChangeArrowheads="1"/>
          </p:cNvSpPr>
          <p:nvPr/>
        </p:nvSpPr>
        <p:spPr bwMode="auto">
          <a:xfrm>
            <a:off x="6661174" y="1809386"/>
            <a:ext cx="723931" cy="269714"/>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a:t>
            </a:r>
            <a:r>
              <a:rPr lang="en-US" sz="1600" dirty="0" smtClean="0">
                <a:solidFill>
                  <a:srgbClr val="000000"/>
                </a:solidFill>
              </a:rPr>
              <a:t>C</a:t>
            </a:r>
            <a:endParaRPr lang="en-US" sz="1600" dirty="0">
              <a:solidFill>
                <a:srgbClr val="000000"/>
              </a:solidFill>
            </a:endParaRPr>
          </a:p>
        </p:txBody>
      </p:sp>
    </p:spTree>
    <p:extLst>
      <p:ext uri="{BB962C8B-B14F-4D97-AF65-F5344CB8AC3E}">
        <p14:creationId xmlns:p14="http://schemas.microsoft.com/office/powerpoint/2010/main" val="414856550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AutoShape 78"/>
          <p:cNvSpPr>
            <a:spLocks noChangeArrowheads="1"/>
          </p:cNvSpPr>
          <p:nvPr/>
        </p:nvSpPr>
        <p:spPr bwMode="auto">
          <a:xfrm>
            <a:off x="6947547" y="3806825"/>
            <a:ext cx="515937" cy="439738"/>
          </a:xfrm>
          <a:prstGeom prst="can">
            <a:avLst>
              <a:gd name="adj" fmla="val 25000"/>
            </a:avLst>
          </a:prstGeom>
          <a:solidFill>
            <a:srgbClr val="CCFF99"/>
          </a:solidFill>
          <a:ln w="9525">
            <a:solidFill>
              <a:schemeClr val="tx1"/>
            </a:solidFill>
            <a:round/>
            <a:headEnd/>
            <a:tailEnd/>
          </a:ln>
        </p:spPr>
        <p:txBody>
          <a:bodyPr wrap="none" anchor="ctr"/>
          <a:lstStyle/>
          <a:p>
            <a:endParaRPr lang="en-US"/>
          </a:p>
        </p:txBody>
      </p:sp>
      <p:sp>
        <p:nvSpPr>
          <p:cNvPr id="2282497" name="Rectangle 1"/>
          <p:cNvSpPr>
            <a:spLocks noGrp="1" noChangeArrowheads="1"/>
          </p:cNvSpPr>
          <p:nvPr>
            <p:ph type="title" idx="4294967295"/>
          </p:nvPr>
        </p:nvSpPr>
        <p:spPr>
          <a:xfrm>
            <a:off x="0" y="215900"/>
            <a:ext cx="9147175" cy="590550"/>
          </a:xfrm>
        </p:spPr>
        <p:txBody>
          <a:bodyPr lIns="0" tIns="0" rIns="0" bIns="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chemeClr val="tx1"/>
                </a:solidFill>
                <a:cs typeface="Times New Roman" pitchFamily="18" charset="0"/>
              </a:rPr>
              <a:t>Out of Scope – V4 Database/Drivers</a:t>
            </a:r>
            <a:endParaRPr lang="en-US" dirty="0" smtClean="0">
              <a:solidFill>
                <a:schemeClr val="tx1"/>
              </a:solidFill>
              <a:cs typeface="Arial" charset="0"/>
            </a:endParaRPr>
          </a:p>
        </p:txBody>
      </p:sp>
      <p:sp>
        <p:nvSpPr>
          <p:cNvPr id="2282498" name="Text Box 7"/>
          <p:cNvSpPr txBox="1">
            <a:spLocks noChangeArrowheads="1"/>
          </p:cNvSpPr>
          <p:nvPr/>
        </p:nvSpPr>
        <p:spPr bwMode="auto">
          <a:xfrm>
            <a:off x="200025" y="4948236"/>
            <a:ext cx="1055688" cy="422275"/>
          </a:xfrm>
          <a:prstGeom prst="rect">
            <a:avLst/>
          </a:prstGeom>
          <a:noFill/>
          <a:ln w="9525">
            <a:noFill/>
            <a:round/>
            <a:headEnd/>
            <a:tailEnd/>
          </a:ln>
        </p:spPr>
        <p:txBody>
          <a:bodyPr lIns="90000" tIns="46800" rIns="90000" bIns="46800">
            <a:spAutoFit/>
          </a:bodyPr>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i="1">
                <a:solidFill>
                  <a:srgbClr val="000000"/>
                </a:solidFill>
              </a:rPr>
              <a:t>Distributed  Front-Ends</a:t>
            </a:r>
          </a:p>
        </p:txBody>
      </p:sp>
      <p:sp>
        <p:nvSpPr>
          <p:cNvPr id="2282499" name="Rectangle 25"/>
          <p:cNvSpPr>
            <a:spLocks noChangeArrowheads="1"/>
          </p:cNvSpPr>
          <p:nvPr/>
        </p:nvSpPr>
        <p:spPr bwMode="auto">
          <a:xfrm>
            <a:off x="2822575" y="1201738"/>
            <a:ext cx="1255713" cy="620712"/>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MMLT Client</a:t>
            </a:r>
          </a:p>
        </p:txBody>
      </p:sp>
      <p:sp>
        <p:nvSpPr>
          <p:cNvPr id="2282501" name="Line 48"/>
          <p:cNvSpPr>
            <a:spLocks noChangeShapeType="1"/>
          </p:cNvSpPr>
          <p:nvPr/>
        </p:nvSpPr>
        <p:spPr bwMode="auto">
          <a:xfrm>
            <a:off x="3430588" y="2063750"/>
            <a:ext cx="1587" cy="273050"/>
          </a:xfrm>
          <a:prstGeom prst="line">
            <a:avLst/>
          </a:prstGeom>
          <a:noFill/>
          <a:ln w="36703">
            <a:solidFill>
              <a:srgbClr val="FF0000"/>
            </a:solidFill>
            <a:round/>
            <a:headEnd/>
            <a:tailEnd/>
          </a:ln>
        </p:spPr>
        <p:txBody>
          <a:bodyPr/>
          <a:lstStyle/>
          <a:p>
            <a:endParaRPr lang="en-US"/>
          </a:p>
        </p:txBody>
      </p:sp>
      <p:sp>
        <p:nvSpPr>
          <p:cNvPr id="2282502" name="Rectangle 5"/>
          <p:cNvSpPr>
            <a:spLocks noChangeArrowheads="1"/>
          </p:cNvSpPr>
          <p:nvPr/>
        </p:nvSpPr>
        <p:spPr bwMode="auto">
          <a:xfrm>
            <a:off x="1258888" y="4614863"/>
            <a:ext cx="7164387" cy="42862"/>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3" name="Rectangle 11"/>
          <p:cNvSpPr>
            <a:spLocks noChangeArrowheads="1"/>
          </p:cNvSpPr>
          <p:nvPr/>
        </p:nvSpPr>
        <p:spPr bwMode="auto">
          <a:xfrm>
            <a:off x="1004888"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04" name="Rectangle 13"/>
          <p:cNvSpPr>
            <a:spLocks noChangeArrowheads="1"/>
          </p:cNvSpPr>
          <p:nvPr/>
        </p:nvSpPr>
        <p:spPr bwMode="auto">
          <a:xfrm>
            <a:off x="1114425" y="2324100"/>
            <a:ext cx="7356475" cy="42863"/>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5" name="Line 48"/>
          <p:cNvSpPr>
            <a:spLocks noChangeShapeType="1"/>
          </p:cNvSpPr>
          <p:nvPr/>
        </p:nvSpPr>
        <p:spPr bwMode="auto">
          <a:xfrm>
            <a:off x="1255713" y="2328863"/>
            <a:ext cx="0" cy="2301875"/>
          </a:xfrm>
          <a:prstGeom prst="line">
            <a:avLst/>
          </a:prstGeom>
          <a:noFill/>
          <a:ln w="63500">
            <a:solidFill>
              <a:srgbClr val="FF0000"/>
            </a:solidFill>
            <a:round/>
            <a:headEnd/>
            <a:tailEnd/>
          </a:ln>
        </p:spPr>
        <p:txBody>
          <a:bodyPr/>
          <a:lstStyle/>
          <a:p>
            <a:endParaRPr lang="en-US"/>
          </a:p>
        </p:txBody>
      </p:sp>
      <p:sp>
        <p:nvSpPr>
          <p:cNvPr id="2282506" name="Text Box 49"/>
          <p:cNvSpPr txBox="1">
            <a:spLocks noChangeArrowheads="1"/>
          </p:cNvSpPr>
          <p:nvPr/>
        </p:nvSpPr>
        <p:spPr bwMode="auto">
          <a:xfrm>
            <a:off x="1033463" y="2111375"/>
            <a:ext cx="979487" cy="309563"/>
          </a:xfrm>
          <a:prstGeom prst="rect">
            <a:avLst/>
          </a:prstGeom>
          <a:noFill/>
          <a:ln w="9525">
            <a:noFill/>
            <a:round/>
            <a:headEnd/>
            <a:tailEnd/>
          </a:ln>
        </p:spPr>
        <p:txBody>
          <a:bodyPr lIns="90000" tIns="45000" rIns="90000" bIns="45000"/>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000000"/>
                </a:solidFill>
              </a:rPr>
              <a:t>Ethernet</a:t>
            </a:r>
          </a:p>
        </p:txBody>
      </p:sp>
      <p:sp>
        <p:nvSpPr>
          <p:cNvPr id="2282507" name="Line 48"/>
          <p:cNvSpPr>
            <a:spLocks noChangeShapeType="1"/>
          </p:cNvSpPr>
          <p:nvPr/>
        </p:nvSpPr>
        <p:spPr bwMode="auto">
          <a:xfrm>
            <a:off x="1617663" y="4665663"/>
            <a:ext cx="1587" cy="274637"/>
          </a:xfrm>
          <a:prstGeom prst="line">
            <a:avLst/>
          </a:prstGeom>
          <a:noFill/>
          <a:ln w="36720">
            <a:solidFill>
              <a:srgbClr val="FF0000"/>
            </a:solidFill>
            <a:round/>
            <a:headEnd/>
            <a:tailEnd/>
          </a:ln>
        </p:spPr>
        <p:txBody>
          <a:bodyPr/>
          <a:lstStyle/>
          <a:p>
            <a:endParaRPr lang="en-US"/>
          </a:p>
        </p:txBody>
      </p:sp>
      <p:grpSp>
        <p:nvGrpSpPr>
          <p:cNvPr id="2282512" name="Group 61"/>
          <p:cNvGrpSpPr>
            <a:grpSpLocks/>
          </p:cNvGrpSpPr>
          <p:nvPr/>
        </p:nvGrpSpPr>
        <p:grpSpPr bwMode="auto">
          <a:xfrm>
            <a:off x="1458913" y="1211263"/>
            <a:ext cx="1263650" cy="1119187"/>
            <a:chOff x="6026150" y="1874838"/>
            <a:chExt cx="1263650" cy="1119855"/>
          </a:xfrm>
        </p:grpSpPr>
        <p:sp>
          <p:nvSpPr>
            <p:cNvPr id="2282589" name="Rectangle 28"/>
            <p:cNvSpPr>
              <a:spLocks noChangeArrowheads="1"/>
            </p:cNvSpPr>
            <p:nvPr/>
          </p:nvSpPr>
          <p:spPr bwMode="auto">
            <a:xfrm>
              <a:off x="6026150" y="1874838"/>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Production HLA Client</a:t>
              </a:r>
            </a:p>
          </p:txBody>
        </p:sp>
        <p:sp>
          <p:nvSpPr>
            <p:cNvPr id="2282590"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91" name="Rectangle 29"/>
            <p:cNvSpPr>
              <a:spLocks noChangeArrowheads="1"/>
            </p:cNvSpPr>
            <p:nvPr/>
          </p:nvSpPr>
          <p:spPr bwMode="auto">
            <a:xfrm>
              <a:off x="6026150" y="2473325"/>
              <a:ext cx="631825" cy="269875"/>
            </a:xfrm>
            <a:prstGeom prst="rect">
              <a:avLst/>
            </a:prstGeom>
            <a:solidFill>
              <a:srgbClr val="FFFFCC"/>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3" name="Rectangle 26"/>
          <p:cNvSpPr>
            <a:spLocks noChangeArrowheads="1"/>
          </p:cNvSpPr>
          <p:nvPr/>
        </p:nvSpPr>
        <p:spPr bwMode="auto">
          <a:xfrm>
            <a:off x="2822575" y="1800225"/>
            <a:ext cx="1265238" cy="255588"/>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nvGrpSpPr>
          <p:cNvPr id="2282514" name="Group 62"/>
          <p:cNvGrpSpPr>
            <a:grpSpLocks/>
          </p:cNvGrpSpPr>
          <p:nvPr/>
        </p:nvGrpSpPr>
        <p:grpSpPr bwMode="auto">
          <a:xfrm>
            <a:off x="5924550" y="948786"/>
            <a:ext cx="1470025" cy="1381664"/>
            <a:chOff x="6026150" y="1612206"/>
            <a:chExt cx="1263650" cy="1382487"/>
          </a:xfrm>
        </p:grpSpPr>
        <p:sp>
          <p:nvSpPr>
            <p:cNvPr id="2282586" name="Rectangle 28"/>
            <p:cNvSpPr>
              <a:spLocks noChangeArrowheads="1"/>
            </p:cNvSpPr>
            <p:nvPr/>
          </p:nvSpPr>
          <p:spPr bwMode="auto">
            <a:xfrm>
              <a:off x="6026150" y="1612206"/>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Control System Studio</a:t>
              </a:r>
            </a:p>
          </p:txBody>
        </p:sp>
        <p:sp>
          <p:nvSpPr>
            <p:cNvPr id="2282587"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88" name="Rectangle 29"/>
            <p:cNvSpPr>
              <a:spLocks noChangeArrowheads="1"/>
            </p:cNvSpPr>
            <p:nvPr/>
          </p:nvSpPr>
          <p:spPr bwMode="auto">
            <a:xfrm>
              <a:off x="6026151" y="2473325"/>
              <a:ext cx="622299" cy="269875"/>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5" name="Rectangle 12"/>
          <p:cNvSpPr>
            <a:spLocks noChangeArrowheads="1"/>
          </p:cNvSpPr>
          <p:nvPr/>
        </p:nvSpPr>
        <p:spPr bwMode="auto">
          <a:xfrm>
            <a:off x="1079500" y="5153551"/>
            <a:ext cx="1079500" cy="246856"/>
          </a:xfrm>
          <a:prstGeom prst="rect">
            <a:avLst/>
          </a:prstGeom>
          <a:solidFill>
            <a:srgbClr val="FF0000"/>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Diag</a:t>
            </a:r>
            <a:r>
              <a:rPr lang="en-US" sz="1600" dirty="0" smtClean="0">
                <a:solidFill>
                  <a:srgbClr val="000000"/>
                </a:solidFill>
              </a:rPr>
              <a:t> Database</a:t>
            </a:r>
            <a:endParaRPr lang="en-US" sz="1600" dirty="0">
              <a:solidFill>
                <a:srgbClr val="000000"/>
              </a:solidFill>
            </a:endParaRPr>
          </a:p>
        </p:txBody>
      </p:sp>
      <p:sp>
        <p:nvSpPr>
          <p:cNvPr id="2282516" name="Rectangle 12"/>
          <p:cNvSpPr>
            <a:spLocks noChangeArrowheads="1"/>
          </p:cNvSpPr>
          <p:nvPr/>
        </p:nvSpPr>
        <p:spPr bwMode="auto">
          <a:xfrm>
            <a:off x="1079500" y="488367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19" name="Line 73"/>
          <p:cNvSpPr>
            <a:spLocks noChangeShapeType="1"/>
          </p:cNvSpPr>
          <p:nvPr/>
        </p:nvSpPr>
        <p:spPr bwMode="auto">
          <a:xfrm>
            <a:off x="1609725" y="5393804"/>
            <a:ext cx="0" cy="144462"/>
          </a:xfrm>
          <a:prstGeom prst="line">
            <a:avLst/>
          </a:prstGeom>
          <a:noFill/>
          <a:ln w="34925">
            <a:solidFill>
              <a:schemeClr val="tx1"/>
            </a:solidFill>
            <a:round/>
            <a:headEnd/>
            <a:tailEnd/>
          </a:ln>
        </p:spPr>
        <p:txBody>
          <a:bodyPr/>
          <a:lstStyle/>
          <a:p>
            <a:endParaRPr lang="en-US"/>
          </a:p>
        </p:txBody>
      </p:sp>
      <p:sp>
        <p:nvSpPr>
          <p:cNvPr id="2282529" name="Rectangle 11"/>
          <p:cNvSpPr>
            <a:spLocks noChangeArrowheads="1"/>
          </p:cNvSpPr>
          <p:nvPr/>
        </p:nvSpPr>
        <p:spPr bwMode="auto">
          <a:xfrm>
            <a:off x="23399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0" name="Line 48"/>
          <p:cNvSpPr>
            <a:spLocks noChangeShapeType="1"/>
          </p:cNvSpPr>
          <p:nvPr/>
        </p:nvSpPr>
        <p:spPr bwMode="auto">
          <a:xfrm>
            <a:off x="2952750" y="4667250"/>
            <a:ext cx="1588" cy="274638"/>
          </a:xfrm>
          <a:prstGeom prst="line">
            <a:avLst/>
          </a:prstGeom>
          <a:noFill/>
          <a:ln w="36720">
            <a:solidFill>
              <a:srgbClr val="FF0000"/>
            </a:solidFill>
            <a:round/>
            <a:headEnd/>
            <a:tailEnd/>
          </a:ln>
        </p:spPr>
        <p:txBody>
          <a:bodyPr/>
          <a:lstStyle/>
          <a:p>
            <a:endParaRPr lang="en-US"/>
          </a:p>
        </p:txBody>
      </p:sp>
      <p:sp>
        <p:nvSpPr>
          <p:cNvPr id="2282531" name="Rectangle 12"/>
          <p:cNvSpPr>
            <a:spLocks noChangeArrowheads="1"/>
          </p:cNvSpPr>
          <p:nvPr/>
        </p:nvSpPr>
        <p:spPr bwMode="auto">
          <a:xfrm>
            <a:off x="2414588" y="4883148"/>
            <a:ext cx="1079500" cy="493713"/>
          </a:xfrm>
          <a:prstGeom prst="rect">
            <a:avLst/>
          </a:prstGeom>
          <a:solidFill>
            <a:srgbClr val="FF0000"/>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PS Database</a:t>
            </a:r>
            <a:endParaRPr lang="en-US" sz="1400" dirty="0">
              <a:solidFill>
                <a:srgbClr val="000000"/>
              </a:solidFill>
            </a:endParaRPr>
          </a:p>
        </p:txBody>
      </p:sp>
      <p:sp>
        <p:nvSpPr>
          <p:cNvPr id="2282532" name="Rectangle 12"/>
          <p:cNvSpPr>
            <a:spLocks noChangeArrowheads="1"/>
          </p:cNvSpPr>
          <p:nvPr/>
        </p:nvSpPr>
        <p:spPr bwMode="auto">
          <a:xfrm>
            <a:off x="2414588" y="487679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34" name="Line 94"/>
          <p:cNvSpPr>
            <a:spLocks noChangeShapeType="1"/>
          </p:cNvSpPr>
          <p:nvPr/>
        </p:nvSpPr>
        <p:spPr bwMode="auto">
          <a:xfrm>
            <a:off x="2944813" y="5389032"/>
            <a:ext cx="0" cy="144463"/>
          </a:xfrm>
          <a:prstGeom prst="line">
            <a:avLst/>
          </a:prstGeom>
          <a:noFill/>
          <a:ln w="34925">
            <a:solidFill>
              <a:schemeClr val="tx1"/>
            </a:solidFill>
            <a:round/>
            <a:headEnd/>
            <a:tailEnd/>
          </a:ln>
        </p:spPr>
        <p:txBody>
          <a:bodyPr/>
          <a:lstStyle/>
          <a:p>
            <a:endParaRPr lang="en-US"/>
          </a:p>
        </p:txBody>
      </p:sp>
      <p:sp>
        <p:nvSpPr>
          <p:cNvPr id="2282535" name="Rectangle 11"/>
          <p:cNvSpPr>
            <a:spLocks noChangeArrowheads="1"/>
          </p:cNvSpPr>
          <p:nvPr/>
        </p:nvSpPr>
        <p:spPr bwMode="auto">
          <a:xfrm>
            <a:off x="3706813"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6" name="Line 48"/>
          <p:cNvSpPr>
            <a:spLocks noChangeShapeType="1"/>
          </p:cNvSpPr>
          <p:nvPr/>
        </p:nvSpPr>
        <p:spPr bwMode="auto">
          <a:xfrm>
            <a:off x="4319588" y="4665663"/>
            <a:ext cx="1587" cy="274637"/>
          </a:xfrm>
          <a:prstGeom prst="line">
            <a:avLst/>
          </a:prstGeom>
          <a:noFill/>
          <a:ln w="36720">
            <a:solidFill>
              <a:srgbClr val="FF0000"/>
            </a:solidFill>
            <a:round/>
            <a:headEnd/>
            <a:tailEnd/>
          </a:ln>
        </p:spPr>
        <p:txBody>
          <a:bodyPr/>
          <a:lstStyle/>
          <a:p>
            <a:endParaRPr lang="en-US"/>
          </a:p>
        </p:txBody>
      </p:sp>
      <p:sp>
        <p:nvSpPr>
          <p:cNvPr id="2282537" name="Rectangle 12"/>
          <p:cNvSpPr>
            <a:spLocks noChangeArrowheads="1"/>
          </p:cNvSpPr>
          <p:nvPr/>
        </p:nvSpPr>
        <p:spPr bwMode="auto">
          <a:xfrm>
            <a:off x="3781425" y="4881561"/>
            <a:ext cx="1079500" cy="493712"/>
          </a:xfrm>
          <a:prstGeom prst="rect">
            <a:avLst/>
          </a:prstGeom>
          <a:solidFill>
            <a:srgbClr val="FF0000"/>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RF Database</a:t>
            </a:r>
            <a:endParaRPr lang="en-US" sz="1600" dirty="0">
              <a:solidFill>
                <a:srgbClr val="000000"/>
              </a:solidFill>
            </a:endParaRPr>
          </a:p>
        </p:txBody>
      </p:sp>
      <p:sp>
        <p:nvSpPr>
          <p:cNvPr id="2282538" name="Rectangle 12"/>
          <p:cNvSpPr>
            <a:spLocks noChangeArrowheads="1"/>
          </p:cNvSpPr>
          <p:nvPr/>
        </p:nvSpPr>
        <p:spPr bwMode="auto">
          <a:xfrm>
            <a:off x="3781425" y="4875211"/>
            <a:ext cx="53657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40" name="Line 100"/>
          <p:cNvSpPr>
            <a:spLocks noChangeShapeType="1"/>
          </p:cNvSpPr>
          <p:nvPr/>
        </p:nvSpPr>
        <p:spPr bwMode="auto">
          <a:xfrm>
            <a:off x="4311650" y="5387445"/>
            <a:ext cx="0" cy="144462"/>
          </a:xfrm>
          <a:prstGeom prst="line">
            <a:avLst/>
          </a:prstGeom>
          <a:noFill/>
          <a:ln w="34925">
            <a:solidFill>
              <a:schemeClr val="tx1"/>
            </a:solidFill>
            <a:round/>
            <a:headEnd/>
            <a:tailEnd/>
          </a:ln>
        </p:spPr>
        <p:txBody>
          <a:bodyPr/>
          <a:lstStyle/>
          <a:p>
            <a:endParaRPr lang="en-US"/>
          </a:p>
        </p:txBody>
      </p:sp>
      <p:sp>
        <p:nvSpPr>
          <p:cNvPr id="2282541" name="Rectangle 11"/>
          <p:cNvSpPr>
            <a:spLocks noChangeArrowheads="1"/>
          </p:cNvSpPr>
          <p:nvPr/>
        </p:nvSpPr>
        <p:spPr bwMode="auto">
          <a:xfrm>
            <a:off x="50577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2" name="Line 48"/>
          <p:cNvSpPr>
            <a:spLocks noChangeShapeType="1"/>
          </p:cNvSpPr>
          <p:nvPr/>
        </p:nvSpPr>
        <p:spPr bwMode="auto">
          <a:xfrm>
            <a:off x="5670550" y="4667250"/>
            <a:ext cx="1588" cy="274638"/>
          </a:xfrm>
          <a:prstGeom prst="line">
            <a:avLst/>
          </a:prstGeom>
          <a:noFill/>
          <a:ln w="36720">
            <a:solidFill>
              <a:srgbClr val="FF0000"/>
            </a:solidFill>
            <a:round/>
            <a:headEnd/>
            <a:tailEnd/>
          </a:ln>
        </p:spPr>
        <p:txBody>
          <a:bodyPr/>
          <a:lstStyle/>
          <a:p>
            <a:endParaRPr lang="en-US"/>
          </a:p>
        </p:txBody>
      </p:sp>
      <p:sp>
        <p:nvSpPr>
          <p:cNvPr id="2282543" name="Rectangle 12"/>
          <p:cNvSpPr>
            <a:spLocks noChangeArrowheads="1"/>
          </p:cNvSpPr>
          <p:nvPr/>
        </p:nvSpPr>
        <p:spPr bwMode="auto">
          <a:xfrm>
            <a:off x="5132388" y="4883148"/>
            <a:ext cx="1079500" cy="493713"/>
          </a:xfrm>
          <a:prstGeom prst="rect">
            <a:avLst/>
          </a:prstGeom>
          <a:solidFill>
            <a:srgbClr val="FF0000"/>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Vac</a:t>
            </a:r>
            <a:r>
              <a:rPr lang="en-US" sz="1600" dirty="0" smtClean="0">
                <a:solidFill>
                  <a:srgbClr val="000000"/>
                </a:solidFill>
              </a:rPr>
              <a:t> Database</a:t>
            </a:r>
            <a:endParaRPr lang="en-US" sz="1600" dirty="0">
              <a:solidFill>
                <a:srgbClr val="000000"/>
              </a:solidFill>
            </a:endParaRPr>
          </a:p>
        </p:txBody>
      </p:sp>
      <p:sp>
        <p:nvSpPr>
          <p:cNvPr id="2282544" name="Rectangle 12"/>
          <p:cNvSpPr>
            <a:spLocks noChangeArrowheads="1"/>
          </p:cNvSpPr>
          <p:nvPr/>
        </p:nvSpPr>
        <p:spPr bwMode="auto">
          <a:xfrm>
            <a:off x="5132388" y="487679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46" name="Line 106"/>
          <p:cNvSpPr>
            <a:spLocks noChangeShapeType="1"/>
          </p:cNvSpPr>
          <p:nvPr/>
        </p:nvSpPr>
        <p:spPr bwMode="auto">
          <a:xfrm>
            <a:off x="5662613" y="5389032"/>
            <a:ext cx="0" cy="144463"/>
          </a:xfrm>
          <a:prstGeom prst="line">
            <a:avLst/>
          </a:prstGeom>
          <a:noFill/>
          <a:ln w="34925">
            <a:solidFill>
              <a:schemeClr val="tx1"/>
            </a:solidFill>
            <a:round/>
            <a:headEnd/>
            <a:tailEnd/>
          </a:ln>
        </p:spPr>
        <p:txBody>
          <a:bodyPr/>
          <a:lstStyle/>
          <a:p>
            <a:endParaRPr lang="en-US"/>
          </a:p>
        </p:txBody>
      </p:sp>
      <p:sp>
        <p:nvSpPr>
          <p:cNvPr id="2282547" name="Rectangle 11"/>
          <p:cNvSpPr>
            <a:spLocks noChangeArrowheads="1"/>
          </p:cNvSpPr>
          <p:nvPr/>
        </p:nvSpPr>
        <p:spPr bwMode="auto">
          <a:xfrm>
            <a:off x="6424613" y="552397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8" name="Line 48"/>
          <p:cNvSpPr>
            <a:spLocks noChangeShapeType="1"/>
          </p:cNvSpPr>
          <p:nvPr/>
        </p:nvSpPr>
        <p:spPr bwMode="auto">
          <a:xfrm>
            <a:off x="7037388" y="4660900"/>
            <a:ext cx="1587" cy="274638"/>
          </a:xfrm>
          <a:prstGeom prst="line">
            <a:avLst/>
          </a:prstGeom>
          <a:noFill/>
          <a:ln w="36720">
            <a:solidFill>
              <a:srgbClr val="FF0000"/>
            </a:solidFill>
            <a:round/>
            <a:headEnd/>
            <a:tailEnd/>
          </a:ln>
        </p:spPr>
        <p:txBody>
          <a:bodyPr/>
          <a:lstStyle/>
          <a:p>
            <a:endParaRPr lang="en-US"/>
          </a:p>
        </p:txBody>
      </p:sp>
      <p:sp>
        <p:nvSpPr>
          <p:cNvPr id="2282549" name="Rectangle 12"/>
          <p:cNvSpPr>
            <a:spLocks noChangeArrowheads="1"/>
          </p:cNvSpPr>
          <p:nvPr/>
        </p:nvSpPr>
        <p:spPr bwMode="auto">
          <a:xfrm>
            <a:off x="6499225" y="4876798"/>
            <a:ext cx="1079500" cy="493713"/>
          </a:xfrm>
          <a:prstGeom prst="rect">
            <a:avLst/>
          </a:prstGeom>
          <a:solidFill>
            <a:srgbClr val="FF0000"/>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Util</a:t>
            </a:r>
            <a:r>
              <a:rPr lang="en-US" sz="1600" dirty="0" smtClean="0">
                <a:solidFill>
                  <a:srgbClr val="000000"/>
                </a:solidFill>
              </a:rPr>
              <a:t> Database</a:t>
            </a:r>
            <a:endParaRPr lang="en-US" sz="1600" dirty="0">
              <a:solidFill>
                <a:srgbClr val="000000"/>
              </a:solidFill>
            </a:endParaRPr>
          </a:p>
        </p:txBody>
      </p:sp>
      <p:sp>
        <p:nvSpPr>
          <p:cNvPr id="2282550" name="Rectangle 12"/>
          <p:cNvSpPr>
            <a:spLocks noChangeArrowheads="1"/>
          </p:cNvSpPr>
          <p:nvPr/>
        </p:nvSpPr>
        <p:spPr bwMode="auto">
          <a:xfrm>
            <a:off x="6499225" y="4870448"/>
            <a:ext cx="53657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52" name="Line 112"/>
          <p:cNvSpPr>
            <a:spLocks noChangeShapeType="1"/>
          </p:cNvSpPr>
          <p:nvPr/>
        </p:nvSpPr>
        <p:spPr bwMode="auto">
          <a:xfrm>
            <a:off x="7029450" y="5382682"/>
            <a:ext cx="0" cy="144463"/>
          </a:xfrm>
          <a:prstGeom prst="line">
            <a:avLst/>
          </a:prstGeom>
          <a:noFill/>
          <a:ln w="34925">
            <a:solidFill>
              <a:schemeClr val="tx1"/>
            </a:solidFill>
            <a:round/>
            <a:headEnd/>
            <a:tailEnd/>
          </a:ln>
        </p:spPr>
        <p:txBody>
          <a:bodyPr/>
          <a:lstStyle/>
          <a:p>
            <a:endParaRPr lang="en-US"/>
          </a:p>
        </p:txBody>
      </p:sp>
      <p:sp>
        <p:nvSpPr>
          <p:cNvPr id="2282559" name="Rectangle 25"/>
          <p:cNvSpPr>
            <a:spLocks noChangeArrowheads="1"/>
          </p:cNvSpPr>
          <p:nvPr/>
        </p:nvSpPr>
        <p:spPr bwMode="auto">
          <a:xfrm>
            <a:off x="4205287" y="1203325"/>
            <a:ext cx="1492250" cy="620713"/>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smtClean="0">
                <a:solidFill>
                  <a:srgbClr val="000000"/>
                </a:solidFill>
              </a:rPr>
              <a:t>Matlab</a:t>
            </a:r>
            <a:r>
              <a:rPr lang="en-US" dirty="0" smtClean="0">
                <a:solidFill>
                  <a:srgbClr val="000000"/>
                </a:solidFill>
              </a:rPr>
              <a:t>, SDDS, </a:t>
            </a:r>
            <a:r>
              <a:rPr lang="en-US" dirty="0" smtClean="0"/>
              <a:t>Python</a:t>
            </a:r>
            <a:endParaRPr lang="en-US" dirty="0"/>
          </a:p>
        </p:txBody>
      </p:sp>
      <p:sp>
        <p:nvSpPr>
          <p:cNvPr id="2282560" name="Line 48"/>
          <p:cNvSpPr>
            <a:spLocks noChangeShapeType="1"/>
          </p:cNvSpPr>
          <p:nvPr/>
        </p:nvSpPr>
        <p:spPr bwMode="auto">
          <a:xfrm>
            <a:off x="5040316" y="2056895"/>
            <a:ext cx="1588" cy="273050"/>
          </a:xfrm>
          <a:prstGeom prst="line">
            <a:avLst/>
          </a:prstGeom>
          <a:noFill/>
          <a:ln w="36720">
            <a:solidFill>
              <a:srgbClr val="FF0000"/>
            </a:solidFill>
            <a:round/>
            <a:headEnd/>
            <a:tailEnd/>
          </a:ln>
        </p:spPr>
        <p:txBody>
          <a:bodyPr/>
          <a:lstStyle/>
          <a:p>
            <a:endParaRPr lang="en-US"/>
          </a:p>
        </p:txBody>
      </p:sp>
      <p:sp>
        <p:nvSpPr>
          <p:cNvPr id="2282561" name="Rectangle 26"/>
          <p:cNvSpPr>
            <a:spLocks noChangeArrowheads="1"/>
          </p:cNvSpPr>
          <p:nvPr/>
        </p:nvSpPr>
        <p:spPr bwMode="auto">
          <a:xfrm>
            <a:off x="4205288" y="1801813"/>
            <a:ext cx="835027" cy="255587"/>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sp>
        <p:nvSpPr>
          <p:cNvPr id="2282580" name="Rectangle 11"/>
          <p:cNvSpPr>
            <a:spLocks noChangeArrowheads="1"/>
          </p:cNvSpPr>
          <p:nvPr/>
        </p:nvSpPr>
        <p:spPr bwMode="auto">
          <a:xfrm>
            <a:off x="7761288" y="5553074"/>
            <a:ext cx="1279525" cy="472555"/>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Diamond</a:t>
            </a:r>
            <a:r>
              <a:rPr lang="en-US" sz="1400" dirty="0" smtClean="0">
                <a:solidFill>
                  <a:srgbClr val="000000"/>
                </a:solidFill>
              </a:rPr>
              <a:t> </a:t>
            </a:r>
            <a:r>
              <a:rPr lang="en-US" sz="1400" dirty="0">
                <a:solidFill>
                  <a:srgbClr val="000000"/>
                </a:solidFill>
              </a:rPr>
              <a:t>Simulation</a:t>
            </a:r>
          </a:p>
        </p:txBody>
      </p:sp>
      <p:sp>
        <p:nvSpPr>
          <p:cNvPr id="2282581" name="Line 48"/>
          <p:cNvSpPr>
            <a:spLocks noChangeShapeType="1"/>
          </p:cNvSpPr>
          <p:nvPr/>
        </p:nvSpPr>
        <p:spPr bwMode="auto">
          <a:xfrm>
            <a:off x="8374063" y="4656138"/>
            <a:ext cx="1587" cy="274637"/>
          </a:xfrm>
          <a:prstGeom prst="line">
            <a:avLst/>
          </a:prstGeom>
          <a:noFill/>
          <a:ln w="36720">
            <a:solidFill>
              <a:srgbClr val="FF0000"/>
            </a:solidFill>
            <a:round/>
            <a:headEnd/>
            <a:tailEnd/>
          </a:ln>
        </p:spPr>
        <p:txBody>
          <a:bodyPr/>
          <a:lstStyle/>
          <a:p>
            <a:endParaRPr lang="en-US"/>
          </a:p>
        </p:txBody>
      </p:sp>
      <p:sp>
        <p:nvSpPr>
          <p:cNvPr id="2282582" name="Rectangle 12"/>
          <p:cNvSpPr>
            <a:spLocks noChangeArrowheads="1"/>
          </p:cNvSpPr>
          <p:nvPr/>
        </p:nvSpPr>
        <p:spPr bwMode="auto">
          <a:xfrm>
            <a:off x="7835900" y="4922838"/>
            <a:ext cx="1079500" cy="493712"/>
          </a:xfrm>
          <a:prstGeom prst="rect">
            <a:avLst/>
          </a:prstGeom>
          <a:solidFill>
            <a:srgbClr val="FF0000"/>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a:solidFill>
                  <a:srgbClr val="000000"/>
                </a:solidFill>
              </a:rPr>
              <a:t>Diag</a:t>
            </a:r>
            <a:r>
              <a:rPr lang="en-US" sz="1600" dirty="0">
                <a:solidFill>
                  <a:srgbClr val="000000"/>
                </a:solidFill>
              </a:rPr>
              <a:t> &amp; PS</a:t>
            </a:r>
          </a:p>
        </p:txBody>
      </p:sp>
      <p:sp>
        <p:nvSpPr>
          <p:cNvPr id="2282583" name="Rectangle 12"/>
          <p:cNvSpPr>
            <a:spLocks noChangeArrowheads="1"/>
          </p:cNvSpPr>
          <p:nvPr/>
        </p:nvSpPr>
        <p:spPr bwMode="auto">
          <a:xfrm>
            <a:off x="7835900" y="4916488"/>
            <a:ext cx="53022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85" name="Line 73"/>
          <p:cNvSpPr>
            <a:spLocks noChangeShapeType="1"/>
          </p:cNvSpPr>
          <p:nvPr/>
        </p:nvSpPr>
        <p:spPr bwMode="auto">
          <a:xfrm>
            <a:off x="8366125" y="5411788"/>
            <a:ext cx="0" cy="144462"/>
          </a:xfrm>
          <a:prstGeom prst="line">
            <a:avLst/>
          </a:prstGeom>
          <a:noFill/>
          <a:ln w="34925">
            <a:solidFill>
              <a:schemeClr val="tx1"/>
            </a:solidFill>
            <a:round/>
            <a:headEnd/>
            <a:tailEnd/>
          </a:ln>
        </p:spPr>
        <p:txBody>
          <a:bodyPr/>
          <a:lstStyle/>
          <a:p>
            <a:endParaRPr lang="en-US"/>
          </a:p>
        </p:txBody>
      </p:sp>
      <p:grpSp>
        <p:nvGrpSpPr>
          <p:cNvPr id="97" name="Group 62"/>
          <p:cNvGrpSpPr>
            <a:grpSpLocks/>
          </p:cNvGrpSpPr>
          <p:nvPr/>
        </p:nvGrpSpPr>
        <p:grpSpPr bwMode="auto">
          <a:xfrm>
            <a:off x="7490939" y="1211257"/>
            <a:ext cx="1470025" cy="1119187"/>
            <a:chOff x="6026150" y="1874838"/>
            <a:chExt cx="1263650" cy="1119855"/>
          </a:xfrm>
          <a:solidFill>
            <a:srgbClr val="FFFFCC"/>
          </a:solidFill>
        </p:grpSpPr>
        <p:sp>
          <p:nvSpPr>
            <p:cNvPr id="98" name="Rectangle 28"/>
            <p:cNvSpPr>
              <a:spLocks noChangeArrowheads="1"/>
            </p:cNvSpPr>
            <p:nvPr/>
          </p:nvSpPr>
          <p:spPr bwMode="auto">
            <a:xfrm>
              <a:off x="6026150" y="1874838"/>
              <a:ext cx="1263650" cy="592137"/>
            </a:xfrm>
            <a:prstGeom prst="rect">
              <a:avLst/>
            </a:prstGeom>
            <a:grp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Channel </a:t>
              </a:r>
              <a:r>
                <a:rPr lang="en-US" dirty="0" err="1" smtClean="0">
                  <a:solidFill>
                    <a:srgbClr val="000000"/>
                  </a:solidFill>
                </a:rPr>
                <a:t>Archiver</a:t>
              </a:r>
              <a:endParaRPr lang="en-US" dirty="0">
                <a:solidFill>
                  <a:srgbClr val="000000"/>
                </a:solidFill>
              </a:endParaRPr>
            </a:p>
          </p:txBody>
        </p:sp>
        <p:sp>
          <p:nvSpPr>
            <p:cNvPr id="99" name="Line 48"/>
            <p:cNvSpPr>
              <a:spLocks noChangeShapeType="1"/>
            </p:cNvSpPr>
            <p:nvPr/>
          </p:nvSpPr>
          <p:spPr bwMode="auto">
            <a:xfrm>
              <a:off x="6648450" y="2720975"/>
              <a:ext cx="1588" cy="273718"/>
            </a:xfrm>
            <a:prstGeom prst="line">
              <a:avLst/>
            </a:prstGeom>
            <a:grpFill/>
            <a:ln w="36720">
              <a:solidFill>
                <a:srgbClr val="FF0000"/>
              </a:solidFill>
              <a:round/>
              <a:headEnd/>
              <a:tailEnd/>
            </a:ln>
          </p:spPr>
          <p:txBody>
            <a:bodyPr/>
            <a:lstStyle/>
            <a:p>
              <a:endParaRPr lang="en-US"/>
            </a:p>
          </p:txBody>
        </p:sp>
        <p:sp>
          <p:nvSpPr>
            <p:cNvPr id="100" name="Rectangle 29"/>
            <p:cNvSpPr>
              <a:spLocks noChangeArrowheads="1"/>
            </p:cNvSpPr>
            <p:nvPr/>
          </p:nvSpPr>
          <p:spPr bwMode="auto">
            <a:xfrm>
              <a:off x="6026151" y="2473325"/>
              <a:ext cx="631825" cy="269875"/>
            </a:xfrm>
            <a:prstGeom prst="rect">
              <a:avLst/>
            </a:prstGeom>
            <a:grp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57" name="Rectangle 29"/>
          <p:cNvSpPr>
            <a:spLocks noChangeArrowheads="1"/>
          </p:cNvSpPr>
          <p:nvPr/>
        </p:nvSpPr>
        <p:spPr bwMode="auto">
          <a:xfrm>
            <a:off x="5933011" y="1538442"/>
            <a:ext cx="1452093" cy="269714"/>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PVManager</a:t>
            </a:r>
            <a:endParaRPr lang="en-US" sz="1600" dirty="0">
              <a:solidFill>
                <a:srgbClr val="000000"/>
              </a:solidFill>
            </a:endParaRPr>
          </a:p>
        </p:txBody>
      </p:sp>
      <p:sp>
        <p:nvSpPr>
          <p:cNvPr id="58" name="Rectangle 14"/>
          <p:cNvSpPr>
            <a:spLocks noChangeArrowheads="1"/>
          </p:cNvSpPr>
          <p:nvPr/>
        </p:nvSpPr>
        <p:spPr bwMode="auto">
          <a:xfrm>
            <a:off x="6698309" y="2586038"/>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59" name="Rectangle 15"/>
          <p:cNvSpPr>
            <a:spLocks noChangeArrowheads="1"/>
          </p:cNvSpPr>
          <p:nvPr/>
        </p:nvSpPr>
        <p:spPr bwMode="auto">
          <a:xfrm>
            <a:off x="6698309" y="2886075"/>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000000"/>
                </a:solidFill>
              </a:rPr>
              <a:t>Channel Finder </a:t>
            </a:r>
            <a:r>
              <a:rPr lang="en-US" sz="1200" b="1" dirty="0" err="1">
                <a:solidFill>
                  <a:srgbClr val="000000"/>
                </a:solidFill>
              </a:rPr>
              <a:t>Svr</a:t>
            </a:r>
            <a:endParaRPr lang="en-US" sz="1200" b="1" dirty="0">
              <a:solidFill>
                <a:srgbClr val="000000"/>
              </a:solidFill>
            </a:endParaRPr>
          </a:p>
        </p:txBody>
      </p:sp>
      <p:sp>
        <p:nvSpPr>
          <p:cNvPr id="60" name="Rectangle 15"/>
          <p:cNvSpPr>
            <a:spLocks noChangeArrowheads="1"/>
          </p:cNvSpPr>
          <p:nvPr/>
        </p:nvSpPr>
        <p:spPr bwMode="auto">
          <a:xfrm>
            <a:off x="6699897" y="3252788"/>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SQL</a:t>
            </a:r>
          </a:p>
        </p:txBody>
      </p:sp>
      <p:sp>
        <p:nvSpPr>
          <p:cNvPr id="61" name="Line 77"/>
          <p:cNvSpPr>
            <a:spLocks noChangeShapeType="1"/>
          </p:cNvSpPr>
          <p:nvPr/>
        </p:nvSpPr>
        <p:spPr bwMode="auto">
          <a:xfrm>
            <a:off x="7211072" y="3649663"/>
            <a:ext cx="0" cy="144462"/>
          </a:xfrm>
          <a:prstGeom prst="line">
            <a:avLst/>
          </a:prstGeom>
          <a:noFill/>
          <a:ln w="34925">
            <a:solidFill>
              <a:schemeClr val="tx1"/>
            </a:solidFill>
            <a:round/>
            <a:headEnd/>
            <a:tailEnd/>
          </a:ln>
        </p:spPr>
        <p:txBody>
          <a:bodyPr/>
          <a:lstStyle/>
          <a:p>
            <a:endParaRPr lang="en-US"/>
          </a:p>
        </p:txBody>
      </p:sp>
      <p:sp>
        <p:nvSpPr>
          <p:cNvPr id="63" name="Text Box 79"/>
          <p:cNvSpPr txBox="1">
            <a:spLocks noChangeArrowheads="1"/>
          </p:cNvSpPr>
          <p:nvPr/>
        </p:nvSpPr>
        <p:spPr bwMode="auto">
          <a:xfrm>
            <a:off x="6906272" y="3890963"/>
            <a:ext cx="579437" cy="366712"/>
          </a:xfrm>
          <a:prstGeom prst="rect">
            <a:avLst/>
          </a:prstGeom>
          <a:noFill/>
          <a:ln w="9525">
            <a:noFill/>
            <a:miter lim="800000"/>
            <a:headEnd/>
            <a:tailEnd/>
          </a:ln>
        </p:spPr>
        <p:txBody>
          <a:bodyPr wrap="none">
            <a:spAutoFit/>
          </a:bodyPr>
          <a:lstStyle/>
          <a:p>
            <a:r>
              <a:rPr lang="en-US" dirty="0"/>
              <a:t>RDB</a:t>
            </a:r>
          </a:p>
        </p:txBody>
      </p:sp>
      <p:sp>
        <p:nvSpPr>
          <p:cNvPr id="64" name="Line 48"/>
          <p:cNvSpPr>
            <a:spLocks noChangeShapeType="1"/>
          </p:cNvSpPr>
          <p:nvPr/>
        </p:nvSpPr>
        <p:spPr bwMode="auto">
          <a:xfrm>
            <a:off x="7266561" y="2345530"/>
            <a:ext cx="1847" cy="247385"/>
          </a:xfrm>
          <a:prstGeom prst="line">
            <a:avLst/>
          </a:prstGeom>
          <a:noFill/>
          <a:ln w="36720">
            <a:solidFill>
              <a:srgbClr val="D8FF6B"/>
            </a:solidFill>
            <a:round/>
            <a:headEnd/>
            <a:tailEnd/>
          </a:ln>
        </p:spPr>
        <p:txBody>
          <a:bodyPr/>
          <a:lstStyle/>
          <a:p>
            <a:endParaRPr lang="en-US"/>
          </a:p>
        </p:txBody>
      </p:sp>
      <p:sp>
        <p:nvSpPr>
          <p:cNvPr id="67" name="Rectangle 29"/>
          <p:cNvSpPr>
            <a:spLocks noChangeArrowheads="1"/>
          </p:cNvSpPr>
          <p:nvPr/>
        </p:nvSpPr>
        <p:spPr bwMode="auto">
          <a:xfrm>
            <a:off x="2096030" y="1809393"/>
            <a:ext cx="63182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68" name="Rectangle 29"/>
          <p:cNvSpPr>
            <a:spLocks noChangeArrowheads="1"/>
          </p:cNvSpPr>
          <p:nvPr/>
        </p:nvSpPr>
        <p:spPr bwMode="auto">
          <a:xfrm>
            <a:off x="4997981" y="1803046"/>
            <a:ext cx="701786" cy="250653"/>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69" name="Rectangle 29"/>
          <p:cNvSpPr>
            <a:spLocks noChangeArrowheads="1"/>
          </p:cNvSpPr>
          <p:nvPr/>
        </p:nvSpPr>
        <p:spPr bwMode="auto">
          <a:xfrm>
            <a:off x="1616605" y="4883148"/>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0" name="Rectangle 29"/>
          <p:cNvSpPr>
            <a:spLocks noChangeArrowheads="1"/>
          </p:cNvSpPr>
          <p:nvPr/>
        </p:nvSpPr>
        <p:spPr bwMode="auto">
          <a:xfrm>
            <a:off x="2954385" y="4874675"/>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1" name="Rectangle 29"/>
          <p:cNvSpPr>
            <a:spLocks noChangeArrowheads="1"/>
          </p:cNvSpPr>
          <p:nvPr/>
        </p:nvSpPr>
        <p:spPr bwMode="auto">
          <a:xfrm>
            <a:off x="4317566" y="4874669"/>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2" name="Rectangle 29"/>
          <p:cNvSpPr>
            <a:spLocks noChangeArrowheads="1"/>
          </p:cNvSpPr>
          <p:nvPr/>
        </p:nvSpPr>
        <p:spPr bwMode="auto">
          <a:xfrm>
            <a:off x="5680747" y="4874663"/>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3" name="Rectangle 29"/>
          <p:cNvSpPr>
            <a:spLocks noChangeArrowheads="1"/>
          </p:cNvSpPr>
          <p:nvPr/>
        </p:nvSpPr>
        <p:spPr bwMode="auto">
          <a:xfrm>
            <a:off x="7043928" y="4866190"/>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4" name="Rectangle 29"/>
          <p:cNvSpPr>
            <a:spLocks noChangeArrowheads="1"/>
          </p:cNvSpPr>
          <p:nvPr/>
        </p:nvSpPr>
        <p:spPr bwMode="auto">
          <a:xfrm>
            <a:off x="8373241" y="4916986"/>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5" name="Rectangle 14"/>
          <p:cNvSpPr>
            <a:spLocks noChangeArrowheads="1"/>
          </p:cNvSpPr>
          <p:nvPr/>
        </p:nvSpPr>
        <p:spPr bwMode="auto">
          <a:xfrm>
            <a:off x="4420680" y="2594499"/>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76" name="Rectangle 15"/>
          <p:cNvSpPr>
            <a:spLocks noChangeArrowheads="1"/>
          </p:cNvSpPr>
          <p:nvPr/>
        </p:nvSpPr>
        <p:spPr bwMode="auto">
          <a:xfrm>
            <a:off x="4420680" y="2894536"/>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smtClean="0">
                <a:solidFill>
                  <a:srgbClr val="000000"/>
                </a:solidFill>
              </a:rPr>
              <a:t>Gather Service</a:t>
            </a:r>
            <a:endParaRPr lang="en-US" sz="1400" b="1" dirty="0">
              <a:solidFill>
                <a:srgbClr val="000000"/>
              </a:solidFill>
            </a:endParaRPr>
          </a:p>
        </p:txBody>
      </p:sp>
      <p:sp>
        <p:nvSpPr>
          <p:cNvPr id="77" name="Rectangle 15"/>
          <p:cNvSpPr>
            <a:spLocks noChangeArrowheads="1"/>
          </p:cNvSpPr>
          <p:nvPr/>
        </p:nvSpPr>
        <p:spPr bwMode="auto">
          <a:xfrm>
            <a:off x="4422268" y="3261249"/>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CAC</a:t>
            </a:r>
            <a:endParaRPr lang="en-US" sz="1400" dirty="0">
              <a:solidFill>
                <a:srgbClr val="000000"/>
              </a:solidFill>
            </a:endParaRPr>
          </a:p>
        </p:txBody>
      </p:sp>
      <p:sp>
        <p:nvSpPr>
          <p:cNvPr id="78" name="Line 48"/>
          <p:cNvSpPr>
            <a:spLocks noChangeShapeType="1"/>
          </p:cNvSpPr>
          <p:nvPr/>
        </p:nvSpPr>
        <p:spPr bwMode="auto">
          <a:xfrm>
            <a:off x="4946146" y="2336276"/>
            <a:ext cx="1588" cy="273050"/>
          </a:xfrm>
          <a:prstGeom prst="line">
            <a:avLst/>
          </a:prstGeom>
          <a:noFill/>
          <a:ln w="36720">
            <a:solidFill>
              <a:srgbClr val="CCFF99"/>
            </a:solidFill>
            <a:round/>
            <a:headEnd/>
            <a:tailEnd/>
          </a:ln>
        </p:spPr>
        <p:txBody>
          <a:bodyPr/>
          <a:lstStyle/>
          <a:p>
            <a:endParaRPr lang="en-US"/>
          </a:p>
        </p:txBody>
      </p:sp>
      <p:sp>
        <p:nvSpPr>
          <p:cNvPr id="79" name="Line 48"/>
          <p:cNvSpPr>
            <a:spLocks noChangeShapeType="1"/>
          </p:cNvSpPr>
          <p:nvPr/>
        </p:nvSpPr>
        <p:spPr bwMode="auto">
          <a:xfrm>
            <a:off x="4971346" y="3657599"/>
            <a:ext cx="1588" cy="957263"/>
          </a:xfrm>
          <a:prstGeom prst="line">
            <a:avLst/>
          </a:prstGeom>
          <a:noFill/>
          <a:ln w="36720">
            <a:solidFill>
              <a:srgbClr val="CCFF99"/>
            </a:solidFill>
            <a:round/>
            <a:headEnd/>
            <a:tailEnd/>
          </a:ln>
        </p:spPr>
        <p:txBody>
          <a:bodyPr/>
          <a:lstStyle/>
          <a:p>
            <a:endParaRPr lang="en-US"/>
          </a:p>
        </p:txBody>
      </p:sp>
      <p:sp>
        <p:nvSpPr>
          <p:cNvPr id="80" name="Rectangle 14"/>
          <p:cNvSpPr>
            <a:spLocks noChangeArrowheads="1"/>
          </p:cNvSpPr>
          <p:nvPr/>
        </p:nvSpPr>
        <p:spPr bwMode="auto">
          <a:xfrm>
            <a:off x="5501357" y="2886075"/>
            <a:ext cx="710532" cy="386286"/>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Xml/http</a:t>
            </a:r>
            <a:endParaRPr lang="en-US" dirty="0">
              <a:solidFill>
                <a:srgbClr val="000000"/>
              </a:solidFill>
            </a:endParaRPr>
          </a:p>
        </p:txBody>
      </p:sp>
      <p:cxnSp>
        <p:nvCxnSpPr>
          <p:cNvPr id="6" name="Straight Connector 5"/>
          <p:cNvCxnSpPr>
            <a:stCxn id="59" idx="1"/>
            <a:endCxn id="80" idx="3"/>
          </p:cNvCxnSpPr>
          <p:nvPr/>
        </p:nvCxnSpPr>
        <p:spPr bwMode="auto">
          <a:xfrm flipH="1">
            <a:off x="6211889" y="3074988"/>
            <a:ext cx="486420" cy="4230"/>
          </a:xfrm>
          <a:prstGeom prst="line">
            <a:avLst/>
          </a:prstGeom>
          <a:noFill/>
          <a:ln w="12700" cap="flat" cmpd="sng" algn="ctr">
            <a:solidFill>
              <a:srgbClr val="CCFF99"/>
            </a:solidFill>
            <a:prstDash val="solid"/>
            <a:round/>
            <a:headEnd type="none" w="med" len="med"/>
            <a:tailEnd type="none" w="med" len="med"/>
          </a:ln>
          <a:effectLst/>
        </p:spPr>
      </p:cxnSp>
      <p:sp>
        <p:nvSpPr>
          <p:cNvPr id="81" name="Rectangle 80"/>
          <p:cNvSpPr/>
          <p:nvPr/>
        </p:nvSpPr>
        <p:spPr>
          <a:xfrm>
            <a:off x="4918955" y="3618858"/>
            <a:ext cx="1391728" cy="646331"/>
          </a:xfrm>
          <a:prstGeom prst="rect">
            <a:avLst/>
          </a:prstGeom>
        </p:spPr>
        <p:txBody>
          <a:bodyPr wrap="none">
            <a:spAutoFit/>
          </a:bodyPr>
          <a:lstStyle/>
          <a:p>
            <a:r>
              <a:rPr lang="en-US" sz="1200" dirty="0"/>
              <a:t>Serves orbit, </a:t>
            </a:r>
            <a:endParaRPr lang="en-US" sz="1200" dirty="0" smtClean="0"/>
          </a:p>
          <a:p>
            <a:r>
              <a:rPr lang="en-US" sz="1200" dirty="0" smtClean="0"/>
              <a:t>magnets</a:t>
            </a:r>
            <a:r>
              <a:rPr lang="en-US" sz="1200" dirty="0"/>
              <a:t>, </a:t>
            </a:r>
            <a:endParaRPr lang="en-US" sz="1200" dirty="0" smtClean="0"/>
          </a:p>
          <a:p>
            <a:r>
              <a:rPr lang="en-US" sz="1200" dirty="0" smtClean="0"/>
              <a:t>any </a:t>
            </a:r>
            <a:r>
              <a:rPr lang="en-US" sz="1200" dirty="0"/>
              <a:t>array of channels</a:t>
            </a:r>
            <a:endParaRPr lang="en-US" sz="1200" dirty="0"/>
          </a:p>
        </p:txBody>
      </p:sp>
      <p:sp>
        <p:nvSpPr>
          <p:cNvPr id="82" name="Rectangle 29"/>
          <p:cNvSpPr>
            <a:spLocks noChangeArrowheads="1"/>
          </p:cNvSpPr>
          <p:nvPr/>
        </p:nvSpPr>
        <p:spPr bwMode="auto">
          <a:xfrm>
            <a:off x="8249302" y="1811507"/>
            <a:ext cx="711661" cy="267601"/>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84" name="Rectangle 14"/>
          <p:cNvSpPr>
            <a:spLocks noChangeArrowheads="1"/>
          </p:cNvSpPr>
          <p:nvPr/>
        </p:nvSpPr>
        <p:spPr bwMode="auto">
          <a:xfrm>
            <a:off x="3201426" y="2611427"/>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85" name="Rectangle 15"/>
          <p:cNvSpPr>
            <a:spLocks noChangeArrowheads="1"/>
          </p:cNvSpPr>
          <p:nvPr/>
        </p:nvSpPr>
        <p:spPr bwMode="auto">
          <a:xfrm>
            <a:off x="3201426" y="2911464"/>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err="1" smtClean="0">
                <a:solidFill>
                  <a:srgbClr val="000000"/>
                </a:solidFill>
              </a:rPr>
              <a:t>PVManager</a:t>
            </a:r>
            <a:r>
              <a:rPr lang="en-US" sz="1400" b="1" dirty="0" smtClean="0">
                <a:solidFill>
                  <a:srgbClr val="000000"/>
                </a:solidFill>
              </a:rPr>
              <a:t> Service</a:t>
            </a:r>
            <a:endParaRPr lang="en-US" sz="1400" b="1" dirty="0">
              <a:solidFill>
                <a:srgbClr val="000000"/>
              </a:solidFill>
            </a:endParaRPr>
          </a:p>
        </p:txBody>
      </p:sp>
      <p:sp>
        <p:nvSpPr>
          <p:cNvPr id="86" name="Rectangle 15"/>
          <p:cNvSpPr>
            <a:spLocks noChangeArrowheads="1"/>
          </p:cNvSpPr>
          <p:nvPr/>
        </p:nvSpPr>
        <p:spPr bwMode="auto">
          <a:xfrm>
            <a:off x="3203014" y="3278177"/>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CAC</a:t>
            </a:r>
            <a:endParaRPr lang="en-US" sz="1400" dirty="0">
              <a:solidFill>
                <a:srgbClr val="000000"/>
              </a:solidFill>
            </a:endParaRPr>
          </a:p>
        </p:txBody>
      </p:sp>
      <p:sp>
        <p:nvSpPr>
          <p:cNvPr id="87" name="Line 48"/>
          <p:cNvSpPr>
            <a:spLocks noChangeShapeType="1"/>
          </p:cNvSpPr>
          <p:nvPr/>
        </p:nvSpPr>
        <p:spPr bwMode="auto">
          <a:xfrm>
            <a:off x="3743861" y="2343155"/>
            <a:ext cx="1587" cy="273050"/>
          </a:xfrm>
          <a:prstGeom prst="line">
            <a:avLst/>
          </a:prstGeom>
          <a:noFill/>
          <a:ln w="36703">
            <a:solidFill>
              <a:srgbClr val="CCFF99"/>
            </a:solidFill>
            <a:round/>
            <a:headEnd/>
            <a:tailEnd/>
          </a:ln>
        </p:spPr>
        <p:txBody>
          <a:bodyPr/>
          <a:lstStyle/>
          <a:p>
            <a:endParaRPr lang="en-US"/>
          </a:p>
        </p:txBody>
      </p:sp>
      <p:sp>
        <p:nvSpPr>
          <p:cNvPr id="88" name="Line 48"/>
          <p:cNvSpPr>
            <a:spLocks noChangeShapeType="1"/>
          </p:cNvSpPr>
          <p:nvPr/>
        </p:nvSpPr>
        <p:spPr bwMode="auto">
          <a:xfrm>
            <a:off x="3782838" y="3673475"/>
            <a:ext cx="1588" cy="957263"/>
          </a:xfrm>
          <a:prstGeom prst="line">
            <a:avLst/>
          </a:prstGeom>
          <a:noFill/>
          <a:ln w="36720">
            <a:solidFill>
              <a:srgbClr val="CCFF99"/>
            </a:solidFill>
            <a:round/>
            <a:headEnd/>
            <a:tailEnd/>
          </a:ln>
        </p:spPr>
        <p:txBody>
          <a:bodyPr/>
          <a:lstStyle/>
          <a:p>
            <a:endParaRPr lang="en-US"/>
          </a:p>
        </p:txBody>
      </p:sp>
      <p:sp>
        <p:nvSpPr>
          <p:cNvPr id="89" name="Rectangle 88"/>
          <p:cNvSpPr/>
          <p:nvPr/>
        </p:nvSpPr>
        <p:spPr>
          <a:xfrm>
            <a:off x="3716690" y="3684999"/>
            <a:ext cx="1327608" cy="646331"/>
          </a:xfrm>
          <a:prstGeom prst="rect">
            <a:avLst/>
          </a:prstGeom>
        </p:spPr>
        <p:txBody>
          <a:bodyPr wrap="none">
            <a:spAutoFit/>
          </a:bodyPr>
          <a:lstStyle/>
          <a:p>
            <a:r>
              <a:rPr lang="en-US" sz="1200" dirty="0"/>
              <a:t>Serves </a:t>
            </a:r>
            <a:r>
              <a:rPr lang="en-US" sz="1200" dirty="0" smtClean="0"/>
              <a:t>Tables</a:t>
            </a:r>
            <a:endParaRPr lang="en-US" sz="1200" dirty="0"/>
          </a:p>
          <a:p>
            <a:r>
              <a:rPr lang="en-US" sz="1200" dirty="0" err="1" smtClean="0"/>
              <a:t>Mutti</a:t>
            </a:r>
            <a:r>
              <a:rPr lang="en-US" sz="1200" dirty="0" smtClean="0"/>
              <a:t>-channel arrays</a:t>
            </a:r>
          </a:p>
          <a:p>
            <a:r>
              <a:rPr lang="en-US" sz="1200" dirty="0" smtClean="0"/>
              <a:t>Statistics</a:t>
            </a:r>
          </a:p>
        </p:txBody>
      </p:sp>
      <p:sp>
        <p:nvSpPr>
          <p:cNvPr id="90" name="Rectangle 14"/>
          <p:cNvSpPr>
            <a:spLocks noChangeArrowheads="1"/>
          </p:cNvSpPr>
          <p:nvPr/>
        </p:nvSpPr>
        <p:spPr bwMode="auto">
          <a:xfrm>
            <a:off x="1989116" y="2587625"/>
            <a:ext cx="1079500" cy="300038"/>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91" name="Rectangle 15"/>
          <p:cNvSpPr>
            <a:spLocks noChangeArrowheads="1"/>
          </p:cNvSpPr>
          <p:nvPr/>
        </p:nvSpPr>
        <p:spPr bwMode="auto">
          <a:xfrm>
            <a:off x="1989116" y="2887663"/>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000000"/>
                </a:solidFill>
              </a:rPr>
              <a:t>Configuration Data</a:t>
            </a:r>
            <a:endParaRPr lang="en-US" sz="1200" b="1" dirty="0">
              <a:solidFill>
                <a:srgbClr val="000000"/>
              </a:solidFill>
            </a:endParaRPr>
          </a:p>
        </p:txBody>
      </p:sp>
      <p:sp>
        <p:nvSpPr>
          <p:cNvPr id="92" name="Rectangle 15"/>
          <p:cNvSpPr>
            <a:spLocks noChangeArrowheads="1"/>
          </p:cNvSpPr>
          <p:nvPr/>
        </p:nvSpPr>
        <p:spPr bwMode="auto">
          <a:xfrm>
            <a:off x="1992291" y="3262313"/>
            <a:ext cx="1076325" cy="403225"/>
          </a:xfrm>
          <a:prstGeom prst="rect">
            <a:avLst/>
          </a:prstGeom>
          <a:solidFill>
            <a:srgbClr val="CCFF99"/>
          </a:solidFill>
          <a:ln w="25527">
            <a:solidFill>
              <a:srgbClr val="00006F"/>
            </a:solidFill>
            <a:miter lim="800000"/>
            <a:headEnd/>
            <a:tailEnd/>
          </a:ln>
        </p:spPr>
        <p:txBody>
          <a:bodyPr wrap="none" lIns="90000" tIns="0" rIns="90000" bIns="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SQL</a:t>
            </a:r>
          </a:p>
        </p:txBody>
      </p:sp>
      <p:sp>
        <p:nvSpPr>
          <p:cNvPr id="93" name="Line 132"/>
          <p:cNvSpPr>
            <a:spLocks noChangeShapeType="1"/>
          </p:cNvSpPr>
          <p:nvPr/>
        </p:nvSpPr>
        <p:spPr bwMode="auto">
          <a:xfrm>
            <a:off x="2525691" y="3659188"/>
            <a:ext cx="0" cy="144462"/>
          </a:xfrm>
          <a:prstGeom prst="line">
            <a:avLst/>
          </a:prstGeom>
          <a:noFill/>
          <a:ln w="34925">
            <a:solidFill>
              <a:schemeClr val="tx1"/>
            </a:solidFill>
            <a:round/>
            <a:headEnd/>
            <a:tailEnd/>
          </a:ln>
        </p:spPr>
        <p:txBody>
          <a:bodyPr/>
          <a:lstStyle/>
          <a:p>
            <a:endParaRPr lang="en-US"/>
          </a:p>
        </p:txBody>
      </p:sp>
      <p:sp>
        <p:nvSpPr>
          <p:cNvPr id="94" name="AutoShape 133"/>
          <p:cNvSpPr>
            <a:spLocks noChangeArrowheads="1"/>
          </p:cNvSpPr>
          <p:nvPr/>
        </p:nvSpPr>
        <p:spPr bwMode="auto">
          <a:xfrm>
            <a:off x="2222478" y="3808413"/>
            <a:ext cx="592138" cy="728662"/>
          </a:xfrm>
          <a:prstGeom prst="can">
            <a:avLst>
              <a:gd name="adj" fmla="val 30764"/>
            </a:avLst>
          </a:prstGeom>
          <a:solidFill>
            <a:srgbClr val="CCFF99"/>
          </a:solidFill>
          <a:ln w="9525">
            <a:solidFill>
              <a:schemeClr val="tx1"/>
            </a:solidFill>
            <a:round/>
            <a:headEnd/>
            <a:tailEnd/>
          </a:ln>
        </p:spPr>
        <p:txBody>
          <a:bodyPr wrap="none" anchor="ctr"/>
          <a:lstStyle/>
          <a:p>
            <a:endParaRPr lang="en-US"/>
          </a:p>
        </p:txBody>
      </p:sp>
      <p:sp>
        <p:nvSpPr>
          <p:cNvPr id="95" name="Text Box 134"/>
          <p:cNvSpPr txBox="1">
            <a:spLocks noChangeArrowheads="1"/>
          </p:cNvSpPr>
          <p:nvPr/>
        </p:nvSpPr>
        <p:spPr bwMode="auto">
          <a:xfrm>
            <a:off x="2170091" y="4014788"/>
            <a:ext cx="704850" cy="366712"/>
          </a:xfrm>
          <a:prstGeom prst="rect">
            <a:avLst/>
          </a:prstGeom>
          <a:noFill/>
          <a:ln w="9525">
            <a:noFill/>
            <a:miter lim="800000"/>
            <a:headEnd/>
            <a:tailEnd/>
          </a:ln>
        </p:spPr>
        <p:txBody>
          <a:bodyPr wrap="none">
            <a:spAutoFit/>
          </a:bodyPr>
          <a:lstStyle/>
          <a:p>
            <a:r>
              <a:rPr lang="en-US" dirty="0"/>
              <a:t>IRMIS</a:t>
            </a:r>
          </a:p>
        </p:txBody>
      </p:sp>
      <p:sp>
        <p:nvSpPr>
          <p:cNvPr id="96" name="Line 48"/>
          <p:cNvSpPr>
            <a:spLocks noChangeShapeType="1"/>
          </p:cNvSpPr>
          <p:nvPr/>
        </p:nvSpPr>
        <p:spPr bwMode="auto">
          <a:xfrm>
            <a:off x="2533628" y="2319338"/>
            <a:ext cx="1588" cy="273050"/>
          </a:xfrm>
          <a:prstGeom prst="line">
            <a:avLst/>
          </a:prstGeom>
          <a:noFill/>
          <a:ln w="36720">
            <a:solidFill>
              <a:srgbClr val="CCFF99"/>
            </a:solidFill>
            <a:round/>
            <a:headEnd/>
            <a:tailEnd/>
          </a:ln>
        </p:spPr>
        <p:txBody>
          <a:bodyPr/>
          <a:lstStyle/>
          <a:p>
            <a:endParaRPr lang="en-US"/>
          </a:p>
        </p:txBody>
      </p:sp>
      <p:sp>
        <p:nvSpPr>
          <p:cNvPr id="101" name="Rectangle 100"/>
          <p:cNvSpPr/>
          <p:nvPr/>
        </p:nvSpPr>
        <p:spPr>
          <a:xfrm>
            <a:off x="1354391" y="3634191"/>
            <a:ext cx="938077" cy="646331"/>
          </a:xfrm>
          <a:prstGeom prst="rect">
            <a:avLst/>
          </a:prstGeom>
        </p:spPr>
        <p:txBody>
          <a:bodyPr wrap="none">
            <a:spAutoFit/>
          </a:bodyPr>
          <a:lstStyle/>
          <a:p>
            <a:r>
              <a:rPr lang="en-US" sz="1200" dirty="0" smtClean="0"/>
              <a:t>Serves</a:t>
            </a:r>
          </a:p>
          <a:p>
            <a:r>
              <a:rPr lang="en-US" sz="1200" dirty="0" smtClean="0"/>
              <a:t>Alignment</a:t>
            </a:r>
          </a:p>
          <a:p>
            <a:r>
              <a:rPr lang="en-US" sz="1200" dirty="0" smtClean="0"/>
              <a:t>Magnet </a:t>
            </a:r>
            <a:r>
              <a:rPr lang="en-US" sz="1200" dirty="0" err="1" smtClean="0"/>
              <a:t>Conv</a:t>
            </a:r>
            <a:endParaRPr lang="en-US" sz="1200" dirty="0"/>
          </a:p>
        </p:txBody>
      </p:sp>
      <p:sp>
        <p:nvSpPr>
          <p:cNvPr id="102" name="Rectangle 14"/>
          <p:cNvSpPr>
            <a:spLocks noChangeArrowheads="1"/>
          </p:cNvSpPr>
          <p:nvPr/>
        </p:nvSpPr>
        <p:spPr bwMode="auto">
          <a:xfrm>
            <a:off x="7926006" y="2586020"/>
            <a:ext cx="544894"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PVAC</a:t>
            </a:r>
            <a:endParaRPr lang="en-US" dirty="0">
              <a:solidFill>
                <a:srgbClr val="000000"/>
              </a:solidFill>
            </a:endParaRPr>
          </a:p>
        </p:txBody>
      </p:sp>
      <p:sp>
        <p:nvSpPr>
          <p:cNvPr id="103" name="Rectangle 15"/>
          <p:cNvSpPr>
            <a:spLocks noChangeArrowheads="1"/>
          </p:cNvSpPr>
          <p:nvPr/>
        </p:nvSpPr>
        <p:spPr bwMode="auto">
          <a:xfrm>
            <a:off x="7926006" y="2886057"/>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err="1" smtClean="0">
                <a:solidFill>
                  <a:srgbClr val="000000"/>
                </a:solidFill>
              </a:rPr>
              <a:t>UnitCon</a:t>
            </a:r>
            <a:r>
              <a:rPr lang="en-US" sz="1400" b="1" dirty="0" err="1" smtClean="0">
                <a:solidFill>
                  <a:srgbClr val="000000"/>
                </a:solidFill>
              </a:rPr>
              <a:t>v</a:t>
            </a:r>
            <a:r>
              <a:rPr lang="en-US" sz="1400" b="1" dirty="0" smtClean="0">
                <a:solidFill>
                  <a:srgbClr val="000000"/>
                </a:solidFill>
              </a:rPr>
              <a:t>., Bump, etc..</a:t>
            </a:r>
            <a:endParaRPr lang="en-US" sz="1400" b="1" dirty="0">
              <a:solidFill>
                <a:srgbClr val="000000"/>
              </a:solidFill>
            </a:endParaRPr>
          </a:p>
        </p:txBody>
      </p:sp>
      <p:sp>
        <p:nvSpPr>
          <p:cNvPr id="105" name="Line 48"/>
          <p:cNvSpPr>
            <a:spLocks noChangeShapeType="1"/>
          </p:cNvSpPr>
          <p:nvPr/>
        </p:nvSpPr>
        <p:spPr bwMode="auto">
          <a:xfrm>
            <a:off x="8468441" y="2317748"/>
            <a:ext cx="1587" cy="273050"/>
          </a:xfrm>
          <a:prstGeom prst="line">
            <a:avLst/>
          </a:prstGeom>
          <a:noFill/>
          <a:ln w="36703">
            <a:solidFill>
              <a:srgbClr val="FF0000"/>
            </a:solidFill>
            <a:round/>
            <a:headEnd/>
            <a:tailEnd/>
          </a:ln>
        </p:spPr>
        <p:txBody>
          <a:bodyPr/>
          <a:lstStyle/>
          <a:p>
            <a:endParaRPr lang="en-US"/>
          </a:p>
        </p:txBody>
      </p:sp>
      <p:sp>
        <p:nvSpPr>
          <p:cNvPr id="106" name="Rectangle 14"/>
          <p:cNvSpPr>
            <a:spLocks noChangeArrowheads="1"/>
          </p:cNvSpPr>
          <p:nvPr/>
        </p:nvSpPr>
        <p:spPr bwMode="auto">
          <a:xfrm>
            <a:off x="8467888" y="2586014"/>
            <a:ext cx="544894"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107" name="Rectangle 29"/>
          <p:cNvSpPr>
            <a:spLocks noChangeArrowheads="1"/>
          </p:cNvSpPr>
          <p:nvPr/>
        </p:nvSpPr>
        <p:spPr bwMode="auto">
          <a:xfrm>
            <a:off x="6661174" y="1809386"/>
            <a:ext cx="723931" cy="269714"/>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a:t>
            </a:r>
            <a:r>
              <a:rPr lang="en-US" sz="1600" dirty="0" smtClean="0">
                <a:solidFill>
                  <a:srgbClr val="000000"/>
                </a:solidFill>
              </a:rPr>
              <a:t>C</a:t>
            </a:r>
            <a:endParaRPr lang="en-US" sz="1600" dirty="0">
              <a:solidFill>
                <a:srgbClr val="000000"/>
              </a:solidFill>
            </a:endParaRPr>
          </a:p>
        </p:txBody>
      </p:sp>
    </p:spTree>
    <p:extLst>
      <p:ext uri="{BB962C8B-B14F-4D97-AF65-F5344CB8AC3E}">
        <p14:creationId xmlns:p14="http://schemas.microsoft.com/office/powerpoint/2010/main" val="242611370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AutoShape 78"/>
          <p:cNvSpPr>
            <a:spLocks noChangeArrowheads="1"/>
          </p:cNvSpPr>
          <p:nvPr/>
        </p:nvSpPr>
        <p:spPr bwMode="auto">
          <a:xfrm>
            <a:off x="6947547" y="3806825"/>
            <a:ext cx="515937" cy="439738"/>
          </a:xfrm>
          <a:prstGeom prst="can">
            <a:avLst>
              <a:gd name="adj" fmla="val 25000"/>
            </a:avLst>
          </a:prstGeom>
          <a:solidFill>
            <a:srgbClr val="CCFF99"/>
          </a:solidFill>
          <a:ln w="9525">
            <a:solidFill>
              <a:schemeClr val="tx1"/>
            </a:solidFill>
            <a:round/>
            <a:headEnd/>
            <a:tailEnd/>
          </a:ln>
        </p:spPr>
        <p:txBody>
          <a:bodyPr wrap="none" anchor="ctr"/>
          <a:lstStyle/>
          <a:p>
            <a:endParaRPr lang="en-US"/>
          </a:p>
        </p:txBody>
      </p:sp>
      <p:sp>
        <p:nvSpPr>
          <p:cNvPr id="2282497" name="Rectangle 1"/>
          <p:cNvSpPr>
            <a:spLocks noGrp="1" noChangeArrowheads="1"/>
          </p:cNvSpPr>
          <p:nvPr>
            <p:ph type="title" idx="4294967295"/>
          </p:nvPr>
        </p:nvSpPr>
        <p:spPr>
          <a:xfrm>
            <a:off x="0" y="215900"/>
            <a:ext cx="9147175" cy="590550"/>
          </a:xfrm>
        </p:spPr>
        <p:txBody>
          <a:bodyPr lIns="0" tIns="0" rIns="0" bIns="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chemeClr val="tx1"/>
                </a:solidFill>
                <a:cs typeface="Times New Roman" pitchFamily="18" charset="0"/>
              </a:rPr>
              <a:t>Extend the V3 Records for </a:t>
            </a:r>
            <a:r>
              <a:rPr lang="en-US">
                <a:solidFill>
                  <a:schemeClr val="tx1"/>
                </a:solidFill>
                <a:cs typeface="Times New Roman" pitchFamily="18" charset="0"/>
              </a:rPr>
              <a:t>N</a:t>
            </a:r>
            <a:r>
              <a:rPr lang="en-US" smtClean="0">
                <a:solidFill>
                  <a:schemeClr val="tx1"/>
                </a:solidFill>
                <a:cs typeface="Times New Roman" pitchFamily="18" charset="0"/>
              </a:rPr>
              <a:t>ew Data</a:t>
            </a:r>
            <a:endParaRPr lang="en-US" dirty="0" smtClean="0">
              <a:solidFill>
                <a:schemeClr val="tx1"/>
              </a:solidFill>
              <a:cs typeface="Arial" charset="0"/>
            </a:endParaRPr>
          </a:p>
        </p:txBody>
      </p:sp>
      <p:sp>
        <p:nvSpPr>
          <p:cNvPr id="2282498" name="Text Box 7"/>
          <p:cNvSpPr txBox="1">
            <a:spLocks noChangeArrowheads="1"/>
          </p:cNvSpPr>
          <p:nvPr/>
        </p:nvSpPr>
        <p:spPr bwMode="auto">
          <a:xfrm>
            <a:off x="200025" y="4948236"/>
            <a:ext cx="1055688" cy="422275"/>
          </a:xfrm>
          <a:prstGeom prst="rect">
            <a:avLst/>
          </a:prstGeom>
          <a:noFill/>
          <a:ln w="9525">
            <a:noFill/>
            <a:round/>
            <a:headEnd/>
            <a:tailEnd/>
          </a:ln>
        </p:spPr>
        <p:txBody>
          <a:bodyPr lIns="90000" tIns="46800" rIns="90000" bIns="46800">
            <a:spAutoFit/>
          </a:bodyPr>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i="1">
                <a:solidFill>
                  <a:srgbClr val="000000"/>
                </a:solidFill>
              </a:rPr>
              <a:t>Distributed  Front-Ends</a:t>
            </a:r>
          </a:p>
        </p:txBody>
      </p:sp>
      <p:sp>
        <p:nvSpPr>
          <p:cNvPr id="2282499" name="Rectangle 25"/>
          <p:cNvSpPr>
            <a:spLocks noChangeArrowheads="1"/>
          </p:cNvSpPr>
          <p:nvPr/>
        </p:nvSpPr>
        <p:spPr bwMode="auto">
          <a:xfrm>
            <a:off x="2822575" y="1201738"/>
            <a:ext cx="1255713" cy="620712"/>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MMLT Client</a:t>
            </a:r>
          </a:p>
        </p:txBody>
      </p:sp>
      <p:sp>
        <p:nvSpPr>
          <p:cNvPr id="2282501" name="Line 48"/>
          <p:cNvSpPr>
            <a:spLocks noChangeShapeType="1"/>
          </p:cNvSpPr>
          <p:nvPr/>
        </p:nvSpPr>
        <p:spPr bwMode="auto">
          <a:xfrm>
            <a:off x="3430588" y="2063750"/>
            <a:ext cx="1587" cy="273050"/>
          </a:xfrm>
          <a:prstGeom prst="line">
            <a:avLst/>
          </a:prstGeom>
          <a:noFill/>
          <a:ln w="36703">
            <a:solidFill>
              <a:srgbClr val="FF0000"/>
            </a:solidFill>
            <a:round/>
            <a:headEnd/>
            <a:tailEnd/>
          </a:ln>
        </p:spPr>
        <p:txBody>
          <a:bodyPr/>
          <a:lstStyle/>
          <a:p>
            <a:endParaRPr lang="en-US"/>
          </a:p>
        </p:txBody>
      </p:sp>
      <p:sp>
        <p:nvSpPr>
          <p:cNvPr id="2282502" name="Rectangle 5"/>
          <p:cNvSpPr>
            <a:spLocks noChangeArrowheads="1"/>
          </p:cNvSpPr>
          <p:nvPr/>
        </p:nvSpPr>
        <p:spPr bwMode="auto">
          <a:xfrm>
            <a:off x="1258888" y="4614863"/>
            <a:ext cx="7164387" cy="42862"/>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3" name="Rectangle 11"/>
          <p:cNvSpPr>
            <a:spLocks noChangeArrowheads="1"/>
          </p:cNvSpPr>
          <p:nvPr/>
        </p:nvSpPr>
        <p:spPr bwMode="auto">
          <a:xfrm>
            <a:off x="1004888"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04" name="Rectangle 13"/>
          <p:cNvSpPr>
            <a:spLocks noChangeArrowheads="1"/>
          </p:cNvSpPr>
          <p:nvPr/>
        </p:nvSpPr>
        <p:spPr bwMode="auto">
          <a:xfrm>
            <a:off x="1114425" y="2324100"/>
            <a:ext cx="7356475" cy="42863"/>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5" name="Line 48"/>
          <p:cNvSpPr>
            <a:spLocks noChangeShapeType="1"/>
          </p:cNvSpPr>
          <p:nvPr/>
        </p:nvSpPr>
        <p:spPr bwMode="auto">
          <a:xfrm>
            <a:off x="1255713" y="2328863"/>
            <a:ext cx="0" cy="2301875"/>
          </a:xfrm>
          <a:prstGeom prst="line">
            <a:avLst/>
          </a:prstGeom>
          <a:noFill/>
          <a:ln w="63500">
            <a:solidFill>
              <a:srgbClr val="FF0000"/>
            </a:solidFill>
            <a:round/>
            <a:headEnd/>
            <a:tailEnd/>
          </a:ln>
        </p:spPr>
        <p:txBody>
          <a:bodyPr/>
          <a:lstStyle/>
          <a:p>
            <a:endParaRPr lang="en-US"/>
          </a:p>
        </p:txBody>
      </p:sp>
      <p:sp>
        <p:nvSpPr>
          <p:cNvPr id="2282506" name="Text Box 49"/>
          <p:cNvSpPr txBox="1">
            <a:spLocks noChangeArrowheads="1"/>
          </p:cNvSpPr>
          <p:nvPr/>
        </p:nvSpPr>
        <p:spPr bwMode="auto">
          <a:xfrm>
            <a:off x="1033463" y="2111375"/>
            <a:ext cx="979487" cy="309563"/>
          </a:xfrm>
          <a:prstGeom prst="rect">
            <a:avLst/>
          </a:prstGeom>
          <a:noFill/>
          <a:ln w="9525">
            <a:noFill/>
            <a:round/>
            <a:headEnd/>
            <a:tailEnd/>
          </a:ln>
        </p:spPr>
        <p:txBody>
          <a:bodyPr lIns="90000" tIns="45000" rIns="90000" bIns="45000"/>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000000"/>
                </a:solidFill>
              </a:rPr>
              <a:t>Ethernet</a:t>
            </a:r>
          </a:p>
        </p:txBody>
      </p:sp>
      <p:sp>
        <p:nvSpPr>
          <p:cNvPr id="2282507" name="Line 48"/>
          <p:cNvSpPr>
            <a:spLocks noChangeShapeType="1"/>
          </p:cNvSpPr>
          <p:nvPr/>
        </p:nvSpPr>
        <p:spPr bwMode="auto">
          <a:xfrm>
            <a:off x="1617663" y="4665663"/>
            <a:ext cx="1587" cy="274637"/>
          </a:xfrm>
          <a:prstGeom prst="line">
            <a:avLst/>
          </a:prstGeom>
          <a:noFill/>
          <a:ln w="36720">
            <a:solidFill>
              <a:srgbClr val="FF0000"/>
            </a:solidFill>
            <a:round/>
            <a:headEnd/>
            <a:tailEnd/>
          </a:ln>
        </p:spPr>
        <p:txBody>
          <a:bodyPr/>
          <a:lstStyle/>
          <a:p>
            <a:endParaRPr lang="en-US"/>
          </a:p>
        </p:txBody>
      </p:sp>
      <p:grpSp>
        <p:nvGrpSpPr>
          <p:cNvPr id="2282512" name="Group 61"/>
          <p:cNvGrpSpPr>
            <a:grpSpLocks/>
          </p:cNvGrpSpPr>
          <p:nvPr/>
        </p:nvGrpSpPr>
        <p:grpSpPr bwMode="auto">
          <a:xfrm>
            <a:off x="1458913" y="1211263"/>
            <a:ext cx="1263650" cy="1119187"/>
            <a:chOff x="6026150" y="1874838"/>
            <a:chExt cx="1263650" cy="1119855"/>
          </a:xfrm>
        </p:grpSpPr>
        <p:sp>
          <p:nvSpPr>
            <p:cNvPr id="2282589" name="Rectangle 28"/>
            <p:cNvSpPr>
              <a:spLocks noChangeArrowheads="1"/>
            </p:cNvSpPr>
            <p:nvPr/>
          </p:nvSpPr>
          <p:spPr bwMode="auto">
            <a:xfrm>
              <a:off x="6026150" y="1874838"/>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Production HLA Client</a:t>
              </a:r>
            </a:p>
          </p:txBody>
        </p:sp>
        <p:sp>
          <p:nvSpPr>
            <p:cNvPr id="2282590"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91" name="Rectangle 29"/>
            <p:cNvSpPr>
              <a:spLocks noChangeArrowheads="1"/>
            </p:cNvSpPr>
            <p:nvPr/>
          </p:nvSpPr>
          <p:spPr bwMode="auto">
            <a:xfrm>
              <a:off x="6026150" y="2473325"/>
              <a:ext cx="631825" cy="269875"/>
            </a:xfrm>
            <a:prstGeom prst="rect">
              <a:avLst/>
            </a:prstGeom>
            <a:solidFill>
              <a:srgbClr val="FFFFCC"/>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3" name="Rectangle 26"/>
          <p:cNvSpPr>
            <a:spLocks noChangeArrowheads="1"/>
          </p:cNvSpPr>
          <p:nvPr/>
        </p:nvSpPr>
        <p:spPr bwMode="auto">
          <a:xfrm>
            <a:off x="2822575" y="1800225"/>
            <a:ext cx="1265238" cy="255588"/>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nvGrpSpPr>
          <p:cNvPr id="2282514" name="Group 62"/>
          <p:cNvGrpSpPr>
            <a:grpSpLocks/>
          </p:cNvGrpSpPr>
          <p:nvPr/>
        </p:nvGrpSpPr>
        <p:grpSpPr bwMode="auto">
          <a:xfrm>
            <a:off x="5924550" y="948786"/>
            <a:ext cx="1470025" cy="1381664"/>
            <a:chOff x="6026150" y="1612206"/>
            <a:chExt cx="1263650" cy="1382487"/>
          </a:xfrm>
        </p:grpSpPr>
        <p:sp>
          <p:nvSpPr>
            <p:cNvPr id="2282586" name="Rectangle 28"/>
            <p:cNvSpPr>
              <a:spLocks noChangeArrowheads="1"/>
            </p:cNvSpPr>
            <p:nvPr/>
          </p:nvSpPr>
          <p:spPr bwMode="auto">
            <a:xfrm>
              <a:off x="6026150" y="1612206"/>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Control System Studio</a:t>
              </a:r>
            </a:p>
          </p:txBody>
        </p:sp>
        <p:sp>
          <p:nvSpPr>
            <p:cNvPr id="2282587"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88" name="Rectangle 29"/>
            <p:cNvSpPr>
              <a:spLocks noChangeArrowheads="1"/>
            </p:cNvSpPr>
            <p:nvPr/>
          </p:nvSpPr>
          <p:spPr bwMode="auto">
            <a:xfrm>
              <a:off x="6026151" y="2473325"/>
              <a:ext cx="622299" cy="269875"/>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5" name="Rectangle 12"/>
          <p:cNvSpPr>
            <a:spLocks noChangeArrowheads="1"/>
          </p:cNvSpPr>
          <p:nvPr/>
        </p:nvSpPr>
        <p:spPr bwMode="auto">
          <a:xfrm>
            <a:off x="1079500" y="5153551"/>
            <a:ext cx="1079500" cy="246856"/>
          </a:xfrm>
          <a:prstGeom prst="rect">
            <a:avLst/>
          </a:prstGeom>
          <a:solidFill>
            <a:srgbClr val="CCFF99"/>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Diag</a:t>
            </a:r>
            <a:r>
              <a:rPr lang="en-US" sz="1600" dirty="0" smtClean="0">
                <a:solidFill>
                  <a:srgbClr val="000000"/>
                </a:solidFill>
              </a:rPr>
              <a:t> Database</a:t>
            </a:r>
            <a:endParaRPr lang="en-US" sz="1600" dirty="0">
              <a:solidFill>
                <a:srgbClr val="000000"/>
              </a:solidFill>
            </a:endParaRPr>
          </a:p>
        </p:txBody>
      </p:sp>
      <p:sp>
        <p:nvSpPr>
          <p:cNvPr id="2282516" name="Rectangle 12"/>
          <p:cNvSpPr>
            <a:spLocks noChangeArrowheads="1"/>
          </p:cNvSpPr>
          <p:nvPr/>
        </p:nvSpPr>
        <p:spPr bwMode="auto">
          <a:xfrm>
            <a:off x="1079500" y="488367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19" name="Line 73"/>
          <p:cNvSpPr>
            <a:spLocks noChangeShapeType="1"/>
          </p:cNvSpPr>
          <p:nvPr/>
        </p:nvSpPr>
        <p:spPr bwMode="auto">
          <a:xfrm>
            <a:off x="1609725" y="5393804"/>
            <a:ext cx="0" cy="144462"/>
          </a:xfrm>
          <a:prstGeom prst="line">
            <a:avLst/>
          </a:prstGeom>
          <a:noFill/>
          <a:ln w="34925">
            <a:solidFill>
              <a:schemeClr val="tx1"/>
            </a:solidFill>
            <a:round/>
            <a:headEnd/>
            <a:tailEnd/>
          </a:ln>
        </p:spPr>
        <p:txBody>
          <a:bodyPr/>
          <a:lstStyle/>
          <a:p>
            <a:endParaRPr lang="en-US"/>
          </a:p>
        </p:txBody>
      </p:sp>
      <p:sp>
        <p:nvSpPr>
          <p:cNvPr id="2282529" name="Rectangle 11"/>
          <p:cNvSpPr>
            <a:spLocks noChangeArrowheads="1"/>
          </p:cNvSpPr>
          <p:nvPr/>
        </p:nvSpPr>
        <p:spPr bwMode="auto">
          <a:xfrm>
            <a:off x="23399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0" name="Line 48"/>
          <p:cNvSpPr>
            <a:spLocks noChangeShapeType="1"/>
          </p:cNvSpPr>
          <p:nvPr/>
        </p:nvSpPr>
        <p:spPr bwMode="auto">
          <a:xfrm>
            <a:off x="2952750" y="4667250"/>
            <a:ext cx="1588" cy="274638"/>
          </a:xfrm>
          <a:prstGeom prst="line">
            <a:avLst/>
          </a:prstGeom>
          <a:noFill/>
          <a:ln w="36720">
            <a:solidFill>
              <a:srgbClr val="FF0000"/>
            </a:solidFill>
            <a:round/>
            <a:headEnd/>
            <a:tailEnd/>
          </a:ln>
        </p:spPr>
        <p:txBody>
          <a:bodyPr/>
          <a:lstStyle/>
          <a:p>
            <a:endParaRPr lang="en-US"/>
          </a:p>
        </p:txBody>
      </p:sp>
      <p:sp>
        <p:nvSpPr>
          <p:cNvPr id="2282531" name="Rectangle 12"/>
          <p:cNvSpPr>
            <a:spLocks noChangeArrowheads="1"/>
          </p:cNvSpPr>
          <p:nvPr/>
        </p:nvSpPr>
        <p:spPr bwMode="auto">
          <a:xfrm>
            <a:off x="2414588" y="4883148"/>
            <a:ext cx="1079500" cy="493713"/>
          </a:xfrm>
          <a:prstGeom prst="rect">
            <a:avLst/>
          </a:prstGeom>
          <a:solidFill>
            <a:srgbClr val="CCFF99"/>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PS Database</a:t>
            </a:r>
            <a:endParaRPr lang="en-US" sz="1400" dirty="0">
              <a:solidFill>
                <a:srgbClr val="000000"/>
              </a:solidFill>
            </a:endParaRPr>
          </a:p>
        </p:txBody>
      </p:sp>
      <p:sp>
        <p:nvSpPr>
          <p:cNvPr id="2282532" name="Rectangle 12"/>
          <p:cNvSpPr>
            <a:spLocks noChangeArrowheads="1"/>
          </p:cNvSpPr>
          <p:nvPr/>
        </p:nvSpPr>
        <p:spPr bwMode="auto">
          <a:xfrm>
            <a:off x="2414588" y="487679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34" name="Line 94"/>
          <p:cNvSpPr>
            <a:spLocks noChangeShapeType="1"/>
          </p:cNvSpPr>
          <p:nvPr/>
        </p:nvSpPr>
        <p:spPr bwMode="auto">
          <a:xfrm>
            <a:off x="2944813" y="5389032"/>
            <a:ext cx="0" cy="144463"/>
          </a:xfrm>
          <a:prstGeom prst="line">
            <a:avLst/>
          </a:prstGeom>
          <a:noFill/>
          <a:ln w="34925">
            <a:solidFill>
              <a:schemeClr val="tx1"/>
            </a:solidFill>
            <a:round/>
            <a:headEnd/>
            <a:tailEnd/>
          </a:ln>
        </p:spPr>
        <p:txBody>
          <a:bodyPr/>
          <a:lstStyle/>
          <a:p>
            <a:endParaRPr lang="en-US"/>
          </a:p>
        </p:txBody>
      </p:sp>
      <p:sp>
        <p:nvSpPr>
          <p:cNvPr id="2282535" name="Rectangle 11"/>
          <p:cNvSpPr>
            <a:spLocks noChangeArrowheads="1"/>
          </p:cNvSpPr>
          <p:nvPr/>
        </p:nvSpPr>
        <p:spPr bwMode="auto">
          <a:xfrm>
            <a:off x="3706813"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6" name="Line 48"/>
          <p:cNvSpPr>
            <a:spLocks noChangeShapeType="1"/>
          </p:cNvSpPr>
          <p:nvPr/>
        </p:nvSpPr>
        <p:spPr bwMode="auto">
          <a:xfrm>
            <a:off x="4319588" y="4665663"/>
            <a:ext cx="1587" cy="274637"/>
          </a:xfrm>
          <a:prstGeom prst="line">
            <a:avLst/>
          </a:prstGeom>
          <a:noFill/>
          <a:ln w="36720">
            <a:solidFill>
              <a:srgbClr val="FF0000"/>
            </a:solidFill>
            <a:round/>
            <a:headEnd/>
            <a:tailEnd/>
          </a:ln>
        </p:spPr>
        <p:txBody>
          <a:bodyPr/>
          <a:lstStyle/>
          <a:p>
            <a:endParaRPr lang="en-US"/>
          </a:p>
        </p:txBody>
      </p:sp>
      <p:sp>
        <p:nvSpPr>
          <p:cNvPr id="2282537" name="Rectangle 12"/>
          <p:cNvSpPr>
            <a:spLocks noChangeArrowheads="1"/>
          </p:cNvSpPr>
          <p:nvPr/>
        </p:nvSpPr>
        <p:spPr bwMode="auto">
          <a:xfrm>
            <a:off x="3781425" y="4881561"/>
            <a:ext cx="1079500" cy="493712"/>
          </a:xfrm>
          <a:prstGeom prst="rect">
            <a:avLst/>
          </a:prstGeom>
          <a:solidFill>
            <a:srgbClr val="CCFF99"/>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RF Database</a:t>
            </a:r>
            <a:endParaRPr lang="en-US" sz="1600" dirty="0">
              <a:solidFill>
                <a:srgbClr val="000000"/>
              </a:solidFill>
            </a:endParaRPr>
          </a:p>
        </p:txBody>
      </p:sp>
      <p:sp>
        <p:nvSpPr>
          <p:cNvPr id="2282538" name="Rectangle 12"/>
          <p:cNvSpPr>
            <a:spLocks noChangeArrowheads="1"/>
          </p:cNvSpPr>
          <p:nvPr/>
        </p:nvSpPr>
        <p:spPr bwMode="auto">
          <a:xfrm>
            <a:off x="3781425" y="4875211"/>
            <a:ext cx="53657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40" name="Line 100"/>
          <p:cNvSpPr>
            <a:spLocks noChangeShapeType="1"/>
          </p:cNvSpPr>
          <p:nvPr/>
        </p:nvSpPr>
        <p:spPr bwMode="auto">
          <a:xfrm>
            <a:off x="4311650" y="5387445"/>
            <a:ext cx="0" cy="144462"/>
          </a:xfrm>
          <a:prstGeom prst="line">
            <a:avLst/>
          </a:prstGeom>
          <a:noFill/>
          <a:ln w="34925">
            <a:solidFill>
              <a:schemeClr val="tx1"/>
            </a:solidFill>
            <a:round/>
            <a:headEnd/>
            <a:tailEnd/>
          </a:ln>
        </p:spPr>
        <p:txBody>
          <a:bodyPr/>
          <a:lstStyle/>
          <a:p>
            <a:endParaRPr lang="en-US"/>
          </a:p>
        </p:txBody>
      </p:sp>
      <p:sp>
        <p:nvSpPr>
          <p:cNvPr id="2282541" name="Rectangle 11"/>
          <p:cNvSpPr>
            <a:spLocks noChangeArrowheads="1"/>
          </p:cNvSpPr>
          <p:nvPr/>
        </p:nvSpPr>
        <p:spPr bwMode="auto">
          <a:xfrm>
            <a:off x="50577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2" name="Line 48"/>
          <p:cNvSpPr>
            <a:spLocks noChangeShapeType="1"/>
          </p:cNvSpPr>
          <p:nvPr/>
        </p:nvSpPr>
        <p:spPr bwMode="auto">
          <a:xfrm>
            <a:off x="5670550" y="4667250"/>
            <a:ext cx="1588" cy="274638"/>
          </a:xfrm>
          <a:prstGeom prst="line">
            <a:avLst/>
          </a:prstGeom>
          <a:noFill/>
          <a:ln w="36720">
            <a:solidFill>
              <a:srgbClr val="FF0000"/>
            </a:solidFill>
            <a:round/>
            <a:headEnd/>
            <a:tailEnd/>
          </a:ln>
        </p:spPr>
        <p:txBody>
          <a:bodyPr/>
          <a:lstStyle/>
          <a:p>
            <a:endParaRPr lang="en-US"/>
          </a:p>
        </p:txBody>
      </p:sp>
      <p:sp>
        <p:nvSpPr>
          <p:cNvPr id="2282543" name="Rectangle 12"/>
          <p:cNvSpPr>
            <a:spLocks noChangeArrowheads="1"/>
          </p:cNvSpPr>
          <p:nvPr/>
        </p:nvSpPr>
        <p:spPr bwMode="auto">
          <a:xfrm>
            <a:off x="5132388" y="4883148"/>
            <a:ext cx="1079500" cy="493713"/>
          </a:xfrm>
          <a:prstGeom prst="rect">
            <a:avLst/>
          </a:prstGeom>
          <a:solidFill>
            <a:srgbClr val="CCFF99"/>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Vac</a:t>
            </a:r>
            <a:r>
              <a:rPr lang="en-US" sz="1600" dirty="0" smtClean="0">
                <a:solidFill>
                  <a:srgbClr val="000000"/>
                </a:solidFill>
              </a:rPr>
              <a:t> Database</a:t>
            </a:r>
            <a:endParaRPr lang="en-US" sz="1600" dirty="0">
              <a:solidFill>
                <a:srgbClr val="000000"/>
              </a:solidFill>
            </a:endParaRPr>
          </a:p>
        </p:txBody>
      </p:sp>
      <p:sp>
        <p:nvSpPr>
          <p:cNvPr id="2282544" name="Rectangle 12"/>
          <p:cNvSpPr>
            <a:spLocks noChangeArrowheads="1"/>
          </p:cNvSpPr>
          <p:nvPr/>
        </p:nvSpPr>
        <p:spPr bwMode="auto">
          <a:xfrm>
            <a:off x="5132388" y="487679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46" name="Line 106"/>
          <p:cNvSpPr>
            <a:spLocks noChangeShapeType="1"/>
          </p:cNvSpPr>
          <p:nvPr/>
        </p:nvSpPr>
        <p:spPr bwMode="auto">
          <a:xfrm>
            <a:off x="5662613" y="5389032"/>
            <a:ext cx="0" cy="144463"/>
          </a:xfrm>
          <a:prstGeom prst="line">
            <a:avLst/>
          </a:prstGeom>
          <a:noFill/>
          <a:ln w="34925">
            <a:solidFill>
              <a:schemeClr val="tx1"/>
            </a:solidFill>
            <a:round/>
            <a:headEnd/>
            <a:tailEnd/>
          </a:ln>
        </p:spPr>
        <p:txBody>
          <a:bodyPr/>
          <a:lstStyle/>
          <a:p>
            <a:endParaRPr lang="en-US"/>
          </a:p>
        </p:txBody>
      </p:sp>
      <p:sp>
        <p:nvSpPr>
          <p:cNvPr id="2282547" name="Rectangle 11"/>
          <p:cNvSpPr>
            <a:spLocks noChangeArrowheads="1"/>
          </p:cNvSpPr>
          <p:nvPr/>
        </p:nvSpPr>
        <p:spPr bwMode="auto">
          <a:xfrm>
            <a:off x="6424613" y="552397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8" name="Line 48"/>
          <p:cNvSpPr>
            <a:spLocks noChangeShapeType="1"/>
          </p:cNvSpPr>
          <p:nvPr/>
        </p:nvSpPr>
        <p:spPr bwMode="auto">
          <a:xfrm>
            <a:off x="7037388" y="4660900"/>
            <a:ext cx="1587" cy="274638"/>
          </a:xfrm>
          <a:prstGeom prst="line">
            <a:avLst/>
          </a:prstGeom>
          <a:noFill/>
          <a:ln w="36720">
            <a:solidFill>
              <a:srgbClr val="FF0000"/>
            </a:solidFill>
            <a:round/>
            <a:headEnd/>
            <a:tailEnd/>
          </a:ln>
        </p:spPr>
        <p:txBody>
          <a:bodyPr/>
          <a:lstStyle/>
          <a:p>
            <a:endParaRPr lang="en-US"/>
          </a:p>
        </p:txBody>
      </p:sp>
      <p:sp>
        <p:nvSpPr>
          <p:cNvPr id="2282549" name="Rectangle 12"/>
          <p:cNvSpPr>
            <a:spLocks noChangeArrowheads="1"/>
          </p:cNvSpPr>
          <p:nvPr/>
        </p:nvSpPr>
        <p:spPr bwMode="auto">
          <a:xfrm>
            <a:off x="6499225" y="4876798"/>
            <a:ext cx="1079500" cy="493713"/>
          </a:xfrm>
          <a:prstGeom prst="rect">
            <a:avLst/>
          </a:prstGeom>
          <a:solidFill>
            <a:srgbClr val="CCFF99"/>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Util</a:t>
            </a:r>
            <a:r>
              <a:rPr lang="en-US" sz="1600" dirty="0" smtClean="0">
                <a:solidFill>
                  <a:srgbClr val="000000"/>
                </a:solidFill>
              </a:rPr>
              <a:t> Database</a:t>
            </a:r>
            <a:endParaRPr lang="en-US" sz="1600" dirty="0">
              <a:solidFill>
                <a:srgbClr val="000000"/>
              </a:solidFill>
            </a:endParaRPr>
          </a:p>
        </p:txBody>
      </p:sp>
      <p:sp>
        <p:nvSpPr>
          <p:cNvPr id="2282550" name="Rectangle 12"/>
          <p:cNvSpPr>
            <a:spLocks noChangeArrowheads="1"/>
          </p:cNvSpPr>
          <p:nvPr/>
        </p:nvSpPr>
        <p:spPr bwMode="auto">
          <a:xfrm>
            <a:off x="6499225" y="4870448"/>
            <a:ext cx="53657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52" name="Line 112"/>
          <p:cNvSpPr>
            <a:spLocks noChangeShapeType="1"/>
          </p:cNvSpPr>
          <p:nvPr/>
        </p:nvSpPr>
        <p:spPr bwMode="auto">
          <a:xfrm>
            <a:off x="7029450" y="5382682"/>
            <a:ext cx="0" cy="144463"/>
          </a:xfrm>
          <a:prstGeom prst="line">
            <a:avLst/>
          </a:prstGeom>
          <a:noFill/>
          <a:ln w="34925">
            <a:solidFill>
              <a:schemeClr val="tx1"/>
            </a:solidFill>
            <a:round/>
            <a:headEnd/>
            <a:tailEnd/>
          </a:ln>
        </p:spPr>
        <p:txBody>
          <a:bodyPr/>
          <a:lstStyle/>
          <a:p>
            <a:endParaRPr lang="en-US"/>
          </a:p>
        </p:txBody>
      </p:sp>
      <p:sp>
        <p:nvSpPr>
          <p:cNvPr id="2282559" name="Rectangle 25"/>
          <p:cNvSpPr>
            <a:spLocks noChangeArrowheads="1"/>
          </p:cNvSpPr>
          <p:nvPr/>
        </p:nvSpPr>
        <p:spPr bwMode="auto">
          <a:xfrm>
            <a:off x="4205287" y="1203325"/>
            <a:ext cx="1492250" cy="620713"/>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smtClean="0">
                <a:solidFill>
                  <a:srgbClr val="000000"/>
                </a:solidFill>
              </a:rPr>
              <a:t>Matlab</a:t>
            </a:r>
            <a:r>
              <a:rPr lang="en-US" dirty="0" smtClean="0">
                <a:solidFill>
                  <a:srgbClr val="000000"/>
                </a:solidFill>
              </a:rPr>
              <a:t>, SDDS, </a:t>
            </a:r>
            <a:r>
              <a:rPr lang="en-US" dirty="0" smtClean="0"/>
              <a:t>Python</a:t>
            </a:r>
            <a:endParaRPr lang="en-US" dirty="0"/>
          </a:p>
        </p:txBody>
      </p:sp>
      <p:sp>
        <p:nvSpPr>
          <p:cNvPr id="2282560" name="Line 48"/>
          <p:cNvSpPr>
            <a:spLocks noChangeShapeType="1"/>
          </p:cNvSpPr>
          <p:nvPr/>
        </p:nvSpPr>
        <p:spPr bwMode="auto">
          <a:xfrm>
            <a:off x="5040316" y="2056895"/>
            <a:ext cx="1588" cy="273050"/>
          </a:xfrm>
          <a:prstGeom prst="line">
            <a:avLst/>
          </a:prstGeom>
          <a:noFill/>
          <a:ln w="36720">
            <a:solidFill>
              <a:srgbClr val="FF0000"/>
            </a:solidFill>
            <a:round/>
            <a:headEnd/>
            <a:tailEnd/>
          </a:ln>
        </p:spPr>
        <p:txBody>
          <a:bodyPr/>
          <a:lstStyle/>
          <a:p>
            <a:endParaRPr lang="en-US"/>
          </a:p>
        </p:txBody>
      </p:sp>
      <p:sp>
        <p:nvSpPr>
          <p:cNvPr id="2282561" name="Rectangle 26"/>
          <p:cNvSpPr>
            <a:spLocks noChangeArrowheads="1"/>
          </p:cNvSpPr>
          <p:nvPr/>
        </p:nvSpPr>
        <p:spPr bwMode="auto">
          <a:xfrm>
            <a:off x="4205288" y="1801813"/>
            <a:ext cx="835027" cy="255587"/>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sp>
        <p:nvSpPr>
          <p:cNvPr id="2282580" name="Rectangle 11"/>
          <p:cNvSpPr>
            <a:spLocks noChangeArrowheads="1"/>
          </p:cNvSpPr>
          <p:nvPr/>
        </p:nvSpPr>
        <p:spPr bwMode="auto">
          <a:xfrm>
            <a:off x="7761288" y="5553074"/>
            <a:ext cx="1279525" cy="472555"/>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Diamond</a:t>
            </a:r>
            <a:r>
              <a:rPr lang="en-US" sz="1400" dirty="0" smtClean="0">
                <a:solidFill>
                  <a:srgbClr val="000000"/>
                </a:solidFill>
              </a:rPr>
              <a:t> </a:t>
            </a:r>
            <a:r>
              <a:rPr lang="en-US" sz="1400" dirty="0">
                <a:solidFill>
                  <a:srgbClr val="000000"/>
                </a:solidFill>
              </a:rPr>
              <a:t>Simulation</a:t>
            </a:r>
          </a:p>
        </p:txBody>
      </p:sp>
      <p:sp>
        <p:nvSpPr>
          <p:cNvPr id="2282581" name="Line 48"/>
          <p:cNvSpPr>
            <a:spLocks noChangeShapeType="1"/>
          </p:cNvSpPr>
          <p:nvPr/>
        </p:nvSpPr>
        <p:spPr bwMode="auto">
          <a:xfrm>
            <a:off x="8374063" y="4656138"/>
            <a:ext cx="1587" cy="274637"/>
          </a:xfrm>
          <a:prstGeom prst="line">
            <a:avLst/>
          </a:prstGeom>
          <a:noFill/>
          <a:ln w="36720">
            <a:solidFill>
              <a:srgbClr val="FF0000"/>
            </a:solidFill>
            <a:round/>
            <a:headEnd/>
            <a:tailEnd/>
          </a:ln>
        </p:spPr>
        <p:txBody>
          <a:bodyPr/>
          <a:lstStyle/>
          <a:p>
            <a:endParaRPr lang="en-US"/>
          </a:p>
        </p:txBody>
      </p:sp>
      <p:sp>
        <p:nvSpPr>
          <p:cNvPr id="2282582" name="Rectangle 12"/>
          <p:cNvSpPr>
            <a:spLocks noChangeArrowheads="1"/>
          </p:cNvSpPr>
          <p:nvPr/>
        </p:nvSpPr>
        <p:spPr bwMode="auto">
          <a:xfrm>
            <a:off x="7835900" y="4922838"/>
            <a:ext cx="1079500" cy="493712"/>
          </a:xfrm>
          <a:prstGeom prst="rect">
            <a:avLst/>
          </a:prstGeom>
          <a:solidFill>
            <a:srgbClr val="CCFF99"/>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a:solidFill>
                  <a:srgbClr val="000000"/>
                </a:solidFill>
              </a:rPr>
              <a:t>Diag</a:t>
            </a:r>
            <a:r>
              <a:rPr lang="en-US" sz="1600" dirty="0">
                <a:solidFill>
                  <a:srgbClr val="000000"/>
                </a:solidFill>
              </a:rPr>
              <a:t> &amp; PS</a:t>
            </a:r>
          </a:p>
        </p:txBody>
      </p:sp>
      <p:sp>
        <p:nvSpPr>
          <p:cNvPr id="2282583" name="Rectangle 12"/>
          <p:cNvSpPr>
            <a:spLocks noChangeArrowheads="1"/>
          </p:cNvSpPr>
          <p:nvPr/>
        </p:nvSpPr>
        <p:spPr bwMode="auto">
          <a:xfrm>
            <a:off x="7835900" y="4916488"/>
            <a:ext cx="53022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85" name="Line 73"/>
          <p:cNvSpPr>
            <a:spLocks noChangeShapeType="1"/>
          </p:cNvSpPr>
          <p:nvPr/>
        </p:nvSpPr>
        <p:spPr bwMode="auto">
          <a:xfrm>
            <a:off x="8366125" y="5411788"/>
            <a:ext cx="0" cy="144462"/>
          </a:xfrm>
          <a:prstGeom prst="line">
            <a:avLst/>
          </a:prstGeom>
          <a:noFill/>
          <a:ln w="34925">
            <a:solidFill>
              <a:schemeClr val="tx1"/>
            </a:solidFill>
            <a:round/>
            <a:headEnd/>
            <a:tailEnd/>
          </a:ln>
        </p:spPr>
        <p:txBody>
          <a:bodyPr/>
          <a:lstStyle/>
          <a:p>
            <a:endParaRPr lang="en-US"/>
          </a:p>
        </p:txBody>
      </p:sp>
      <p:grpSp>
        <p:nvGrpSpPr>
          <p:cNvPr id="97" name="Group 62"/>
          <p:cNvGrpSpPr>
            <a:grpSpLocks/>
          </p:cNvGrpSpPr>
          <p:nvPr/>
        </p:nvGrpSpPr>
        <p:grpSpPr bwMode="auto">
          <a:xfrm>
            <a:off x="7490939" y="1211257"/>
            <a:ext cx="1470025" cy="1119187"/>
            <a:chOff x="6026150" y="1874838"/>
            <a:chExt cx="1263650" cy="1119855"/>
          </a:xfrm>
          <a:solidFill>
            <a:srgbClr val="FFFFCC"/>
          </a:solidFill>
        </p:grpSpPr>
        <p:sp>
          <p:nvSpPr>
            <p:cNvPr id="98" name="Rectangle 28"/>
            <p:cNvSpPr>
              <a:spLocks noChangeArrowheads="1"/>
            </p:cNvSpPr>
            <p:nvPr/>
          </p:nvSpPr>
          <p:spPr bwMode="auto">
            <a:xfrm>
              <a:off x="6026150" y="1874838"/>
              <a:ext cx="1263650" cy="592137"/>
            </a:xfrm>
            <a:prstGeom prst="rect">
              <a:avLst/>
            </a:prstGeom>
            <a:grp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Channel </a:t>
              </a:r>
              <a:r>
                <a:rPr lang="en-US" dirty="0" err="1" smtClean="0">
                  <a:solidFill>
                    <a:srgbClr val="000000"/>
                  </a:solidFill>
                </a:rPr>
                <a:t>Archiver</a:t>
              </a:r>
              <a:endParaRPr lang="en-US" dirty="0">
                <a:solidFill>
                  <a:srgbClr val="000000"/>
                </a:solidFill>
              </a:endParaRPr>
            </a:p>
          </p:txBody>
        </p:sp>
        <p:sp>
          <p:nvSpPr>
            <p:cNvPr id="99" name="Line 48"/>
            <p:cNvSpPr>
              <a:spLocks noChangeShapeType="1"/>
            </p:cNvSpPr>
            <p:nvPr/>
          </p:nvSpPr>
          <p:spPr bwMode="auto">
            <a:xfrm>
              <a:off x="6648450" y="2720975"/>
              <a:ext cx="1588" cy="273718"/>
            </a:xfrm>
            <a:prstGeom prst="line">
              <a:avLst/>
            </a:prstGeom>
            <a:grpFill/>
            <a:ln w="36720">
              <a:solidFill>
                <a:srgbClr val="FF0000"/>
              </a:solidFill>
              <a:round/>
              <a:headEnd/>
              <a:tailEnd/>
            </a:ln>
          </p:spPr>
          <p:txBody>
            <a:bodyPr/>
            <a:lstStyle/>
            <a:p>
              <a:endParaRPr lang="en-US"/>
            </a:p>
          </p:txBody>
        </p:sp>
        <p:sp>
          <p:nvSpPr>
            <p:cNvPr id="100" name="Rectangle 29"/>
            <p:cNvSpPr>
              <a:spLocks noChangeArrowheads="1"/>
            </p:cNvSpPr>
            <p:nvPr/>
          </p:nvSpPr>
          <p:spPr bwMode="auto">
            <a:xfrm>
              <a:off x="6026151" y="2473325"/>
              <a:ext cx="631825" cy="269875"/>
            </a:xfrm>
            <a:prstGeom prst="rect">
              <a:avLst/>
            </a:prstGeom>
            <a:grp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57" name="Rectangle 29"/>
          <p:cNvSpPr>
            <a:spLocks noChangeArrowheads="1"/>
          </p:cNvSpPr>
          <p:nvPr/>
        </p:nvSpPr>
        <p:spPr bwMode="auto">
          <a:xfrm>
            <a:off x="5933011" y="1538442"/>
            <a:ext cx="1452093" cy="269714"/>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PVManager</a:t>
            </a:r>
            <a:endParaRPr lang="en-US" sz="1600" dirty="0">
              <a:solidFill>
                <a:srgbClr val="000000"/>
              </a:solidFill>
            </a:endParaRPr>
          </a:p>
        </p:txBody>
      </p:sp>
      <p:sp>
        <p:nvSpPr>
          <p:cNvPr id="58" name="Rectangle 14"/>
          <p:cNvSpPr>
            <a:spLocks noChangeArrowheads="1"/>
          </p:cNvSpPr>
          <p:nvPr/>
        </p:nvSpPr>
        <p:spPr bwMode="auto">
          <a:xfrm>
            <a:off x="6698309" y="2586038"/>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59" name="Rectangle 15"/>
          <p:cNvSpPr>
            <a:spLocks noChangeArrowheads="1"/>
          </p:cNvSpPr>
          <p:nvPr/>
        </p:nvSpPr>
        <p:spPr bwMode="auto">
          <a:xfrm>
            <a:off x="6698309" y="2886075"/>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000000"/>
                </a:solidFill>
              </a:rPr>
              <a:t>Channel Finder </a:t>
            </a:r>
            <a:r>
              <a:rPr lang="en-US" sz="1200" b="1" dirty="0" err="1">
                <a:solidFill>
                  <a:srgbClr val="000000"/>
                </a:solidFill>
              </a:rPr>
              <a:t>Svr</a:t>
            </a:r>
            <a:endParaRPr lang="en-US" sz="1200" b="1" dirty="0">
              <a:solidFill>
                <a:srgbClr val="000000"/>
              </a:solidFill>
            </a:endParaRPr>
          </a:p>
        </p:txBody>
      </p:sp>
      <p:sp>
        <p:nvSpPr>
          <p:cNvPr id="60" name="Rectangle 15"/>
          <p:cNvSpPr>
            <a:spLocks noChangeArrowheads="1"/>
          </p:cNvSpPr>
          <p:nvPr/>
        </p:nvSpPr>
        <p:spPr bwMode="auto">
          <a:xfrm>
            <a:off x="6699897" y="3252788"/>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SQL</a:t>
            </a:r>
          </a:p>
        </p:txBody>
      </p:sp>
      <p:sp>
        <p:nvSpPr>
          <p:cNvPr id="61" name="Line 77"/>
          <p:cNvSpPr>
            <a:spLocks noChangeShapeType="1"/>
          </p:cNvSpPr>
          <p:nvPr/>
        </p:nvSpPr>
        <p:spPr bwMode="auto">
          <a:xfrm>
            <a:off x="7211072" y="3649663"/>
            <a:ext cx="0" cy="144462"/>
          </a:xfrm>
          <a:prstGeom prst="line">
            <a:avLst/>
          </a:prstGeom>
          <a:noFill/>
          <a:ln w="34925">
            <a:solidFill>
              <a:schemeClr val="tx1"/>
            </a:solidFill>
            <a:round/>
            <a:headEnd/>
            <a:tailEnd/>
          </a:ln>
        </p:spPr>
        <p:txBody>
          <a:bodyPr/>
          <a:lstStyle/>
          <a:p>
            <a:endParaRPr lang="en-US"/>
          </a:p>
        </p:txBody>
      </p:sp>
      <p:sp>
        <p:nvSpPr>
          <p:cNvPr id="63" name="Text Box 79"/>
          <p:cNvSpPr txBox="1">
            <a:spLocks noChangeArrowheads="1"/>
          </p:cNvSpPr>
          <p:nvPr/>
        </p:nvSpPr>
        <p:spPr bwMode="auto">
          <a:xfrm>
            <a:off x="6906272" y="3890963"/>
            <a:ext cx="579437" cy="366712"/>
          </a:xfrm>
          <a:prstGeom prst="rect">
            <a:avLst/>
          </a:prstGeom>
          <a:noFill/>
          <a:ln w="9525">
            <a:noFill/>
            <a:miter lim="800000"/>
            <a:headEnd/>
            <a:tailEnd/>
          </a:ln>
        </p:spPr>
        <p:txBody>
          <a:bodyPr wrap="none">
            <a:spAutoFit/>
          </a:bodyPr>
          <a:lstStyle/>
          <a:p>
            <a:r>
              <a:rPr lang="en-US" dirty="0"/>
              <a:t>RDB</a:t>
            </a:r>
          </a:p>
        </p:txBody>
      </p:sp>
      <p:sp>
        <p:nvSpPr>
          <p:cNvPr id="64" name="Line 48"/>
          <p:cNvSpPr>
            <a:spLocks noChangeShapeType="1"/>
          </p:cNvSpPr>
          <p:nvPr/>
        </p:nvSpPr>
        <p:spPr bwMode="auto">
          <a:xfrm>
            <a:off x="7266561" y="2345530"/>
            <a:ext cx="1847" cy="247385"/>
          </a:xfrm>
          <a:prstGeom prst="line">
            <a:avLst/>
          </a:prstGeom>
          <a:noFill/>
          <a:ln w="36720">
            <a:solidFill>
              <a:srgbClr val="D8FF6B"/>
            </a:solidFill>
            <a:round/>
            <a:headEnd/>
            <a:tailEnd/>
          </a:ln>
        </p:spPr>
        <p:txBody>
          <a:bodyPr/>
          <a:lstStyle/>
          <a:p>
            <a:endParaRPr lang="en-US"/>
          </a:p>
        </p:txBody>
      </p:sp>
      <p:sp>
        <p:nvSpPr>
          <p:cNvPr id="67" name="Rectangle 29"/>
          <p:cNvSpPr>
            <a:spLocks noChangeArrowheads="1"/>
          </p:cNvSpPr>
          <p:nvPr/>
        </p:nvSpPr>
        <p:spPr bwMode="auto">
          <a:xfrm>
            <a:off x="2096030" y="1809393"/>
            <a:ext cx="63182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68" name="Rectangle 29"/>
          <p:cNvSpPr>
            <a:spLocks noChangeArrowheads="1"/>
          </p:cNvSpPr>
          <p:nvPr/>
        </p:nvSpPr>
        <p:spPr bwMode="auto">
          <a:xfrm>
            <a:off x="4997981" y="1803046"/>
            <a:ext cx="701786" cy="250653"/>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69" name="Rectangle 29"/>
          <p:cNvSpPr>
            <a:spLocks noChangeArrowheads="1"/>
          </p:cNvSpPr>
          <p:nvPr/>
        </p:nvSpPr>
        <p:spPr bwMode="auto">
          <a:xfrm>
            <a:off x="1616605" y="4883148"/>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0" name="Rectangle 29"/>
          <p:cNvSpPr>
            <a:spLocks noChangeArrowheads="1"/>
          </p:cNvSpPr>
          <p:nvPr/>
        </p:nvSpPr>
        <p:spPr bwMode="auto">
          <a:xfrm>
            <a:off x="2954385" y="4874675"/>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1" name="Rectangle 29"/>
          <p:cNvSpPr>
            <a:spLocks noChangeArrowheads="1"/>
          </p:cNvSpPr>
          <p:nvPr/>
        </p:nvSpPr>
        <p:spPr bwMode="auto">
          <a:xfrm>
            <a:off x="4317566" y="4874669"/>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2" name="Rectangle 29"/>
          <p:cNvSpPr>
            <a:spLocks noChangeArrowheads="1"/>
          </p:cNvSpPr>
          <p:nvPr/>
        </p:nvSpPr>
        <p:spPr bwMode="auto">
          <a:xfrm>
            <a:off x="5680747" y="4874663"/>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3" name="Rectangle 29"/>
          <p:cNvSpPr>
            <a:spLocks noChangeArrowheads="1"/>
          </p:cNvSpPr>
          <p:nvPr/>
        </p:nvSpPr>
        <p:spPr bwMode="auto">
          <a:xfrm>
            <a:off x="7043928" y="4866190"/>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4" name="Rectangle 29"/>
          <p:cNvSpPr>
            <a:spLocks noChangeArrowheads="1"/>
          </p:cNvSpPr>
          <p:nvPr/>
        </p:nvSpPr>
        <p:spPr bwMode="auto">
          <a:xfrm>
            <a:off x="8373241" y="4916986"/>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5" name="Rectangle 14"/>
          <p:cNvSpPr>
            <a:spLocks noChangeArrowheads="1"/>
          </p:cNvSpPr>
          <p:nvPr/>
        </p:nvSpPr>
        <p:spPr bwMode="auto">
          <a:xfrm>
            <a:off x="4420680" y="2594499"/>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76" name="Rectangle 15"/>
          <p:cNvSpPr>
            <a:spLocks noChangeArrowheads="1"/>
          </p:cNvSpPr>
          <p:nvPr/>
        </p:nvSpPr>
        <p:spPr bwMode="auto">
          <a:xfrm>
            <a:off x="4420680" y="2894536"/>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smtClean="0">
                <a:solidFill>
                  <a:srgbClr val="000000"/>
                </a:solidFill>
              </a:rPr>
              <a:t>Gather Service</a:t>
            </a:r>
            <a:endParaRPr lang="en-US" sz="1400" b="1" dirty="0">
              <a:solidFill>
                <a:srgbClr val="000000"/>
              </a:solidFill>
            </a:endParaRPr>
          </a:p>
        </p:txBody>
      </p:sp>
      <p:sp>
        <p:nvSpPr>
          <p:cNvPr id="77" name="Rectangle 15"/>
          <p:cNvSpPr>
            <a:spLocks noChangeArrowheads="1"/>
          </p:cNvSpPr>
          <p:nvPr/>
        </p:nvSpPr>
        <p:spPr bwMode="auto">
          <a:xfrm>
            <a:off x="4422268" y="3261249"/>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CAC</a:t>
            </a:r>
            <a:endParaRPr lang="en-US" sz="1400" dirty="0">
              <a:solidFill>
                <a:srgbClr val="000000"/>
              </a:solidFill>
            </a:endParaRPr>
          </a:p>
        </p:txBody>
      </p:sp>
      <p:sp>
        <p:nvSpPr>
          <p:cNvPr id="78" name="Line 48"/>
          <p:cNvSpPr>
            <a:spLocks noChangeShapeType="1"/>
          </p:cNvSpPr>
          <p:nvPr/>
        </p:nvSpPr>
        <p:spPr bwMode="auto">
          <a:xfrm>
            <a:off x="4946146" y="2336276"/>
            <a:ext cx="1588" cy="273050"/>
          </a:xfrm>
          <a:prstGeom prst="line">
            <a:avLst/>
          </a:prstGeom>
          <a:noFill/>
          <a:ln w="36720">
            <a:solidFill>
              <a:srgbClr val="CCFF99"/>
            </a:solidFill>
            <a:round/>
            <a:headEnd/>
            <a:tailEnd/>
          </a:ln>
        </p:spPr>
        <p:txBody>
          <a:bodyPr/>
          <a:lstStyle/>
          <a:p>
            <a:endParaRPr lang="en-US"/>
          </a:p>
        </p:txBody>
      </p:sp>
      <p:sp>
        <p:nvSpPr>
          <p:cNvPr id="79" name="Line 48"/>
          <p:cNvSpPr>
            <a:spLocks noChangeShapeType="1"/>
          </p:cNvSpPr>
          <p:nvPr/>
        </p:nvSpPr>
        <p:spPr bwMode="auto">
          <a:xfrm>
            <a:off x="4971346" y="3657599"/>
            <a:ext cx="1588" cy="957263"/>
          </a:xfrm>
          <a:prstGeom prst="line">
            <a:avLst/>
          </a:prstGeom>
          <a:noFill/>
          <a:ln w="36720">
            <a:solidFill>
              <a:srgbClr val="CCFF99"/>
            </a:solidFill>
            <a:round/>
            <a:headEnd/>
            <a:tailEnd/>
          </a:ln>
        </p:spPr>
        <p:txBody>
          <a:bodyPr/>
          <a:lstStyle/>
          <a:p>
            <a:endParaRPr lang="en-US"/>
          </a:p>
        </p:txBody>
      </p:sp>
      <p:sp>
        <p:nvSpPr>
          <p:cNvPr id="80" name="Rectangle 14"/>
          <p:cNvSpPr>
            <a:spLocks noChangeArrowheads="1"/>
          </p:cNvSpPr>
          <p:nvPr/>
        </p:nvSpPr>
        <p:spPr bwMode="auto">
          <a:xfrm>
            <a:off x="5501357" y="2886075"/>
            <a:ext cx="710532" cy="386286"/>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Xml/http</a:t>
            </a:r>
            <a:endParaRPr lang="en-US" dirty="0">
              <a:solidFill>
                <a:srgbClr val="000000"/>
              </a:solidFill>
            </a:endParaRPr>
          </a:p>
        </p:txBody>
      </p:sp>
      <p:cxnSp>
        <p:nvCxnSpPr>
          <p:cNvPr id="6" name="Straight Connector 5"/>
          <p:cNvCxnSpPr>
            <a:stCxn id="59" idx="1"/>
            <a:endCxn id="80" idx="3"/>
          </p:cNvCxnSpPr>
          <p:nvPr/>
        </p:nvCxnSpPr>
        <p:spPr bwMode="auto">
          <a:xfrm flipH="1">
            <a:off x="6211889" y="3074988"/>
            <a:ext cx="486420" cy="4230"/>
          </a:xfrm>
          <a:prstGeom prst="line">
            <a:avLst/>
          </a:prstGeom>
          <a:noFill/>
          <a:ln w="12700" cap="flat" cmpd="sng" algn="ctr">
            <a:solidFill>
              <a:srgbClr val="CCFF99"/>
            </a:solidFill>
            <a:prstDash val="solid"/>
            <a:round/>
            <a:headEnd type="none" w="med" len="med"/>
            <a:tailEnd type="none" w="med" len="med"/>
          </a:ln>
          <a:effectLst/>
        </p:spPr>
      </p:cxnSp>
      <p:sp>
        <p:nvSpPr>
          <p:cNvPr id="81" name="Rectangle 80"/>
          <p:cNvSpPr/>
          <p:nvPr/>
        </p:nvSpPr>
        <p:spPr>
          <a:xfrm>
            <a:off x="4918955" y="3618858"/>
            <a:ext cx="1391728" cy="646331"/>
          </a:xfrm>
          <a:prstGeom prst="rect">
            <a:avLst/>
          </a:prstGeom>
        </p:spPr>
        <p:txBody>
          <a:bodyPr wrap="none">
            <a:spAutoFit/>
          </a:bodyPr>
          <a:lstStyle/>
          <a:p>
            <a:r>
              <a:rPr lang="en-US" sz="1200" dirty="0"/>
              <a:t>Serves orbit, </a:t>
            </a:r>
            <a:endParaRPr lang="en-US" sz="1200" dirty="0" smtClean="0"/>
          </a:p>
          <a:p>
            <a:r>
              <a:rPr lang="en-US" sz="1200" dirty="0" smtClean="0"/>
              <a:t>magnets</a:t>
            </a:r>
            <a:r>
              <a:rPr lang="en-US" sz="1200" dirty="0"/>
              <a:t>, </a:t>
            </a:r>
            <a:endParaRPr lang="en-US" sz="1200" dirty="0" smtClean="0"/>
          </a:p>
          <a:p>
            <a:r>
              <a:rPr lang="en-US" sz="1200" dirty="0" smtClean="0"/>
              <a:t>any </a:t>
            </a:r>
            <a:r>
              <a:rPr lang="en-US" sz="1200" dirty="0"/>
              <a:t>array of channels</a:t>
            </a:r>
            <a:endParaRPr lang="en-US" sz="1200" dirty="0"/>
          </a:p>
        </p:txBody>
      </p:sp>
      <p:sp>
        <p:nvSpPr>
          <p:cNvPr id="82" name="Rectangle 29"/>
          <p:cNvSpPr>
            <a:spLocks noChangeArrowheads="1"/>
          </p:cNvSpPr>
          <p:nvPr/>
        </p:nvSpPr>
        <p:spPr bwMode="auto">
          <a:xfrm>
            <a:off x="8249302" y="1811507"/>
            <a:ext cx="711661" cy="267601"/>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84" name="Rectangle 14"/>
          <p:cNvSpPr>
            <a:spLocks noChangeArrowheads="1"/>
          </p:cNvSpPr>
          <p:nvPr/>
        </p:nvSpPr>
        <p:spPr bwMode="auto">
          <a:xfrm>
            <a:off x="3201426" y="2611427"/>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85" name="Rectangle 15"/>
          <p:cNvSpPr>
            <a:spLocks noChangeArrowheads="1"/>
          </p:cNvSpPr>
          <p:nvPr/>
        </p:nvSpPr>
        <p:spPr bwMode="auto">
          <a:xfrm>
            <a:off x="3201426" y="2911464"/>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err="1" smtClean="0">
                <a:solidFill>
                  <a:srgbClr val="000000"/>
                </a:solidFill>
              </a:rPr>
              <a:t>PVManager</a:t>
            </a:r>
            <a:r>
              <a:rPr lang="en-US" sz="1400" b="1" dirty="0" smtClean="0">
                <a:solidFill>
                  <a:srgbClr val="000000"/>
                </a:solidFill>
              </a:rPr>
              <a:t> Service</a:t>
            </a:r>
            <a:endParaRPr lang="en-US" sz="1400" b="1" dirty="0">
              <a:solidFill>
                <a:srgbClr val="000000"/>
              </a:solidFill>
            </a:endParaRPr>
          </a:p>
        </p:txBody>
      </p:sp>
      <p:sp>
        <p:nvSpPr>
          <p:cNvPr id="86" name="Rectangle 15"/>
          <p:cNvSpPr>
            <a:spLocks noChangeArrowheads="1"/>
          </p:cNvSpPr>
          <p:nvPr/>
        </p:nvSpPr>
        <p:spPr bwMode="auto">
          <a:xfrm>
            <a:off x="3203014" y="3278177"/>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CAC</a:t>
            </a:r>
            <a:endParaRPr lang="en-US" sz="1400" dirty="0">
              <a:solidFill>
                <a:srgbClr val="000000"/>
              </a:solidFill>
            </a:endParaRPr>
          </a:p>
        </p:txBody>
      </p:sp>
      <p:sp>
        <p:nvSpPr>
          <p:cNvPr id="87" name="Line 48"/>
          <p:cNvSpPr>
            <a:spLocks noChangeShapeType="1"/>
          </p:cNvSpPr>
          <p:nvPr/>
        </p:nvSpPr>
        <p:spPr bwMode="auto">
          <a:xfrm>
            <a:off x="3743861" y="2343155"/>
            <a:ext cx="1587" cy="273050"/>
          </a:xfrm>
          <a:prstGeom prst="line">
            <a:avLst/>
          </a:prstGeom>
          <a:noFill/>
          <a:ln w="36703">
            <a:solidFill>
              <a:srgbClr val="CCFF99"/>
            </a:solidFill>
            <a:round/>
            <a:headEnd/>
            <a:tailEnd/>
          </a:ln>
        </p:spPr>
        <p:txBody>
          <a:bodyPr/>
          <a:lstStyle/>
          <a:p>
            <a:endParaRPr lang="en-US"/>
          </a:p>
        </p:txBody>
      </p:sp>
      <p:sp>
        <p:nvSpPr>
          <p:cNvPr id="88" name="Line 48"/>
          <p:cNvSpPr>
            <a:spLocks noChangeShapeType="1"/>
          </p:cNvSpPr>
          <p:nvPr/>
        </p:nvSpPr>
        <p:spPr bwMode="auto">
          <a:xfrm>
            <a:off x="3782838" y="3673475"/>
            <a:ext cx="1588" cy="957263"/>
          </a:xfrm>
          <a:prstGeom prst="line">
            <a:avLst/>
          </a:prstGeom>
          <a:noFill/>
          <a:ln w="36720">
            <a:solidFill>
              <a:srgbClr val="CCFF99"/>
            </a:solidFill>
            <a:round/>
            <a:headEnd/>
            <a:tailEnd/>
          </a:ln>
        </p:spPr>
        <p:txBody>
          <a:bodyPr/>
          <a:lstStyle/>
          <a:p>
            <a:endParaRPr lang="en-US"/>
          </a:p>
        </p:txBody>
      </p:sp>
      <p:sp>
        <p:nvSpPr>
          <p:cNvPr id="89" name="Rectangle 88"/>
          <p:cNvSpPr/>
          <p:nvPr/>
        </p:nvSpPr>
        <p:spPr>
          <a:xfrm>
            <a:off x="3716690" y="3684999"/>
            <a:ext cx="1327608" cy="646331"/>
          </a:xfrm>
          <a:prstGeom prst="rect">
            <a:avLst/>
          </a:prstGeom>
        </p:spPr>
        <p:txBody>
          <a:bodyPr wrap="none">
            <a:spAutoFit/>
          </a:bodyPr>
          <a:lstStyle/>
          <a:p>
            <a:r>
              <a:rPr lang="en-US" sz="1200" dirty="0"/>
              <a:t>Serves </a:t>
            </a:r>
            <a:r>
              <a:rPr lang="en-US" sz="1200" dirty="0" smtClean="0"/>
              <a:t>Tables</a:t>
            </a:r>
            <a:endParaRPr lang="en-US" sz="1200" dirty="0"/>
          </a:p>
          <a:p>
            <a:r>
              <a:rPr lang="en-US" sz="1200" dirty="0" err="1" smtClean="0"/>
              <a:t>Mutti</a:t>
            </a:r>
            <a:r>
              <a:rPr lang="en-US" sz="1200" dirty="0" smtClean="0"/>
              <a:t>-channel arrays</a:t>
            </a:r>
          </a:p>
          <a:p>
            <a:r>
              <a:rPr lang="en-US" sz="1200" dirty="0" smtClean="0"/>
              <a:t>Statistics</a:t>
            </a:r>
          </a:p>
        </p:txBody>
      </p:sp>
      <p:sp>
        <p:nvSpPr>
          <p:cNvPr id="90" name="Rectangle 14"/>
          <p:cNvSpPr>
            <a:spLocks noChangeArrowheads="1"/>
          </p:cNvSpPr>
          <p:nvPr/>
        </p:nvSpPr>
        <p:spPr bwMode="auto">
          <a:xfrm>
            <a:off x="1989116" y="2587625"/>
            <a:ext cx="1079500" cy="300038"/>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91" name="Rectangle 15"/>
          <p:cNvSpPr>
            <a:spLocks noChangeArrowheads="1"/>
          </p:cNvSpPr>
          <p:nvPr/>
        </p:nvSpPr>
        <p:spPr bwMode="auto">
          <a:xfrm>
            <a:off x="1989116" y="2887663"/>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000000"/>
                </a:solidFill>
              </a:rPr>
              <a:t>Configuration Data</a:t>
            </a:r>
            <a:endParaRPr lang="en-US" sz="1200" b="1" dirty="0">
              <a:solidFill>
                <a:srgbClr val="000000"/>
              </a:solidFill>
            </a:endParaRPr>
          </a:p>
        </p:txBody>
      </p:sp>
      <p:sp>
        <p:nvSpPr>
          <p:cNvPr id="92" name="Rectangle 15"/>
          <p:cNvSpPr>
            <a:spLocks noChangeArrowheads="1"/>
          </p:cNvSpPr>
          <p:nvPr/>
        </p:nvSpPr>
        <p:spPr bwMode="auto">
          <a:xfrm>
            <a:off x="1992291" y="3262313"/>
            <a:ext cx="1076325" cy="403225"/>
          </a:xfrm>
          <a:prstGeom prst="rect">
            <a:avLst/>
          </a:prstGeom>
          <a:solidFill>
            <a:srgbClr val="CCFF99"/>
          </a:solidFill>
          <a:ln w="25527">
            <a:solidFill>
              <a:srgbClr val="00006F"/>
            </a:solidFill>
            <a:miter lim="800000"/>
            <a:headEnd/>
            <a:tailEnd/>
          </a:ln>
        </p:spPr>
        <p:txBody>
          <a:bodyPr wrap="none" lIns="90000" tIns="0" rIns="90000" bIns="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SQL</a:t>
            </a:r>
          </a:p>
        </p:txBody>
      </p:sp>
      <p:sp>
        <p:nvSpPr>
          <p:cNvPr id="93" name="Line 132"/>
          <p:cNvSpPr>
            <a:spLocks noChangeShapeType="1"/>
          </p:cNvSpPr>
          <p:nvPr/>
        </p:nvSpPr>
        <p:spPr bwMode="auto">
          <a:xfrm>
            <a:off x="2525691" y="3659188"/>
            <a:ext cx="0" cy="144462"/>
          </a:xfrm>
          <a:prstGeom prst="line">
            <a:avLst/>
          </a:prstGeom>
          <a:noFill/>
          <a:ln w="34925">
            <a:solidFill>
              <a:schemeClr val="tx1"/>
            </a:solidFill>
            <a:round/>
            <a:headEnd/>
            <a:tailEnd/>
          </a:ln>
        </p:spPr>
        <p:txBody>
          <a:bodyPr/>
          <a:lstStyle/>
          <a:p>
            <a:endParaRPr lang="en-US"/>
          </a:p>
        </p:txBody>
      </p:sp>
      <p:sp>
        <p:nvSpPr>
          <p:cNvPr id="94" name="AutoShape 133"/>
          <p:cNvSpPr>
            <a:spLocks noChangeArrowheads="1"/>
          </p:cNvSpPr>
          <p:nvPr/>
        </p:nvSpPr>
        <p:spPr bwMode="auto">
          <a:xfrm>
            <a:off x="2222478" y="3808413"/>
            <a:ext cx="592138" cy="728662"/>
          </a:xfrm>
          <a:prstGeom prst="can">
            <a:avLst>
              <a:gd name="adj" fmla="val 30764"/>
            </a:avLst>
          </a:prstGeom>
          <a:solidFill>
            <a:srgbClr val="CCFF99"/>
          </a:solidFill>
          <a:ln w="9525">
            <a:solidFill>
              <a:schemeClr val="tx1"/>
            </a:solidFill>
            <a:round/>
            <a:headEnd/>
            <a:tailEnd/>
          </a:ln>
        </p:spPr>
        <p:txBody>
          <a:bodyPr wrap="none" anchor="ctr"/>
          <a:lstStyle/>
          <a:p>
            <a:endParaRPr lang="en-US"/>
          </a:p>
        </p:txBody>
      </p:sp>
      <p:sp>
        <p:nvSpPr>
          <p:cNvPr id="95" name="Text Box 134"/>
          <p:cNvSpPr txBox="1">
            <a:spLocks noChangeArrowheads="1"/>
          </p:cNvSpPr>
          <p:nvPr/>
        </p:nvSpPr>
        <p:spPr bwMode="auto">
          <a:xfrm>
            <a:off x="2170091" y="4014788"/>
            <a:ext cx="704850" cy="366712"/>
          </a:xfrm>
          <a:prstGeom prst="rect">
            <a:avLst/>
          </a:prstGeom>
          <a:noFill/>
          <a:ln w="9525">
            <a:noFill/>
            <a:miter lim="800000"/>
            <a:headEnd/>
            <a:tailEnd/>
          </a:ln>
        </p:spPr>
        <p:txBody>
          <a:bodyPr wrap="none">
            <a:spAutoFit/>
          </a:bodyPr>
          <a:lstStyle/>
          <a:p>
            <a:r>
              <a:rPr lang="en-US" dirty="0"/>
              <a:t>IRMIS</a:t>
            </a:r>
          </a:p>
        </p:txBody>
      </p:sp>
      <p:sp>
        <p:nvSpPr>
          <p:cNvPr id="96" name="Line 48"/>
          <p:cNvSpPr>
            <a:spLocks noChangeShapeType="1"/>
          </p:cNvSpPr>
          <p:nvPr/>
        </p:nvSpPr>
        <p:spPr bwMode="auto">
          <a:xfrm>
            <a:off x="2533628" y="2319338"/>
            <a:ext cx="1588" cy="273050"/>
          </a:xfrm>
          <a:prstGeom prst="line">
            <a:avLst/>
          </a:prstGeom>
          <a:noFill/>
          <a:ln w="36720">
            <a:solidFill>
              <a:srgbClr val="CCFF99"/>
            </a:solidFill>
            <a:round/>
            <a:headEnd/>
            <a:tailEnd/>
          </a:ln>
        </p:spPr>
        <p:txBody>
          <a:bodyPr/>
          <a:lstStyle/>
          <a:p>
            <a:endParaRPr lang="en-US"/>
          </a:p>
        </p:txBody>
      </p:sp>
      <p:sp>
        <p:nvSpPr>
          <p:cNvPr id="101" name="Rectangle 100"/>
          <p:cNvSpPr/>
          <p:nvPr/>
        </p:nvSpPr>
        <p:spPr>
          <a:xfrm>
            <a:off x="1354391" y="3634191"/>
            <a:ext cx="938077" cy="646331"/>
          </a:xfrm>
          <a:prstGeom prst="rect">
            <a:avLst/>
          </a:prstGeom>
        </p:spPr>
        <p:txBody>
          <a:bodyPr wrap="none">
            <a:spAutoFit/>
          </a:bodyPr>
          <a:lstStyle/>
          <a:p>
            <a:r>
              <a:rPr lang="en-US" sz="1200" dirty="0" smtClean="0"/>
              <a:t>Serves</a:t>
            </a:r>
          </a:p>
          <a:p>
            <a:r>
              <a:rPr lang="en-US" sz="1200" dirty="0" smtClean="0"/>
              <a:t>Alignment</a:t>
            </a:r>
          </a:p>
          <a:p>
            <a:r>
              <a:rPr lang="en-US" sz="1200" dirty="0" smtClean="0"/>
              <a:t>Magnet </a:t>
            </a:r>
            <a:r>
              <a:rPr lang="en-US" sz="1200" dirty="0" err="1" smtClean="0"/>
              <a:t>Conv</a:t>
            </a:r>
            <a:endParaRPr lang="en-US" sz="1200" dirty="0"/>
          </a:p>
        </p:txBody>
      </p:sp>
      <p:sp>
        <p:nvSpPr>
          <p:cNvPr id="102" name="Rectangle 14"/>
          <p:cNvSpPr>
            <a:spLocks noChangeArrowheads="1"/>
          </p:cNvSpPr>
          <p:nvPr/>
        </p:nvSpPr>
        <p:spPr bwMode="auto">
          <a:xfrm>
            <a:off x="7926006" y="2586020"/>
            <a:ext cx="544894"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PVAC</a:t>
            </a:r>
            <a:endParaRPr lang="en-US" dirty="0">
              <a:solidFill>
                <a:srgbClr val="000000"/>
              </a:solidFill>
            </a:endParaRPr>
          </a:p>
        </p:txBody>
      </p:sp>
      <p:sp>
        <p:nvSpPr>
          <p:cNvPr id="103" name="Rectangle 15"/>
          <p:cNvSpPr>
            <a:spLocks noChangeArrowheads="1"/>
          </p:cNvSpPr>
          <p:nvPr/>
        </p:nvSpPr>
        <p:spPr bwMode="auto">
          <a:xfrm>
            <a:off x="7926006" y="2886057"/>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err="1" smtClean="0">
                <a:solidFill>
                  <a:srgbClr val="000000"/>
                </a:solidFill>
              </a:rPr>
              <a:t>UnitCon</a:t>
            </a:r>
            <a:r>
              <a:rPr lang="en-US" sz="1400" b="1" dirty="0" err="1" smtClean="0">
                <a:solidFill>
                  <a:srgbClr val="000000"/>
                </a:solidFill>
              </a:rPr>
              <a:t>v</a:t>
            </a:r>
            <a:r>
              <a:rPr lang="en-US" sz="1400" b="1" dirty="0" smtClean="0">
                <a:solidFill>
                  <a:srgbClr val="000000"/>
                </a:solidFill>
              </a:rPr>
              <a:t>., Bump, etc..</a:t>
            </a:r>
            <a:endParaRPr lang="en-US" sz="1400" b="1" dirty="0">
              <a:solidFill>
                <a:srgbClr val="000000"/>
              </a:solidFill>
            </a:endParaRPr>
          </a:p>
        </p:txBody>
      </p:sp>
      <p:sp>
        <p:nvSpPr>
          <p:cNvPr id="105" name="Line 48"/>
          <p:cNvSpPr>
            <a:spLocks noChangeShapeType="1"/>
          </p:cNvSpPr>
          <p:nvPr/>
        </p:nvSpPr>
        <p:spPr bwMode="auto">
          <a:xfrm>
            <a:off x="8468441" y="2317748"/>
            <a:ext cx="1587" cy="273050"/>
          </a:xfrm>
          <a:prstGeom prst="line">
            <a:avLst/>
          </a:prstGeom>
          <a:noFill/>
          <a:ln w="36703">
            <a:solidFill>
              <a:srgbClr val="FF0000"/>
            </a:solidFill>
            <a:round/>
            <a:headEnd/>
            <a:tailEnd/>
          </a:ln>
        </p:spPr>
        <p:txBody>
          <a:bodyPr/>
          <a:lstStyle/>
          <a:p>
            <a:endParaRPr lang="en-US"/>
          </a:p>
        </p:txBody>
      </p:sp>
      <p:sp>
        <p:nvSpPr>
          <p:cNvPr id="106" name="Rectangle 14"/>
          <p:cNvSpPr>
            <a:spLocks noChangeArrowheads="1"/>
          </p:cNvSpPr>
          <p:nvPr/>
        </p:nvSpPr>
        <p:spPr bwMode="auto">
          <a:xfrm>
            <a:off x="8467888" y="2586014"/>
            <a:ext cx="544894"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107" name="Rectangle 29"/>
          <p:cNvSpPr>
            <a:spLocks noChangeArrowheads="1"/>
          </p:cNvSpPr>
          <p:nvPr/>
        </p:nvSpPr>
        <p:spPr bwMode="auto">
          <a:xfrm>
            <a:off x="6661174" y="1809386"/>
            <a:ext cx="723931" cy="269714"/>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a:t>
            </a:r>
            <a:r>
              <a:rPr lang="en-US" sz="1600" dirty="0" smtClean="0">
                <a:solidFill>
                  <a:srgbClr val="000000"/>
                </a:solidFill>
              </a:rPr>
              <a:t>C</a:t>
            </a:r>
            <a:endParaRPr lang="en-US" sz="1600" dirty="0">
              <a:solidFill>
                <a:srgbClr val="000000"/>
              </a:solidFill>
            </a:endParaRPr>
          </a:p>
        </p:txBody>
      </p:sp>
    </p:spTree>
    <p:extLst>
      <p:ext uri="{BB962C8B-B14F-4D97-AF65-F5344CB8AC3E}">
        <p14:creationId xmlns:p14="http://schemas.microsoft.com/office/powerpoint/2010/main" val="314379044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8161" name="Title 1"/>
          <p:cNvSpPr>
            <a:spLocks noGrp="1"/>
          </p:cNvSpPr>
          <p:nvPr>
            <p:ph type="title" idx="4294967295"/>
          </p:nvPr>
        </p:nvSpPr>
        <p:spPr/>
        <p:txBody>
          <a:bodyPr/>
          <a:lstStyle/>
          <a:p>
            <a:r>
              <a:rPr lang="en-US" smtClean="0"/>
              <a:t>Version 4</a:t>
            </a:r>
            <a:endParaRPr lang="en-US" sz="2400" smtClean="0"/>
          </a:p>
        </p:txBody>
      </p:sp>
      <p:sp>
        <p:nvSpPr>
          <p:cNvPr id="2268162" name="Content Placeholder 2"/>
          <p:cNvSpPr>
            <a:spLocks noGrp="1"/>
          </p:cNvSpPr>
          <p:nvPr>
            <p:ph idx="4294967295"/>
          </p:nvPr>
        </p:nvSpPr>
        <p:spPr>
          <a:xfrm>
            <a:off x="298450" y="1079500"/>
            <a:ext cx="8629650" cy="4735513"/>
          </a:xfrm>
        </p:spPr>
        <p:txBody>
          <a:bodyPr/>
          <a:lstStyle/>
          <a:p>
            <a:r>
              <a:rPr lang="en-US" sz="1800" dirty="0" smtClean="0"/>
              <a:t>Marty “retires” to dedicate his time to creating a hierarchical data type / database implementation in 2006.</a:t>
            </a:r>
          </a:p>
          <a:p>
            <a:r>
              <a:rPr lang="en-US" sz="1800" dirty="0" smtClean="0"/>
              <a:t>Some SBIR funding provides additional resources (read </a:t>
            </a:r>
            <a:r>
              <a:rPr lang="en-US" sz="1800" dirty="0" err="1" smtClean="0"/>
              <a:t>Matej</a:t>
            </a:r>
            <a:r>
              <a:rPr lang="en-US" sz="1800" dirty="0" smtClean="0"/>
              <a:t> </a:t>
            </a:r>
            <a:r>
              <a:rPr lang="en-US" sz="1800" dirty="0" err="1" smtClean="0"/>
              <a:t>Sekoranja</a:t>
            </a:r>
            <a:r>
              <a:rPr lang="en-US" sz="1800" dirty="0" smtClean="0"/>
              <a:t> at </a:t>
            </a:r>
            <a:r>
              <a:rPr lang="en-US" sz="1800" dirty="0" err="1" smtClean="0"/>
              <a:t>Cosylab</a:t>
            </a:r>
            <a:r>
              <a:rPr lang="en-US" sz="1800" dirty="0" smtClean="0"/>
              <a:t>) to develop a network transport layer. 2009.</a:t>
            </a:r>
          </a:p>
          <a:p>
            <a:r>
              <a:rPr lang="en-US" sz="1800" dirty="0" smtClean="0"/>
              <a:t>A second developer creates a version 3 set of records in 2009.</a:t>
            </a:r>
          </a:p>
          <a:p>
            <a:r>
              <a:rPr lang="en-US" sz="1800" dirty="0" smtClean="0"/>
              <a:t>2009-2010 The NSLS High Level Application team (</a:t>
            </a:r>
            <a:r>
              <a:rPr lang="en-US" sz="1800" dirty="0" err="1" smtClean="0"/>
              <a:t>Nikolay</a:t>
            </a:r>
            <a:r>
              <a:rPr lang="en-US" sz="1800" dirty="0" smtClean="0"/>
              <a:t> </a:t>
            </a:r>
            <a:r>
              <a:rPr lang="en-US" sz="1800" dirty="0" err="1" smtClean="0"/>
              <a:t>Malitsky</a:t>
            </a:r>
            <a:r>
              <a:rPr lang="en-US" sz="1800" dirty="0" smtClean="0"/>
              <a:t> and </a:t>
            </a:r>
            <a:r>
              <a:rPr lang="en-US" sz="1800" dirty="0" err="1" smtClean="0"/>
              <a:t>Guobao</a:t>
            </a:r>
            <a:r>
              <a:rPr lang="en-US" sz="1800" dirty="0" smtClean="0"/>
              <a:t> </a:t>
            </a:r>
            <a:r>
              <a:rPr lang="en-US" sz="1800" dirty="0" err="1" smtClean="0"/>
              <a:t>Shen</a:t>
            </a:r>
            <a:r>
              <a:rPr lang="en-US" sz="1800" dirty="0" smtClean="0"/>
              <a:t>) independently evaluate many platforms for high level physics applications and determine that </a:t>
            </a:r>
            <a:r>
              <a:rPr lang="en-US" sz="1800" dirty="0" err="1" smtClean="0"/>
              <a:t>PVAccess</a:t>
            </a:r>
            <a:r>
              <a:rPr lang="en-US" sz="1800" dirty="0" smtClean="0"/>
              <a:t> and </a:t>
            </a:r>
            <a:r>
              <a:rPr lang="en-US" sz="1800" dirty="0" err="1" smtClean="0"/>
              <a:t>PVData</a:t>
            </a:r>
            <a:r>
              <a:rPr lang="en-US" sz="1800" dirty="0" smtClean="0"/>
              <a:t> appear the most promising.</a:t>
            </a:r>
          </a:p>
          <a:p>
            <a:r>
              <a:rPr lang="en-US" sz="1800" dirty="0" smtClean="0"/>
              <a:t>2010 meeting at BNL with Greg White (SLAC), James Roland (Diamond), and those named above to develop the limited set of </a:t>
            </a:r>
            <a:r>
              <a:rPr lang="en-US" sz="1800" dirty="0" err="1" smtClean="0"/>
              <a:t>PVData</a:t>
            </a:r>
            <a:r>
              <a:rPr lang="en-US" sz="1800" dirty="0" smtClean="0"/>
              <a:t> to be implemented in </a:t>
            </a:r>
            <a:r>
              <a:rPr lang="en-US" sz="1800" dirty="0" err="1" smtClean="0"/>
              <a:t>PVData</a:t>
            </a:r>
            <a:r>
              <a:rPr lang="en-US" sz="1800" dirty="0" smtClean="0"/>
              <a:t> and </a:t>
            </a:r>
            <a:r>
              <a:rPr lang="en-US" sz="1800" dirty="0" err="1" smtClean="0"/>
              <a:t>PVAccess</a:t>
            </a:r>
            <a:r>
              <a:rPr lang="en-US" sz="1800" dirty="0" smtClean="0"/>
              <a:t>. </a:t>
            </a:r>
          </a:p>
          <a:p>
            <a:r>
              <a:rPr lang="en-US" sz="1800" dirty="0" smtClean="0"/>
              <a:t>Going forward NSLS II is dedicated to providing a Client/Server environment for new applications that we have not supported well in the past:</a:t>
            </a:r>
          </a:p>
          <a:p>
            <a:pPr marL="742950" lvl="1" indent="-285750"/>
            <a:r>
              <a:rPr lang="en-US" sz="1600" dirty="0" smtClean="0"/>
              <a:t>Multi-dimensional arrays, Images, Statistical Data, </a:t>
            </a:r>
            <a:r>
              <a:rPr lang="en-US" sz="1600" dirty="0" smtClean="0"/>
              <a:t>Tables, ........</a:t>
            </a:r>
            <a:endParaRPr lang="en-US" sz="1600" dirty="0" smtClean="0"/>
          </a:p>
          <a:p>
            <a:r>
              <a:rPr lang="en-US" sz="1800" dirty="0" smtClean="0"/>
              <a:t>A </a:t>
            </a:r>
            <a:r>
              <a:rPr lang="en-US" sz="1800" dirty="0" err="1" smtClean="0"/>
              <a:t>PVAccess</a:t>
            </a:r>
            <a:r>
              <a:rPr lang="en-US" sz="1800" dirty="0" smtClean="0"/>
              <a:t> plug-in for version 3 databases will also be developed to allow high level clients to have one interface to both versions.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mtClean="0"/>
              <a:t>Conclusions </a:t>
            </a:r>
          </a:p>
        </p:txBody>
      </p:sp>
      <p:sp>
        <p:nvSpPr>
          <p:cNvPr id="4100" name="Rectangle 3"/>
          <p:cNvSpPr>
            <a:spLocks noGrp="1" noChangeArrowheads="1"/>
          </p:cNvSpPr>
          <p:nvPr>
            <p:ph type="body" idx="1"/>
          </p:nvPr>
        </p:nvSpPr>
        <p:spPr>
          <a:xfrm>
            <a:off x="298450" y="1231900"/>
            <a:ext cx="8629650" cy="4940300"/>
          </a:xfrm>
        </p:spPr>
        <p:txBody>
          <a:bodyPr/>
          <a:lstStyle/>
          <a:p>
            <a:pPr lvl="1" eaLnBrk="1" hangingPunct="1">
              <a:lnSpc>
                <a:spcPct val="80000"/>
              </a:lnSpc>
            </a:pPr>
            <a:r>
              <a:rPr lang="en-US" sz="2400" dirty="0"/>
              <a:t>The interfaces look like a very straight forward fit for improving the architecture of applications such as: </a:t>
            </a:r>
            <a:r>
              <a:rPr lang="en-US" sz="2400" dirty="0" err="1"/>
              <a:t>areaDetector</a:t>
            </a:r>
            <a:r>
              <a:rPr lang="en-US" sz="2400" dirty="0"/>
              <a:t>, </a:t>
            </a:r>
            <a:r>
              <a:rPr lang="en-US" sz="2400" dirty="0" err="1"/>
              <a:t>Matlab</a:t>
            </a:r>
            <a:r>
              <a:rPr lang="en-US" sz="2400" dirty="0"/>
              <a:t> Middle Layer Toolkit, SDDS, XAL, GDA, MDS+, other application areas?</a:t>
            </a:r>
          </a:p>
          <a:p>
            <a:pPr lvl="1" eaLnBrk="1" hangingPunct="1">
              <a:lnSpc>
                <a:spcPct val="80000"/>
              </a:lnSpc>
            </a:pPr>
            <a:r>
              <a:rPr lang="en-US" sz="2400" dirty="0" smtClean="0"/>
              <a:t>LSII</a:t>
            </a:r>
            <a:r>
              <a:rPr lang="en-US" sz="2400" dirty="0" smtClean="0"/>
              <a:t> </a:t>
            </a:r>
            <a:r>
              <a:rPr lang="en-US" sz="2400" dirty="0" smtClean="0"/>
              <a:t>is committed to applying this technology </a:t>
            </a:r>
            <a:r>
              <a:rPr lang="en-US" sz="2400" dirty="0" smtClean="0"/>
              <a:t>to </a:t>
            </a:r>
            <a:r>
              <a:rPr lang="en-US" sz="2400" dirty="0" smtClean="0"/>
              <a:t>physics applications.</a:t>
            </a:r>
          </a:p>
          <a:p>
            <a:pPr lvl="1" eaLnBrk="1" hangingPunct="1">
              <a:lnSpc>
                <a:spcPct val="80000"/>
              </a:lnSpc>
            </a:pPr>
            <a:r>
              <a:rPr lang="en-US" sz="2400" dirty="0" smtClean="0"/>
              <a:t>Low level applications are not yet </a:t>
            </a:r>
            <a:r>
              <a:rPr lang="en-US" sz="2400" dirty="0" smtClean="0"/>
              <a:t>compelling</a:t>
            </a:r>
            <a:endParaRPr lang="en-US" sz="2400" dirty="0" smtClean="0"/>
          </a:p>
          <a:p>
            <a:pPr lvl="1" eaLnBrk="1" hangingPunct="1">
              <a:lnSpc>
                <a:spcPct val="80000"/>
              </a:lnSpc>
            </a:pPr>
            <a:r>
              <a:rPr lang="en-US" sz="2400" dirty="0" smtClean="0"/>
              <a:t>With each expansion of this development team, the code went through very significant refactoring.</a:t>
            </a:r>
          </a:p>
          <a:p>
            <a:pPr lvl="1" eaLnBrk="1" hangingPunct="1">
              <a:lnSpc>
                <a:spcPct val="80000"/>
              </a:lnSpc>
            </a:pPr>
            <a:r>
              <a:rPr lang="en-US" sz="2400" dirty="0" smtClean="0"/>
              <a:t>We are in the stage of development most similar to the transition from GTACS to EPICS (early, immature, risky, changeable).</a:t>
            </a:r>
          </a:p>
          <a:p>
            <a:pPr lvl="1" eaLnBrk="1" hangingPunct="1">
              <a:lnSpc>
                <a:spcPct val="80000"/>
              </a:lnSpc>
            </a:pPr>
            <a:r>
              <a:rPr lang="en-US" sz="2400" dirty="0" smtClean="0"/>
              <a:t>New structures are easy to create – but we plan to carefully limit these to general and useful structures. </a:t>
            </a:r>
            <a:r>
              <a:rPr lang="en-US" sz="2400" dirty="0" smtClean="0"/>
              <a:t>(</a:t>
            </a:r>
            <a:r>
              <a:rPr lang="en-US" sz="2400" dirty="0" smtClean="0"/>
              <a:t>this is the opposite of introspection</a:t>
            </a:r>
            <a:r>
              <a:rPr lang="en-US" sz="2400" dirty="0" smtClean="0"/>
              <a:t>)</a:t>
            </a:r>
            <a:endParaRPr lang="en-US" sz="2400" dirty="0" smtClean="0"/>
          </a:p>
        </p:txBody>
      </p:sp>
      <p:pic>
        <p:nvPicPr>
          <p:cNvPr id="4101" name="Picture 5"/>
          <p:cNvPicPr>
            <a:picLocks noChangeAspect="1" noChangeArrowheads="1"/>
          </p:cNvPicPr>
          <p:nvPr/>
        </p:nvPicPr>
        <p:blipFill>
          <a:blip r:embed="rId3"/>
          <a:srcRect/>
          <a:stretch>
            <a:fillRect/>
          </a:stretch>
        </p:blipFill>
        <p:spPr bwMode="auto">
          <a:xfrm>
            <a:off x="4568825" y="3341688"/>
            <a:ext cx="7938" cy="174625"/>
          </a:xfrm>
          <a:prstGeom prst="rect">
            <a:avLst/>
          </a:prstGeom>
          <a:noFill/>
          <a:ln w="12700">
            <a:noFill/>
            <a:miter lim="800000"/>
            <a:headEnd/>
            <a:tailEnd/>
          </a:ln>
        </p:spPr>
      </p:pic>
      <p:pic>
        <p:nvPicPr>
          <p:cNvPr id="4102" name="Picture 6"/>
          <p:cNvPicPr>
            <a:picLocks noChangeAspect="1" noChangeArrowheads="1"/>
          </p:cNvPicPr>
          <p:nvPr/>
        </p:nvPicPr>
        <p:blipFill>
          <a:blip r:embed="rId3"/>
          <a:srcRect/>
          <a:stretch>
            <a:fillRect/>
          </a:stretch>
        </p:blipFill>
        <p:spPr bwMode="auto">
          <a:xfrm>
            <a:off x="4568825" y="3341688"/>
            <a:ext cx="7938" cy="174625"/>
          </a:xfrm>
          <a:prstGeom prst="rect">
            <a:avLst/>
          </a:prstGeom>
          <a:noFill/>
          <a:ln w="12700">
            <a:noFill/>
            <a:miter lim="800000"/>
            <a:headEnd/>
            <a:tailEnd/>
          </a:ln>
        </p:spPr>
      </p:pic>
      <p:pic>
        <p:nvPicPr>
          <p:cNvPr id="4103" name="Picture 7"/>
          <p:cNvPicPr>
            <a:picLocks noChangeAspect="1" noChangeArrowheads="1"/>
          </p:cNvPicPr>
          <p:nvPr/>
        </p:nvPicPr>
        <p:blipFill>
          <a:blip r:embed="rId4"/>
          <a:srcRect/>
          <a:stretch>
            <a:fillRect/>
          </a:stretch>
        </p:blipFill>
        <p:spPr bwMode="auto">
          <a:xfrm>
            <a:off x="4718050" y="3495675"/>
            <a:ext cx="12700" cy="169863"/>
          </a:xfrm>
          <a:prstGeom prst="rect">
            <a:avLst/>
          </a:prstGeom>
          <a:noFill/>
          <a:ln w="12700">
            <a:noFill/>
            <a:miter lim="800000"/>
            <a:headEnd/>
            <a:tailEnd/>
          </a:ln>
        </p:spPr>
      </p:pic>
      <p:pic>
        <p:nvPicPr>
          <p:cNvPr id="4104" name="Picture 8"/>
          <p:cNvPicPr>
            <a:picLocks noChangeAspect="1" noChangeArrowheads="1"/>
          </p:cNvPicPr>
          <p:nvPr/>
        </p:nvPicPr>
        <p:blipFill>
          <a:blip r:embed="rId3"/>
          <a:srcRect/>
          <a:stretch>
            <a:fillRect/>
          </a:stretch>
        </p:blipFill>
        <p:spPr bwMode="auto">
          <a:xfrm>
            <a:off x="4568825" y="3341688"/>
            <a:ext cx="7938" cy="174625"/>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4065" name="Rectangle 2"/>
          <p:cNvSpPr>
            <a:spLocks noGrp="1" noChangeArrowheads="1"/>
          </p:cNvSpPr>
          <p:nvPr>
            <p:ph type="title"/>
          </p:nvPr>
        </p:nvSpPr>
        <p:spPr/>
        <p:txBody>
          <a:bodyPr/>
          <a:lstStyle/>
          <a:p>
            <a:pPr eaLnBrk="1" hangingPunct="1"/>
            <a:r>
              <a:rPr lang="en-US" smtClean="0"/>
              <a:t>Outline</a:t>
            </a:r>
          </a:p>
        </p:txBody>
      </p:sp>
      <p:sp>
        <p:nvSpPr>
          <p:cNvPr id="2264066" name="Rectangle 3"/>
          <p:cNvSpPr>
            <a:spLocks noGrp="1" noChangeArrowheads="1"/>
          </p:cNvSpPr>
          <p:nvPr>
            <p:ph type="body" idx="1"/>
          </p:nvPr>
        </p:nvSpPr>
        <p:spPr>
          <a:xfrm>
            <a:off x="298450" y="1220788"/>
            <a:ext cx="8629650" cy="4735512"/>
          </a:xfrm>
        </p:spPr>
        <p:txBody>
          <a:bodyPr/>
          <a:lstStyle/>
          <a:p>
            <a:pPr eaLnBrk="1" hangingPunct="1">
              <a:lnSpc>
                <a:spcPct val="100000"/>
              </a:lnSpc>
            </a:pPr>
            <a:r>
              <a:rPr lang="en-US" smtClean="0"/>
              <a:t>Version 3 recap</a:t>
            </a:r>
            <a:endParaRPr lang="en-US" smtClean="0">
              <a:solidFill>
                <a:schemeClr val="folHlink"/>
              </a:solidFill>
            </a:endParaRPr>
          </a:p>
          <a:p>
            <a:pPr eaLnBrk="1" hangingPunct="1"/>
            <a:r>
              <a:rPr lang="en-US" smtClean="0"/>
              <a:t>Version 4</a:t>
            </a:r>
          </a:p>
          <a:p>
            <a:pPr eaLnBrk="1" hangingPunct="1">
              <a:lnSpc>
                <a:spcPct val="100000"/>
              </a:lnSpc>
            </a:pPr>
            <a:r>
              <a:rPr lang="en-US" smtClean="0"/>
              <a:t>High Level Application Architecture</a:t>
            </a:r>
          </a:p>
          <a:p>
            <a:pPr eaLnBrk="1" hangingPunct="1">
              <a:lnSpc>
                <a:spcPct val="100000"/>
              </a:lnSpc>
            </a:pPr>
            <a:r>
              <a:rPr lang="en-US" smtClean="0"/>
              <a:t>Conclusions</a:t>
            </a:r>
          </a:p>
        </p:txBody>
      </p:sp>
      <p:pic>
        <p:nvPicPr>
          <p:cNvPr id="2264067" name="Picture 5"/>
          <p:cNvPicPr>
            <a:picLocks noChangeAspect="1" noChangeArrowheads="1"/>
          </p:cNvPicPr>
          <p:nvPr/>
        </p:nvPicPr>
        <p:blipFill>
          <a:blip r:embed="rId3"/>
          <a:srcRect/>
          <a:stretch>
            <a:fillRect/>
          </a:stretch>
        </p:blipFill>
        <p:spPr bwMode="auto">
          <a:xfrm>
            <a:off x="4568825" y="3341688"/>
            <a:ext cx="7938" cy="174625"/>
          </a:xfrm>
          <a:prstGeom prst="rect">
            <a:avLst/>
          </a:prstGeom>
          <a:noFill/>
          <a:ln w="12700">
            <a:noFill/>
            <a:miter lim="800000"/>
            <a:headEnd/>
            <a:tailEnd/>
          </a:ln>
        </p:spPr>
      </p:pic>
      <p:pic>
        <p:nvPicPr>
          <p:cNvPr id="2264068" name="Picture 6"/>
          <p:cNvPicPr>
            <a:picLocks noChangeAspect="1" noChangeArrowheads="1"/>
          </p:cNvPicPr>
          <p:nvPr/>
        </p:nvPicPr>
        <p:blipFill>
          <a:blip r:embed="rId3"/>
          <a:srcRect/>
          <a:stretch>
            <a:fillRect/>
          </a:stretch>
        </p:blipFill>
        <p:spPr bwMode="auto">
          <a:xfrm>
            <a:off x="4568825" y="3341688"/>
            <a:ext cx="7938" cy="174625"/>
          </a:xfrm>
          <a:prstGeom prst="rect">
            <a:avLst/>
          </a:prstGeom>
          <a:noFill/>
          <a:ln w="12700">
            <a:noFill/>
            <a:miter lim="800000"/>
            <a:headEnd/>
            <a:tailEnd/>
          </a:ln>
        </p:spPr>
      </p:pic>
      <p:pic>
        <p:nvPicPr>
          <p:cNvPr id="2264069" name="Picture 7"/>
          <p:cNvPicPr>
            <a:picLocks noChangeAspect="1" noChangeArrowheads="1"/>
          </p:cNvPicPr>
          <p:nvPr/>
        </p:nvPicPr>
        <p:blipFill>
          <a:blip r:embed="rId4"/>
          <a:srcRect/>
          <a:stretch>
            <a:fillRect/>
          </a:stretch>
        </p:blipFill>
        <p:spPr bwMode="auto">
          <a:xfrm>
            <a:off x="4718050" y="3495675"/>
            <a:ext cx="12700" cy="169863"/>
          </a:xfrm>
          <a:prstGeom prst="rect">
            <a:avLst/>
          </a:prstGeom>
          <a:noFill/>
          <a:ln w="12700">
            <a:noFill/>
            <a:miter lim="800000"/>
            <a:headEnd/>
            <a:tailEnd/>
          </a:ln>
        </p:spPr>
      </p:pic>
      <p:pic>
        <p:nvPicPr>
          <p:cNvPr id="2264070" name="Picture 8"/>
          <p:cNvPicPr>
            <a:picLocks noChangeAspect="1" noChangeArrowheads="1"/>
          </p:cNvPicPr>
          <p:nvPr/>
        </p:nvPicPr>
        <p:blipFill>
          <a:blip r:embed="rId3"/>
          <a:srcRect/>
          <a:stretch>
            <a:fillRect/>
          </a:stretch>
        </p:blipFill>
        <p:spPr bwMode="auto">
          <a:xfrm>
            <a:off x="4568825" y="3341688"/>
            <a:ext cx="7938" cy="174625"/>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6113" name="Title 1"/>
          <p:cNvSpPr>
            <a:spLocks noGrp="1"/>
          </p:cNvSpPr>
          <p:nvPr>
            <p:ph type="title" idx="4294967295"/>
          </p:nvPr>
        </p:nvSpPr>
        <p:spPr/>
        <p:txBody>
          <a:bodyPr/>
          <a:lstStyle/>
          <a:p>
            <a:r>
              <a:rPr lang="en-US" smtClean="0"/>
              <a:t>Version 3</a:t>
            </a:r>
            <a:endParaRPr lang="en-US" sz="2400" smtClean="0"/>
          </a:p>
        </p:txBody>
      </p:sp>
      <p:sp>
        <p:nvSpPr>
          <p:cNvPr id="2266114" name="Content Placeholder 2"/>
          <p:cNvSpPr>
            <a:spLocks noGrp="1"/>
          </p:cNvSpPr>
          <p:nvPr>
            <p:ph idx="4294967295"/>
          </p:nvPr>
        </p:nvSpPr>
        <p:spPr>
          <a:xfrm>
            <a:off x="298450" y="1087438"/>
            <a:ext cx="8629650" cy="4735512"/>
          </a:xfrm>
        </p:spPr>
        <p:txBody>
          <a:bodyPr/>
          <a:lstStyle/>
          <a:p>
            <a:r>
              <a:rPr lang="en-US" sz="2000" smtClean="0"/>
              <a:t>Started at GTA in 1985 at LANL as a tool set used to develop a space based accelerator. Developed core: channel access and process database, SNL, EDD/DM, save/restore, archive.</a:t>
            </a:r>
          </a:p>
          <a:p>
            <a:r>
              <a:rPr lang="en-US" sz="2000" smtClean="0"/>
              <a:t>In 1989 several international and domestic labs showed interest to use it.  Collaboration made with APS. EPICS release shows up in 1991 with process database rewritten to clarify the interface to hardware and new record types. Channel access continues to mature.</a:t>
            </a:r>
          </a:p>
          <a:p>
            <a:r>
              <a:rPr lang="en-US" sz="2000" smtClean="0"/>
              <a:t>Data types in Channel Access stay the same.</a:t>
            </a:r>
          </a:p>
          <a:p>
            <a:r>
              <a:rPr lang="en-US" sz="2000" smtClean="0"/>
              <a:t>Record structure stays the same – flat records with metadata in an imperfect state.</a:t>
            </a:r>
          </a:p>
          <a:p>
            <a:r>
              <a:rPr lang="en-US" sz="2000" smtClean="0"/>
              <a:t>The metadata for alarm, display, and control provide good interface for engineer clients</a:t>
            </a:r>
          </a:p>
          <a:p>
            <a:r>
              <a:rPr lang="en-US" sz="2000" smtClean="0"/>
              <a:t>Limitations on large data sets reflected in limited applications and creative use of waveform record.</a:t>
            </a:r>
          </a:p>
          <a:p>
            <a:r>
              <a:rPr lang="en-US" sz="2000" smtClean="0"/>
              <a:t>Successfully applied to many applications (warts and all) proving the concept</a:t>
            </a:r>
          </a:p>
          <a:p>
            <a:r>
              <a:rPr lang="en-US" sz="2000" smtClean="0"/>
              <a:t>Produced 124 man years of useful software – which is 10% or less of what was actually written.</a:t>
            </a:r>
          </a:p>
          <a:p>
            <a:pPr>
              <a:buFontTx/>
              <a:buNone/>
            </a:pPr>
            <a:endParaRPr lang="en-US" sz="2000" smtClean="0"/>
          </a:p>
          <a:p>
            <a:endParaRPr lang="en-US"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2497" name="Rectangle 1"/>
          <p:cNvSpPr>
            <a:spLocks noGrp="1" noChangeArrowheads="1"/>
          </p:cNvSpPr>
          <p:nvPr>
            <p:ph type="title" idx="4294967295"/>
          </p:nvPr>
        </p:nvSpPr>
        <p:spPr>
          <a:xfrm>
            <a:off x="0" y="215900"/>
            <a:ext cx="9147175" cy="590550"/>
          </a:xfrm>
        </p:spPr>
        <p:txBody>
          <a:bodyPr lIns="0" tIns="0" rIns="0" bIns="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chemeClr val="tx1"/>
                </a:solidFill>
                <a:cs typeface="Times New Roman" pitchFamily="18" charset="0"/>
              </a:rPr>
              <a:t>EPICS Version 3 Architecture</a:t>
            </a:r>
            <a:endParaRPr lang="en-US" dirty="0" smtClean="0">
              <a:solidFill>
                <a:schemeClr val="tx1"/>
              </a:solidFill>
              <a:cs typeface="Arial" charset="0"/>
            </a:endParaRPr>
          </a:p>
        </p:txBody>
      </p:sp>
      <p:sp>
        <p:nvSpPr>
          <p:cNvPr id="2282498" name="Text Box 7"/>
          <p:cNvSpPr txBox="1">
            <a:spLocks noChangeArrowheads="1"/>
          </p:cNvSpPr>
          <p:nvPr/>
        </p:nvSpPr>
        <p:spPr bwMode="auto">
          <a:xfrm>
            <a:off x="200025" y="4948236"/>
            <a:ext cx="1055688" cy="422275"/>
          </a:xfrm>
          <a:prstGeom prst="rect">
            <a:avLst/>
          </a:prstGeom>
          <a:noFill/>
          <a:ln w="9525">
            <a:noFill/>
            <a:round/>
            <a:headEnd/>
            <a:tailEnd/>
          </a:ln>
        </p:spPr>
        <p:txBody>
          <a:bodyPr lIns="90000" tIns="46800" rIns="90000" bIns="46800">
            <a:spAutoFit/>
          </a:bodyPr>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i="1">
                <a:solidFill>
                  <a:srgbClr val="000000"/>
                </a:solidFill>
              </a:rPr>
              <a:t>Distributed  Front-Ends</a:t>
            </a:r>
          </a:p>
        </p:txBody>
      </p:sp>
      <p:sp>
        <p:nvSpPr>
          <p:cNvPr id="2282499" name="Rectangle 25"/>
          <p:cNvSpPr>
            <a:spLocks noChangeArrowheads="1"/>
          </p:cNvSpPr>
          <p:nvPr/>
        </p:nvSpPr>
        <p:spPr bwMode="auto">
          <a:xfrm>
            <a:off x="2822575" y="1201738"/>
            <a:ext cx="1255713" cy="620712"/>
          </a:xfrm>
          <a:prstGeom prst="rect">
            <a:avLst/>
          </a:prstGeom>
          <a:solidFill>
            <a:srgbClr val="FFCC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MMLT Client</a:t>
            </a:r>
          </a:p>
        </p:txBody>
      </p:sp>
      <p:sp>
        <p:nvSpPr>
          <p:cNvPr id="2282501" name="Line 48"/>
          <p:cNvSpPr>
            <a:spLocks noChangeShapeType="1"/>
          </p:cNvSpPr>
          <p:nvPr/>
        </p:nvSpPr>
        <p:spPr bwMode="auto">
          <a:xfrm>
            <a:off x="3430588" y="2063750"/>
            <a:ext cx="1587" cy="273050"/>
          </a:xfrm>
          <a:prstGeom prst="line">
            <a:avLst/>
          </a:prstGeom>
          <a:noFill/>
          <a:ln w="36703">
            <a:solidFill>
              <a:srgbClr val="FF0000"/>
            </a:solidFill>
            <a:round/>
            <a:headEnd/>
            <a:tailEnd/>
          </a:ln>
        </p:spPr>
        <p:txBody>
          <a:bodyPr/>
          <a:lstStyle/>
          <a:p>
            <a:endParaRPr lang="en-US"/>
          </a:p>
        </p:txBody>
      </p:sp>
      <p:sp>
        <p:nvSpPr>
          <p:cNvPr id="2282502" name="Rectangle 5"/>
          <p:cNvSpPr>
            <a:spLocks noChangeArrowheads="1"/>
          </p:cNvSpPr>
          <p:nvPr/>
        </p:nvSpPr>
        <p:spPr bwMode="auto">
          <a:xfrm>
            <a:off x="1258888" y="4614863"/>
            <a:ext cx="7164387" cy="42862"/>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3" name="Rectangle 11"/>
          <p:cNvSpPr>
            <a:spLocks noChangeArrowheads="1"/>
          </p:cNvSpPr>
          <p:nvPr/>
        </p:nvSpPr>
        <p:spPr bwMode="auto">
          <a:xfrm>
            <a:off x="1004888"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04" name="Rectangle 13"/>
          <p:cNvSpPr>
            <a:spLocks noChangeArrowheads="1"/>
          </p:cNvSpPr>
          <p:nvPr/>
        </p:nvSpPr>
        <p:spPr bwMode="auto">
          <a:xfrm>
            <a:off x="1114425" y="2324100"/>
            <a:ext cx="7356475" cy="42863"/>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5" name="Line 48"/>
          <p:cNvSpPr>
            <a:spLocks noChangeShapeType="1"/>
          </p:cNvSpPr>
          <p:nvPr/>
        </p:nvSpPr>
        <p:spPr bwMode="auto">
          <a:xfrm>
            <a:off x="1255713" y="2328863"/>
            <a:ext cx="0" cy="2301875"/>
          </a:xfrm>
          <a:prstGeom prst="line">
            <a:avLst/>
          </a:prstGeom>
          <a:noFill/>
          <a:ln w="63500">
            <a:solidFill>
              <a:srgbClr val="FF0000"/>
            </a:solidFill>
            <a:round/>
            <a:headEnd/>
            <a:tailEnd/>
          </a:ln>
        </p:spPr>
        <p:txBody>
          <a:bodyPr/>
          <a:lstStyle/>
          <a:p>
            <a:endParaRPr lang="en-US"/>
          </a:p>
        </p:txBody>
      </p:sp>
      <p:sp>
        <p:nvSpPr>
          <p:cNvPr id="2282506" name="Text Box 49"/>
          <p:cNvSpPr txBox="1">
            <a:spLocks noChangeArrowheads="1"/>
          </p:cNvSpPr>
          <p:nvPr/>
        </p:nvSpPr>
        <p:spPr bwMode="auto">
          <a:xfrm>
            <a:off x="1033463" y="2111375"/>
            <a:ext cx="979487" cy="309563"/>
          </a:xfrm>
          <a:prstGeom prst="rect">
            <a:avLst/>
          </a:prstGeom>
          <a:noFill/>
          <a:ln w="9525">
            <a:noFill/>
            <a:round/>
            <a:headEnd/>
            <a:tailEnd/>
          </a:ln>
        </p:spPr>
        <p:txBody>
          <a:bodyPr lIns="90000" tIns="45000" rIns="90000" bIns="45000"/>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000000"/>
                </a:solidFill>
              </a:rPr>
              <a:t>Ethernet</a:t>
            </a:r>
          </a:p>
        </p:txBody>
      </p:sp>
      <p:sp>
        <p:nvSpPr>
          <p:cNvPr id="2282507" name="Line 48"/>
          <p:cNvSpPr>
            <a:spLocks noChangeShapeType="1"/>
          </p:cNvSpPr>
          <p:nvPr/>
        </p:nvSpPr>
        <p:spPr bwMode="auto">
          <a:xfrm>
            <a:off x="1617663" y="4665663"/>
            <a:ext cx="1587" cy="274637"/>
          </a:xfrm>
          <a:prstGeom prst="line">
            <a:avLst/>
          </a:prstGeom>
          <a:noFill/>
          <a:ln w="36720">
            <a:solidFill>
              <a:srgbClr val="FF0000"/>
            </a:solidFill>
            <a:round/>
            <a:headEnd/>
            <a:tailEnd/>
          </a:ln>
        </p:spPr>
        <p:txBody>
          <a:bodyPr/>
          <a:lstStyle/>
          <a:p>
            <a:endParaRPr lang="en-US"/>
          </a:p>
        </p:txBody>
      </p:sp>
      <p:grpSp>
        <p:nvGrpSpPr>
          <p:cNvPr id="2282512" name="Group 61"/>
          <p:cNvGrpSpPr>
            <a:grpSpLocks/>
          </p:cNvGrpSpPr>
          <p:nvPr/>
        </p:nvGrpSpPr>
        <p:grpSpPr bwMode="auto">
          <a:xfrm>
            <a:off x="1458913" y="1211263"/>
            <a:ext cx="1263650" cy="1119187"/>
            <a:chOff x="6026150" y="1874838"/>
            <a:chExt cx="1263650" cy="1119855"/>
          </a:xfrm>
        </p:grpSpPr>
        <p:sp>
          <p:nvSpPr>
            <p:cNvPr id="2282589" name="Rectangle 28"/>
            <p:cNvSpPr>
              <a:spLocks noChangeArrowheads="1"/>
            </p:cNvSpPr>
            <p:nvPr/>
          </p:nvSpPr>
          <p:spPr bwMode="auto">
            <a:xfrm>
              <a:off x="6026150" y="1874838"/>
              <a:ext cx="1263650" cy="592137"/>
            </a:xfrm>
            <a:prstGeom prst="rect">
              <a:avLst/>
            </a:prstGeom>
            <a:solidFill>
              <a:srgbClr val="FFCC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Production HLA Client</a:t>
              </a:r>
            </a:p>
          </p:txBody>
        </p:sp>
        <p:sp>
          <p:nvSpPr>
            <p:cNvPr id="2282590"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91" name="Rectangle 29"/>
            <p:cNvSpPr>
              <a:spLocks noChangeArrowheads="1"/>
            </p:cNvSpPr>
            <p:nvPr/>
          </p:nvSpPr>
          <p:spPr bwMode="auto">
            <a:xfrm>
              <a:off x="6026150" y="2473325"/>
              <a:ext cx="1263650" cy="269875"/>
            </a:xfrm>
            <a:prstGeom prst="rect">
              <a:avLst/>
            </a:prstGeom>
            <a:solidFill>
              <a:srgbClr val="FFCC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3" name="Rectangle 26"/>
          <p:cNvSpPr>
            <a:spLocks noChangeArrowheads="1"/>
          </p:cNvSpPr>
          <p:nvPr/>
        </p:nvSpPr>
        <p:spPr bwMode="auto">
          <a:xfrm>
            <a:off x="2822575" y="1800225"/>
            <a:ext cx="1265238" cy="255588"/>
          </a:xfrm>
          <a:prstGeom prst="rect">
            <a:avLst/>
          </a:prstGeom>
          <a:solidFill>
            <a:srgbClr val="FFCC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nvGrpSpPr>
          <p:cNvPr id="2282514" name="Group 62"/>
          <p:cNvGrpSpPr>
            <a:grpSpLocks/>
          </p:cNvGrpSpPr>
          <p:nvPr/>
        </p:nvGrpSpPr>
        <p:grpSpPr bwMode="auto">
          <a:xfrm>
            <a:off x="5924550" y="1211263"/>
            <a:ext cx="1470025" cy="1119187"/>
            <a:chOff x="6026150" y="1874838"/>
            <a:chExt cx="1263650" cy="1119855"/>
          </a:xfrm>
        </p:grpSpPr>
        <p:sp>
          <p:nvSpPr>
            <p:cNvPr id="2282586" name="Rectangle 28"/>
            <p:cNvSpPr>
              <a:spLocks noChangeArrowheads="1"/>
            </p:cNvSpPr>
            <p:nvPr/>
          </p:nvSpPr>
          <p:spPr bwMode="auto">
            <a:xfrm>
              <a:off x="6026150" y="1874838"/>
              <a:ext cx="1263650" cy="592137"/>
            </a:xfrm>
            <a:prstGeom prst="rect">
              <a:avLst/>
            </a:prstGeom>
            <a:solidFill>
              <a:srgbClr val="FFCC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Control System Studio</a:t>
              </a:r>
            </a:p>
          </p:txBody>
        </p:sp>
        <p:sp>
          <p:nvSpPr>
            <p:cNvPr id="2282587"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88" name="Rectangle 29"/>
            <p:cNvSpPr>
              <a:spLocks noChangeArrowheads="1"/>
            </p:cNvSpPr>
            <p:nvPr/>
          </p:nvSpPr>
          <p:spPr bwMode="auto">
            <a:xfrm>
              <a:off x="6026150" y="2473325"/>
              <a:ext cx="1263650" cy="269875"/>
            </a:xfrm>
            <a:prstGeom prst="rect">
              <a:avLst/>
            </a:prstGeom>
            <a:solidFill>
              <a:srgbClr val="FFCC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5" name="Rectangle 12"/>
          <p:cNvSpPr>
            <a:spLocks noChangeArrowheads="1"/>
          </p:cNvSpPr>
          <p:nvPr/>
        </p:nvSpPr>
        <p:spPr bwMode="auto">
          <a:xfrm>
            <a:off x="1079500" y="5153551"/>
            <a:ext cx="1079500" cy="246856"/>
          </a:xfrm>
          <a:prstGeom prst="rect">
            <a:avLst/>
          </a:prstGeom>
          <a:solidFill>
            <a:srgbClr val="FFCC99"/>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Diag</a:t>
            </a:r>
            <a:r>
              <a:rPr lang="en-US" sz="1600" dirty="0" smtClean="0">
                <a:solidFill>
                  <a:srgbClr val="000000"/>
                </a:solidFill>
              </a:rPr>
              <a:t> Database</a:t>
            </a:r>
            <a:endParaRPr lang="en-US" sz="1600" dirty="0">
              <a:solidFill>
                <a:srgbClr val="000000"/>
              </a:solidFill>
            </a:endParaRPr>
          </a:p>
        </p:txBody>
      </p:sp>
      <p:sp>
        <p:nvSpPr>
          <p:cNvPr id="2282516" name="Rectangle 12"/>
          <p:cNvSpPr>
            <a:spLocks noChangeArrowheads="1"/>
          </p:cNvSpPr>
          <p:nvPr/>
        </p:nvSpPr>
        <p:spPr bwMode="auto">
          <a:xfrm>
            <a:off x="1079500" y="4883678"/>
            <a:ext cx="1073150" cy="269875"/>
          </a:xfrm>
          <a:prstGeom prst="rect">
            <a:avLst/>
          </a:prstGeom>
          <a:solidFill>
            <a:srgbClr val="FFCC99"/>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19" name="Line 73"/>
          <p:cNvSpPr>
            <a:spLocks noChangeShapeType="1"/>
          </p:cNvSpPr>
          <p:nvPr/>
        </p:nvSpPr>
        <p:spPr bwMode="auto">
          <a:xfrm>
            <a:off x="1609725" y="5393804"/>
            <a:ext cx="0" cy="144462"/>
          </a:xfrm>
          <a:prstGeom prst="line">
            <a:avLst/>
          </a:prstGeom>
          <a:noFill/>
          <a:ln w="34925">
            <a:solidFill>
              <a:schemeClr val="tx1"/>
            </a:solidFill>
            <a:round/>
            <a:headEnd/>
            <a:tailEnd/>
          </a:ln>
        </p:spPr>
        <p:txBody>
          <a:bodyPr/>
          <a:lstStyle/>
          <a:p>
            <a:endParaRPr lang="en-US"/>
          </a:p>
        </p:txBody>
      </p:sp>
      <p:sp>
        <p:nvSpPr>
          <p:cNvPr id="2282529" name="Rectangle 11"/>
          <p:cNvSpPr>
            <a:spLocks noChangeArrowheads="1"/>
          </p:cNvSpPr>
          <p:nvPr/>
        </p:nvSpPr>
        <p:spPr bwMode="auto">
          <a:xfrm>
            <a:off x="23399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0" name="Line 48"/>
          <p:cNvSpPr>
            <a:spLocks noChangeShapeType="1"/>
          </p:cNvSpPr>
          <p:nvPr/>
        </p:nvSpPr>
        <p:spPr bwMode="auto">
          <a:xfrm>
            <a:off x="2952750" y="4667250"/>
            <a:ext cx="1588" cy="274638"/>
          </a:xfrm>
          <a:prstGeom prst="line">
            <a:avLst/>
          </a:prstGeom>
          <a:noFill/>
          <a:ln w="36720">
            <a:solidFill>
              <a:srgbClr val="FF0000"/>
            </a:solidFill>
            <a:round/>
            <a:headEnd/>
            <a:tailEnd/>
          </a:ln>
        </p:spPr>
        <p:txBody>
          <a:bodyPr/>
          <a:lstStyle/>
          <a:p>
            <a:endParaRPr lang="en-US"/>
          </a:p>
        </p:txBody>
      </p:sp>
      <p:sp>
        <p:nvSpPr>
          <p:cNvPr id="2282531" name="Rectangle 12"/>
          <p:cNvSpPr>
            <a:spLocks noChangeArrowheads="1"/>
          </p:cNvSpPr>
          <p:nvPr/>
        </p:nvSpPr>
        <p:spPr bwMode="auto">
          <a:xfrm>
            <a:off x="2414588" y="4883148"/>
            <a:ext cx="1079500" cy="493713"/>
          </a:xfrm>
          <a:prstGeom prst="rect">
            <a:avLst/>
          </a:prstGeom>
          <a:solidFill>
            <a:srgbClr val="FFCC99"/>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PS Database</a:t>
            </a:r>
            <a:endParaRPr lang="en-US" sz="1400" dirty="0">
              <a:solidFill>
                <a:srgbClr val="000000"/>
              </a:solidFill>
            </a:endParaRPr>
          </a:p>
        </p:txBody>
      </p:sp>
      <p:sp>
        <p:nvSpPr>
          <p:cNvPr id="2282532" name="Rectangle 12"/>
          <p:cNvSpPr>
            <a:spLocks noChangeArrowheads="1"/>
          </p:cNvSpPr>
          <p:nvPr/>
        </p:nvSpPr>
        <p:spPr bwMode="auto">
          <a:xfrm>
            <a:off x="2414588" y="4876798"/>
            <a:ext cx="1073150" cy="269875"/>
          </a:xfrm>
          <a:prstGeom prst="rect">
            <a:avLst/>
          </a:prstGeom>
          <a:solidFill>
            <a:srgbClr val="FFCC99"/>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34" name="Line 94"/>
          <p:cNvSpPr>
            <a:spLocks noChangeShapeType="1"/>
          </p:cNvSpPr>
          <p:nvPr/>
        </p:nvSpPr>
        <p:spPr bwMode="auto">
          <a:xfrm>
            <a:off x="2944813" y="5389032"/>
            <a:ext cx="0" cy="144463"/>
          </a:xfrm>
          <a:prstGeom prst="line">
            <a:avLst/>
          </a:prstGeom>
          <a:noFill/>
          <a:ln w="34925">
            <a:solidFill>
              <a:schemeClr val="tx1"/>
            </a:solidFill>
            <a:round/>
            <a:headEnd/>
            <a:tailEnd/>
          </a:ln>
        </p:spPr>
        <p:txBody>
          <a:bodyPr/>
          <a:lstStyle/>
          <a:p>
            <a:endParaRPr lang="en-US"/>
          </a:p>
        </p:txBody>
      </p:sp>
      <p:sp>
        <p:nvSpPr>
          <p:cNvPr id="2282535" name="Rectangle 11"/>
          <p:cNvSpPr>
            <a:spLocks noChangeArrowheads="1"/>
          </p:cNvSpPr>
          <p:nvPr/>
        </p:nvSpPr>
        <p:spPr bwMode="auto">
          <a:xfrm>
            <a:off x="3706813"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6" name="Line 48"/>
          <p:cNvSpPr>
            <a:spLocks noChangeShapeType="1"/>
          </p:cNvSpPr>
          <p:nvPr/>
        </p:nvSpPr>
        <p:spPr bwMode="auto">
          <a:xfrm>
            <a:off x="4319588" y="4665663"/>
            <a:ext cx="1587" cy="274637"/>
          </a:xfrm>
          <a:prstGeom prst="line">
            <a:avLst/>
          </a:prstGeom>
          <a:noFill/>
          <a:ln w="36720">
            <a:solidFill>
              <a:srgbClr val="FF0000"/>
            </a:solidFill>
            <a:round/>
            <a:headEnd/>
            <a:tailEnd/>
          </a:ln>
        </p:spPr>
        <p:txBody>
          <a:bodyPr/>
          <a:lstStyle/>
          <a:p>
            <a:endParaRPr lang="en-US"/>
          </a:p>
        </p:txBody>
      </p:sp>
      <p:sp>
        <p:nvSpPr>
          <p:cNvPr id="2282537" name="Rectangle 12"/>
          <p:cNvSpPr>
            <a:spLocks noChangeArrowheads="1"/>
          </p:cNvSpPr>
          <p:nvPr/>
        </p:nvSpPr>
        <p:spPr bwMode="auto">
          <a:xfrm>
            <a:off x="3781425" y="4881561"/>
            <a:ext cx="1079500" cy="493712"/>
          </a:xfrm>
          <a:prstGeom prst="rect">
            <a:avLst/>
          </a:prstGeom>
          <a:solidFill>
            <a:srgbClr val="FFCC99"/>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RF Database</a:t>
            </a:r>
            <a:endParaRPr lang="en-US" sz="1600" dirty="0">
              <a:solidFill>
                <a:srgbClr val="000000"/>
              </a:solidFill>
            </a:endParaRPr>
          </a:p>
        </p:txBody>
      </p:sp>
      <p:sp>
        <p:nvSpPr>
          <p:cNvPr id="2282538" name="Rectangle 12"/>
          <p:cNvSpPr>
            <a:spLocks noChangeArrowheads="1"/>
          </p:cNvSpPr>
          <p:nvPr/>
        </p:nvSpPr>
        <p:spPr bwMode="auto">
          <a:xfrm>
            <a:off x="3781425" y="4875211"/>
            <a:ext cx="1073150" cy="269875"/>
          </a:xfrm>
          <a:prstGeom prst="rect">
            <a:avLst/>
          </a:prstGeom>
          <a:solidFill>
            <a:srgbClr val="FFCC99"/>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40" name="Line 100"/>
          <p:cNvSpPr>
            <a:spLocks noChangeShapeType="1"/>
          </p:cNvSpPr>
          <p:nvPr/>
        </p:nvSpPr>
        <p:spPr bwMode="auto">
          <a:xfrm>
            <a:off x="4311650" y="5387445"/>
            <a:ext cx="0" cy="144462"/>
          </a:xfrm>
          <a:prstGeom prst="line">
            <a:avLst/>
          </a:prstGeom>
          <a:noFill/>
          <a:ln w="34925">
            <a:solidFill>
              <a:schemeClr val="tx1"/>
            </a:solidFill>
            <a:round/>
            <a:headEnd/>
            <a:tailEnd/>
          </a:ln>
        </p:spPr>
        <p:txBody>
          <a:bodyPr/>
          <a:lstStyle/>
          <a:p>
            <a:endParaRPr lang="en-US"/>
          </a:p>
        </p:txBody>
      </p:sp>
      <p:sp>
        <p:nvSpPr>
          <p:cNvPr id="2282541" name="Rectangle 11"/>
          <p:cNvSpPr>
            <a:spLocks noChangeArrowheads="1"/>
          </p:cNvSpPr>
          <p:nvPr/>
        </p:nvSpPr>
        <p:spPr bwMode="auto">
          <a:xfrm>
            <a:off x="50577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2" name="Line 48"/>
          <p:cNvSpPr>
            <a:spLocks noChangeShapeType="1"/>
          </p:cNvSpPr>
          <p:nvPr/>
        </p:nvSpPr>
        <p:spPr bwMode="auto">
          <a:xfrm>
            <a:off x="5670550" y="4667250"/>
            <a:ext cx="1588" cy="274638"/>
          </a:xfrm>
          <a:prstGeom prst="line">
            <a:avLst/>
          </a:prstGeom>
          <a:noFill/>
          <a:ln w="36720">
            <a:solidFill>
              <a:srgbClr val="FF0000"/>
            </a:solidFill>
            <a:round/>
            <a:headEnd/>
            <a:tailEnd/>
          </a:ln>
        </p:spPr>
        <p:txBody>
          <a:bodyPr/>
          <a:lstStyle/>
          <a:p>
            <a:endParaRPr lang="en-US"/>
          </a:p>
        </p:txBody>
      </p:sp>
      <p:sp>
        <p:nvSpPr>
          <p:cNvPr id="2282543" name="Rectangle 12"/>
          <p:cNvSpPr>
            <a:spLocks noChangeArrowheads="1"/>
          </p:cNvSpPr>
          <p:nvPr/>
        </p:nvSpPr>
        <p:spPr bwMode="auto">
          <a:xfrm>
            <a:off x="5132388" y="4883148"/>
            <a:ext cx="1079500" cy="493713"/>
          </a:xfrm>
          <a:prstGeom prst="rect">
            <a:avLst/>
          </a:prstGeom>
          <a:solidFill>
            <a:srgbClr val="FFCC99"/>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Vac</a:t>
            </a:r>
            <a:r>
              <a:rPr lang="en-US" sz="1600" dirty="0" smtClean="0">
                <a:solidFill>
                  <a:srgbClr val="000000"/>
                </a:solidFill>
              </a:rPr>
              <a:t> Database</a:t>
            </a:r>
            <a:endParaRPr lang="en-US" sz="1600" dirty="0">
              <a:solidFill>
                <a:srgbClr val="000000"/>
              </a:solidFill>
            </a:endParaRPr>
          </a:p>
        </p:txBody>
      </p:sp>
      <p:sp>
        <p:nvSpPr>
          <p:cNvPr id="2282544" name="Rectangle 12"/>
          <p:cNvSpPr>
            <a:spLocks noChangeArrowheads="1"/>
          </p:cNvSpPr>
          <p:nvPr/>
        </p:nvSpPr>
        <p:spPr bwMode="auto">
          <a:xfrm>
            <a:off x="5132388" y="4876798"/>
            <a:ext cx="1073150" cy="269875"/>
          </a:xfrm>
          <a:prstGeom prst="rect">
            <a:avLst/>
          </a:prstGeom>
          <a:solidFill>
            <a:srgbClr val="FFCC99"/>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46" name="Line 106"/>
          <p:cNvSpPr>
            <a:spLocks noChangeShapeType="1"/>
          </p:cNvSpPr>
          <p:nvPr/>
        </p:nvSpPr>
        <p:spPr bwMode="auto">
          <a:xfrm>
            <a:off x="5662613" y="5389032"/>
            <a:ext cx="0" cy="144463"/>
          </a:xfrm>
          <a:prstGeom prst="line">
            <a:avLst/>
          </a:prstGeom>
          <a:noFill/>
          <a:ln w="34925">
            <a:solidFill>
              <a:schemeClr val="tx1"/>
            </a:solidFill>
            <a:round/>
            <a:headEnd/>
            <a:tailEnd/>
          </a:ln>
        </p:spPr>
        <p:txBody>
          <a:bodyPr/>
          <a:lstStyle/>
          <a:p>
            <a:endParaRPr lang="en-US"/>
          </a:p>
        </p:txBody>
      </p:sp>
      <p:sp>
        <p:nvSpPr>
          <p:cNvPr id="2282547" name="Rectangle 11"/>
          <p:cNvSpPr>
            <a:spLocks noChangeArrowheads="1"/>
          </p:cNvSpPr>
          <p:nvPr/>
        </p:nvSpPr>
        <p:spPr bwMode="auto">
          <a:xfrm>
            <a:off x="6424613" y="552397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8" name="Line 48"/>
          <p:cNvSpPr>
            <a:spLocks noChangeShapeType="1"/>
          </p:cNvSpPr>
          <p:nvPr/>
        </p:nvSpPr>
        <p:spPr bwMode="auto">
          <a:xfrm>
            <a:off x="7037388" y="4660900"/>
            <a:ext cx="1587" cy="274638"/>
          </a:xfrm>
          <a:prstGeom prst="line">
            <a:avLst/>
          </a:prstGeom>
          <a:noFill/>
          <a:ln w="36720">
            <a:solidFill>
              <a:srgbClr val="FF0000"/>
            </a:solidFill>
            <a:round/>
            <a:headEnd/>
            <a:tailEnd/>
          </a:ln>
        </p:spPr>
        <p:txBody>
          <a:bodyPr/>
          <a:lstStyle/>
          <a:p>
            <a:endParaRPr lang="en-US"/>
          </a:p>
        </p:txBody>
      </p:sp>
      <p:sp>
        <p:nvSpPr>
          <p:cNvPr id="2282549" name="Rectangle 12"/>
          <p:cNvSpPr>
            <a:spLocks noChangeArrowheads="1"/>
          </p:cNvSpPr>
          <p:nvPr/>
        </p:nvSpPr>
        <p:spPr bwMode="auto">
          <a:xfrm>
            <a:off x="6499225" y="4876798"/>
            <a:ext cx="1079500" cy="493713"/>
          </a:xfrm>
          <a:prstGeom prst="rect">
            <a:avLst/>
          </a:prstGeom>
          <a:solidFill>
            <a:srgbClr val="FFCC99"/>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Util</a:t>
            </a:r>
            <a:r>
              <a:rPr lang="en-US" sz="1600" dirty="0" smtClean="0">
                <a:solidFill>
                  <a:srgbClr val="000000"/>
                </a:solidFill>
              </a:rPr>
              <a:t> Database</a:t>
            </a:r>
            <a:endParaRPr lang="en-US" sz="1600" dirty="0">
              <a:solidFill>
                <a:srgbClr val="000000"/>
              </a:solidFill>
            </a:endParaRPr>
          </a:p>
        </p:txBody>
      </p:sp>
      <p:sp>
        <p:nvSpPr>
          <p:cNvPr id="2282550" name="Rectangle 12"/>
          <p:cNvSpPr>
            <a:spLocks noChangeArrowheads="1"/>
          </p:cNvSpPr>
          <p:nvPr/>
        </p:nvSpPr>
        <p:spPr bwMode="auto">
          <a:xfrm>
            <a:off x="6499225" y="4870448"/>
            <a:ext cx="1073150" cy="269875"/>
          </a:xfrm>
          <a:prstGeom prst="rect">
            <a:avLst/>
          </a:prstGeom>
          <a:solidFill>
            <a:srgbClr val="FFCC99"/>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52" name="Line 112"/>
          <p:cNvSpPr>
            <a:spLocks noChangeShapeType="1"/>
          </p:cNvSpPr>
          <p:nvPr/>
        </p:nvSpPr>
        <p:spPr bwMode="auto">
          <a:xfrm>
            <a:off x="7029450" y="5382682"/>
            <a:ext cx="0" cy="144463"/>
          </a:xfrm>
          <a:prstGeom prst="line">
            <a:avLst/>
          </a:prstGeom>
          <a:noFill/>
          <a:ln w="34925">
            <a:solidFill>
              <a:schemeClr val="tx1"/>
            </a:solidFill>
            <a:round/>
            <a:headEnd/>
            <a:tailEnd/>
          </a:ln>
        </p:spPr>
        <p:txBody>
          <a:bodyPr/>
          <a:lstStyle/>
          <a:p>
            <a:endParaRPr lang="en-US"/>
          </a:p>
        </p:txBody>
      </p:sp>
      <p:sp>
        <p:nvSpPr>
          <p:cNvPr id="2282559" name="Rectangle 25"/>
          <p:cNvSpPr>
            <a:spLocks noChangeArrowheads="1"/>
          </p:cNvSpPr>
          <p:nvPr/>
        </p:nvSpPr>
        <p:spPr bwMode="auto">
          <a:xfrm>
            <a:off x="4205287" y="1203325"/>
            <a:ext cx="1492250" cy="620713"/>
          </a:xfrm>
          <a:prstGeom prst="rect">
            <a:avLst/>
          </a:prstGeom>
          <a:solidFill>
            <a:srgbClr val="FFCC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smtClean="0">
                <a:solidFill>
                  <a:srgbClr val="000000"/>
                </a:solidFill>
              </a:rPr>
              <a:t>Matlab</a:t>
            </a:r>
            <a:r>
              <a:rPr lang="en-US" dirty="0" smtClean="0">
                <a:solidFill>
                  <a:srgbClr val="000000"/>
                </a:solidFill>
              </a:rPr>
              <a:t>, SDDS, Python</a:t>
            </a:r>
            <a:endParaRPr lang="en-US" dirty="0">
              <a:solidFill>
                <a:srgbClr val="000000"/>
              </a:solidFill>
            </a:endParaRPr>
          </a:p>
        </p:txBody>
      </p:sp>
      <p:sp>
        <p:nvSpPr>
          <p:cNvPr id="2282560" name="Line 48"/>
          <p:cNvSpPr>
            <a:spLocks noChangeShapeType="1"/>
          </p:cNvSpPr>
          <p:nvPr/>
        </p:nvSpPr>
        <p:spPr bwMode="auto">
          <a:xfrm>
            <a:off x="4947179" y="2056895"/>
            <a:ext cx="1588" cy="273050"/>
          </a:xfrm>
          <a:prstGeom prst="line">
            <a:avLst/>
          </a:prstGeom>
          <a:noFill/>
          <a:ln w="36720">
            <a:solidFill>
              <a:srgbClr val="FF0000"/>
            </a:solidFill>
            <a:round/>
            <a:headEnd/>
            <a:tailEnd/>
          </a:ln>
        </p:spPr>
        <p:txBody>
          <a:bodyPr/>
          <a:lstStyle/>
          <a:p>
            <a:endParaRPr lang="en-US"/>
          </a:p>
        </p:txBody>
      </p:sp>
      <p:sp>
        <p:nvSpPr>
          <p:cNvPr id="2282561" name="Rectangle 26"/>
          <p:cNvSpPr>
            <a:spLocks noChangeArrowheads="1"/>
          </p:cNvSpPr>
          <p:nvPr/>
        </p:nvSpPr>
        <p:spPr bwMode="auto">
          <a:xfrm>
            <a:off x="4205288" y="1801813"/>
            <a:ext cx="1492249" cy="255587"/>
          </a:xfrm>
          <a:prstGeom prst="rect">
            <a:avLst/>
          </a:prstGeom>
          <a:solidFill>
            <a:srgbClr val="FFCC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sp>
        <p:nvSpPr>
          <p:cNvPr id="2282580" name="Rectangle 11"/>
          <p:cNvSpPr>
            <a:spLocks noChangeArrowheads="1"/>
          </p:cNvSpPr>
          <p:nvPr/>
        </p:nvSpPr>
        <p:spPr bwMode="auto">
          <a:xfrm>
            <a:off x="7761288" y="5553074"/>
            <a:ext cx="1279525" cy="472555"/>
          </a:xfrm>
          <a:prstGeom prst="rect">
            <a:avLst/>
          </a:prstGeom>
          <a:solidFill>
            <a:srgbClr val="FFCC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Diamond</a:t>
            </a:r>
            <a:r>
              <a:rPr lang="en-US" sz="1400" dirty="0" smtClean="0">
                <a:solidFill>
                  <a:srgbClr val="000000"/>
                </a:solidFill>
              </a:rPr>
              <a:t> </a:t>
            </a:r>
            <a:r>
              <a:rPr lang="en-US" sz="1400" dirty="0">
                <a:solidFill>
                  <a:srgbClr val="000000"/>
                </a:solidFill>
              </a:rPr>
              <a:t>Simulation</a:t>
            </a:r>
          </a:p>
        </p:txBody>
      </p:sp>
      <p:sp>
        <p:nvSpPr>
          <p:cNvPr id="2282581" name="Line 48"/>
          <p:cNvSpPr>
            <a:spLocks noChangeShapeType="1"/>
          </p:cNvSpPr>
          <p:nvPr/>
        </p:nvSpPr>
        <p:spPr bwMode="auto">
          <a:xfrm>
            <a:off x="8374063" y="4656138"/>
            <a:ext cx="1587" cy="274637"/>
          </a:xfrm>
          <a:prstGeom prst="line">
            <a:avLst/>
          </a:prstGeom>
          <a:noFill/>
          <a:ln w="36720">
            <a:solidFill>
              <a:srgbClr val="FF0000"/>
            </a:solidFill>
            <a:round/>
            <a:headEnd/>
            <a:tailEnd/>
          </a:ln>
        </p:spPr>
        <p:txBody>
          <a:bodyPr/>
          <a:lstStyle/>
          <a:p>
            <a:endParaRPr lang="en-US"/>
          </a:p>
        </p:txBody>
      </p:sp>
      <p:sp>
        <p:nvSpPr>
          <p:cNvPr id="2282582" name="Rectangle 12"/>
          <p:cNvSpPr>
            <a:spLocks noChangeArrowheads="1"/>
          </p:cNvSpPr>
          <p:nvPr/>
        </p:nvSpPr>
        <p:spPr bwMode="auto">
          <a:xfrm>
            <a:off x="7835900" y="4922838"/>
            <a:ext cx="1079500" cy="493712"/>
          </a:xfrm>
          <a:prstGeom prst="rect">
            <a:avLst/>
          </a:prstGeom>
          <a:solidFill>
            <a:srgbClr val="FFCC99"/>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rPr>
              <a:t>Diag &amp; PS</a:t>
            </a:r>
          </a:p>
        </p:txBody>
      </p:sp>
      <p:sp>
        <p:nvSpPr>
          <p:cNvPr id="2282583" name="Rectangle 12"/>
          <p:cNvSpPr>
            <a:spLocks noChangeArrowheads="1"/>
          </p:cNvSpPr>
          <p:nvPr/>
        </p:nvSpPr>
        <p:spPr bwMode="auto">
          <a:xfrm>
            <a:off x="7835900" y="4916488"/>
            <a:ext cx="1073150" cy="269875"/>
          </a:xfrm>
          <a:prstGeom prst="rect">
            <a:avLst/>
          </a:prstGeom>
          <a:solidFill>
            <a:srgbClr val="FFCC99"/>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85" name="Line 73"/>
          <p:cNvSpPr>
            <a:spLocks noChangeShapeType="1"/>
          </p:cNvSpPr>
          <p:nvPr/>
        </p:nvSpPr>
        <p:spPr bwMode="auto">
          <a:xfrm>
            <a:off x="8366125" y="5411788"/>
            <a:ext cx="0" cy="144462"/>
          </a:xfrm>
          <a:prstGeom prst="line">
            <a:avLst/>
          </a:prstGeom>
          <a:noFill/>
          <a:ln w="34925">
            <a:solidFill>
              <a:schemeClr val="tx1"/>
            </a:solidFill>
            <a:round/>
            <a:headEnd/>
            <a:tailEnd/>
          </a:ln>
        </p:spPr>
        <p:txBody>
          <a:bodyPr/>
          <a:lstStyle/>
          <a:p>
            <a:endParaRPr lang="en-US"/>
          </a:p>
        </p:txBody>
      </p:sp>
      <p:grpSp>
        <p:nvGrpSpPr>
          <p:cNvPr id="97" name="Group 62"/>
          <p:cNvGrpSpPr>
            <a:grpSpLocks/>
          </p:cNvGrpSpPr>
          <p:nvPr/>
        </p:nvGrpSpPr>
        <p:grpSpPr bwMode="auto">
          <a:xfrm>
            <a:off x="7490939" y="1211257"/>
            <a:ext cx="1470025" cy="1119187"/>
            <a:chOff x="6026150" y="1874838"/>
            <a:chExt cx="1263650" cy="1119855"/>
          </a:xfrm>
        </p:grpSpPr>
        <p:sp>
          <p:nvSpPr>
            <p:cNvPr id="98" name="Rectangle 28"/>
            <p:cNvSpPr>
              <a:spLocks noChangeArrowheads="1"/>
            </p:cNvSpPr>
            <p:nvPr/>
          </p:nvSpPr>
          <p:spPr bwMode="auto">
            <a:xfrm>
              <a:off x="6026150" y="1874838"/>
              <a:ext cx="1263650" cy="592137"/>
            </a:xfrm>
            <a:prstGeom prst="rect">
              <a:avLst/>
            </a:prstGeom>
            <a:solidFill>
              <a:srgbClr val="FFCC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Channel </a:t>
              </a:r>
              <a:r>
                <a:rPr lang="en-US" dirty="0" err="1" smtClean="0">
                  <a:solidFill>
                    <a:srgbClr val="000000"/>
                  </a:solidFill>
                </a:rPr>
                <a:t>Archiver</a:t>
              </a:r>
              <a:endParaRPr lang="en-US" dirty="0">
                <a:solidFill>
                  <a:srgbClr val="000000"/>
                </a:solidFill>
              </a:endParaRPr>
            </a:p>
          </p:txBody>
        </p:sp>
        <p:sp>
          <p:nvSpPr>
            <p:cNvPr id="99"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100" name="Rectangle 29"/>
            <p:cNvSpPr>
              <a:spLocks noChangeArrowheads="1"/>
            </p:cNvSpPr>
            <p:nvPr/>
          </p:nvSpPr>
          <p:spPr bwMode="auto">
            <a:xfrm>
              <a:off x="6026150" y="2473325"/>
              <a:ext cx="1263650" cy="269875"/>
            </a:xfrm>
            <a:prstGeom prst="rect">
              <a:avLst/>
            </a:prstGeom>
            <a:solidFill>
              <a:srgbClr val="FFCC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 name="TextBox 1"/>
          <p:cNvSpPr txBox="1"/>
          <p:nvPr/>
        </p:nvSpPr>
        <p:spPr>
          <a:xfrm>
            <a:off x="1357867" y="3776155"/>
            <a:ext cx="5872120" cy="830997"/>
          </a:xfrm>
          <a:prstGeom prst="rect">
            <a:avLst/>
          </a:prstGeom>
          <a:noFill/>
        </p:spPr>
        <p:txBody>
          <a:bodyPr wrap="none" rtlCol="0">
            <a:spAutoFit/>
          </a:bodyPr>
          <a:lstStyle/>
          <a:p>
            <a:r>
              <a:rPr lang="en-US" sz="1200" dirty="0" smtClean="0"/>
              <a:t>Data Types:</a:t>
            </a:r>
          </a:p>
          <a:p>
            <a:r>
              <a:rPr lang="en-US" sz="1200" dirty="0" err="1" smtClean="0"/>
              <a:t>Dbr_Time</a:t>
            </a:r>
            <a:r>
              <a:rPr lang="en-US" sz="1200" dirty="0" smtClean="0"/>
              <a:t>_(Double, </a:t>
            </a:r>
            <a:r>
              <a:rPr lang="en-US" sz="1200" dirty="0" err="1" smtClean="0"/>
              <a:t>Enum</a:t>
            </a:r>
            <a:r>
              <a:rPr lang="en-US" sz="1200" dirty="0" smtClean="0"/>
              <a:t>, Long, String)    time stamp, alarm status, alarm severity</a:t>
            </a:r>
          </a:p>
          <a:p>
            <a:r>
              <a:rPr lang="en-US" sz="1200" dirty="0" err="1" smtClean="0"/>
              <a:t>Dbr_Ctrl</a:t>
            </a:r>
            <a:r>
              <a:rPr lang="en-US" sz="1200" dirty="0" smtClean="0"/>
              <a:t>_(Double, </a:t>
            </a:r>
            <a:r>
              <a:rPr lang="en-US" sz="1200" dirty="0" err="1" smtClean="0"/>
              <a:t>Enum</a:t>
            </a:r>
            <a:r>
              <a:rPr lang="en-US" sz="1200" dirty="0" smtClean="0"/>
              <a:t>, Long, String)    above plus display, alarm, and control parameters</a:t>
            </a:r>
          </a:p>
          <a:p>
            <a:r>
              <a:rPr lang="en-US" sz="1200" dirty="0" smtClean="0"/>
              <a:t>Also arrays – one dimension that were overloaded for everything else such as images in </a:t>
            </a:r>
            <a:r>
              <a:rPr lang="en-US" sz="1200" dirty="0" err="1" smtClean="0"/>
              <a:t>areaDetector</a:t>
            </a:r>
            <a:endParaRPr lang="en-US" sz="1200" dirty="0"/>
          </a:p>
        </p:txBody>
      </p:sp>
    </p:spTree>
    <p:extLst>
      <p:ext uri="{BB962C8B-B14F-4D97-AF65-F5344CB8AC3E}">
        <p14:creationId xmlns:p14="http://schemas.microsoft.com/office/powerpoint/2010/main" val="203193734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AutoShape 78"/>
          <p:cNvSpPr>
            <a:spLocks noChangeArrowheads="1"/>
          </p:cNvSpPr>
          <p:nvPr/>
        </p:nvSpPr>
        <p:spPr bwMode="auto">
          <a:xfrm>
            <a:off x="6947547" y="3806825"/>
            <a:ext cx="515937" cy="439738"/>
          </a:xfrm>
          <a:prstGeom prst="can">
            <a:avLst>
              <a:gd name="adj" fmla="val 25000"/>
            </a:avLst>
          </a:prstGeom>
          <a:solidFill>
            <a:srgbClr val="FF6600"/>
          </a:solidFill>
          <a:ln w="9525">
            <a:solidFill>
              <a:schemeClr val="tx1"/>
            </a:solidFill>
            <a:round/>
            <a:headEnd/>
            <a:tailEnd/>
          </a:ln>
        </p:spPr>
        <p:txBody>
          <a:bodyPr wrap="none" anchor="ctr"/>
          <a:lstStyle/>
          <a:p>
            <a:endParaRPr lang="en-US"/>
          </a:p>
        </p:txBody>
      </p:sp>
      <p:sp>
        <p:nvSpPr>
          <p:cNvPr id="2282497" name="Rectangle 1"/>
          <p:cNvSpPr>
            <a:spLocks noGrp="1" noChangeArrowheads="1"/>
          </p:cNvSpPr>
          <p:nvPr>
            <p:ph type="title" idx="4294967295"/>
          </p:nvPr>
        </p:nvSpPr>
        <p:spPr>
          <a:xfrm>
            <a:off x="0" y="215900"/>
            <a:ext cx="9147175" cy="590550"/>
          </a:xfrm>
        </p:spPr>
        <p:txBody>
          <a:bodyPr lIns="0" tIns="0" rIns="0" bIns="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chemeClr val="tx1"/>
                </a:solidFill>
                <a:cs typeface="Times New Roman" pitchFamily="18" charset="0"/>
              </a:rPr>
              <a:t>PV Manager Aggregates V3 into V4 Types</a:t>
            </a:r>
            <a:endParaRPr lang="en-US" dirty="0" smtClean="0">
              <a:solidFill>
                <a:schemeClr val="tx1"/>
              </a:solidFill>
              <a:cs typeface="Arial" charset="0"/>
            </a:endParaRPr>
          </a:p>
        </p:txBody>
      </p:sp>
      <p:sp>
        <p:nvSpPr>
          <p:cNvPr id="2282498" name="Text Box 7"/>
          <p:cNvSpPr txBox="1">
            <a:spLocks noChangeArrowheads="1"/>
          </p:cNvSpPr>
          <p:nvPr/>
        </p:nvSpPr>
        <p:spPr bwMode="auto">
          <a:xfrm>
            <a:off x="200025" y="4948236"/>
            <a:ext cx="1055688" cy="422275"/>
          </a:xfrm>
          <a:prstGeom prst="rect">
            <a:avLst/>
          </a:prstGeom>
          <a:noFill/>
          <a:ln w="9525">
            <a:noFill/>
            <a:round/>
            <a:headEnd/>
            <a:tailEnd/>
          </a:ln>
        </p:spPr>
        <p:txBody>
          <a:bodyPr lIns="90000" tIns="46800" rIns="90000" bIns="46800">
            <a:spAutoFit/>
          </a:bodyPr>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i="1">
                <a:solidFill>
                  <a:srgbClr val="000000"/>
                </a:solidFill>
              </a:rPr>
              <a:t>Distributed  Front-Ends</a:t>
            </a:r>
          </a:p>
        </p:txBody>
      </p:sp>
      <p:sp>
        <p:nvSpPr>
          <p:cNvPr id="2282499" name="Rectangle 25"/>
          <p:cNvSpPr>
            <a:spLocks noChangeArrowheads="1"/>
          </p:cNvSpPr>
          <p:nvPr/>
        </p:nvSpPr>
        <p:spPr bwMode="auto">
          <a:xfrm>
            <a:off x="2822575" y="1201738"/>
            <a:ext cx="1255713" cy="620712"/>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MMLT Client</a:t>
            </a:r>
          </a:p>
        </p:txBody>
      </p:sp>
      <p:sp>
        <p:nvSpPr>
          <p:cNvPr id="2282501" name="Line 48"/>
          <p:cNvSpPr>
            <a:spLocks noChangeShapeType="1"/>
          </p:cNvSpPr>
          <p:nvPr/>
        </p:nvSpPr>
        <p:spPr bwMode="auto">
          <a:xfrm>
            <a:off x="3430588" y="2063750"/>
            <a:ext cx="1587" cy="273050"/>
          </a:xfrm>
          <a:prstGeom prst="line">
            <a:avLst/>
          </a:prstGeom>
          <a:noFill/>
          <a:ln w="36703">
            <a:solidFill>
              <a:srgbClr val="FF0000"/>
            </a:solidFill>
            <a:round/>
            <a:headEnd/>
            <a:tailEnd/>
          </a:ln>
        </p:spPr>
        <p:txBody>
          <a:bodyPr/>
          <a:lstStyle/>
          <a:p>
            <a:endParaRPr lang="en-US"/>
          </a:p>
        </p:txBody>
      </p:sp>
      <p:sp>
        <p:nvSpPr>
          <p:cNvPr id="2282502" name="Rectangle 5"/>
          <p:cNvSpPr>
            <a:spLocks noChangeArrowheads="1"/>
          </p:cNvSpPr>
          <p:nvPr/>
        </p:nvSpPr>
        <p:spPr bwMode="auto">
          <a:xfrm>
            <a:off x="1258888" y="4614863"/>
            <a:ext cx="7164387" cy="42862"/>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3" name="Rectangle 11"/>
          <p:cNvSpPr>
            <a:spLocks noChangeArrowheads="1"/>
          </p:cNvSpPr>
          <p:nvPr/>
        </p:nvSpPr>
        <p:spPr bwMode="auto">
          <a:xfrm>
            <a:off x="1004888"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04" name="Rectangle 13"/>
          <p:cNvSpPr>
            <a:spLocks noChangeArrowheads="1"/>
          </p:cNvSpPr>
          <p:nvPr/>
        </p:nvSpPr>
        <p:spPr bwMode="auto">
          <a:xfrm>
            <a:off x="1114425" y="2324100"/>
            <a:ext cx="7356475" cy="42863"/>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5" name="Line 48"/>
          <p:cNvSpPr>
            <a:spLocks noChangeShapeType="1"/>
          </p:cNvSpPr>
          <p:nvPr/>
        </p:nvSpPr>
        <p:spPr bwMode="auto">
          <a:xfrm>
            <a:off x="1255713" y="2328863"/>
            <a:ext cx="0" cy="2301875"/>
          </a:xfrm>
          <a:prstGeom prst="line">
            <a:avLst/>
          </a:prstGeom>
          <a:noFill/>
          <a:ln w="63500">
            <a:solidFill>
              <a:srgbClr val="FF0000"/>
            </a:solidFill>
            <a:round/>
            <a:headEnd/>
            <a:tailEnd/>
          </a:ln>
        </p:spPr>
        <p:txBody>
          <a:bodyPr/>
          <a:lstStyle/>
          <a:p>
            <a:endParaRPr lang="en-US"/>
          </a:p>
        </p:txBody>
      </p:sp>
      <p:sp>
        <p:nvSpPr>
          <p:cNvPr id="2282506" name="Text Box 49"/>
          <p:cNvSpPr txBox="1">
            <a:spLocks noChangeArrowheads="1"/>
          </p:cNvSpPr>
          <p:nvPr/>
        </p:nvSpPr>
        <p:spPr bwMode="auto">
          <a:xfrm>
            <a:off x="1033463" y="2111375"/>
            <a:ext cx="979487" cy="309563"/>
          </a:xfrm>
          <a:prstGeom prst="rect">
            <a:avLst/>
          </a:prstGeom>
          <a:noFill/>
          <a:ln w="9525">
            <a:noFill/>
            <a:round/>
            <a:headEnd/>
            <a:tailEnd/>
          </a:ln>
        </p:spPr>
        <p:txBody>
          <a:bodyPr lIns="90000" tIns="45000" rIns="90000" bIns="45000"/>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000000"/>
                </a:solidFill>
              </a:rPr>
              <a:t>Ethernet</a:t>
            </a:r>
          </a:p>
        </p:txBody>
      </p:sp>
      <p:sp>
        <p:nvSpPr>
          <p:cNvPr id="2282507" name="Line 48"/>
          <p:cNvSpPr>
            <a:spLocks noChangeShapeType="1"/>
          </p:cNvSpPr>
          <p:nvPr/>
        </p:nvSpPr>
        <p:spPr bwMode="auto">
          <a:xfrm>
            <a:off x="1617663" y="4665663"/>
            <a:ext cx="1587" cy="274637"/>
          </a:xfrm>
          <a:prstGeom prst="line">
            <a:avLst/>
          </a:prstGeom>
          <a:noFill/>
          <a:ln w="36720">
            <a:solidFill>
              <a:srgbClr val="FF0000"/>
            </a:solidFill>
            <a:round/>
            <a:headEnd/>
            <a:tailEnd/>
          </a:ln>
        </p:spPr>
        <p:txBody>
          <a:bodyPr/>
          <a:lstStyle/>
          <a:p>
            <a:endParaRPr lang="en-US"/>
          </a:p>
        </p:txBody>
      </p:sp>
      <p:grpSp>
        <p:nvGrpSpPr>
          <p:cNvPr id="2282512" name="Group 61"/>
          <p:cNvGrpSpPr>
            <a:grpSpLocks/>
          </p:cNvGrpSpPr>
          <p:nvPr/>
        </p:nvGrpSpPr>
        <p:grpSpPr bwMode="auto">
          <a:xfrm>
            <a:off x="1458913" y="1211263"/>
            <a:ext cx="1263650" cy="1119187"/>
            <a:chOff x="6026150" y="1874838"/>
            <a:chExt cx="1263650" cy="1119855"/>
          </a:xfrm>
        </p:grpSpPr>
        <p:sp>
          <p:nvSpPr>
            <p:cNvPr id="2282589" name="Rectangle 28"/>
            <p:cNvSpPr>
              <a:spLocks noChangeArrowheads="1"/>
            </p:cNvSpPr>
            <p:nvPr/>
          </p:nvSpPr>
          <p:spPr bwMode="auto">
            <a:xfrm>
              <a:off x="6026150" y="1874838"/>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Production HLA Client</a:t>
              </a:r>
            </a:p>
          </p:txBody>
        </p:sp>
        <p:sp>
          <p:nvSpPr>
            <p:cNvPr id="2282590"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91" name="Rectangle 29"/>
            <p:cNvSpPr>
              <a:spLocks noChangeArrowheads="1"/>
            </p:cNvSpPr>
            <p:nvPr/>
          </p:nvSpPr>
          <p:spPr bwMode="auto">
            <a:xfrm>
              <a:off x="6026150" y="2473325"/>
              <a:ext cx="1263650" cy="269875"/>
            </a:xfrm>
            <a:prstGeom prst="rect">
              <a:avLst/>
            </a:prstGeom>
            <a:solidFill>
              <a:srgbClr val="FFFFCC"/>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3" name="Rectangle 26"/>
          <p:cNvSpPr>
            <a:spLocks noChangeArrowheads="1"/>
          </p:cNvSpPr>
          <p:nvPr/>
        </p:nvSpPr>
        <p:spPr bwMode="auto">
          <a:xfrm>
            <a:off x="2822575" y="1800225"/>
            <a:ext cx="1265238" cy="255588"/>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nvGrpSpPr>
          <p:cNvPr id="2282514" name="Group 62"/>
          <p:cNvGrpSpPr>
            <a:grpSpLocks/>
          </p:cNvGrpSpPr>
          <p:nvPr/>
        </p:nvGrpSpPr>
        <p:grpSpPr bwMode="auto">
          <a:xfrm>
            <a:off x="5924550" y="948786"/>
            <a:ext cx="1470025" cy="1381664"/>
            <a:chOff x="6026150" y="1612206"/>
            <a:chExt cx="1263650" cy="1382487"/>
          </a:xfrm>
        </p:grpSpPr>
        <p:sp>
          <p:nvSpPr>
            <p:cNvPr id="2282586" name="Rectangle 28"/>
            <p:cNvSpPr>
              <a:spLocks noChangeArrowheads="1"/>
            </p:cNvSpPr>
            <p:nvPr/>
          </p:nvSpPr>
          <p:spPr bwMode="auto">
            <a:xfrm>
              <a:off x="6026150" y="1612206"/>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Control System Studio</a:t>
              </a:r>
            </a:p>
          </p:txBody>
        </p:sp>
        <p:sp>
          <p:nvSpPr>
            <p:cNvPr id="2282587"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88" name="Rectangle 29"/>
            <p:cNvSpPr>
              <a:spLocks noChangeArrowheads="1"/>
            </p:cNvSpPr>
            <p:nvPr/>
          </p:nvSpPr>
          <p:spPr bwMode="auto">
            <a:xfrm>
              <a:off x="6026151" y="2473325"/>
              <a:ext cx="1049859" cy="269875"/>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5" name="Rectangle 12"/>
          <p:cNvSpPr>
            <a:spLocks noChangeArrowheads="1"/>
          </p:cNvSpPr>
          <p:nvPr/>
        </p:nvSpPr>
        <p:spPr bwMode="auto">
          <a:xfrm>
            <a:off x="1079500" y="5153551"/>
            <a:ext cx="1079500" cy="246856"/>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Diag</a:t>
            </a:r>
            <a:r>
              <a:rPr lang="en-US" sz="1600" dirty="0" smtClean="0">
                <a:solidFill>
                  <a:srgbClr val="000000"/>
                </a:solidFill>
              </a:rPr>
              <a:t> Database</a:t>
            </a:r>
            <a:endParaRPr lang="en-US" sz="1600" dirty="0">
              <a:solidFill>
                <a:srgbClr val="000000"/>
              </a:solidFill>
            </a:endParaRPr>
          </a:p>
        </p:txBody>
      </p:sp>
      <p:sp>
        <p:nvSpPr>
          <p:cNvPr id="2282516" name="Rectangle 12"/>
          <p:cNvSpPr>
            <a:spLocks noChangeArrowheads="1"/>
          </p:cNvSpPr>
          <p:nvPr/>
        </p:nvSpPr>
        <p:spPr bwMode="auto">
          <a:xfrm>
            <a:off x="1079500" y="4883678"/>
            <a:ext cx="10731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19" name="Line 73"/>
          <p:cNvSpPr>
            <a:spLocks noChangeShapeType="1"/>
          </p:cNvSpPr>
          <p:nvPr/>
        </p:nvSpPr>
        <p:spPr bwMode="auto">
          <a:xfrm>
            <a:off x="1609725" y="5393804"/>
            <a:ext cx="0" cy="144462"/>
          </a:xfrm>
          <a:prstGeom prst="line">
            <a:avLst/>
          </a:prstGeom>
          <a:noFill/>
          <a:ln w="34925">
            <a:solidFill>
              <a:schemeClr val="tx1"/>
            </a:solidFill>
            <a:round/>
            <a:headEnd/>
            <a:tailEnd/>
          </a:ln>
        </p:spPr>
        <p:txBody>
          <a:bodyPr/>
          <a:lstStyle/>
          <a:p>
            <a:endParaRPr lang="en-US"/>
          </a:p>
        </p:txBody>
      </p:sp>
      <p:sp>
        <p:nvSpPr>
          <p:cNvPr id="2282529" name="Rectangle 11"/>
          <p:cNvSpPr>
            <a:spLocks noChangeArrowheads="1"/>
          </p:cNvSpPr>
          <p:nvPr/>
        </p:nvSpPr>
        <p:spPr bwMode="auto">
          <a:xfrm>
            <a:off x="23399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0" name="Line 48"/>
          <p:cNvSpPr>
            <a:spLocks noChangeShapeType="1"/>
          </p:cNvSpPr>
          <p:nvPr/>
        </p:nvSpPr>
        <p:spPr bwMode="auto">
          <a:xfrm>
            <a:off x="2952750" y="4667250"/>
            <a:ext cx="1588" cy="274638"/>
          </a:xfrm>
          <a:prstGeom prst="line">
            <a:avLst/>
          </a:prstGeom>
          <a:noFill/>
          <a:ln w="36720">
            <a:solidFill>
              <a:srgbClr val="FF0000"/>
            </a:solidFill>
            <a:round/>
            <a:headEnd/>
            <a:tailEnd/>
          </a:ln>
        </p:spPr>
        <p:txBody>
          <a:bodyPr/>
          <a:lstStyle/>
          <a:p>
            <a:endParaRPr lang="en-US"/>
          </a:p>
        </p:txBody>
      </p:sp>
      <p:sp>
        <p:nvSpPr>
          <p:cNvPr id="2282531" name="Rectangle 12"/>
          <p:cNvSpPr>
            <a:spLocks noChangeArrowheads="1"/>
          </p:cNvSpPr>
          <p:nvPr/>
        </p:nvSpPr>
        <p:spPr bwMode="auto">
          <a:xfrm>
            <a:off x="2414588" y="488314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PS Database</a:t>
            </a:r>
            <a:endParaRPr lang="en-US" sz="1400" dirty="0">
              <a:solidFill>
                <a:srgbClr val="000000"/>
              </a:solidFill>
            </a:endParaRPr>
          </a:p>
        </p:txBody>
      </p:sp>
      <p:sp>
        <p:nvSpPr>
          <p:cNvPr id="2282532" name="Rectangle 12"/>
          <p:cNvSpPr>
            <a:spLocks noChangeArrowheads="1"/>
          </p:cNvSpPr>
          <p:nvPr/>
        </p:nvSpPr>
        <p:spPr bwMode="auto">
          <a:xfrm>
            <a:off x="2414588" y="4876798"/>
            <a:ext cx="10731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34" name="Line 94"/>
          <p:cNvSpPr>
            <a:spLocks noChangeShapeType="1"/>
          </p:cNvSpPr>
          <p:nvPr/>
        </p:nvSpPr>
        <p:spPr bwMode="auto">
          <a:xfrm>
            <a:off x="2944813" y="5389032"/>
            <a:ext cx="0" cy="144463"/>
          </a:xfrm>
          <a:prstGeom prst="line">
            <a:avLst/>
          </a:prstGeom>
          <a:noFill/>
          <a:ln w="34925">
            <a:solidFill>
              <a:schemeClr val="tx1"/>
            </a:solidFill>
            <a:round/>
            <a:headEnd/>
            <a:tailEnd/>
          </a:ln>
        </p:spPr>
        <p:txBody>
          <a:bodyPr/>
          <a:lstStyle/>
          <a:p>
            <a:endParaRPr lang="en-US"/>
          </a:p>
        </p:txBody>
      </p:sp>
      <p:sp>
        <p:nvSpPr>
          <p:cNvPr id="2282535" name="Rectangle 11"/>
          <p:cNvSpPr>
            <a:spLocks noChangeArrowheads="1"/>
          </p:cNvSpPr>
          <p:nvPr/>
        </p:nvSpPr>
        <p:spPr bwMode="auto">
          <a:xfrm>
            <a:off x="3706813"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6" name="Line 48"/>
          <p:cNvSpPr>
            <a:spLocks noChangeShapeType="1"/>
          </p:cNvSpPr>
          <p:nvPr/>
        </p:nvSpPr>
        <p:spPr bwMode="auto">
          <a:xfrm>
            <a:off x="4319588" y="4665663"/>
            <a:ext cx="1587" cy="274637"/>
          </a:xfrm>
          <a:prstGeom prst="line">
            <a:avLst/>
          </a:prstGeom>
          <a:noFill/>
          <a:ln w="36720">
            <a:solidFill>
              <a:srgbClr val="FF0000"/>
            </a:solidFill>
            <a:round/>
            <a:headEnd/>
            <a:tailEnd/>
          </a:ln>
        </p:spPr>
        <p:txBody>
          <a:bodyPr/>
          <a:lstStyle/>
          <a:p>
            <a:endParaRPr lang="en-US"/>
          </a:p>
        </p:txBody>
      </p:sp>
      <p:sp>
        <p:nvSpPr>
          <p:cNvPr id="2282537" name="Rectangle 12"/>
          <p:cNvSpPr>
            <a:spLocks noChangeArrowheads="1"/>
          </p:cNvSpPr>
          <p:nvPr/>
        </p:nvSpPr>
        <p:spPr bwMode="auto">
          <a:xfrm>
            <a:off x="3781425" y="4881561"/>
            <a:ext cx="1079500" cy="493712"/>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RF Database</a:t>
            </a:r>
            <a:endParaRPr lang="en-US" sz="1600" dirty="0">
              <a:solidFill>
                <a:srgbClr val="000000"/>
              </a:solidFill>
            </a:endParaRPr>
          </a:p>
        </p:txBody>
      </p:sp>
      <p:sp>
        <p:nvSpPr>
          <p:cNvPr id="2282538" name="Rectangle 12"/>
          <p:cNvSpPr>
            <a:spLocks noChangeArrowheads="1"/>
          </p:cNvSpPr>
          <p:nvPr/>
        </p:nvSpPr>
        <p:spPr bwMode="auto">
          <a:xfrm>
            <a:off x="3781425" y="4875211"/>
            <a:ext cx="10731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40" name="Line 100"/>
          <p:cNvSpPr>
            <a:spLocks noChangeShapeType="1"/>
          </p:cNvSpPr>
          <p:nvPr/>
        </p:nvSpPr>
        <p:spPr bwMode="auto">
          <a:xfrm>
            <a:off x="4311650" y="5387445"/>
            <a:ext cx="0" cy="144462"/>
          </a:xfrm>
          <a:prstGeom prst="line">
            <a:avLst/>
          </a:prstGeom>
          <a:noFill/>
          <a:ln w="34925">
            <a:solidFill>
              <a:schemeClr val="tx1"/>
            </a:solidFill>
            <a:round/>
            <a:headEnd/>
            <a:tailEnd/>
          </a:ln>
        </p:spPr>
        <p:txBody>
          <a:bodyPr/>
          <a:lstStyle/>
          <a:p>
            <a:endParaRPr lang="en-US"/>
          </a:p>
        </p:txBody>
      </p:sp>
      <p:sp>
        <p:nvSpPr>
          <p:cNvPr id="2282541" name="Rectangle 11"/>
          <p:cNvSpPr>
            <a:spLocks noChangeArrowheads="1"/>
          </p:cNvSpPr>
          <p:nvPr/>
        </p:nvSpPr>
        <p:spPr bwMode="auto">
          <a:xfrm>
            <a:off x="50577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2" name="Line 48"/>
          <p:cNvSpPr>
            <a:spLocks noChangeShapeType="1"/>
          </p:cNvSpPr>
          <p:nvPr/>
        </p:nvSpPr>
        <p:spPr bwMode="auto">
          <a:xfrm>
            <a:off x="5670550" y="4667250"/>
            <a:ext cx="1588" cy="274638"/>
          </a:xfrm>
          <a:prstGeom prst="line">
            <a:avLst/>
          </a:prstGeom>
          <a:noFill/>
          <a:ln w="36720">
            <a:solidFill>
              <a:srgbClr val="FF0000"/>
            </a:solidFill>
            <a:round/>
            <a:headEnd/>
            <a:tailEnd/>
          </a:ln>
        </p:spPr>
        <p:txBody>
          <a:bodyPr/>
          <a:lstStyle/>
          <a:p>
            <a:endParaRPr lang="en-US"/>
          </a:p>
        </p:txBody>
      </p:sp>
      <p:sp>
        <p:nvSpPr>
          <p:cNvPr id="2282543" name="Rectangle 12"/>
          <p:cNvSpPr>
            <a:spLocks noChangeArrowheads="1"/>
          </p:cNvSpPr>
          <p:nvPr/>
        </p:nvSpPr>
        <p:spPr bwMode="auto">
          <a:xfrm>
            <a:off x="5132388" y="488314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Vac</a:t>
            </a:r>
            <a:r>
              <a:rPr lang="en-US" sz="1600" dirty="0" smtClean="0">
                <a:solidFill>
                  <a:srgbClr val="000000"/>
                </a:solidFill>
              </a:rPr>
              <a:t> Database</a:t>
            </a:r>
            <a:endParaRPr lang="en-US" sz="1600" dirty="0">
              <a:solidFill>
                <a:srgbClr val="000000"/>
              </a:solidFill>
            </a:endParaRPr>
          </a:p>
        </p:txBody>
      </p:sp>
      <p:sp>
        <p:nvSpPr>
          <p:cNvPr id="2282544" name="Rectangle 12"/>
          <p:cNvSpPr>
            <a:spLocks noChangeArrowheads="1"/>
          </p:cNvSpPr>
          <p:nvPr/>
        </p:nvSpPr>
        <p:spPr bwMode="auto">
          <a:xfrm>
            <a:off x="5132388" y="4876798"/>
            <a:ext cx="10731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46" name="Line 106"/>
          <p:cNvSpPr>
            <a:spLocks noChangeShapeType="1"/>
          </p:cNvSpPr>
          <p:nvPr/>
        </p:nvSpPr>
        <p:spPr bwMode="auto">
          <a:xfrm>
            <a:off x="5662613" y="5389032"/>
            <a:ext cx="0" cy="144463"/>
          </a:xfrm>
          <a:prstGeom prst="line">
            <a:avLst/>
          </a:prstGeom>
          <a:noFill/>
          <a:ln w="34925">
            <a:solidFill>
              <a:schemeClr val="tx1"/>
            </a:solidFill>
            <a:round/>
            <a:headEnd/>
            <a:tailEnd/>
          </a:ln>
        </p:spPr>
        <p:txBody>
          <a:bodyPr/>
          <a:lstStyle/>
          <a:p>
            <a:endParaRPr lang="en-US"/>
          </a:p>
        </p:txBody>
      </p:sp>
      <p:sp>
        <p:nvSpPr>
          <p:cNvPr id="2282547" name="Rectangle 11"/>
          <p:cNvSpPr>
            <a:spLocks noChangeArrowheads="1"/>
          </p:cNvSpPr>
          <p:nvPr/>
        </p:nvSpPr>
        <p:spPr bwMode="auto">
          <a:xfrm>
            <a:off x="6424613" y="552397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8" name="Line 48"/>
          <p:cNvSpPr>
            <a:spLocks noChangeShapeType="1"/>
          </p:cNvSpPr>
          <p:nvPr/>
        </p:nvSpPr>
        <p:spPr bwMode="auto">
          <a:xfrm>
            <a:off x="7037388" y="4660900"/>
            <a:ext cx="1587" cy="274638"/>
          </a:xfrm>
          <a:prstGeom prst="line">
            <a:avLst/>
          </a:prstGeom>
          <a:noFill/>
          <a:ln w="36720">
            <a:solidFill>
              <a:srgbClr val="FF0000"/>
            </a:solidFill>
            <a:round/>
            <a:headEnd/>
            <a:tailEnd/>
          </a:ln>
        </p:spPr>
        <p:txBody>
          <a:bodyPr/>
          <a:lstStyle/>
          <a:p>
            <a:endParaRPr lang="en-US"/>
          </a:p>
        </p:txBody>
      </p:sp>
      <p:sp>
        <p:nvSpPr>
          <p:cNvPr id="2282549" name="Rectangle 12"/>
          <p:cNvSpPr>
            <a:spLocks noChangeArrowheads="1"/>
          </p:cNvSpPr>
          <p:nvPr/>
        </p:nvSpPr>
        <p:spPr bwMode="auto">
          <a:xfrm>
            <a:off x="6499225" y="487679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Util</a:t>
            </a:r>
            <a:r>
              <a:rPr lang="en-US" sz="1600" dirty="0" smtClean="0">
                <a:solidFill>
                  <a:srgbClr val="000000"/>
                </a:solidFill>
              </a:rPr>
              <a:t> Database</a:t>
            </a:r>
            <a:endParaRPr lang="en-US" sz="1600" dirty="0">
              <a:solidFill>
                <a:srgbClr val="000000"/>
              </a:solidFill>
            </a:endParaRPr>
          </a:p>
        </p:txBody>
      </p:sp>
      <p:sp>
        <p:nvSpPr>
          <p:cNvPr id="2282550" name="Rectangle 12"/>
          <p:cNvSpPr>
            <a:spLocks noChangeArrowheads="1"/>
          </p:cNvSpPr>
          <p:nvPr/>
        </p:nvSpPr>
        <p:spPr bwMode="auto">
          <a:xfrm>
            <a:off x="6499225" y="4870448"/>
            <a:ext cx="10731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52" name="Line 112"/>
          <p:cNvSpPr>
            <a:spLocks noChangeShapeType="1"/>
          </p:cNvSpPr>
          <p:nvPr/>
        </p:nvSpPr>
        <p:spPr bwMode="auto">
          <a:xfrm>
            <a:off x="7029450" y="5382682"/>
            <a:ext cx="0" cy="144463"/>
          </a:xfrm>
          <a:prstGeom prst="line">
            <a:avLst/>
          </a:prstGeom>
          <a:noFill/>
          <a:ln w="34925">
            <a:solidFill>
              <a:schemeClr val="tx1"/>
            </a:solidFill>
            <a:round/>
            <a:headEnd/>
            <a:tailEnd/>
          </a:ln>
        </p:spPr>
        <p:txBody>
          <a:bodyPr/>
          <a:lstStyle/>
          <a:p>
            <a:endParaRPr lang="en-US"/>
          </a:p>
        </p:txBody>
      </p:sp>
      <p:sp>
        <p:nvSpPr>
          <p:cNvPr id="2282559" name="Rectangle 25"/>
          <p:cNvSpPr>
            <a:spLocks noChangeArrowheads="1"/>
          </p:cNvSpPr>
          <p:nvPr/>
        </p:nvSpPr>
        <p:spPr bwMode="auto">
          <a:xfrm>
            <a:off x="4205287" y="1203325"/>
            <a:ext cx="1492250" cy="620713"/>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smtClean="0">
                <a:solidFill>
                  <a:srgbClr val="000000"/>
                </a:solidFill>
              </a:rPr>
              <a:t>Matlab</a:t>
            </a:r>
            <a:r>
              <a:rPr lang="en-US" dirty="0" smtClean="0">
                <a:solidFill>
                  <a:srgbClr val="000000"/>
                </a:solidFill>
              </a:rPr>
              <a:t>, SDDS, Python</a:t>
            </a:r>
            <a:endParaRPr lang="en-US" dirty="0">
              <a:solidFill>
                <a:srgbClr val="000000"/>
              </a:solidFill>
            </a:endParaRPr>
          </a:p>
        </p:txBody>
      </p:sp>
      <p:sp>
        <p:nvSpPr>
          <p:cNvPr id="2282560" name="Line 48"/>
          <p:cNvSpPr>
            <a:spLocks noChangeShapeType="1"/>
          </p:cNvSpPr>
          <p:nvPr/>
        </p:nvSpPr>
        <p:spPr bwMode="auto">
          <a:xfrm>
            <a:off x="4947179" y="2056895"/>
            <a:ext cx="1588" cy="273050"/>
          </a:xfrm>
          <a:prstGeom prst="line">
            <a:avLst/>
          </a:prstGeom>
          <a:noFill/>
          <a:ln w="36720">
            <a:solidFill>
              <a:srgbClr val="FF0000"/>
            </a:solidFill>
            <a:round/>
            <a:headEnd/>
            <a:tailEnd/>
          </a:ln>
        </p:spPr>
        <p:txBody>
          <a:bodyPr/>
          <a:lstStyle/>
          <a:p>
            <a:endParaRPr lang="en-US"/>
          </a:p>
        </p:txBody>
      </p:sp>
      <p:sp>
        <p:nvSpPr>
          <p:cNvPr id="2282561" name="Rectangle 26"/>
          <p:cNvSpPr>
            <a:spLocks noChangeArrowheads="1"/>
          </p:cNvSpPr>
          <p:nvPr/>
        </p:nvSpPr>
        <p:spPr bwMode="auto">
          <a:xfrm>
            <a:off x="4205288" y="1801813"/>
            <a:ext cx="1492249" cy="255587"/>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sp>
        <p:nvSpPr>
          <p:cNvPr id="2282580" name="Rectangle 11"/>
          <p:cNvSpPr>
            <a:spLocks noChangeArrowheads="1"/>
          </p:cNvSpPr>
          <p:nvPr/>
        </p:nvSpPr>
        <p:spPr bwMode="auto">
          <a:xfrm>
            <a:off x="7761288" y="5553074"/>
            <a:ext cx="1279525" cy="472555"/>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Diamond</a:t>
            </a:r>
            <a:r>
              <a:rPr lang="en-US" sz="1400" dirty="0" smtClean="0">
                <a:solidFill>
                  <a:srgbClr val="000000"/>
                </a:solidFill>
              </a:rPr>
              <a:t> </a:t>
            </a:r>
            <a:r>
              <a:rPr lang="en-US" sz="1400" dirty="0">
                <a:solidFill>
                  <a:srgbClr val="000000"/>
                </a:solidFill>
              </a:rPr>
              <a:t>Simulation</a:t>
            </a:r>
          </a:p>
        </p:txBody>
      </p:sp>
      <p:sp>
        <p:nvSpPr>
          <p:cNvPr id="2282581" name="Line 48"/>
          <p:cNvSpPr>
            <a:spLocks noChangeShapeType="1"/>
          </p:cNvSpPr>
          <p:nvPr/>
        </p:nvSpPr>
        <p:spPr bwMode="auto">
          <a:xfrm>
            <a:off x="8374063" y="4656138"/>
            <a:ext cx="1587" cy="274637"/>
          </a:xfrm>
          <a:prstGeom prst="line">
            <a:avLst/>
          </a:prstGeom>
          <a:noFill/>
          <a:ln w="36720">
            <a:solidFill>
              <a:srgbClr val="FF0000"/>
            </a:solidFill>
            <a:round/>
            <a:headEnd/>
            <a:tailEnd/>
          </a:ln>
        </p:spPr>
        <p:txBody>
          <a:bodyPr/>
          <a:lstStyle/>
          <a:p>
            <a:endParaRPr lang="en-US"/>
          </a:p>
        </p:txBody>
      </p:sp>
      <p:sp>
        <p:nvSpPr>
          <p:cNvPr id="2282582" name="Rectangle 12"/>
          <p:cNvSpPr>
            <a:spLocks noChangeArrowheads="1"/>
          </p:cNvSpPr>
          <p:nvPr/>
        </p:nvSpPr>
        <p:spPr bwMode="auto">
          <a:xfrm>
            <a:off x="7835900" y="4922838"/>
            <a:ext cx="1079500" cy="493712"/>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a:solidFill>
                  <a:srgbClr val="000000"/>
                </a:solidFill>
              </a:rPr>
              <a:t>Diag</a:t>
            </a:r>
            <a:r>
              <a:rPr lang="en-US" sz="1600" dirty="0">
                <a:solidFill>
                  <a:srgbClr val="000000"/>
                </a:solidFill>
              </a:rPr>
              <a:t> &amp; PS</a:t>
            </a:r>
          </a:p>
        </p:txBody>
      </p:sp>
      <p:sp>
        <p:nvSpPr>
          <p:cNvPr id="2282583" name="Rectangle 12"/>
          <p:cNvSpPr>
            <a:spLocks noChangeArrowheads="1"/>
          </p:cNvSpPr>
          <p:nvPr/>
        </p:nvSpPr>
        <p:spPr bwMode="auto">
          <a:xfrm>
            <a:off x="7835900" y="4916488"/>
            <a:ext cx="10731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85" name="Line 73"/>
          <p:cNvSpPr>
            <a:spLocks noChangeShapeType="1"/>
          </p:cNvSpPr>
          <p:nvPr/>
        </p:nvSpPr>
        <p:spPr bwMode="auto">
          <a:xfrm>
            <a:off x="8366125" y="5411788"/>
            <a:ext cx="0" cy="144462"/>
          </a:xfrm>
          <a:prstGeom prst="line">
            <a:avLst/>
          </a:prstGeom>
          <a:noFill/>
          <a:ln w="34925">
            <a:solidFill>
              <a:schemeClr val="tx1"/>
            </a:solidFill>
            <a:round/>
            <a:headEnd/>
            <a:tailEnd/>
          </a:ln>
        </p:spPr>
        <p:txBody>
          <a:bodyPr/>
          <a:lstStyle/>
          <a:p>
            <a:endParaRPr lang="en-US"/>
          </a:p>
        </p:txBody>
      </p:sp>
      <p:grpSp>
        <p:nvGrpSpPr>
          <p:cNvPr id="97" name="Group 62"/>
          <p:cNvGrpSpPr>
            <a:grpSpLocks/>
          </p:cNvGrpSpPr>
          <p:nvPr/>
        </p:nvGrpSpPr>
        <p:grpSpPr bwMode="auto">
          <a:xfrm>
            <a:off x="7490939" y="1211257"/>
            <a:ext cx="1470025" cy="1119187"/>
            <a:chOff x="6026150" y="1874838"/>
            <a:chExt cx="1263650" cy="1119855"/>
          </a:xfrm>
          <a:solidFill>
            <a:srgbClr val="FFFFCC"/>
          </a:solidFill>
        </p:grpSpPr>
        <p:sp>
          <p:nvSpPr>
            <p:cNvPr id="98" name="Rectangle 28"/>
            <p:cNvSpPr>
              <a:spLocks noChangeArrowheads="1"/>
            </p:cNvSpPr>
            <p:nvPr/>
          </p:nvSpPr>
          <p:spPr bwMode="auto">
            <a:xfrm>
              <a:off x="6026150" y="1874838"/>
              <a:ext cx="1263650" cy="592137"/>
            </a:xfrm>
            <a:prstGeom prst="rect">
              <a:avLst/>
            </a:prstGeom>
            <a:grp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Channel </a:t>
              </a:r>
              <a:r>
                <a:rPr lang="en-US" dirty="0" err="1" smtClean="0">
                  <a:solidFill>
                    <a:srgbClr val="000000"/>
                  </a:solidFill>
                </a:rPr>
                <a:t>Archiver</a:t>
              </a:r>
              <a:endParaRPr lang="en-US" dirty="0">
                <a:solidFill>
                  <a:srgbClr val="000000"/>
                </a:solidFill>
              </a:endParaRPr>
            </a:p>
          </p:txBody>
        </p:sp>
        <p:sp>
          <p:nvSpPr>
            <p:cNvPr id="99" name="Line 48"/>
            <p:cNvSpPr>
              <a:spLocks noChangeShapeType="1"/>
            </p:cNvSpPr>
            <p:nvPr/>
          </p:nvSpPr>
          <p:spPr bwMode="auto">
            <a:xfrm>
              <a:off x="6648450" y="2720975"/>
              <a:ext cx="1588" cy="273718"/>
            </a:xfrm>
            <a:prstGeom prst="line">
              <a:avLst/>
            </a:prstGeom>
            <a:grpFill/>
            <a:ln w="36720">
              <a:solidFill>
                <a:srgbClr val="FF0000"/>
              </a:solidFill>
              <a:round/>
              <a:headEnd/>
              <a:tailEnd/>
            </a:ln>
          </p:spPr>
          <p:txBody>
            <a:bodyPr/>
            <a:lstStyle/>
            <a:p>
              <a:endParaRPr lang="en-US"/>
            </a:p>
          </p:txBody>
        </p:sp>
        <p:sp>
          <p:nvSpPr>
            <p:cNvPr id="100" name="Rectangle 29"/>
            <p:cNvSpPr>
              <a:spLocks noChangeArrowheads="1"/>
            </p:cNvSpPr>
            <p:nvPr/>
          </p:nvSpPr>
          <p:spPr bwMode="auto">
            <a:xfrm>
              <a:off x="6026150" y="2473325"/>
              <a:ext cx="1263650" cy="269875"/>
            </a:xfrm>
            <a:prstGeom prst="rect">
              <a:avLst/>
            </a:prstGeom>
            <a:grp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 name="TextBox 1"/>
          <p:cNvSpPr txBox="1"/>
          <p:nvPr/>
        </p:nvSpPr>
        <p:spPr>
          <a:xfrm>
            <a:off x="1365379" y="2420938"/>
            <a:ext cx="2416046" cy="1200329"/>
          </a:xfrm>
          <a:prstGeom prst="rect">
            <a:avLst/>
          </a:prstGeom>
          <a:noFill/>
        </p:spPr>
        <p:txBody>
          <a:bodyPr wrap="none" rtlCol="0">
            <a:spAutoFit/>
          </a:bodyPr>
          <a:lstStyle/>
          <a:p>
            <a:r>
              <a:rPr lang="en-US" sz="1200" dirty="0" smtClean="0"/>
              <a:t>Multi-Channel Arrays – complete</a:t>
            </a:r>
          </a:p>
          <a:p>
            <a:r>
              <a:rPr lang="en-US" sz="1200" dirty="0" smtClean="0"/>
              <a:t>Tables – complete</a:t>
            </a:r>
          </a:p>
          <a:p>
            <a:r>
              <a:rPr lang="en-US" sz="1200" dirty="0" smtClean="0"/>
              <a:t>Statistical Samples – complete</a:t>
            </a:r>
          </a:p>
          <a:p>
            <a:r>
              <a:rPr lang="en-US" sz="1200" dirty="0" smtClean="0"/>
              <a:t>Multi-dimensional arrays – not complete</a:t>
            </a:r>
          </a:p>
          <a:p>
            <a:r>
              <a:rPr lang="en-US" sz="1200" dirty="0" smtClean="0"/>
              <a:t>Images – Incomplete</a:t>
            </a:r>
          </a:p>
          <a:p>
            <a:endParaRPr lang="en-US" sz="1200" dirty="0"/>
          </a:p>
        </p:txBody>
      </p:sp>
      <p:sp>
        <p:nvSpPr>
          <p:cNvPr id="57" name="Rectangle 29"/>
          <p:cNvSpPr>
            <a:spLocks noChangeArrowheads="1"/>
          </p:cNvSpPr>
          <p:nvPr/>
        </p:nvSpPr>
        <p:spPr bwMode="auto">
          <a:xfrm>
            <a:off x="5933012" y="1538442"/>
            <a:ext cx="1212856" cy="269714"/>
          </a:xfrm>
          <a:prstGeom prst="rect">
            <a:avLst/>
          </a:prstGeom>
          <a:solidFill>
            <a:srgbClr val="FF6600"/>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PVManager</a:t>
            </a:r>
            <a:endParaRPr lang="en-US" sz="1600" dirty="0">
              <a:solidFill>
                <a:srgbClr val="000000"/>
              </a:solidFill>
            </a:endParaRPr>
          </a:p>
        </p:txBody>
      </p:sp>
      <p:sp>
        <p:nvSpPr>
          <p:cNvPr id="58" name="Rectangle 14"/>
          <p:cNvSpPr>
            <a:spLocks noChangeArrowheads="1"/>
          </p:cNvSpPr>
          <p:nvPr/>
        </p:nvSpPr>
        <p:spPr bwMode="auto">
          <a:xfrm>
            <a:off x="6698309" y="2586038"/>
            <a:ext cx="1079500" cy="300037"/>
          </a:xfrm>
          <a:prstGeom prst="rect">
            <a:avLst/>
          </a:prstGeom>
          <a:solidFill>
            <a:srgbClr val="FF6600"/>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XML/HTTP</a:t>
            </a:r>
            <a:endParaRPr lang="en-US" dirty="0">
              <a:solidFill>
                <a:srgbClr val="000000"/>
              </a:solidFill>
            </a:endParaRPr>
          </a:p>
        </p:txBody>
      </p:sp>
      <p:sp>
        <p:nvSpPr>
          <p:cNvPr id="59" name="Rectangle 15"/>
          <p:cNvSpPr>
            <a:spLocks noChangeArrowheads="1"/>
          </p:cNvSpPr>
          <p:nvPr/>
        </p:nvSpPr>
        <p:spPr bwMode="auto">
          <a:xfrm>
            <a:off x="6698309" y="2886075"/>
            <a:ext cx="1079500" cy="377825"/>
          </a:xfrm>
          <a:prstGeom prst="rect">
            <a:avLst/>
          </a:prstGeom>
          <a:solidFill>
            <a:srgbClr val="FF6600"/>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000000"/>
                </a:solidFill>
              </a:rPr>
              <a:t>Channel Finder </a:t>
            </a:r>
            <a:r>
              <a:rPr lang="en-US" sz="1200" b="1" dirty="0" err="1">
                <a:solidFill>
                  <a:srgbClr val="000000"/>
                </a:solidFill>
              </a:rPr>
              <a:t>Svr</a:t>
            </a:r>
            <a:endParaRPr lang="en-US" sz="1200" b="1" dirty="0">
              <a:solidFill>
                <a:srgbClr val="000000"/>
              </a:solidFill>
            </a:endParaRPr>
          </a:p>
        </p:txBody>
      </p:sp>
      <p:sp>
        <p:nvSpPr>
          <p:cNvPr id="60" name="Rectangle 15"/>
          <p:cNvSpPr>
            <a:spLocks noChangeArrowheads="1"/>
          </p:cNvSpPr>
          <p:nvPr/>
        </p:nvSpPr>
        <p:spPr bwMode="auto">
          <a:xfrm>
            <a:off x="6699897" y="3252788"/>
            <a:ext cx="1077912" cy="403225"/>
          </a:xfrm>
          <a:prstGeom prst="rect">
            <a:avLst/>
          </a:prstGeom>
          <a:solidFill>
            <a:srgbClr val="FF6600"/>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SQL</a:t>
            </a:r>
          </a:p>
        </p:txBody>
      </p:sp>
      <p:sp>
        <p:nvSpPr>
          <p:cNvPr id="61" name="Line 77"/>
          <p:cNvSpPr>
            <a:spLocks noChangeShapeType="1"/>
          </p:cNvSpPr>
          <p:nvPr/>
        </p:nvSpPr>
        <p:spPr bwMode="auto">
          <a:xfrm>
            <a:off x="7211072" y="3649663"/>
            <a:ext cx="0" cy="144462"/>
          </a:xfrm>
          <a:prstGeom prst="line">
            <a:avLst/>
          </a:prstGeom>
          <a:noFill/>
          <a:ln w="34925">
            <a:solidFill>
              <a:schemeClr val="tx1"/>
            </a:solidFill>
            <a:round/>
            <a:headEnd/>
            <a:tailEnd/>
          </a:ln>
        </p:spPr>
        <p:txBody>
          <a:bodyPr/>
          <a:lstStyle/>
          <a:p>
            <a:endParaRPr lang="en-US"/>
          </a:p>
        </p:txBody>
      </p:sp>
      <p:sp>
        <p:nvSpPr>
          <p:cNvPr id="63" name="Text Box 79"/>
          <p:cNvSpPr txBox="1">
            <a:spLocks noChangeArrowheads="1"/>
          </p:cNvSpPr>
          <p:nvPr/>
        </p:nvSpPr>
        <p:spPr bwMode="auto">
          <a:xfrm>
            <a:off x="6906272" y="3890963"/>
            <a:ext cx="579437" cy="366712"/>
          </a:xfrm>
          <a:prstGeom prst="rect">
            <a:avLst/>
          </a:prstGeom>
          <a:noFill/>
          <a:ln w="9525">
            <a:noFill/>
            <a:miter lim="800000"/>
            <a:headEnd/>
            <a:tailEnd/>
          </a:ln>
        </p:spPr>
        <p:txBody>
          <a:bodyPr wrap="none">
            <a:spAutoFit/>
          </a:bodyPr>
          <a:lstStyle/>
          <a:p>
            <a:r>
              <a:rPr lang="en-US" dirty="0"/>
              <a:t>RDB</a:t>
            </a:r>
          </a:p>
        </p:txBody>
      </p:sp>
      <p:sp>
        <p:nvSpPr>
          <p:cNvPr id="64" name="Line 48"/>
          <p:cNvSpPr>
            <a:spLocks noChangeShapeType="1"/>
          </p:cNvSpPr>
          <p:nvPr/>
        </p:nvSpPr>
        <p:spPr bwMode="auto">
          <a:xfrm>
            <a:off x="7266561" y="2079108"/>
            <a:ext cx="1847" cy="513808"/>
          </a:xfrm>
          <a:prstGeom prst="line">
            <a:avLst/>
          </a:prstGeom>
          <a:noFill/>
          <a:ln w="36720">
            <a:solidFill>
              <a:srgbClr val="FF6600"/>
            </a:solidFill>
            <a:round/>
            <a:headEnd/>
            <a:tailEnd/>
          </a:ln>
        </p:spPr>
        <p:txBody>
          <a:bodyPr/>
          <a:lstStyle/>
          <a:p>
            <a:endParaRPr lang="en-US"/>
          </a:p>
        </p:txBody>
      </p:sp>
      <p:sp>
        <p:nvSpPr>
          <p:cNvPr id="3" name="Rectangle 2"/>
          <p:cNvSpPr/>
          <p:nvPr/>
        </p:nvSpPr>
        <p:spPr bwMode="auto">
          <a:xfrm>
            <a:off x="7145870" y="1557505"/>
            <a:ext cx="248706" cy="523180"/>
          </a:xfrm>
          <a:prstGeom prst="rect">
            <a:avLst/>
          </a:prstGeom>
          <a:solidFill>
            <a:srgbClr val="FF6600"/>
          </a:solidFill>
          <a:ln w="28575"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spAutoFit/>
          </a:bodyPr>
          <a:lstStyle/>
          <a:p>
            <a:pPr marL="0" marR="0" indent="0" algn="l" defTabSz="914400" rtl="0" eaLnBrk="0" fontAlgn="base" latinLnBrk="0" hangingPunct="0">
              <a:lnSpc>
                <a:spcPct val="90000"/>
              </a:lnSpc>
              <a:spcBef>
                <a:spcPct val="50000"/>
              </a:spcBef>
              <a:spcAft>
                <a:spcPct val="0"/>
              </a:spcAft>
              <a:buClr>
                <a:schemeClr val="folHlink"/>
              </a:buClr>
              <a:buSzPct val="135000"/>
              <a:buFontTx/>
              <a:buNone/>
              <a:tabLst/>
            </a:pPr>
            <a:endParaRPr kumimoji="0" lang="en-US" sz="1800" b="0" i="0" u="none" strike="noStrike" cap="none" normalizeH="0" baseline="0" smtClean="0">
              <a:ln>
                <a:noFill/>
              </a:ln>
              <a:solidFill>
                <a:schemeClr val="tx1"/>
              </a:solidFill>
              <a:effectLst/>
              <a:latin typeface="Arial Narrow" pitchFamily="34" charset="0"/>
              <a:ea typeface="Osaka" charset="-128"/>
            </a:endParaRPr>
          </a:p>
        </p:txBody>
      </p:sp>
      <p:sp>
        <p:nvSpPr>
          <p:cNvPr id="4" name="TextBox 3"/>
          <p:cNvSpPr txBox="1"/>
          <p:nvPr/>
        </p:nvSpPr>
        <p:spPr>
          <a:xfrm>
            <a:off x="7145618" y="1599514"/>
            <a:ext cx="245580" cy="461665"/>
          </a:xfrm>
          <a:prstGeom prst="rect">
            <a:avLst/>
          </a:prstGeom>
          <a:solidFill>
            <a:srgbClr val="FF6600"/>
          </a:solidFill>
        </p:spPr>
        <p:txBody>
          <a:bodyPr wrap="none" rtlCol="0">
            <a:spAutoFit/>
          </a:bodyPr>
          <a:lstStyle/>
          <a:p>
            <a:r>
              <a:rPr lang="en-US" sz="800" dirty="0" smtClean="0"/>
              <a:t>C</a:t>
            </a:r>
          </a:p>
          <a:p>
            <a:r>
              <a:rPr lang="en-US" sz="800" dirty="0" smtClean="0"/>
              <a:t>F</a:t>
            </a:r>
          </a:p>
          <a:p>
            <a:r>
              <a:rPr lang="en-US" sz="800" dirty="0"/>
              <a:t>C</a:t>
            </a:r>
          </a:p>
        </p:txBody>
      </p:sp>
    </p:spTree>
    <p:extLst>
      <p:ext uri="{BB962C8B-B14F-4D97-AF65-F5344CB8AC3E}">
        <p14:creationId xmlns:p14="http://schemas.microsoft.com/office/powerpoint/2010/main" val="219232419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AutoShape 78"/>
          <p:cNvSpPr>
            <a:spLocks noChangeArrowheads="1"/>
          </p:cNvSpPr>
          <p:nvPr/>
        </p:nvSpPr>
        <p:spPr bwMode="auto">
          <a:xfrm>
            <a:off x="6947547" y="3806825"/>
            <a:ext cx="515937" cy="439738"/>
          </a:xfrm>
          <a:prstGeom prst="can">
            <a:avLst>
              <a:gd name="adj" fmla="val 25000"/>
            </a:avLst>
          </a:prstGeom>
          <a:solidFill>
            <a:srgbClr val="CCFF99"/>
          </a:solidFill>
          <a:ln w="9525">
            <a:solidFill>
              <a:schemeClr val="tx1"/>
            </a:solidFill>
            <a:round/>
            <a:headEnd/>
            <a:tailEnd/>
          </a:ln>
        </p:spPr>
        <p:txBody>
          <a:bodyPr wrap="none" anchor="ctr"/>
          <a:lstStyle/>
          <a:p>
            <a:endParaRPr lang="en-US"/>
          </a:p>
        </p:txBody>
      </p:sp>
      <p:sp>
        <p:nvSpPr>
          <p:cNvPr id="2282497" name="Rectangle 1"/>
          <p:cNvSpPr>
            <a:spLocks noGrp="1" noChangeArrowheads="1"/>
          </p:cNvSpPr>
          <p:nvPr>
            <p:ph type="title" idx="4294967295"/>
          </p:nvPr>
        </p:nvSpPr>
        <p:spPr>
          <a:xfrm>
            <a:off x="0" y="215900"/>
            <a:ext cx="9147175" cy="590550"/>
          </a:xfrm>
        </p:spPr>
        <p:txBody>
          <a:bodyPr lIns="0" tIns="0" rIns="0" bIns="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chemeClr val="tx1"/>
                </a:solidFill>
                <a:cs typeface="Times New Roman" pitchFamily="18" charset="0"/>
              </a:rPr>
              <a:t>V4 Serves V3 Data Types</a:t>
            </a:r>
            <a:endParaRPr lang="en-US" dirty="0" smtClean="0">
              <a:solidFill>
                <a:schemeClr val="tx1"/>
              </a:solidFill>
              <a:cs typeface="Arial" charset="0"/>
            </a:endParaRPr>
          </a:p>
        </p:txBody>
      </p:sp>
      <p:sp>
        <p:nvSpPr>
          <p:cNvPr id="2282498" name="Text Box 7"/>
          <p:cNvSpPr txBox="1">
            <a:spLocks noChangeArrowheads="1"/>
          </p:cNvSpPr>
          <p:nvPr/>
        </p:nvSpPr>
        <p:spPr bwMode="auto">
          <a:xfrm>
            <a:off x="200025" y="4948236"/>
            <a:ext cx="1055688" cy="422275"/>
          </a:xfrm>
          <a:prstGeom prst="rect">
            <a:avLst/>
          </a:prstGeom>
          <a:noFill/>
          <a:ln w="9525">
            <a:noFill/>
            <a:round/>
            <a:headEnd/>
            <a:tailEnd/>
          </a:ln>
        </p:spPr>
        <p:txBody>
          <a:bodyPr lIns="90000" tIns="46800" rIns="90000" bIns="46800">
            <a:spAutoFit/>
          </a:bodyPr>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i="1">
                <a:solidFill>
                  <a:srgbClr val="000000"/>
                </a:solidFill>
              </a:rPr>
              <a:t>Distributed  Front-Ends</a:t>
            </a:r>
          </a:p>
        </p:txBody>
      </p:sp>
      <p:sp>
        <p:nvSpPr>
          <p:cNvPr id="2282499" name="Rectangle 25"/>
          <p:cNvSpPr>
            <a:spLocks noChangeArrowheads="1"/>
          </p:cNvSpPr>
          <p:nvPr/>
        </p:nvSpPr>
        <p:spPr bwMode="auto">
          <a:xfrm>
            <a:off x="2822575" y="1201738"/>
            <a:ext cx="1255713" cy="620712"/>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MMLT Client</a:t>
            </a:r>
          </a:p>
        </p:txBody>
      </p:sp>
      <p:sp>
        <p:nvSpPr>
          <p:cNvPr id="2282501" name="Line 48"/>
          <p:cNvSpPr>
            <a:spLocks noChangeShapeType="1"/>
          </p:cNvSpPr>
          <p:nvPr/>
        </p:nvSpPr>
        <p:spPr bwMode="auto">
          <a:xfrm>
            <a:off x="3430588" y="2063750"/>
            <a:ext cx="1587" cy="273050"/>
          </a:xfrm>
          <a:prstGeom prst="line">
            <a:avLst/>
          </a:prstGeom>
          <a:noFill/>
          <a:ln w="36703">
            <a:solidFill>
              <a:srgbClr val="FF0000"/>
            </a:solidFill>
            <a:round/>
            <a:headEnd/>
            <a:tailEnd/>
          </a:ln>
        </p:spPr>
        <p:txBody>
          <a:bodyPr/>
          <a:lstStyle/>
          <a:p>
            <a:endParaRPr lang="en-US"/>
          </a:p>
        </p:txBody>
      </p:sp>
      <p:sp>
        <p:nvSpPr>
          <p:cNvPr id="2282502" name="Rectangle 5"/>
          <p:cNvSpPr>
            <a:spLocks noChangeArrowheads="1"/>
          </p:cNvSpPr>
          <p:nvPr/>
        </p:nvSpPr>
        <p:spPr bwMode="auto">
          <a:xfrm>
            <a:off x="1258888" y="4614863"/>
            <a:ext cx="7164387" cy="42862"/>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3" name="Rectangle 11"/>
          <p:cNvSpPr>
            <a:spLocks noChangeArrowheads="1"/>
          </p:cNvSpPr>
          <p:nvPr/>
        </p:nvSpPr>
        <p:spPr bwMode="auto">
          <a:xfrm>
            <a:off x="1004888"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04" name="Rectangle 13"/>
          <p:cNvSpPr>
            <a:spLocks noChangeArrowheads="1"/>
          </p:cNvSpPr>
          <p:nvPr/>
        </p:nvSpPr>
        <p:spPr bwMode="auto">
          <a:xfrm>
            <a:off x="1114425" y="2324100"/>
            <a:ext cx="7356475" cy="42863"/>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5" name="Line 48"/>
          <p:cNvSpPr>
            <a:spLocks noChangeShapeType="1"/>
          </p:cNvSpPr>
          <p:nvPr/>
        </p:nvSpPr>
        <p:spPr bwMode="auto">
          <a:xfrm>
            <a:off x="1255713" y="2328863"/>
            <a:ext cx="0" cy="2301875"/>
          </a:xfrm>
          <a:prstGeom prst="line">
            <a:avLst/>
          </a:prstGeom>
          <a:noFill/>
          <a:ln w="63500">
            <a:solidFill>
              <a:srgbClr val="FF0000"/>
            </a:solidFill>
            <a:round/>
            <a:headEnd/>
            <a:tailEnd/>
          </a:ln>
        </p:spPr>
        <p:txBody>
          <a:bodyPr/>
          <a:lstStyle/>
          <a:p>
            <a:endParaRPr lang="en-US"/>
          </a:p>
        </p:txBody>
      </p:sp>
      <p:sp>
        <p:nvSpPr>
          <p:cNvPr id="2282506" name="Text Box 49"/>
          <p:cNvSpPr txBox="1">
            <a:spLocks noChangeArrowheads="1"/>
          </p:cNvSpPr>
          <p:nvPr/>
        </p:nvSpPr>
        <p:spPr bwMode="auto">
          <a:xfrm>
            <a:off x="1033463" y="2111375"/>
            <a:ext cx="979487" cy="309563"/>
          </a:xfrm>
          <a:prstGeom prst="rect">
            <a:avLst/>
          </a:prstGeom>
          <a:noFill/>
          <a:ln w="9525">
            <a:noFill/>
            <a:round/>
            <a:headEnd/>
            <a:tailEnd/>
          </a:ln>
        </p:spPr>
        <p:txBody>
          <a:bodyPr lIns="90000" tIns="45000" rIns="90000" bIns="45000"/>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000000"/>
                </a:solidFill>
              </a:rPr>
              <a:t>Ethernet</a:t>
            </a:r>
          </a:p>
        </p:txBody>
      </p:sp>
      <p:sp>
        <p:nvSpPr>
          <p:cNvPr id="2282507" name="Line 48"/>
          <p:cNvSpPr>
            <a:spLocks noChangeShapeType="1"/>
          </p:cNvSpPr>
          <p:nvPr/>
        </p:nvSpPr>
        <p:spPr bwMode="auto">
          <a:xfrm>
            <a:off x="1617663" y="4665663"/>
            <a:ext cx="1587" cy="274637"/>
          </a:xfrm>
          <a:prstGeom prst="line">
            <a:avLst/>
          </a:prstGeom>
          <a:noFill/>
          <a:ln w="36720">
            <a:solidFill>
              <a:srgbClr val="FF0000"/>
            </a:solidFill>
            <a:round/>
            <a:headEnd/>
            <a:tailEnd/>
          </a:ln>
        </p:spPr>
        <p:txBody>
          <a:bodyPr/>
          <a:lstStyle/>
          <a:p>
            <a:endParaRPr lang="en-US"/>
          </a:p>
        </p:txBody>
      </p:sp>
      <p:grpSp>
        <p:nvGrpSpPr>
          <p:cNvPr id="2282512" name="Group 61"/>
          <p:cNvGrpSpPr>
            <a:grpSpLocks/>
          </p:cNvGrpSpPr>
          <p:nvPr/>
        </p:nvGrpSpPr>
        <p:grpSpPr bwMode="auto">
          <a:xfrm>
            <a:off x="1458913" y="1211263"/>
            <a:ext cx="1263650" cy="1119187"/>
            <a:chOff x="6026150" y="1874838"/>
            <a:chExt cx="1263650" cy="1119855"/>
          </a:xfrm>
        </p:grpSpPr>
        <p:sp>
          <p:nvSpPr>
            <p:cNvPr id="2282589" name="Rectangle 28"/>
            <p:cNvSpPr>
              <a:spLocks noChangeArrowheads="1"/>
            </p:cNvSpPr>
            <p:nvPr/>
          </p:nvSpPr>
          <p:spPr bwMode="auto">
            <a:xfrm>
              <a:off x="6026150" y="1874838"/>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Production HLA Client</a:t>
              </a:r>
            </a:p>
          </p:txBody>
        </p:sp>
        <p:sp>
          <p:nvSpPr>
            <p:cNvPr id="2282590"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91" name="Rectangle 29"/>
            <p:cNvSpPr>
              <a:spLocks noChangeArrowheads="1"/>
            </p:cNvSpPr>
            <p:nvPr/>
          </p:nvSpPr>
          <p:spPr bwMode="auto">
            <a:xfrm>
              <a:off x="6026150" y="2473325"/>
              <a:ext cx="631825" cy="269875"/>
            </a:xfrm>
            <a:prstGeom prst="rect">
              <a:avLst/>
            </a:prstGeom>
            <a:solidFill>
              <a:srgbClr val="FFFFCC"/>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3" name="Rectangle 26"/>
          <p:cNvSpPr>
            <a:spLocks noChangeArrowheads="1"/>
          </p:cNvSpPr>
          <p:nvPr/>
        </p:nvSpPr>
        <p:spPr bwMode="auto">
          <a:xfrm>
            <a:off x="2822575" y="1800225"/>
            <a:ext cx="1265238" cy="255588"/>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nvGrpSpPr>
          <p:cNvPr id="2282514" name="Group 62"/>
          <p:cNvGrpSpPr>
            <a:grpSpLocks/>
          </p:cNvGrpSpPr>
          <p:nvPr/>
        </p:nvGrpSpPr>
        <p:grpSpPr bwMode="auto">
          <a:xfrm>
            <a:off x="5924550" y="948786"/>
            <a:ext cx="1470025" cy="1381664"/>
            <a:chOff x="6026150" y="1612206"/>
            <a:chExt cx="1263650" cy="1382487"/>
          </a:xfrm>
        </p:grpSpPr>
        <p:sp>
          <p:nvSpPr>
            <p:cNvPr id="2282586" name="Rectangle 28"/>
            <p:cNvSpPr>
              <a:spLocks noChangeArrowheads="1"/>
            </p:cNvSpPr>
            <p:nvPr/>
          </p:nvSpPr>
          <p:spPr bwMode="auto">
            <a:xfrm>
              <a:off x="6026150" y="1612206"/>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Control System Studio</a:t>
              </a:r>
            </a:p>
          </p:txBody>
        </p:sp>
        <p:sp>
          <p:nvSpPr>
            <p:cNvPr id="2282587"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88" name="Rectangle 29"/>
            <p:cNvSpPr>
              <a:spLocks noChangeArrowheads="1"/>
            </p:cNvSpPr>
            <p:nvPr/>
          </p:nvSpPr>
          <p:spPr bwMode="auto">
            <a:xfrm>
              <a:off x="6026151" y="2473325"/>
              <a:ext cx="1049859" cy="269875"/>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5" name="Rectangle 12"/>
          <p:cNvSpPr>
            <a:spLocks noChangeArrowheads="1"/>
          </p:cNvSpPr>
          <p:nvPr/>
        </p:nvSpPr>
        <p:spPr bwMode="auto">
          <a:xfrm>
            <a:off x="1079500" y="5153551"/>
            <a:ext cx="1079500" cy="246856"/>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Diag</a:t>
            </a:r>
            <a:r>
              <a:rPr lang="en-US" sz="1600" dirty="0" smtClean="0">
                <a:solidFill>
                  <a:srgbClr val="000000"/>
                </a:solidFill>
              </a:rPr>
              <a:t> Database</a:t>
            </a:r>
            <a:endParaRPr lang="en-US" sz="1600" dirty="0">
              <a:solidFill>
                <a:srgbClr val="000000"/>
              </a:solidFill>
            </a:endParaRPr>
          </a:p>
        </p:txBody>
      </p:sp>
      <p:sp>
        <p:nvSpPr>
          <p:cNvPr id="2282516" name="Rectangle 12"/>
          <p:cNvSpPr>
            <a:spLocks noChangeArrowheads="1"/>
          </p:cNvSpPr>
          <p:nvPr/>
        </p:nvSpPr>
        <p:spPr bwMode="auto">
          <a:xfrm>
            <a:off x="1079500" y="488367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19" name="Line 73"/>
          <p:cNvSpPr>
            <a:spLocks noChangeShapeType="1"/>
          </p:cNvSpPr>
          <p:nvPr/>
        </p:nvSpPr>
        <p:spPr bwMode="auto">
          <a:xfrm>
            <a:off x="1609725" y="5393804"/>
            <a:ext cx="0" cy="144462"/>
          </a:xfrm>
          <a:prstGeom prst="line">
            <a:avLst/>
          </a:prstGeom>
          <a:noFill/>
          <a:ln w="34925">
            <a:solidFill>
              <a:schemeClr val="tx1"/>
            </a:solidFill>
            <a:round/>
            <a:headEnd/>
            <a:tailEnd/>
          </a:ln>
        </p:spPr>
        <p:txBody>
          <a:bodyPr/>
          <a:lstStyle/>
          <a:p>
            <a:endParaRPr lang="en-US"/>
          </a:p>
        </p:txBody>
      </p:sp>
      <p:sp>
        <p:nvSpPr>
          <p:cNvPr id="2282529" name="Rectangle 11"/>
          <p:cNvSpPr>
            <a:spLocks noChangeArrowheads="1"/>
          </p:cNvSpPr>
          <p:nvPr/>
        </p:nvSpPr>
        <p:spPr bwMode="auto">
          <a:xfrm>
            <a:off x="23399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0" name="Line 48"/>
          <p:cNvSpPr>
            <a:spLocks noChangeShapeType="1"/>
          </p:cNvSpPr>
          <p:nvPr/>
        </p:nvSpPr>
        <p:spPr bwMode="auto">
          <a:xfrm>
            <a:off x="2952750" y="4667250"/>
            <a:ext cx="1588" cy="274638"/>
          </a:xfrm>
          <a:prstGeom prst="line">
            <a:avLst/>
          </a:prstGeom>
          <a:noFill/>
          <a:ln w="36720">
            <a:solidFill>
              <a:srgbClr val="FF0000"/>
            </a:solidFill>
            <a:round/>
            <a:headEnd/>
            <a:tailEnd/>
          </a:ln>
        </p:spPr>
        <p:txBody>
          <a:bodyPr/>
          <a:lstStyle/>
          <a:p>
            <a:endParaRPr lang="en-US"/>
          </a:p>
        </p:txBody>
      </p:sp>
      <p:sp>
        <p:nvSpPr>
          <p:cNvPr id="2282531" name="Rectangle 12"/>
          <p:cNvSpPr>
            <a:spLocks noChangeArrowheads="1"/>
          </p:cNvSpPr>
          <p:nvPr/>
        </p:nvSpPr>
        <p:spPr bwMode="auto">
          <a:xfrm>
            <a:off x="2414588" y="488314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PS Database</a:t>
            </a:r>
            <a:endParaRPr lang="en-US" sz="1400" dirty="0">
              <a:solidFill>
                <a:srgbClr val="000000"/>
              </a:solidFill>
            </a:endParaRPr>
          </a:p>
        </p:txBody>
      </p:sp>
      <p:sp>
        <p:nvSpPr>
          <p:cNvPr id="2282532" name="Rectangle 12"/>
          <p:cNvSpPr>
            <a:spLocks noChangeArrowheads="1"/>
          </p:cNvSpPr>
          <p:nvPr/>
        </p:nvSpPr>
        <p:spPr bwMode="auto">
          <a:xfrm>
            <a:off x="2414588" y="487679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34" name="Line 94"/>
          <p:cNvSpPr>
            <a:spLocks noChangeShapeType="1"/>
          </p:cNvSpPr>
          <p:nvPr/>
        </p:nvSpPr>
        <p:spPr bwMode="auto">
          <a:xfrm>
            <a:off x="2944813" y="5389032"/>
            <a:ext cx="0" cy="144463"/>
          </a:xfrm>
          <a:prstGeom prst="line">
            <a:avLst/>
          </a:prstGeom>
          <a:noFill/>
          <a:ln w="34925">
            <a:solidFill>
              <a:schemeClr val="tx1"/>
            </a:solidFill>
            <a:round/>
            <a:headEnd/>
            <a:tailEnd/>
          </a:ln>
        </p:spPr>
        <p:txBody>
          <a:bodyPr/>
          <a:lstStyle/>
          <a:p>
            <a:endParaRPr lang="en-US"/>
          </a:p>
        </p:txBody>
      </p:sp>
      <p:sp>
        <p:nvSpPr>
          <p:cNvPr id="2282535" name="Rectangle 11"/>
          <p:cNvSpPr>
            <a:spLocks noChangeArrowheads="1"/>
          </p:cNvSpPr>
          <p:nvPr/>
        </p:nvSpPr>
        <p:spPr bwMode="auto">
          <a:xfrm>
            <a:off x="3706813"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6" name="Line 48"/>
          <p:cNvSpPr>
            <a:spLocks noChangeShapeType="1"/>
          </p:cNvSpPr>
          <p:nvPr/>
        </p:nvSpPr>
        <p:spPr bwMode="auto">
          <a:xfrm>
            <a:off x="4319588" y="4665663"/>
            <a:ext cx="1587" cy="274637"/>
          </a:xfrm>
          <a:prstGeom prst="line">
            <a:avLst/>
          </a:prstGeom>
          <a:noFill/>
          <a:ln w="36720">
            <a:solidFill>
              <a:srgbClr val="FF0000"/>
            </a:solidFill>
            <a:round/>
            <a:headEnd/>
            <a:tailEnd/>
          </a:ln>
        </p:spPr>
        <p:txBody>
          <a:bodyPr/>
          <a:lstStyle/>
          <a:p>
            <a:endParaRPr lang="en-US"/>
          </a:p>
        </p:txBody>
      </p:sp>
      <p:sp>
        <p:nvSpPr>
          <p:cNvPr id="2282537" name="Rectangle 12"/>
          <p:cNvSpPr>
            <a:spLocks noChangeArrowheads="1"/>
          </p:cNvSpPr>
          <p:nvPr/>
        </p:nvSpPr>
        <p:spPr bwMode="auto">
          <a:xfrm>
            <a:off x="3781425" y="4881561"/>
            <a:ext cx="1079500" cy="493712"/>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RF Database</a:t>
            </a:r>
            <a:endParaRPr lang="en-US" sz="1600" dirty="0">
              <a:solidFill>
                <a:srgbClr val="000000"/>
              </a:solidFill>
            </a:endParaRPr>
          </a:p>
        </p:txBody>
      </p:sp>
      <p:sp>
        <p:nvSpPr>
          <p:cNvPr id="2282538" name="Rectangle 12"/>
          <p:cNvSpPr>
            <a:spLocks noChangeArrowheads="1"/>
          </p:cNvSpPr>
          <p:nvPr/>
        </p:nvSpPr>
        <p:spPr bwMode="auto">
          <a:xfrm>
            <a:off x="3781425" y="4875211"/>
            <a:ext cx="53657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40" name="Line 100"/>
          <p:cNvSpPr>
            <a:spLocks noChangeShapeType="1"/>
          </p:cNvSpPr>
          <p:nvPr/>
        </p:nvSpPr>
        <p:spPr bwMode="auto">
          <a:xfrm>
            <a:off x="4311650" y="5387445"/>
            <a:ext cx="0" cy="144462"/>
          </a:xfrm>
          <a:prstGeom prst="line">
            <a:avLst/>
          </a:prstGeom>
          <a:noFill/>
          <a:ln w="34925">
            <a:solidFill>
              <a:schemeClr val="tx1"/>
            </a:solidFill>
            <a:round/>
            <a:headEnd/>
            <a:tailEnd/>
          </a:ln>
        </p:spPr>
        <p:txBody>
          <a:bodyPr/>
          <a:lstStyle/>
          <a:p>
            <a:endParaRPr lang="en-US"/>
          </a:p>
        </p:txBody>
      </p:sp>
      <p:sp>
        <p:nvSpPr>
          <p:cNvPr id="2282541" name="Rectangle 11"/>
          <p:cNvSpPr>
            <a:spLocks noChangeArrowheads="1"/>
          </p:cNvSpPr>
          <p:nvPr/>
        </p:nvSpPr>
        <p:spPr bwMode="auto">
          <a:xfrm>
            <a:off x="50577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2" name="Line 48"/>
          <p:cNvSpPr>
            <a:spLocks noChangeShapeType="1"/>
          </p:cNvSpPr>
          <p:nvPr/>
        </p:nvSpPr>
        <p:spPr bwMode="auto">
          <a:xfrm>
            <a:off x="5670550" y="4667250"/>
            <a:ext cx="1588" cy="274638"/>
          </a:xfrm>
          <a:prstGeom prst="line">
            <a:avLst/>
          </a:prstGeom>
          <a:noFill/>
          <a:ln w="36720">
            <a:solidFill>
              <a:srgbClr val="FF0000"/>
            </a:solidFill>
            <a:round/>
            <a:headEnd/>
            <a:tailEnd/>
          </a:ln>
        </p:spPr>
        <p:txBody>
          <a:bodyPr/>
          <a:lstStyle/>
          <a:p>
            <a:endParaRPr lang="en-US"/>
          </a:p>
        </p:txBody>
      </p:sp>
      <p:sp>
        <p:nvSpPr>
          <p:cNvPr id="2282543" name="Rectangle 12"/>
          <p:cNvSpPr>
            <a:spLocks noChangeArrowheads="1"/>
          </p:cNvSpPr>
          <p:nvPr/>
        </p:nvSpPr>
        <p:spPr bwMode="auto">
          <a:xfrm>
            <a:off x="5132388" y="488314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Vac</a:t>
            </a:r>
            <a:r>
              <a:rPr lang="en-US" sz="1600" dirty="0" smtClean="0">
                <a:solidFill>
                  <a:srgbClr val="000000"/>
                </a:solidFill>
              </a:rPr>
              <a:t> Database</a:t>
            </a:r>
            <a:endParaRPr lang="en-US" sz="1600" dirty="0">
              <a:solidFill>
                <a:srgbClr val="000000"/>
              </a:solidFill>
            </a:endParaRPr>
          </a:p>
        </p:txBody>
      </p:sp>
      <p:sp>
        <p:nvSpPr>
          <p:cNvPr id="2282544" name="Rectangle 12"/>
          <p:cNvSpPr>
            <a:spLocks noChangeArrowheads="1"/>
          </p:cNvSpPr>
          <p:nvPr/>
        </p:nvSpPr>
        <p:spPr bwMode="auto">
          <a:xfrm>
            <a:off x="5132388" y="487679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46" name="Line 106"/>
          <p:cNvSpPr>
            <a:spLocks noChangeShapeType="1"/>
          </p:cNvSpPr>
          <p:nvPr/>
        </p:nvSpPr>
        <p:spPr bwMode="auto">
          <a:xfrm>
            <a:off x="5662613" y="5389032"/>
            <a:ext cx="0" cy="144463"/>
          </a:xfrm>
          <a:prstGeom prst="line">
            <a:avLst/>
          </a:prstGeom>
          <a:noFill/>
          <a:ln w="34925">
            <a:solidFill>
              <a:schemeClr val="tx1"/>
            </a:solidFill>
            <a:round/>
            <a:headEnd/>
            <a:tailEnd/>
          </a:ln>
        </p:spPr>
        <p:txBody>
          <a:bodyPr/>
          <a:lstStyle/>
          <a:p>
            <a:endParaRPr lang="en-US"/>
          </a:p>
        </p:txBody>
      </p:sp>
      <p:sp>
        <p:nvSpPr>
          <p:cNvPr id="2282547" name="Rectangle 11"/>
          <p:cNvSpPr>
            <a:spLocks noChangeArrowheads="1"/>
          </p:cNvSpPr>
          <p:nvPr/>
        </p:nvSpPr>
        <p:spPr bwMode="auto">
          <a:xfrm>
            <a:off x="6424613" y="552397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8" name="Line 48"/>
          <p:cNvSpPr>
            <a:spLocks noChangeShapeType="1"/>
          </p:cNvSpPr>
          <p:nvPr/>
        </p:nvSpPr>
        <p:spPr bwMode="auto">
          <a:xfrm>
            <a:off x="7037388" y="4660900"/>
            <a:ext cx="1587" cy="274638"/>
          </a:xfrm>
          <a:prstGeom prst="line">
            <a:avLst/>
          </a:prstGeom>
          <a:noFill/>
          <a:ln w="36720">
            <a:solidFill>
              <a:srgbClr val="FF0000"/>
            </a:solidFill>
            <a:round/>
            <a:headEnd/>
            <a:tailEnd/>
          </a:ln>
        </p:spPr>
        <p:txBody>
          <a:bodyPr/>
          <a:lstStyle/>
          <a:p>
            <a:endParaRPr lang="en-US"/>
          </a:p>
        </p:txBody>
      </p:sp>
      <p:sp>
        <p:nvSpPr>
          <p:cNvPr id="2282549" name="Rectangle 12"/>
          <p:cNvSpPr>
            <a:spLocks noChangeArrowheads="1"/>
          </p:cNvSpPr>
          <p:nvPr/>
        </p:nvSpPr>
        <p:spPr bwMode="auto">
          <a:xfrm>
            <a:off x="6499225" y="487679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Util</a:t>
            </a:r>
            <a:r>
              <a:rPr lang="en-US" sz="1600" dirty="0" smtClean="0">
                <a:solidFill>
                  <a:srgbClr val="000000"/>
                </a:solidFill>
              </a:rPr>
              <a:t> Database</a:t>
            </a:r>
            <a:endParaRPr lang="en-US" sz="1600" dirty="0">
              <a:solidFill>
                <a:srgbClr val="000000"/>
              </a:solidFill>
            </a:endParaRPr>
          </a:p>
        </p:txBody>
      </p:sp>
      <p:sp>
        <p:nvSpPr>
          <p:cNvPr id="2282550" name="Rectangle 12"/>
          <p:cNvSpPr>
            <a:spLocks noChangeArrowheads="1"/>
          </p:cNvSpPr>
          <p:nvPr/>
        </p:nvSpPr>
        <p:spPr bwMode="auto">
          <a:xfrm>
            <a:off x="6499225" y="4870448"/>
            <a:ext cx="53657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52" name="Line 112"/>
          <p:cNvSpPr>
            <a:spLocks noChangeShapeType="1"/>
          </p:cNvSpPr>
          <p:nvPr/>
        </p:nvSpPr>
        <p:spPr bwMode="auto">
          <a:xfrm>
            <a:off x="7029450" y="5382682"/>
            <a:ext cx="0" cy="144463"/>
          </a:xfrm>
          <a:prstGeom prst="line">
            <a:avLst/>
          </a:prstGeom>
          <a:noFill/>
          <a:ln w="34925">
            <a:solidFill>
              <a:schemeClr val="tx1"/>
            </a:solidFill>
            <a:round/>
            <a:headEnd/>
            <a:tailEnd/>
          </a:ln>
        </p:spPr>
        <p:txBody>
          <a:bodyPr/>
          <a:lstStyle/>
          <a:p>
            <a:endParaRPr lang="en-US"/>
          </a:p>
        </p:txBody>
      </p:sp>
      <p:sp>
        <p:nvSpPr>
          <p:cNvPr id="2282559" name="Rectangle 25"/>
          <p:cNvSpPr>
            <a:spLocks noChangeArrowheads="1"/>
          </p:cNvSpPr>
          <p:nvPr/>
        </p:nvSpPr>
        <p:spPr bwMode="auto">
          <a:xfrm>
            <a:off x="4205287" y="1203325"/>
            <a:ext cx="1492250" cy="620713"/>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smtClean="0">
                <a:solidFill>
                  <a:srgbClr val="000000"/>
                </a:solidFill>
              </a:rPr>
              <a:t>Matlab</a:t>
            </a:r>
            <a:r>
              <a:rPr lang="en-US" dirty="0" smtClean="0">
                <a:solidFill>
                  <a:srgbClr val="000000"/>
                </a:solidFill>
              </a:rPr>
              <a:t>, SDDS, Python</a:t>
            </a:r>
            <a:endParaRPr lang="en-US" dirty="0">
              <a:solidFill>
                <a:srgbClr val="000000"/>
              </a:solidFill>
            </a:endParaRPr>
          </a:p>
        </p:txBody>
      </p:sp>
      <p:sp>
        <p:nvSpPr>
          <p:cNvPr id="2282560" name="Line 48"/>
          <p:cNvSpPr>
            <a:spLocks noChangeShapeType="1"/>
          </p:cNvSpPr>
          <p:nvPr/>
        </p:nvSpPr>
        <p:spPr bwMode="auto">
          <a:xfrm>
            <a:off x="5040316" y="2056895"/>
            <a:ext cx="1588" cy="273050"/>
          </a:xfrm>
          <a:prstGeom prst="line">
            <a:avLst/>
          </a:prstGeom>
          <a:noFill/>
          <a:ln w="36720">
            <a:solidFill>
              <a:srgbClr val="FF0000"/>
            </a:solidFill>
            <a:round/>
            <a:headEnd/>
            <a:tailEnd/>
          </a:ln>
        </p:spPr>
        <p:txBody>
          <a:bodyPr/>
          <a:lstStyle/>
          <a:p>
            <a:endParaRPr lang="en-US"/>
          </a:p>
        </p:txBody>
      </p:sp>
      <p:sp>
        <p:nvSpPr>
          <p:cNvPr id="2282561" name="Rectangle 26"/>
          <p:cNvSpPr>
            <a:spLocks noChangeArrowheads="1"/>
          </p:cNvSpPr>
          <p:nvPr/>
        </p:nvSpPr>
        <p:spPr bwMode="auto">
          <a:xfrm>
            <a:off x="4205288" y="1801813"/>
            <a:ext cx="835027" cy="255587"/>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sp>
        <p:nvSpPr>
          <p:cNvPr id="2282580" name="Rectangle 11"/>
          <p:cNvSpPr>
            <a:spLocks noChangeArrowheads="1"/>
          </p:cNvSpPr>
          <p:nvPr/>
        </p:nvSpPr>
        <p:spPr bwMode="auto">
          <a:xfrm>
            <a:off x="7761288" y="5553074"/>
            <a:ext cx="1279525" cy="472555"/>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Diamond</a:t>
            </a:r>
            <a:r>
              <a:rPr lang="en-US" sz="1400" dirty="0" smtClean="0">
                <a:solidFill>
                  <a:srgbClr val="000000"/>
                </a:solidFill>
              </a:rPr>
              <a:t> </a:t>
            </a:r>
            <a:r>
              <a:rPr lang="en-US" sz="1400" dirty="0">
                <a:solidFill>
                  <a:srgbClr val="000000"/>
                </a:solidFill>
              </a:rPr>
              <a:t>Simulation</a:t>
            </a:r>
          </a:p>
        </p:txBody>
      </p:sp>
      <p:sp>
        <p:nvSpPr>
          <p:cNvPr id="2282581" name="Line 48"/>
          <p:cNvSpPr>
            <a:spLocks noChangeShapeType="1"/>
          </p:cNvSpPr>
          <p:nvPr/>
        </p:nvSpPr>
        <p:spPr bwMode="auto">
          <a:xfrm>
            <a:off x="8374063" y="4656138"/>
            <a:ext cx="1587" cy="274637"/>
          </a:xfrm>
          <a:prstGeom prst="line">
            <a:avLst/>
          </a:prstGeom>
          <a:noFill/>
          <a:ln w="36720">
            <a:solidFill>
              <a:srgbClr val="FF0000"/>
            </a:solidFill>
            <a:round/>
            <a:headEnd/>
            <a:tailEnd/>
          </a:ln>
        </p:spPr>
        <p:txBody>
          <a:bodyPr/>
          <a:lstStyle/>
          <a:p>
            <a:endParaRPr lang="en-US"/>
          </a:p>
        </p:txBody>
      </p:sp>
      <p:sp>
        <p:nvSpPr>
          <p:cNvPr id="2282582" name="Rectangle 12"/>
          <p:cNvSpPr>
            <a:spLocks noChangeArrowheads="1"/>
          </p:cNvSpPr>
          <p:nvPr/>
        </p:nvSpPr>
        <p:spPr bwMode="auto">
          <a:xfrm>
            <a:off x="7835900" y="4922838"/>
            <a:ext cx="1079500" cy="493712"/>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a:solidFill>
                  <a:srgbClr val="000000"/>
                </a:solidFill>
              </a:rPr>
              <a:t>Diag</a:t>
            </a:r>
            <a:r>
              <a:rPr lang="en-US" sz="1600" dirty="0">
                <a:solidFill>
                  <a:srgbClr val="000000"/>
                </a:solidFill>
              </a:rPr>
              <a:t> &amp; PS</a:t>
            </a:r>
          </a:p>
        </p:txBody>
      </p:sp>
      <p:sp>
        <p:nvSpPr>
          <p:cNvPr id="2282583" name="Rectangle 12"/>
          <p:cNvSpPr>
            <a:spLocks noChangeArrowheads="1"/>
          </p:cNvSpPr>
          <p:nvPr/>
        </p:nvSpPr>
        <p:spPr bwMode="auto">
          <a:xfrm>
            <a:off x="7835900" y="4916488"/>
            <a:ext cx="53022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85" name="Line 73"/>
          <p:cNvSpPr>
            <a:spLocks noChangeShapeType="1"/>
          </p:cNvSpPr>
          <p:nvPr/>
        </p:nvSpPr>
        <p:spPr bwMode="auto">
          <a:xfrm>
            <a:off x="8366125" y="5411788"/>
            <a:ext cx="0" cy="144462"/>
          </a:xfrm>
          <a:prstGeom prst="line">
            <a:avLst/>
          </a:prstGeom>
          <a:noFill/>
          <a:ln w="34925">
            <a:solidFill>
              <a:schemeClr val="tx1"/>
            </a:solidFill>
            <a:round/>
            <a:headEnd/>
            <a:tailEnd/>
          </a:ln>
        </p:spPr>
        <p:txBody>
          <a:bodyPr/>
          <a:lstStyle/>
          <a:p>
            <a:endParaRPr lang="en-US"/>
          </a:p>
        </p:txBody>
      </p:sp>
      <p:grpSp>
        <p:nvGrpSpPr>
          <p:cNvPr id="97" name="Group 62"/>
          <p:cNvGrpSpPr>
            <a:grpSpLocks/>
          </p:cNvGrpSpPr>
          <p:nvPr/>
        </p:nvGrpSpPr>
        <p:grpSpPr bwMode="auto">
          <a:xfrm>
            <a:off x="7490939" y="1211257"/>
            <a:ext cx="1470025" cy="1119187"/>
            <a:chOff x="6026150" y="1874838"/>
            <a:chExt cx="1263650" cy="1119855"/>
          </a:xfrm>
          <a:solidFill>
            <a:srgbClr val="FFFFCC"/>
          </a:solidFill>
        </p:grpSpPr>
        <p:sp>
          <p:nvSpPr>
            <p:cNvPr id="98" name="Rectangle 28"/>
            <p:cNvSpPr>
              <a:spLocks noChangeArrowheads="1"/>
            </p:cNvSpPr>
            <p:nvPr/>
          </p:nvSpPr>
          <p:spPr bwMode="auto">
            <a:xfrm>
              <a:off x="6026150" y="1874838"/>
              <a:ext cx="1263650" cy="592137"/>
            </a:xfrm>
            <a:prstGeom prst="rect">
              <a:avLst/>
            </a:prstGeom>
            <a:grp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Channel </a:t>
              </a:r>
              <a:r>
                <a:rPr lang="en-US" dirty="0" err="1" smtClean="0">
                  <a:solidFill>
                    <a:srgbClr val="000000"/>
                  </a:solidFill>
                </a:rPr>
                <a:t>Archiver</a:t>
              </a:r>
              <a:endParaRPr lang="en-US" dirty="0">
                <a:solidFill>
                  <a:srgbClr val="000000"/>
                </a:solidFill>
              </a:endParaRPr>
            </a:p>
          </p:txBody>
        </p:sp>
        <p:sp>
          <p:nvSpPr>
            <p:cNvPr id="99" name="Line 48"/>
            <p:cNvSpPr>
              <a:spLocks noChangeShapeType="1"/>
            </p:cNvSpPr>
            <p:nvPr/>
          </p:nvSpPr>
          <p:spPr bwMode="auto">
            <a:xfrm>
              <a:off x="6648450" y="2720975"/>
              <a:ext cx="1588" cy="273718"/>
            </a:xfrm>
            <a:prstGeom prst="line">
              <a:avLst/>
            </a:prstGeom>
            <a:grpFill/>
            <a:ln w="36720">
              <a:solidFill>
                <a:srgbClr val="FF0000"/>
              </a:solidFill>
              <a:round/>
              <a:headEnd/>
              <a:tailEnd/>
            </a:ln>
          </p:spPr>
          <p:txBody>
            <a:bodyPr/>
            <a:lstStyle/>
            <a:p>
              <a:endParaRPr lang="en-US"/>
            </a:p>
          </p:txBody>
        </p:sp>
        <p:sp>
          <p:nvSpPr>
            <p:cNvPr id="100" name="Rectangle 29"/>
            <p:cNvSpPr>
              <a:spLocks noChangeArrowheads="1"/>
            </p:cNvSpPr>
            <p:nvPr/>
          </p:nvSpPr>
          <p:spPr bwMode="auto">
            <a:xfrm>
              <a:off x="6026150" y="2473325"/>
              <a:ext cx="1263650" cy="269875"/>
            </a:xfrm>
            <a:prstGeom prst="rect">
              <a:avLst/>
            </a:prstGeom>
            <a:grp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57" name="Rectangle 29"/>
          <p:cNvSpPr>
            <a:spLocks noChangeArrowheads="1"/>
          </p:cNvSpPr>
          <p:nvPr/>
        </p:nvSpPr>
        <p:spPr bwMode="auto">
          <a:xfrm>
            <a:off x="5933012" y="1538442"/>
            <a:ext cx="1212856" cy="269714"/>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PVManager</a:t>
            </a:r>
            <a:endParaRPr lang="en-US" sz="1600" dirty="0">
              <a:solidFill>
                <a:srgbClr val="000000"/>
              </a:solidFill>
            </a:endParaRPr>
          </a:p>
        </p:txBody>
      </p:sp>
      <p:sp>
        <p:nvSpPr>
          <p:cNvPr id="58" name="Rectangle 14"/>
          <p:cNvSpPr>
            <a:spLocks noChangeArrowheads="1"/>
          </p:cNvSpPr>
          <p:nvPr/>
        </p:nvSpPr>
        <p:spPr bwMode="auto">
          <a:xfrm>
            <a:off x="6698309" y="2586038"/>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XML/HTTP</a:t>
            </a:r>
            <a:endParaRPr lang="en-US" dirty="0">
              <a:solidFill>
                <a:srgbClr val="000000"/>
              </a:solidFill>
            </a:endParaRPr>
          </a:p>
        </p:txBody>
      </p:sp>
      <p:sp>
        <p:nvSpPr>
          <p:cNvPr id="59" name="Rectangle 15"/>
          <p:cNvSpPr>
            <a:spLocks noChangeArrowheads="1"/>
          </p:cNvSpPr>
          <p:nvPr/>
        </p:nvSpPr>
        <p:spPr bwMode="auto">
          <a:xfrm>
            <a:off x="6698309" y="2886075"/>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000000"/>
                </a:solidFill>
              </a:rPr>
              <a:t>Channel Finder </a:t>
            </a:r>
            <a:r>
              <a:rPr lang="en-US" sz="1200" b="1" dirty="0" err="1">
                <a:solidFill>
                  <a:srgbClr val="000000"/>
                </a:solidFill>
              </a:rPr>
              <a:t>Svr</a:t>
            </a:r>
            <a:endParaRPr lang="en-US" sz="1200" b="1" dirty="0">
              <a:solidFill>
                <a:srgbClr val="000000"/>
              </a:solidFill>
            </a:endParaRPr>
          </a:p>
        </p:txBody>
      </p:sp>
      <p:sp>
        <p:nvSpPr>
          <p:cNvPr id="60" name="Rectangle 15"/>
          <p:cNvSpPr>
            <a:spLocks noChangeArrowheads="1"/>
          </p:cNvSpPr>
          <p:nvPr/>
        </p:nvSpPr>
        <p:spPr bwMode="auto">
          <a:xfrm>
            <a:off x="6699897" y="3252788"/>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SQL</a:t>
            </a:r>
          </a:p>
        </p:txBody>
      </p:sp>
      <p:sp>
        <p:nvSpPr>
          <p:cNvPr id="61" name="Line 77"/>
          <p:cNvSpPr>
            <a:spLocks noChangeShapeType="1"/>
          </p:cNvSpPr>
          <p:nvPr/>
        </p:nvSpPr>
        <p:spPr bwMode="auto">
          <a:xfrm>
            <a:off x="7211072" y="3649663"/>
            <a:ext cx="0" cy="144462"/>
          </a:xfrm>
          <a:prstGeom prst="line">
            <a:avLst/>
          </a:prstGeom>
          <a:noFill/>
          <a:ln w="34925">
            <a:solidFill>
              <a:schemeClr val="tx1"/>
            </a:solidFill>
            <a:round/>
            <a:headEnd/>
            <a:tailEnd/>
          </a:ln>
        </p:spPr>
        <p:txBody>
          <a:bodyPr/>
          <a:lstStyle/>
          <a:p>
            <a:endParaRPr lang="en-US"/>
          </a:p>
        </p:txBody>
      </p:sp>
      <p:sp>
        <p:nvSpPr>
          <p:cNvPr id="63" name="Text Box 79"/>
          <p:cNvSpPr txBox="1">
            <a:spLocks noChangeArrowheads="1"/>
          </p:cNvSpPr>
          <p:nvPr/>
        </p:nvSpPr>
        <p:spPr bwMode="auto">
          <a:xfrm>
            <a:off x="6906272" y="3890963"/>
            <a:ext cx="579437" cy="366712"/>
          </a:xfrm>
          <a:prstGeom prst="rect">
            <a:avLst/>
          </a:prstGeom>
          <a:noFill/>
          <a:ln w="9525">
            <a:noFill/>
            <a:miter lim="800000"/>
            <a:headEnd/>
            <a:tailEnd/>
          </a:ln>
        </p:spPr>
        <p:txBody>
          <a:bodyPr wrap="none">
            <a:spAutoFit/>
          </a:bodyPr>
          <a:lstStyle/>
          <a:p>
            <a:r>
              <a:rPr lang="en-US" dirty="0"/>
              <a:t>RDB</a:t>
            </a:r>
          </a:p>
        </p:txBody>
      </p:sp>
      <p:sp>
        <p:nvSpPr>
          <p:cNvPr id="64" name="Line 48"/>
          <p:cNvSpPr>
            <a:spLocks noChangeShapeType="1"/>
          </p:cNvSpPr>
          <p:nvPr/>
        </p:nvSpPr>
        <p:spPr bwMode="auto">
          <a:xfrm>
            <a:off x="7266561" y="2079108"/>
            <a:ext cx="1847" cy="513808"/>
          </a:xfrm>
          <a:prstGeom prst="line">
            <a:avLst/>
          </a:prstGeom>
          <a:noFill/>
          <a:ln w="36720">
            <a:solidFill>
              <a:srgbClr val="D8FF6B"/>
            </a:solidFill>
            <a:round/>
            <a:headEnd/>
            <a:tailEnd/>
          </a:ln>
        </p:spPr>
        <p:txBody>
          <a:bodyPr/>
          <a:lstStyle/>
          <a:p>
            <a:endParaRPr lang="en-US"/>
          </a:p>
        </p:txBody>
      </p:sp>
      <p:sp>
        <p:nvSpPr>
          <p:cNvPr id="3" name="Rectangle 2"/>
          <p:cNvSpPr/>
          <p:nvPr/>
        </p:nvSpPr>
        <p:spPr bwMode="auto">
          <a:xfrm>
            <a:off x="7145870" y="1549038"/>
            <a:ext cx="248706" cy="523180"/>
          </a:xfrm>
          <a:prstGeom prst="rect">
            <a:avLst/>
          </a:prstGeom>
          <a:solidFill>
            <a:srgbClr val="CCFF99"/>
          </a:solidFill>
          <a:ln w="28575"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spAutoFit/>
          </a:bodyPr>
          <a:lstStyle/>
          <a:p>
            <a:pPr marL="0" marR="0" indent="0" algn="l" defTabSz="914400" rtl="0" eaLnBrk="0" fontAlgn="base" latinLnBrk="0" hangingPunct="0">
              <a:lnSpc>
                <a:spcPct val="90000"/>
              </a:lnSpc>
              <a:spcBef>
                <a:spcPct val="50000"/>
              </a:spcBef>
              <a:spcAft>
                <a:spcPct val="0"/>
              </a:spcAft>
              <a:buClr>
                <a:schemeClr val="folHlink"/>
              </a:buClr>
              <a:buSzPct val="135000"/>
              <a:buFontTx/>
              <a:buNone/>
              <a:tabLst/>
            </a:pPr>
            <a:endParaRPr kumimoji="0" lang="en-US" sz="1800" b="0" i="0" u="none" strike="noStrike" cap="none" normalizeH="0" baseline="0" smtClean="0">
              <a:ln>
                <a:noFill/>
              </a:ln>
              <a:solidFill>
                <a:schemeClr val="tx1"/>
              </a:solidFill>
              <a:effectLst/>
              <a:latin typeface="Arial Narrow" pitchFamily="34" charset="0"/>
              <a:ea typeface="Osaka" charset="-128"/>
            </a:endParaRPr>
          </a:p>
        </p:txBody>
      </p:sp>
      <p:sp>
        <p:nvSpPr>
          <p:cNvPr id="4" name="TextBox 3"/>
          <p:cNvSpPr txBox="1"/>
          <p:nvPr/>
        </p:nvSpPr>
        <p:spPr>
          <a:xfrm>
            <a:off x="7145618" y="1591047"/>
            <a:ext cx="245580" cy="461665"/>
          </a:xfrm>
          <a:prstGeom prst="rect">
            <a:avLst/>
          </a:prstGeom>
          <a:solidFill>
            <a:srgbClr val="CCFF99"/>
          </a:solidFill>
        </p:spPr>
        <p:txBody>
          <a:bodyPr wrap="none" rtlCol="0">
            <a:spAutoFit/>
          </a:bodyPr>
          <a:lstStyle/>
          <a:p>
            <a:r>
              <a:rPr lang="en-US" sz="800" dirty="0" smtClean="0"/>
              <a:t>C</a:t>
            </a:r>
          </a:p>
          <a:p>
            <a:r>
              <a:rPr lang="en-US" sz="800" dirty="0" smtClean="0"/>
              <a:t>F</a:t>
            </a:r>
          </a:p>
          <a:p>
            <a:r>
              <a:rPr lang="en-US" sz="800" dirty="0"/>
              <a:t>C</a:t>
            </a:r>
          </a:p>
        </p:txBody>
      </p:sp>
      <p:sp>
        <p:nvSpPr>
          <p:cNvPr id="67" name="Rectangle 29"/>
          <p:cNvSpPr>
            <a:spLocks noChangeArrowheads="1"/>
          </p:cNvSpPr>
          <p:nvPr/>
        </p:nvSpPr>
        <p:spPr bwMode="auto">
          <a:xfrm>
            <a:off x="2096030" y="1809393"/>
            <a:ext cx="631825" cy="269714"/>
          </a:xfrm>
          <a:prstGeom prst="rect">
            <a:avLst/>
          </a:prstGeom>
          <a:solidFill>
            <a:srgbClr val="FF6600"/>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68" name="Rectangle 29"/>
          <p:cNvSpPr>
            <a:spLocks noChangeArrowheads="1"/>
          </p:cNvSpPr>
          <p:nvPr/>
        </p:nvSpPr>
        <p:spPr bwMode="auto">
          <a:xfrm>
            <a:off x="4997981" y="1803046"/>
            <a:ext cx="701786" cy="250653"/>
          </a:xfrm>
          <a:prstGeom prst="rect">
            <a:avLst/>
          </a:prstGeom>
          <a:solidFill>
            <a:srgbClr val="FF6600"/>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69" name="Rectangle 29"/>
          <p:cNvSpPr>
            <a:spLocks noChangeArrowheads="1"/>
          </p:cNvSpPr>
          <p:nvPr/>
        </p:nvSpPr>
        <p:spPr bwMode="auto">
          <a:xfrm>
            <a:off x="1616605" y="4883148"/>
            <a:ext cx="542395" cy="269714"/>
          </a:xfrm>
          <a:prstGeom prst="rect">
            <a:avLst/>
          </a:prstGeom>
          <a:solidFill>
            <a:srgbClr val="FF6600"/>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0" name="Rectangle 29"/>
          <p:cNvSpPr>
            <a:spLocks noChangeArrowheads="1"/>
          </p:cNvSpPr>
          <p:nvPr/>
        </p:nvSpPr>
        <p:spPr bwMode="auto">
          <a:xfrm>
            <a:off x="2954385" y="4874675"/>
            <a:ext cx="542395" cy="269714"/>
          </a:xfrm>
          <a:prstGeom prst="rect">
            <a:avLst/>
          </a:prstGeom>
          <a:solidFill>
            <a:srgbClr val="FF6600"/>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1" name="Rectangle 29"/>
          <p:cNvSpPr>
            <a:spLocks noChangeArrowheads="1"/>
          </p:cNvSpPr>
          <p:nvPr/>
        </p:nvSpPr>
        <p:spPr bwMode="auto">
          <a:xfrm>
            <a:off x="4317566" y="4874669"/>
            <a:ext cx="542395" cy="269714"/>
          </a:xfrm>
          <a:prstGeom prst="rect">
            <a:avLst/>
          </a:prstGeom>
          <a:solidFill>
            <a:srgbClr val="FF6600"/>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2" name="Rectangle 29"/>
          <p:cNvSpPr>
            <a:spLocks noChangeArrowheads="1"/>
          </p:cNvSpPr>
          <p:nvPr/>
        </p:nvSpPr>
        <p:spPr bwMode="auto">
          <a:xfrm>
            <a:off x="5680747" y="4874663"/>
            <a:ext cx="542395" cy="269714"/>
          </a:xfrm>
          <a:prstGeom prst="rect">
            <a:avLst/>
          </a:prstGeom>
          <a:solidFill>
            <a:srgbClr val="FF6600"/>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3" name="Rectangle 29"/>
          <p:cNvSpPr>
            <a:spLocks noChangeArrowheads="1"/>
          </p:cNvSpPr>
          <p:nvPr/>
        </p:nvSpPr>
        <p:spPr bwMode="auto">
          <a:xfrm>
            <a:off x="7043928" y="4866190"/>
            <a:ext cx="542395" cy="269714"/>
          </a:xfrm>
          <a:prstGeom prst="rect">
            <a:avLst/>
          </a:prstGeom>
          <a:solidFill>
            <a:srgbClr val="FF6600"/>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4" name="Rectangle 29"/>
          <p:cNvSpPr>
            <a:spLocks noChangeArrowheads="1"/>
          </p:cNvSpPr>
          <p:nvPr/>
        </p:nvSpPr>
        <p:spPr bwMode="auto">
          <a:xfrm>
            <a:off x="8373241" y="4916986"/>
            <a:ext cx="542395" cy="269714"/>
          </a:xfrm>
          <a:prstGeom prst="rect">
            <a:avLst/>
          </a:prstGeom>
          <a:solidFill>
            <a:srgbClr val="FF6600"/>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Tree>
    <p:extLst>
      <p:ext uri="{BB962C8B-B14F-4D97-AF65-F5344CB8AC3E}">
        <p14:creationId xmlns:p14="http://schemas.microsoft.com/office/powerpoint/2010/main" val="162277277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AutoShape 78"/>
          <p:cNvSpPr>
            <a:spLocks noChangeArrowheads="1"/>
          </p:cNvSpPr>
          <p:nvPr/>
        </p:nvSpPr>
        <p:spPr bwMode="auto">
          <a:xfrm>
            <a:off x="6947547" y="3806825"/>
            <a:ext cx="515937" cy="439738"/>
          </a:xfrm>
          <a:prstGeom prst="can">
            <a:avLst>
              <a:gd name="adj" fmla="val 25000"/>
            </a:avLst>
          </a:prstGeom>
          <a:solidFill>
            <a:srgbClr val="CCFF99"/>
          </a:solidFill>
          <a:ln w="9525">
            <a:solidFill>
              <a:schemeClr val="tx1"/>
            </a:solidFill>
            <a:round/>
            <a:headEnd/>
            <a:tailEnd/>
          </a:ln>
        </p:spPr>
        <p:txBody>
          <a:bodyPr wrap="none" anchor="ctr"/>
          <a:lstStyle/>
          <a:p>
            <a:endParaRPr lang="en-US"/>
          </a:p>
        </p:txBody>
      </p:sp>
      <p:sp>
        <p:nvSpPr>
          <p:cNvPr id="2282497" name="Rectangle 1"/>
          <p:cNvSpPr>
            <a:spLocks noGrp="1" noChangeArrowheads="1"/>
          </p:cNvSpPr>
          <p:nvPr>
            <p:ph type="title" idx="4294967295"/>
          </p:nvPr>
        </p:nvSpPr>
        <p:spPr>
          <a:xfrm>
            <a:off x="0" y="215900"/>
            <a:ext cx="9147175" cy="590550"/>
          </a:xfrm>
        </p:spPr>
        <p:txBody>
          <a:bodyPr lIns="0" tIns="0" rIns="0" bIns="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chemeClr val="tx1"/>
                </a:solidFill>
                <a:cs typeface="Times New Roman" pitchFamily="18" charset="0"/>
              </a:rPr>
              <a:t>Orbit Service Uses Multi-Channel Arrays</a:t>
            </a:r>
            <a:endParaRPr lang="en-US" dirty="0" smtClean="0">
              <a:solidFill>
                <a:schemeClr val="tx1"/>
              </a:solidFill>
              <a:cs typeface="Arial" charset="0"/>
            </a:endParaRPr>
          </a:p>
        </p:txBody>
      </p:sp>
      <p:sp>
        <p:nvSpPr>
          <p:cNvPr id="2282498" name="Text Box 7"/>
          <p:cNvSpPr txBox="1">
            <a:spLocks noChangeArrowheads="1"/>
          </p:cNvSpPr>
          <p:nvPr/>
        </p:nvSpPr>
        <p:spPr bwMode="auto">
          <a:xfrm>
            <a:off x="200025" y="4948236"/>
            <a:ext cx="1055688" cy="422275"/>
          </a:xfrm>
          <a:prstGeom prst="rect">
            <a:avLst/>
          </a:prstGeom>
          <a:noFill/>
          <a:ln w="9525">
            <a:noFill/>
            <a:round/>
            <a:headEnd/>
            <a:tailEnd/>
          </a:ln>
        </p:spPr>
        <p:txBody>
          <a:bodyPr lIns="90000" tIns="46800" rIns="90000" bIns="46800">
            <a:spAutoFit/>
          </a:bodyPr>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i="1">
                <a:solidFill>
                  <a:srgbClr val="000000"/>
                </a:solidFill>
              </a:rPr>
              <a:t>Distributed  Front-Ends</a:t>
            </a:r>
          </a:p>
        </p:txBody>
      </p:sp>
      <p:sp>
        <p:nvSpPr>
          <p:cNvPr id="2282499" name="Rectangle 25"/>
          <p:cNvSpPr>
            <a:spLocks noChangeArrowheads="1"/>
          </p:cNvSpPr>
          <p:nvPr/>
        </p:nvSpPr>
        <p:spPr bwMode="auto">
          <a:xfrm>
            <a:off x="2822575" y="1201738"/>
            <a:ext cx="1255713" cy="620712"/>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MMLT Client</a:t>
            </a:r>
          </a:p>
        </p:txBody>
      </p:sp>
      <p:sp>
        <p:nvSpPr>
          <p:cNvPr id="2282501" name="Line 48"/>
          <p:cNvSpPr>
            <a:spLocks noChangeShapeType="1"/>
          </p:cNvSpPr>
          <p:nvPr/>
        </p:nvSpPr>
        <p:spPr bwMode="auto">
          <a:xfrm>
            <a:off x="3430588" y="2063750"/>
            <a:ext cx="1587" cy="273050"/>
          </a:xfrm>
          <a:prstGeom prst="line">
            <a:avLst/>
          </a:prstGeom>
          <a:noFill/>
          <a:ln w="36703">
            <a:solidFill>
              <a:srgbClr val="FF0000"/>
            </a:solidFill>
            <a:round/>
            <a:headEnd/>
            <a:tailEnd/>
          </a:ln>
        </p:spPr>
        <p:txBody>
          <a:bodyPr/>
          <a:lstStyle/>
          <a:p>
            <a:endParaRPr lang="en-US"/>
          </a:p>
        </p:txBody>
      </p:sp>
      <p:sp>
        <p:nvSpPr>
          <p:cNvPr id="2282502" name="Rectangle 5"/>
          <p:cNvSpPr>
            <a:spLocks noChangeArrowheads="1"/>
          </p:cNvSpPr>
          <p:nvPr/>
        </p:nvSpPr>
        <p:spPr bwMode="auto">
          <a:xfrm>
            <a:off x="1258888" y="4614863"/>
            <a:ext cx="7164387" cy="42862"/>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3" name="Rectangle 11"/>
          <p:cNvSpPr>
            <a:spLocks noChangeArrowheads="1"/>
          </p:cNvSpPr>
          <p:nvPr/>
        </p:nvSpPr>
        <p:spPr bwMode="auto">
          <a:xfrm>
            <a:off x="1004888"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04" name="Rectangle 13"/>
          <p:cNvSpPr>
            <a:spLocks noChangeArrowheads="1"/>
          </p:cNvSpPr>
          <p:nvPr/>
        </p:nvSpPr>
        <p:spPr bwMode="auto">
          <a:xfrm>
            <a:off x="1114425" y="2324100"/>
            <a:ext cx="7356475" cy="42863"/>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5" name="Line 48"/>
          <p:cNvSpPr>
            <a:spLocks noChangeShapeType="1"/>
          </p:cNvSpPr>
          <p:nvPr/>
        </p:nvSpPr>
        <p:spPr bwMode="auto">
          <a:xfrm>
            <a:off x="1255713" y="2328863"/>
            <a:ext cx="0" cy="2301875"/>
          </a:xfrm>
          <a:prstGeom prst="line">
            <a:avLst/>
          </a:prstGeom>
          <a:noFill/>
          <a:ln w="63500">
            <a:solidFill>
              <a:srgbClr val="FF0000"/>
            </a:solidFill>
            <a:round/>
            <a:headEnd/>
            <a:tailEnd/>
          </a:ln>
        </p:spPr>
        <p:txBody>
          <a:bodyPr/>
          <a:lstStyle/>
          <a:p>
            <a:endParaRPr lang="en-US"/>
          </a:p>
        </p:txBody>
      </p:sp>
      <p:sp>
        <p:nvSpPr>
          <p:cNvPr id="2282506" name="Text Box 49"/>
          <p:cNvSpPr txBox="1">
            <a:spLocks noChangeArrowheads="1"/>
          </p:cNvSpPr>
          <p:nvPr/>
        </p:nvSpPr>
        <p:spPr bwMode="auto">
          <a:xfrm>
            <a:off x="1033463" y="2111375"/>
            <a:ext cx="979487" cy="309563"/>
          </a:xfrm>
          <a:prstGeom prst="rect">
            <a:avLst/>
          </a:prstGeom>
          <a:noFill/>
          <a:ln w="9525">
            <a:noFill/>
            <a:round/>
            <a:headEnd/>
            <a:tailEnd/>
          </a:ln>
        </p:spPr>
        <p:txBody>
          <a:bodyPr lIns="90000" tIns="45000" rIns="90000" bIns="45000"/>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000000"/>
                </a:solidFill>
              </a:rPr>
              <a:t>Ethernet</a:t>
            </a:r>
          </a:p>
        </p:txBody>
      </p:sp>
      <p:sp>
        <p:nvSpPr>
          <p:cNvPr id="2282507" name="Line 48"/>
          <p:cNvSpPr>
            <a:spLocks noChangeShapeType="1"/>
          </p:cNvSpPr>
          <p:nvPr/>
        </p:nvSpPr>
        <p:spPr bwMode="auto">
          <a:xfrm>
            <a:off x="1617663" y="4665663"/>
            <a:ext cx="1587" cy="274637"/>
          </a:xfrm>
          <a:prstGeom prst="line">
            <a:avLst/>
          </a:prstGeom>
          <a:noFill/>
          <a:ln w="36720">
            <a:solidFill>
              <a:srgbClr val="FF0000"/>
            </a:solidFill>
            <a:round/>
            <a:headEnd/>
            <a:tailEnd/>
          </a:ln>
        </p:spPr>
        <p:txBody>
          <a:bodyPr/>
          <a:lstStyle/>
          <a:p>
            <a:endParaRPr lang="en-US"/>
          </a:p>
        </p:txBody>
      </p:sp>
      <p:grpSp>
        <p:nvGrpSpPr>
          <p:cNvPr id="2282512" name="Group 61"/>
          <p:cNvGrpSpPr>
            <a:grpSpLocks/>
          </p:cNvGrpSpPr>
          <p:nvPr/>
        </p:nvGrpSpPr>
        <p:grpSpPr bwMode="auto">
          <a:xfrm>
            <a:off x="1458913" y="1211263"/>
            <a:ext cx="1263650" cy="1119187"/>
            <a:chOff x="6026150" y="1874838"/>
            <a:chExt cx="1263650" cy="1119855"/>
          </a:xfrm>
        </p:grpSpPr>
        <p:sp>
          <p:nvSpPr>
            <p:cNvPr id="2282589" name="Rectangle 28"/>
            <p:cNvSpPr>
              <a:spLocks noChangeArrowheads="1"/>
            </p:cNvSpPr>
            <p:nvPr/>
          </p:nvSpPr>
          <p:spPr bwMode="auto">
            <a:xfrm>
              <a:off x="6026150" y="1874838"/>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Production HLA Client</a:t>
              </a:r>
            </a:p>
          </p:txBody>
        </p:sp>
        <p:sp>
          <p:nvSpPr>
            <p:cNvPr id="2282590"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91" name="Rectangle 29"/>
            <p:cNvSpPr>
              <a:spLocks noChangeArrowheads="1"/>
            </p:cNvSpPr>
            <p:nvPr/>
          </p:nvSpPr>
          <p:spPr bwMode="auto">
            <a:xfrm>
              <a:off x="6026150" y="2473325"/>
              <a:ext cx="631825" cy="269875"/>
            </a:xfrm>
            <a:prstGeom prst="rect">
              <a:avLst/>
            </a:prstGeom>
            <a:solidFill>
              <a:srgbClr val="FFFFCC"/>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3" name="Rectangle 26"/>
          <p:cNvSpPr>
            <a:spLocks noChangeArrowheads="1"/>
          </p:cNvSpPr>
          <p:nvPr/>
        </p:nvSpPr>
        <p:spPr bwMode="auto">
          <a:xfrm>
            <a:off x="2822575" y="1800225"/>
            <a:ext cx="1265238" cy="255588"/>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nvGrpSpPr>
          <p:cNvPr id="2282514" name="Group 62"/>
          <p:cNvGrpSpPr>
            <a:grpSpLocks/>
          </p:cNvGrpSpPr>
          <p:nvPr/>
        </p:nvGrpSpPr>
        <p:grpSpPr bwMode="auto">
          <a:xfrm>
            <a:off x="5924550" y="948786"/>
            <a:ext cx="1470025" cy="1381664"/>
            <a:chOff x="6026150" y="1612206"/>
            <a:chExt cx="1263650" cy="1382487"/>
          </a:xfrm>
        </p:grpSpPr>
        <p:sp>
          <p:nvSpPr>
            <p:cNvPr id="2282586" name="Rectangle 28"/>
            <p:cNvSpPr>
              <a:spLocks noChangeArrowheads="1"/>
            </p:cNvSpPr>
            <p:nvPr/>
          </p:nvSpPr>
          <p:spPr bwMode="auto">
            <a:xfrm>
              <a:off x="6026150" y="1612206"/>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Control System Studio</a:t>
              </a:r>
            </a:p>
          </p:txBody>
        </p:sp>
        <p:sp>
          <p:nvSpPr>
            <p:cNvPr id="2282587"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88" name="Rectangle 29"/>
            <p:cNvSpPr>
              <a:spLocks noChangeArrowheads="1"/>
            </p:cNvSpPr>
            <p:nvPr/>
          </p:nvSpPr>
          <p:spPr bwMode="auto">
            <a:xfrm>
              <a:off x="6026151" y="2473325"/>
              <a:ext cx="1049859" cy="269875"/>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5" name="Rectangle 12"/>
          <p:cNvSpPr>
            <a:spLocks noChangeArrowheads="1"/>
          </p:cNvSpPr>
          <p:nvPr/>
        </p:nvSpPr>
        <p:spPr bwMode="auto">
          <a:xfrm>
            <a:off x="1079500" y="5153551"/>
            <a:ext cx="1079500" cy="246856"/>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Diag</a:t>
            </a:r>
            <a:r>
              <a:rPr lang="en-US" sz="1600" dirty="0" smtClean="0">
                <a:solidFill>
                  <a:srgbClr val="000000"/>
                </a:solidFill>
              </a:rPr>
              <a:t> Database</a:t>
            </a:r>
            <a:endParaRPr lang="en-US" sz="1600" dirty="0">
              <a:solidFill>
                <a:srgbClr val="000000"/>
              </a:solidFill>
            </a:endParaRPr>
          </a:p>
        </p:txBody>
      </p:sp>
      <p:sp>
        <p:nvSpPr>
          <p:cNvPr id="2282516" name="Rectangle 12"/>
          <p:cNvSpPr>
            <a:spLocks noChangeArrowheads="1"/>
          </p:cNvSpPr>
          <p:nvPr/>
        </p:nvSpPr>
        <p:spPr bwMode="auto">
          <a:xfrm>
            <a:off x="1079500" y="488367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19" name="Line 73"/>
          <p:cNvSpPr>
            <a:spLocks noChangeShapeType="1"/>
          </p:cNvSpPr>
          <p:nvPr/>
        </p:nvSpPr>
        <p:spPr bwMode="auto">
          <a:xfrm>
            <a:off x="1609725" y="5393804"/>
            <a:ext cx="0" cy="144462"/>
          </a:xfrm>
          <a:prstGeom prst="line">
            <a:avLst/>
          </a:prstGeom>
          <a:noFill/>
          <a:ln w="34925">
            <a:solidFill>
              <a:schemeClr val="tx1"/>
            </a:solidFill>
            <a:round/>
            <a:headEnd/>
            <a:tailEnd/>
          </a:ln>
        </p:spPr>
        <p:txBody>
          <a:bodyPr/>
          <a:lstStyle/>
          <a:p>
            <a:endParaRPr lang="en-US"/>
          </a:p>
        </p:txBody>
      </p:sp>
      <p:sp>
        <p:nvSpPr>
          <p:cNvPr id="2282529" name="Rectangle 11"/>
          <p:cNvSpPr>
            <a:spLocks noChangeArrowheads="1"/>
          </p:cNvSpPr>
          <p:nvPr/>
        </p:nvSpPr>
        <p:spPr bwMode="auto">
          <a:xfrm>
            <a:off x="23399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0" name="Line 48"/>
          <p:cNvSpPr>
            <a:spLocks noChangeShapeType="1"/>
          </p:cNvSpPr>
          <p:nvPr/>
        </p:nvSpPr>
        <p:spPr bwMode="auto">
          <a:xfrm>
            <a:off x="2952750" y="4667250"/>
            <a:ext cx="1588" cy="274638"/>
          </a:xfrm>
          <a:prstGeom prst="line">
            <a:avLst/>
          </a:prstGeom>
          <a:noFill/>
          <a:ln w="36720">
            <a:solidFill>
              <a:srgbClr val="FF0000"/>
            </a:solidFill>
            <a:round/>
            <a:headEnd/>
            <a:tailEnd/>
          </a:ln>
        </p:spPr>
        <p:txBody>
          <a:bodyPr/>
          <a:lstStyle/>
          <a:p>
            <a:endParaRPr lang="en-US"/>
          </a:p>
        </p:txBody>
      </p:sp>
      <p:sp>
        <p:nvSpPr>
          <p:cNvPr id="2282531" name="Rectangle 12"/>
          <p:cNvSpPr>
            <a:spLocks noChangeArrowheads="1"/>
          </p:cNvSpPr>
          <p:nvPr/>
        </p:nvSpPr>
        <p:spPr bwMode="auto">
          <a:xfrm>
            <a:off x="2414588" y="488314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PS Database</a:t>
            </a:r>
            <a:endParaRPr lang="en-US" sz="1400" dirty="0">
              <a:solidFill>
                <a:srgbClr val="000000"/>
              </a:solidFill>
            </a:endParaRPr>
          </a:p>
        </p:txBody>
      </p:sp>
      <p:sp>
        <p:nvSpPr>
          <p:cNvPr id="2282532" name="Rectangle 12"/>
          <p:cNvSpPr>
            <a:spLocks noChangeArrowheads="1"/>
          </p:cNvSpPr>
          <p:nvPr/>
        </p:nvSpPr>
        <p:spPr bwMode="auto">
          <a:xfrm>
            <a:off x="2414588" y="487679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34" name="Line 94"/>
          <p:cNvSpPr>
            <a:spLocks noChangeShapeType="1"/>
          </p:cNvSpPr>
          <p:nvPr/>
        </p:nvSpPr>
        <p:spPr bwMode="auto">
          <a:xfrm>
            <a:off x="2944813" y="5389032"/>
            <a:ext cx="0" cy="144463"/>
          </a:xfrm>
          <a:prstGeom prst="line">
            <a:avLst/>
          </a:prstGeom>
          <a:noFill/>
          <a:ln w="34925">
            <a:solidFill>
              <a:schemeClr val="tx1"/>
            </a:solidFill>
            <a:round/>
            <a:headEnd/>
            <a:tailEnd/>
          </a:ln>
        </p:spPr>
        <p:txBody>
          <a:bodyPr/>
          <a:lstStyle/>
          <a:p>
            <a:endParaRPr lang="en-US"/>
          </a:p>
        </p:txBody>
      </p:sp>
      <p:sp>
        <p:nvSpPr>
          <p:cNvPr id="2282535" name="Rectangle 11"/>
          <p:cNvSpPr>
            <a:spLocks noChangeArrowheads="1"/>
          </p:cNvSpPr>
          <p:nvPr/>
        </p:nvSpPr>
        <p:spPr bwMode="auto">
          <a:xfrm>
            <a:off x="3706813"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6" name="Line 48"/>
          <p:cNvSpPr>
            <a:spLocks noChangeShapeType="1"/>
          </p:cNvSpPr>
          <p:nvPr/>
        </p:nvSpPr>
        <p:spPr bwMode="auto">
          <a:xfrm>
            <a:off x="4319588" y="4665663"/>
            <a:ext cx="1587" cy="274637"/>
          </a:xfrm>
          <a:prstGeom prst="line">
            <a:avLst/>
          </a:prstGeom>
          <a:noFill/>
          <a:ln w="36720">
            <a:solidFill>
              <a:srgbClr val="FF0000"/>
            </a:solidFill>
            <a:round/>
            <a:headEnd/>
            <a:tailEnd/>
          </a:ln>
        </p:spPr>
        <p:txBody>
          <a:bodyPr/>
          <a:lstStyle/>
          <a:p>
            <a:endParaRPr lang="en-US"/>
          </a:p>
        </p:txBody>
      </p:sp>
      <p:sp>
        <p:nvSpPr>
          <p:cNvPr id="2282537" name="Rectangle 12"/>
          <p:cNvSpPr>
            <a:spLocks noChangeArrowheads="1"/>
          </p:cNvSpPr>
          <p:nvPr/>
        </p:nvSpPr>
        <p:spPr bwMode="auto">
          <a:xfrm>
            <a:off x="3781425" y="4881561"/>
            <a:ext cx="1079500" cy="493712"/>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RF Database</a:t>
            </a:r>
            <a:endParaRPr lang="en-US" sz="1600" dirty="0">
              <a:solidFill>
                <a:srgbClr val="000000"/>
              </a:solidFill>
            </a:endParaRPr>
          </a:p>
        </p:txBody>
      </p:sp>
      <p:sp>
        <p:nvSpPr>
          <p:cNvPr id="2282538" name="Rectangle 12"/>
          <p:cNvSpPr>
            <a:spLocks noChangeArrowheads="1"/>
          </p:cNvSpPr>
          <p:nvPr/>
        </p:nvSpPr>
        <p:spPr bwMode="auto">
          <a:xfrm>
            <a:off x="3781425" y="4875211"/>
            <a:ext cx="53657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40" name="Line 100"/>
          <p:cNvSpPr>
            <a:spLocks noChangeShapeType="1"/>
          </p:cNvSpPr>
          <p:nvPr/>
        </p:nvSpPr>
        <p:spPr bwMode="auto">
          <a:xfrm>
            <a:off x="4311650" y="5387445"/>
            <a:ext cx="0" cy="144462"/>
          </a:xfrm>
          <a:prstGeom prst="line">
            <a:avLst/>
          </a:prstGeom>
          <a:noFill/>
          <a:ln w="34925">
            <a:solidFill>
              <a:schemeClr val="tx1"/>
            </a:solidFill>
            <a:round/>
            <a:headEnd/>
            <a:tailEnd/>
          </a:ln>
        </p:spPr>
        <p:txBody>
          <a:bodyPr/>
          <a:lstStyle/>
          <a:p>
            <a:endParaRPr lang="en-US"/>
          </a:p>
        </p:txBody>
      </p:sp>
      <p:sp>
        <p:nvSpPr>
          <p:cNvPr id="2282541" name="Rectangle 11"/>
          <p:cNvSpPr>
            <a:spLocks noChangeArrowheads="1"/>
          </p:cNvSpPr>
          <p:nvPr/>
        </p:nvSpPr>
        <p:spPr bwMode="auto">
          <a:xfrm>
            <a:off x="50577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2" name="Line 48"/>
          <p:cNvSpPr>
            <a:spLocks noChangeShapeType="1"/>
          </p:cNvSpPr>
          <p:nvPr/>
        </p:nvSpPr>
        <p:spPr bwMode="auto">
          <a:xfrm>
            <a:off x="5670550" y="4667250"/>
            <a:ext cx="1588" cy="274638"/>
          </a:xfrm>
          <a:prstGeom prst="line">
            <a:avLst/>
          </a:prstGeom>
          <a:noFill/>
          <a:ln w="36720">
            <a:solidFill>
              <a:srgbClr val="FF0000"/>
            </a:solidFill>
            <a:round/>
            <a:headEnd/>
            <a:tailEnd/>
          </a:ln>
        </p:spPr>
        <p:txBody>
          <a:bodyPr/>
          <a:lstStyle/>
          <a:p>
            <a:endParaRPr lang="en-US"/>
          </a:p>
        </p:txBody>
      </p:sp>
      <p:sp>
        <p:nvSpPr>
          <p:cNvPr id="2282543" name="Rectangle 12"/>
          <p:cNvSpPr>
            <a:spLocks noChangeArrowheads="1"/>
          </p:cNvSpPr>
          <p:nvPr/>
        </p:nvSpPr>
        <p:spPr bwMode="auto">
          <a:xfrm>
            <a:off x="5132388" y="488314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Vac</a:t>
            </a:r>
            <a:r>
              <a:rPr lang="en-US" sz="1600" dirty="0" smtClean="0">
                <a:solidFill>
                  <a:srgbClr val="000000"/>
                </a:solidFill>
              </a:rPr>
              <a:t> Database</a:t>
            </a:r>
            <a:endParaRPr lang="en-US" sz="1600" dirty="0">
              <a:solidFill>
                <a:srgbClr val="000000"/>
              </a:solidFill>
            </a:endParaRPr>
          </a:p>
        </p:txBody>
      </p:sp>
      <p:sp>
        <p:nvSpPr>
          <p:cNvPr id="2282544" name="Rectangle 12"/>
          <p:cNvSpPr>
            <a:spLocks noChangeArrowheads="1"/>
          </p:cNvSpPr>
          <p:nvPr/>
        </p:nvSpPr>
        <p:spPr bwMode="auto">
          <a:xfrm>
            <a:off x="5132388" y="487679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46" name="Line 106"/>
          <p:cNvSpPr>
            <a:spLocks noChangeShapeType="1"/>
          </p:cNvSpPr>
          <p:nvPr/>
        </p:nvSpPr>
        <p:spPr bwMode="auto">
          <a:xfrm>
            <a:off x="5662613" y="5389032"/>
            <a:ext cx="0" cy="144463"/>
          </a:xfrm>
          <a:prstGeom prst="line">
            <a:avLst/>
          </a:prstGeom>
          <a:noFill/>
          <a:ln w="34925">
            <a:solidFill>
              <a:schemeClr val="tx1"/>
            </a:solidFill>
            <a:round/>
            <a:headEnd/>
            <a:tailEnd/>
          </a:ln>
        </p:spPr>
        <p:txBody>
          <a:bodyPr/>
          <a:lstStyle/>
          <a:p>
            <a:endParaRPr lang="en-US"/>
          </a:p>
        </p:txBody>
      </p:sp>
      <p:sp>
        <p:nvSpPr>
          <p:cNvPr id="2282547" name="Rectangle 11"/>
          <p:cNvSpPr>
            <a:spLocks noChangeArrowheads="1"/>
          </p:cNvSpPr>
          <p:nvPr/>
        </p:nvSpPr>
        <p:spPr bwMode="auto">
          <a:xfrm>
            <a:off x="6424613" y="552397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8" name="Line 48"/>
          <p:cNvSpPr>
            <a:spLocks noChangeShapeType="1"/>
          </p:cNvSpPr>
          <p:nvPr/>
        </p:nvSpPr>
        <p:spPr bwMode="auto">
          <a:xfrm>
            <a:off x="7037388" y="4660900"/>
            <a:ext cx="1587" cy="274638"/>
          </a:xfrm>
          <a:prstGeom prst="line">
            <a:avLst/>
          </a:prstGeom>
          <a:noFill/>
          <a:ln w="36720">
            <a:solidFill>
              <a:srgbClr val="FF0000"/>
            </a:solidFill>
            <a:round/>
            <a:headEnd/>
            <a:tailEnd/>
          </a:ln>
        </p:spPr>
        <p:txBody>
          <a:bodyPr/>
          <a:lstStyle/>
          <a:p>
            <a:endParaRPr lang="en-US"/>
          </a:p>
        </p:txBody>
      </p:sp>
      <p:sp>
        <p:nvSpPr>
          <p:cNvPr id="2282549" name="Rectangle 12"/>
          <p:cNvSpPr>
            <a:spLocks noChangeArrowheads="1"/>
          </p:cNvSpPr>
          <p:nvPr/>
        </p:nvSpPr>
        <p:spPr bwMode="auto">
          <a:xfrm>
            <a:off x="6499225" y="487679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Util</a:t>
            </a:r>
            <a:r>
              <a:rPr lang="en-US" sz="1600" dirty="0" smtClean="0">
                <a:solidFill>
                  <a:srgbClr val="000000"/>
                </a:solidFill>
              </a:rPr>
              <a:t> Database</a:t>
            </a:r>
            <a:endParaRPr lang="en-US" sz="1600" dirty="0">
              <a:solidFill>
                <a:srgbClr val="000000"/>
              </a:solidFill>
            </a:endParaRPr>
          </a:p>
        </p:txBody>
      </p:sp>
      <p:sp>
        <p:nvSpPr>
          <p:cNvPr id="2282550" name="Rectangle 12"/>
          <p:cNvSpPr>
            <a:spLocks noChangeArrowheads="1"/>
          </p:cNvSpPr>
          <p:nvPr/>
        </p:nvSpPr>
        <p:spPr bwMode="auto">
          <a:xfrm>
            <a:off x="6499225" y="4870448"/>
            <a:ext cx="53657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52" name="Line 112"/>
          <p:cNvSpPr>
            <a:spLocks noChangeShapeType="1"/>
          </p:cNvSpPr>
          <p:nvPr/>
        </p:nvSpPr>
        <p:spPr bwMode="auto">
          <a:xfrm>
            <a:off x="7029450" y="5382682"/>
            <a:ext cx="0" cy="144463"/>
          </a:xfrm>
          <a:prstGeom prst="line">
            <a:avLst/>
          </a:prstGeom>
          <a:noFill/>
          <a:ln w="34925">
            <a:solidFill>
              <a:schemeClr val="tx1"/>
            </a:solidFill>
            <a:round/>
            <a:headEnd/>
            <a:tailEnd/>
          </a:ln>
        </p:spPr>
        <p:txBody>
          <a:bodyPr/>
          <a:lstStyle/>
          <a:p>
            <a:endParaRPr lang="en-US"/>
          </a:p>
        </p:txBody>
      </p:sp>
      <p:sp>
        <p:nvSpPr>
          <p:cNvPr id="2282559" name="Rectangle 25"/>
          <p:cNvSpPr>
            <a:spLocks noChangeArrowheads="1"/>
          </p:cNvSpPr>
          <p:nvPr/>
        </p:nvSpPr>
        <p:spPr bwMode="auto">
          <a:xfrm>
            <a:off x="4205287" y="1203325"/>
            <a:ext cx="1492250" cy="620713"/>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smtClean="0">
                <a:solidFill>
                  <a:srgbClr val="000000"/>
                </a:solidFill>
              </a:rPr>
              <a:t>Matlab</a:t>
            </a:r>
            <a:r>
              <a:rPr lang="en-US" dirty="0" smtClean="0">
                <a:solidFill>
                  <a:srgbClr val="000000"/>
                </a:solidFill>
              </a:rPr>
              <a:t>, SDDS, </a:t>
            </a:r>
            <a:r>
              <a:rPr lang="en-US" dirty="0" smtClean="0">
                <a:solidFill>
                  <a:srgbClr val="FF0000"/>
                </a:solidFill>
              </a:rPr>
              <a:t>Python</a:t>
            </a:r>
            <a:endParaRPr lang="en-US" dirty="0">
              <a:solidFill>
                <a:srgbClr val="FF0000"/>
              </a:solidFill>
            </a:endParaRPr>
          </a:p>
        </p:txBody>
      </p:sp>
      <p:sp>
        <p:nvSpPr>
          <p:cNvPr id="2282560" name="Line 48"/>
          <p:cNvSpPr>
            <a:spLocks noChangeShapeType="1"/>
          </p:cNvSpPr>
          <p:nvPr/>
        </p:nvSpPr>
        <p:spPr bwMode="auto">
          <a:xfrm>
            <a:off x="5040316" y="2056895"/>
            <a:ext cx="1588" cy="273050"/>
          </a:xfrm>
          <a:prstGeom prst="line">
            <a:avLst/>
          </a:prstGeom>
          <a:noFill/>
          <a:ln w="36720">
            <a:solidFill>
              <a:srgbClr val="FF0000"/>
            </a:solidFill>
            <a:round/>
            <a:headEnd/>
            <a:tailEnd/>
          </a:ln>
        </p:spPr>
        <p:txBody>
          <a:bodyPr/>
          <a:lstStyle/>
          <a:p>
            <a:endParaRPr lang="en-US"/>
          </a:p>
        </p:txBody>
      </p:sp>
      <p:sp>
        <p:nvSpPr>
          <p:cNvPr id="2282561" name="Rectangle 26"/>
          <p:cNvSpPr>
            <a:spLocks noChangeArrowheads="1"/>
          </p:cNvSpPr>
          <p:nvPr/>
        </p:nvSpPr>
        <p:spPr bwMode="auto">
          <a:xfrm>
            <a:off x="4205288" y="1801813"/>
            <a:ext cx="835027" cy="255587"/>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sp>
        <p:nvSpPr>
          <p:cNvPr id="2282580" name="Rectangle 11"/>
          <p:cNvSpPr>
            <a:spLocks noChangeArrowheads="1"/>
          </p:cNvSpPr>
          <p:nvPr/>
        </p:nvSpPr>
        <p:spPr bwMode="auto">
          <a:xfrm>
            <a:off x="7761288" y="5553074"/>
            <a:ext cx="1279525" cy="472555"/>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Diamond</a:t>
            </a:r>
            <a:r>
              <a:rPr lang="en-US" sz="1400" dirty="0" smtClean="0">
                <a:solidFill>
                  <a:srgbClr val="000000"/>
                </a:solidFill>
              </a:rPr>
              <a:t> </a:t>
            </a:r>
            <a:r>
              <a:rPr lang="en-US" sz="1400" dirty="0">
                <a:solidFill>
                  <a:srgbClr val="000000"/>
                </a:solidFill>
              </a:rPr>
              <a:t>Simulation</a:t>
            </a:r>
          </a:p>
        </p:txBody>
      </p:sp>
      <p:sp>
        <p:nvSpPr>
          <p:cNvPr id="2282581" name="Line 48"/>
          <p:cNvSpPr>
            <a:spLocks noChangeShapeType="1"/>
          </p:cNvSpPr>
          <p:nvPr/>
        </p:nvSpPr>
        <p:spPr bwMode="auto">
          <a:xfrm>
            <a:off x="8374063" y="4656138"/>
            <a:ext cx="1587" cy="274637"/>
          </a:xfrm>
          <a:prstGeom prst="line">
            <a:avLst/>
          </a:prstGeom>
          <a:noFill/>
          <a:ln w="36720">
            <a:solidFill>
              <a:srgbClr val="FF0000"/>
            </a:solidFill>
            <a:round/>
            <a:headEnd/>
            <a:tailEnd/>
          </a:ln>
        </p:spPr>
        <p:txBody>
          <a:bodyPr/>
          <a:lstStyle/>
          <a:p>
            <a:endParaRPr lang="en-US"/>
          </a:p>
        </p:txBody>
      </p:sp>
      <p:sp>
        <p:nvSpPr>
          <p:cNvPr id="2282582" name="Rectangle 12"/>
          <p:cNvSpPr>
            <a:spLocks noChangeArrowheads="1"/>
          </p:cNvSpPr>
          <p:nvPr/>
        </p:nvSpPr>
        <p:spPr bwMode="auto">
          <a:xfrm>
            <a:off x="7835900" y="4922838"/>
            <a:ext cx="1079500" cy="493712"/>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a:solidFill>
                  <a:srgbClr val="000000"/>
                </a:solidFill>
              </a:rPr>
              <a:t>Diag</a:t>
            </a:r>
            <a:r>
              <a:rPr lang="en-US" sz="1600" dirty="0">
                <a:solidFill>
                  <a:srgbClr val="000000"/>
                </a:solidFill>
              </a:rPr>
              <a:t> &amp; PS</a:t>
            </a:r>
          </a:p>
        </p:txBody>
      </p:sp>
      <p:sp>
        <p:nvSpPr>
          <p:cNvPr id="2282583" name="Rectangle 12"/>
          <p:cNvSpPr>
            <a:spLocks noChangeArrowheads="1"/>
          </p:cNvSpPr>
          <p:nvPr/>
        </p:nvSpPr>
        <p:spPr bwMode="auto">
          <a:xfrm>
            <a:off x="7835900" y="4916488"/>
            <a:ext cx="53022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85" name="Line 73"/>
          <p:cNvSpPr>
            <a:spLocks noChangeShapeType="1"/>
          </p:cNvSpPr>
          <p:nvPr/>
        </p:nvSpPr>
        <p:spPr bwMode="auto">
          <a:xfrm>
            <a:off x="8366125" y="5411788"/>
            <a:ext cx="0" cy="144462"/>
          </a:xfrm>
          <a:prstGeom prst="line">
            <a:avLst/>
          </a:prstGeom>
          <a:noFill/>
          <a:ln w="34925">
            <a:solidFill>
              <a:schemeClr val="tx1"/>
            </a:solidFill>
            <a:round/>
            <a:headEnd/>
            <a:tailEnd/>
          </a:ln>
        </p:spPr>
        <p:txBody>
          <a:bodyPr/>
          <a:lstStyle/>
          <a:p>
            <a:endParaRPr lang="en-US"/>
          </a:p>
        </p:txBody>
      </p:sp>
      <p:grpSp>
        <p:nvGrpSpPr>
          <p:cNvPr id="97" name="Group 62"/>
          <p:cNvGrpSpPr>
            <a:grpSpLocks/>
          </p:cNvGrpSpPr>
          <p:nvPr/>
        </p:nvGrpSpPr>
        <p:grpSpPr bwMode="auto">
          <a:xfrm>
            <a:off x="7490939" y="1211257"/>
            <a:ext cx="1470025" cy="1119187"/>
            <a:chOff x="6026150" y="1874838"/>
            <a:chExt cx="1263650" cy="1119855"/>
          </a:xfrm>
          <a:solidFill>
            <a:srgbClr val="FFFFCC"/>
          </a:solidFill>
        </p:grpSpPr>
        <p:sp>
          <p:nvSpPr>
            <p:cNvPr id="98" name="Rectangle 28"/>
            <p:cNvSpPr>
              <a:spLocks noChangeArrowheads="1"/>
            </p:cNvSpPr>
            <p:nvPr/>
          </p:nvSpPr>
          <p:spPr bwMode="auto">
            <a:xfrm>
              <a:off x="6026150" y="1874838"/>
              <a:ext cx="1263650" cy="592137"/>
            </a:xfrm>
            <a:prstGeom prst="rect">
              <a:avLst/>
            </a:prstGeom>
            <a:grp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Channel </a:t>
              </a:r>
              <a:r>
                <a:rPr lang="en-US" dirty="0" err="1" smtClean="0">
                  <a:solidFill>
                    <a:srgbClr val="000000"/>
                  </a:solidFill>
                </a:rPr>
                <a:t>Archiver</a:t>
              </a:r>
              <a:endParaRPr lang="en-US" dirty="0">
                <a:solidFill>
                  <a:srgbClr val="000000"/>
                </a:solidFill>
              </a:endParaRPr>
            </a:p>
          </p:txBody>
        </p:sp>
        <p:sp>
          <p:nvSpPr>
            <p:cNvPr id="99" name="Line 48"/>
            <p:cNvSpPr>
              <a:spLocks noChangeShapeType="1"/>
            </p:cNvSpPr>
            <p:nvPr/>
          </p:nvSpPr>
          <p:spPr bwMode="auto">
            <a:xfrm>
              <a:off x="6648450" y="2720975"/>
              <a:ext cx="1588" cy="273718"/>
            </a:xfrm>
            <a:prstGeom prst="line">
              <a:avLst/>
            </a:prstGeom>
            <a:grpFill/>
            <a:ln w="36720">
              <a:solidFill>
                <a:srgbClr val="FF0000"/>
              </a:solidFill>
              <a:round/>
              <a:headEnd/>
              <a:tailEnd/>
            </a:ln>
          </p:spPr>
          <p:txBody>
            <a:bodyPr/>
            <a:lstStyle/>
            <a:p>
              <a:endParaRPr lang="en-US"/>
            </a:p>
          </p:txBody>
        </p:sp>
        <p:sp>
          <p:nvSpPr>
            <p:cNvPr id="100" name="Rectangle 29"/>
            <p:cNvSpPr>
              <a:spLocks noChangeArrowheads="1"/>
            </p:cNvSpPr>
            <p:nvPr/>
          </p:nvSpPr>
          <p:spPr bwMode="auto">
            <a:xfrm>
              <a:off x="6026150" y="2473325"/>
              <a:ext cx="1263650" cy="269875"/>
            </a:xfrm>
            <a:prstGeom prst="rect">
              <a:avLst/>
            </a:prstGeom>
            <a:grp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57" name="Rectangle 29"/>
          <p:cNvSpPr>
            <a:spLocks noChangeArrowheads="1"/>
          </p:cNvSpPr>
          <p:nvPr/>
        </p:nvSpPr>
        <p:spPr bwMode="auto">
          <a:xfrm>
            <a:off x="5933012" y="1538442"/>
            <a:ext cx="1212856" cy="269714"/>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PVManager</a:t>
            </a:r>
            <a:endParaRPr lang="en-US" sz="1600" dirty="0">
              <a:solidFill>
                <a:srgbClr val="000000"/>
              </a:solidFill>
            </a:endParaRPr>
          </a:p>
        </p:txBody>
      </p:sp>
      <p:sp>
        <p:nvSpPr>
          <p:cNvPr id="58" name="Rectangle 14"/>
          <p:cNvSpPr>
            <a:spLocks noChangeArrowheads="1"/>
          </p:cNvSpPr>
          <p:nvPr/>
        </p:nvSpPr>
        <p:spPr bwMode="auto">
          <a:xfrm>
            <a:off x="6698309" y="2586038"/>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XML/HTTP</a:t>
            </a:r>
            <a:endParaRPr lang="en-US" dirty="0">
              <a:solidFill>
                <a:srgbClr val="000000"/>
              </a:solidFill>
            </a:endParaRPr>
          </a:p>
        </p:txBody>
      </p:sp>
      <p:sp>
        <p:nvSpPr>
          <p:cNvPr id="59" name="Rectangle 15"/>
          <p:cNvSpPr>
            <a:spLocks noChangeArrowheads="1"/>
          </p:cNvSpPr>
          <p:nvPr/>
        </p:nvSpPr>
        <p:spPr bwMode="auto">
          <a:xfrm>
            <a:off x="6698309" y="2886075"/>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000000"/>
                </a:solidFill>
              </a:rPr>
              <a:t>Channel Finder </a:t>
            </a:r>
            <a:r>
              <a:rPr lang="en-US" sz="1200" b="1" dirty="0" err="1">
                <a:solidFill>
                  <a:srgbClr val="000000"/>
                </a:solidFill>
              </a:rPr>
              <a:t>Svr</a:t>
            </a:r>
            <a:endParaRPr lang="en-US" sz="1200" b="1" dirty="0">
              <a:solidFill>
                <a:srgbClr val="000000"/>
              </a:solidFill>
            </a:endParaRPr>
          </a:p>
        </p:txBody>
      </p:sp>
      <p:sp>
        <p:nvSpPr>
          <p:cNvPr id="60" name="Rectangle 15"/>
          <p:cNvSpPr>
            <a:spLocks noChangeArrowheads="1"/>
          </p:cNvSpPr>
          <p:nvPr/>
        </p:nvSpPr>
        <p:spPr bwMode="auto">
          <a:xfrm>
            <a:off x="6699897" y="3252788"/>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SQL</a:t>
            </a:r>
          </a:p>
        </p:txBody>
      </p:sp>
      <p:sp>
        <p:nvSpPr>
          <p:cNvPr id="61" name="Line 77"/>
          <p:cNvSpPr>
            <a:spLocks noChangeShapeType="1"/>
          </p:cNvSpPr>
          <p:nvPr/>
        </p:nvSpPr>
        <p:spPr bwMode="auto">
          <a:xfrm>
            <a:off x="7211072" y="3649663"/>
            <a:ext cx="0" cy="144462"/>
          </a:xfrm>
          <a:prstGeom prst="line">
            <a:avLst/>
          </a:prstGeom>
          <a:noFill/>
          <a:ln w="34925">
            <a:solidFill>
              <a:schemeClr val="tx1"/>
            </a:solidFill>
            <a:round/>
            <a:headEnd/>
            <a:tailEnd/>
          </a:ln>
        </p:spPr>
        <p:txBody>
          <a:bodyPr/>
          <a:lstStyle/>
          <a:p>
            <a:endParaRPr lang="en-US"/>
          </a:p>
        </p:txBody>
      </p:sp>
      <p:sp>
        <p:nvSpPr>
          <p:cNvPr id="63" name="Text Box 79"/>
          <p:cNvSpPr txBox="1">
            <a:spLocks noChangeArrowheads="1"/>
          </p:cNvSpPr>
          <p:nvPr/>
        </p:nvSpPr>
        <p:spPr bwMode="auto">
          <a:xfrm>
            <a:off x="6906272" y="3890963"/>
            <a:ext cx="579437" cy="366712"/>
          </a:xfrm>
          <a:prstGeom prst="rect">
            <a:avLst/>
          </a:prstGeom>
          <a:noFill/>
          <a:ln w="9525">
            <a:noFill/>
            <a:miter lim="800000"/>
            <a:headEnd/>
            <a:tailEnd/>
          </a:ln>
        </p:spPr>
        <p:txBody>
          <a:bodyPr wrap="none">
            <a:spAutoFit/>
          </a:bodyPr>
          <a:lstStyle/>
          <a:p>
            <a:r>
              <a:rPr lang="en-US" dirty="0"/>
              <a:t>RDB</a:t>
            </a:r>
          </a:p>
        </p:txBody>
      </p:sp>
      <p:sp>
        <p:nvSpPr>
          <p:cNvPr id="64" name="Line 48"/>
          <p:cNvSpPr>
            <a:spLocks noChangeShapeType="1"/>
          </p:cNvSpPr>
          <p:nvPr/>
        </p:nvSpPr>
        <p:spPr bwMode="auto">
          <a:xfrm>
            <a:off x="7266561" y="2079108"/>
            <a:ext cx="1847" cy="513808"/>
          </a:xfrm>
          <a:prstGeom prst="line">
            <a:avLst/>
          </a:prstGeom>
          <a:noFill/>
          <a:ln w="36720">
            <a:solidFill>
              <a:srgbClr val="D8FF6B"/>
            </a:solidFill>
            <a:round/>
            <a:headEnd/>
            <a:tailEnd/>
          </a:ln>
        </p:spPr>
        <p:txBody>
          <a:bodyPr/>
          <a:lstStyle/>
          <a:p>
            <a:endParaRPr lang="en-US"/>
          </a:p>
        </p:txBody>
      </p:sp>
      <p:sp>
        <p:nvSpPr>
          <p:cNvPr id="3" name="Rectangle 2"/>
          <p:cNvSpPr/>
          <p:nvPr/>
        </p:nvSpPr>
        <p:spPr bwMode="auto">
          <a:xfrm>
            <a:off x="7145870" y="1549038"/>
            <a:ext cx="248706" cy="523180"/>
          </a:xfrm>
          <a:prstGeom prst="rect">
            <a:avLst/>
          </a:prstGeom>
          <a:solidFill>
            <a:srgbClr val="CCFF99"/>
          </a:solidFill>
          <a:ln w="28575"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spAutoFit/>
          </a:bodyPr>
          <a:lstStyle/>
          <a:p>
            <a:pPr marL="0" marR="0" indent="0" algn="l" defTabSz="914400" rtl="0" eaLnBrk="0" fontAlgn="base" latinLnBrk="0" hangingPunct="0">
              <a:lnSpc>
                <a:spcPct val="90000"/>
              </a:lnSpc>
              <a:spcBef>
                <a:spcPct val="50000"/>
              </a:spcBef>
              <a:spcAft>
                <a:spcPct val="0"/>
              </a:spcAft>
              <a:buClr>
                <a:schemeClr val="folHlink"/>
              </a:buClr>
              <a:buSzPct val="135000"/>
              <a:buFontTx/>
              <a:buNone/>
              <a:tabLst/>
            </a:pPr>
            <a:endParaRPr kumimoji="0" lang="en-US" sz="1800" b="0" i="0" u="none" strike="noStrike" cap="none" normalizeH="0" baseline="0" smtClean="0">
              <a:ln>
                <a:noFill/>
              </a:ln>
              <a:solidFill>
                <a:schemeClr val="tx1"/>
              </a:solidFill>
              <a:effectLst/>
              <a:latin typeface="Arial Narrow" pitchFamily="34" charset="0"/>
              <a:ea typeface="Osaka" charset="-128"/>
            </a:endParaRPr>
          </a:p>
        </p:txBody>
      </p:sp>
      <p:sp>
        <p:nvSpPr>
          <p:cNvPr id="4" name="TextBox 3"/>
          <p:cNvSpPr txBox="1"/>
          <p:nvPr/>
        </p:nvSpPr>
        <p:spPr>
          <a:xfrm>
            <a:off x="7145618" y="1591047"/>
            <a:ext cx="245580" cy="461665"/>
          </a:xfrm>
          <a:prstGeom prst="rect">
            <a:avLst/>
          </a:prstGeom>
          <a:solidFill>
            <a:srgbClr val="CCFF99"/>
          </a:solidFill>
        </p:spPr>
        <p:txBody>
          <a:bodyPr wrap="none" rtlCol="0">
            <a:spAutoFit/>
          </a:bodyPr>
          <a:lstStyle/>
          <a:p>
            <a:r>
              <a:rPr lang="en-US" sz="800" dirty="0" smtClean="0"/>
              <a:t>C</a:t>
            </a:r>
          </a:p>
          <a:p>
            <a:r>
              <a:rPr lang="en-US" sz="800" dirty="0" smtClean="0"/>
              <a:t>F</a:t>
            </a:r>
          </a:p>
          <a:p>
            <a:r>
              <a:rPr lang="en-US" sz="800" dirty="0"/>
              <a:t>C</a:t>
            </a:r>
          </a:p>
        </p:txBody>
      </p:sp>
      <p:sp>
        <p:nvSpPr>
          <p:cNvPr id="67" name="Rectangle 29"/>
          <p:cNvSpPr>
            <a:spLocks noChangeArrowheads="1"/>
          </p:cNvSpPr>
          <p:nvPr/>
        </p:nvSpPr>
        <p:spPr bwMode="auto">
          <a:xfrm>
            <a:off x="2096030" y="1809393"/>
            <a:ext cx="63182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68" name="Rectangle 29"/>
          <p:cNvSpPr>
            <a:spLocks noChangeArrowheads="1"/>
          </p:cNvSpPr>
          <p:nvPr/>
        </p:nvSpPr>
        <p:spPr bwMode="auto">
          <a:xfrm>
            <a:off x="4997981" y="1803046"/>
            <a:ext cx="701786" cy="250653"/>
          </a:xfrm>
          <a:prstGeom prst="rect">
            <a:avLst/>
          </a:prstGeom>
          <a:solidFill>
            <a:srgbClr val="FF6600"/>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69" name="Rectangle 29"/>
          <p:cNvSpPr>
            <a:spLocks noChangeArrowheads="1"/>
          </p:cNvSpPr>
          <p:nvPr/>
        </p:nvSpPr>
        <p:spPr bwMode="auto">
          <a:xfrm>
            <a:off x="1616605" y="4883148"/>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0" name="Rectangle 29"/>
          <p:cNvSpPr>
            <a:spLocks noChangeArrowheads="1"/>
          </p:cNvSpPr>
          <p:nvPr/>
        </p:nvSpPr>
        <p:spPr bwMode="auto">
          <a:xfrm>
            <a:off x="2954385" y="4874675"/>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1" name="Rectangle 29"/>
          <p:cNvSpPr>
            <a:spLocks noChangeArrowheads="1"/>
          </p:cNvSpPr>
          <p:nvPr/>
        </p:nvSpPr>
        <p:spPr bwMode="auto">
          <a:xfrm>
            <a:off x="4317566" y="4874669"/>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2" name="Rectangle 29"/>
          <p:cNvSpPr>
            <a:spLocks noChangeArrowheads="1"/>
          </p:cNvSpPr>
          <p:nvPr/>
        </p:nvSpPr>
        <p:spPr bwMode="auto">
          <a:xfrm>
            <a:off x="5680747" y="4874663"/>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3" name="Rectangle 29"/>
          <p:cNvSpPr>
            <a:spLocks noChangeArrowheads="1"/>
          </p:cNvSpPr>
          <p:nvPr/>
        </p:nvSpPr>
        <p:spPr bwMode="auto">
          <a:xfrm>
            <a:off x="7043928" y="4866190"/>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4" name="Rectangle 29"/>
          <p:cNvSpPr>
            <a:spLocks noChangeArrowheads="1"/>
          </p:cNvSpPr>
          <p:nvPr/>
        </p:nvSpPr>
        <p:spPr bwMode="auto">
          <a:xfrm>
            <a:off x="8373241" y="4916986"/>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5" name="Rectangle 14"/>
          <p:cNvSpPr>
            <a:spLocks noChangeArrowheads="1"/>
          </p:cNvSpPr>
          <p:nvPr/>
        </p:nvSpPr>
        <p:spPr bwMode="auto">
          <a:xfrm>
            <a:off x="4420680" y="2594499"/>
            <a:ext cx="1079500" cy="300037"/>
          </a:xfrm>
          <a:prstGeom prst="rect">
            <a:avLst/>
          </a:prstGeom>
          <a:solidFill>
            <a:srgbClr val="FF6600"/>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76" name="Rectangle 15"/>
          <p:cNvSpPr>
            <a:spLocks noChangeArrowheads="1"/>
          </p:cNvSpPr>
          <p:nvPr/>
        </p:nvSpPr>
        <p:spPr bwMode="auto">
          <a:xfrm>
            <a:off x="4420680" y="2894536"/>
            <a:ext cx="1079500" cy="377825"/>
          </a:xfrm>
          <a:prstGeom prst="rect">
            <a:avLst/>
          </a:prstGeom>
          <a:solidFill>
            <a:srgbClr val="FF6600"/>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000000"/>
                </a:solidFill>
              </a:rPr>
              <a:t>Gather Service</a:t>
            </a:r>
            <a:endParaRPr lang="en-US" sz="1200" b="1" dirty="0">
              <a:solidFill>
                <a:srgbClr val="000000"/>
              </a:solidFill>
            </a:endParaRPr>
          </a:p>
        </p:txBody>
      </p:sp>
      <p:sp>
        <p:nvSpPr>
          <p:cNvPr id="77" name="Rectangle 15"/>
          <p:cNvSpPr>
            <a:spLocks noChangeArrowheads="1"/>
          </p:cNvSpPr>
          <p:nvPr/>
        </p:nvSpPr>
        <p:spPr bwMode="auto">
          <a:xfrm>
            <a:off x="4422268" y="3261249"/>
            <a:ext cx="1077912" cy="403225"/>
          </a:xfrm>
          <a:prstGeom prst="rect">
            <a:avLst/>
          </a:prstGeom>
          <a:solidFill>
            <a:srgbClr val="FF6600"/>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CAC</a:t>
            </a:r>
            <a:endParaRPr lang="en-US" sz="1400" dirty="0">
              <a:solidFill>
                <a:srgbClr val="000000"/>
              </a:solidFill>
            </a:endParaRPr>
          </a:p>
        </p:txBody>
      </p:sp>
      <p:sp>
        <p:nvSpPr>
          <p:cNvPr id="78" name="Line 48"/>
          <p:cNvSpPr>
            <a:spLocks noChangeShapeType="1"/>
          </p:cNvSpPr>
          <p:nvPr/>
        </p:nvSpPr>
        <p:spPr bwMode="auto">
          <a:xfrm>
            <a:off x="4946146" y="2336276"/>
            <a:ext cx="1588" cy="273050"/>
          </a:xfrm>
          <a:prstGeom prst="line">
            <a:avLst/>
          </a:prstGeom>
          <a:noFill/>
          <a:ln w="36720">
            <a:solidFill>
              <a:srgbClr val="FF0000"/>
            </a:solidFill>
            <a:round/>
            <a:headEnd/>
            <a:tailEnd/>
          </a:ln>
        </p:spPr>
        <p:txBody>
          <a:bodyPr/>
          <a:lstStyle/>
          <a:p>
            <a:endParaRPr lang="en-US"/>
          </a:p>
        </p:txBody>
      </p:sp>
      <p:sp>
        <p:nvSpPr>
          <p:cNvPr id="79" name="Line 48"/>
          <p:cNvSpPr>
            <a:spLocks noChangeShapeType="1"/>
          </p:cNvSpPr>
          <p:nvPr/>
        </p:nvSpPr>
        <p:spPr bwMode="auto">
          <a:xfrm>
            <a:off x="4971346" y="3657599"/>
            <a:ext cx="1588" cy="957263"/>
          </a:xfrm>
          <a:prstGeom prst="line">
            <a:avLst/>
          </a:prstGeom>
          <a:noFill/>
          <a:ln w="36720">
            <a:solidFill>
              <a:srgbClr val="FF0000"/>
            </a:solidFill>
            <a:round/>
            <a:headEnd/>
            <a:tailEnd/>
          </a:ln>
        </p:spPr>
        <p:txBody>
          <a:bodyPr/>
          <a:lstStyle/>
          <a:p>
            <a:endParaRPr lang="en-US"/>
          </a:p>
        </p:txBody>
      </p:sp>
      <p:sp>
        <p:nvSpPr>
          <p:cNvPr id="80" name="Rectangle 14"/>
          <p:cNvSpPr>
            <a:spLocks noChangeArrowheads="1"/>
          </p:cNvSpPr>
          <p:nvPr/>
        </p:nvSpPr>
        <p:spPr bwMode="auto">
          <a:xfrm>
            <a:off x="5501357" y="2886075"/>
            <a:ext cx="710532" cy="386286"/>
          </a:xfrm>
          <a:prstGeom prst="rect">
            <a:avLst/>
          </a:prstGeom>
          <a:solidFill>
            <a:srgbClr val="FF6600"/>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Xml/http</a:t>
            </a:r>
            <a:endParaRPr lang="en-US" dirty="0">
              <a:solidFill>
                <a:srgbClr val="000000"/>
              </a:solidFill>
            </a:endParaRPr>
          </a:p>
        </p:txBody>
      </p:sp>
      <p:cxnSp>
        <p:nvCxnSpPr>
          <p:cNvPr id="6" name="Straight Connector 5"/>
          <p:cNvCxnSpPr>
            <a:stCxn id="59" idx="1"/>
            <a:endCxn id="80" idx="3"/>
          </p:cNvCxnSpPr>
          <p:nvPr/>
        </p:nvCxnSpPr>
        <p:spPr bwMode="auto">
          <a:xfrm flipH="1">
            <a:off x="6211889" y="3074988"/>
            <a:ext cx="486420" cy="4230"/>
          </a:xfrm>
          <a:prstGeom prst="line">
            <a:avLst/>
          </a:prstGeom>
          <a:noFill/>
          <a:ln w="12700" cap="flat" cmpd="sng" algn="ctr">
            <a:solidFill>
              <a:srgbClr val="FF0000"/>
            </a:solidFill>
            <a:prstDash val="solid"/>
            <a:round/>
            <a:headEnd type="none" w="med" len="med"/>
            <a:tailEnd type="none" w="med" len="med"/>
          </a:ln>
          <a:effectLst/>
        </p:spPr>
      </p:cxnSp>
      <p:sp>
        <p:nvSpPr>
          <p:cNvPr id="11" name="Rectangle 10"/>
          <p:cNvSpPr/>
          <p:nvPr/>
        </p:nvSpPr>
        <p:spPr>
          <a:xfrm>
            <a:off x="4918955" y="3618858"/>
            <a:ext cx="1391728" cy="646331"/>
          </a:xfrm>
          <a:prstGeom prst="rect">
            <a:avLst/>
          </a:prstGeom>
        </p:spPr>
        <p:txBody>
          <a:bodyPr wrap="none">
            <a:spAutoFit/>
          </a:bodyPr>
          <a:lstStyle/>
          <a:p>
            <a:r>
              <a:rPr lang="en-US" sz="1200" dirty="0"/>
              <a:t>Serves orbit, </a:t>
            </a:r>
            <a:endParaRPr lang="en-US" sz="1200" dirty="0" smtClean="0"/>
          </a:p>
          <a:p>
            <a:r>
              <a:rPr lang="en-US" sz="1200" dirty="0" smtClean="0"/>
              <a:t>magnets</a:t>
            </a:r>
            <a:r>
              <a:rPr lang="en-US" sz="1200" dirty="0"/>
              <a:t>, </a:t>
            </a:r>
            <a:endParaRPr lang="en-US" sz="1200" dirty="0" smtClean="0"/>
          </a:p>
          <a:p>
            <a:r>
              <a:rPr lang="en-US" sz="1200" dirty="0" smtClean="0"/>
              <a:t>any </a:t>
            </a:r>
            <a:r>
              <a:rPr lang="en-US" sz="1200" dirty="0"/>
              <a:t>array of channels</a:t>
            </a:r>
            <a:endParaRPr lang="en-US" sz="1200" dirty="0"/>
          </a:p>
        </p:txBody>
      </p:sp>
    </p:spTree>
    <p:extLst>
      <p:ext uri="{BB962C8B-B14F-4D97-AF65-F5344CB8AC3E}">
        <p14:creationId xmlns:p14="http://schemas.microsoft.com/office/powerpoint/2010/main" val="38723191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AutoShape 78"/>
          <p:cNvSpPr>
            <a:spLocks noChangeArrowheads="1"/>
          </p:cNvSpPr>
          <p:nvPr/>
        </p:nvSpPr>
        <p:spPr bwMode="auto">
          <a:xfrm>
            <a:off x="6947547" y="3806825"/>
            <a:ext cx="515937" cy="439738"/>
          </a:xfrm>
          <a:prstGeom prst="can">
            <a:avLst>
              <a:gd name="adj" fmla="val 25000"/>
            </a:avLst>
          </a:prstGeom>
          <a:solidFill>
            <a:srgbClr val="CCFF99"/>
          </a:solidFill>
          <a:ln w="9525">
            <a:solidFill>
              <a:schemeClr val="tx1"/>
            </a:solidFill>
            <a:round/>
            <a:headEnd/>
            <a:tailEnd/>
          </a:ln>
        </p:spPr>
        <p:txBody>
          <a:bodyPr wrap="none" anchor="ctr"/>
          <a:lstStyle/>
          <a:p>
            <a:endParaRPr lang="en-US"/>
          </a:p>
        </p:txBody>
      </p:sp>
      <p:sp>
        <p:nvSpPr>
          <p:cNvPr id="2282497" name="Rectangle 1"/>
          <p:cNvSpPr>
            <a:spLocks noGrp="1" noChangeArrowheads="1"/>
          </p:cNvSpPr>
          <p:nvPr>
            <p:ph type="title" idx="4294967295"/>
          </p:nvPr>
        </p:nvSpPr>
        <p:spPr>
          <a:xfrm>
            <a:off x="0" y="215900"/>
            <a:ext cx="9147175" cy="590550"/>
          </a:xfrm>
        </p:spPr>
        <p:txBody>
          <a:bodyPr lIns="0" tIns="0" rIns="0" bIns="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chemeClr val="tx1"/>
                </a:solidFill>
                <a:cs typeface="Times New Roman" pitchFamily="18" charset="0"/>
              </a:rPr>
              <a:t>Orbit Service Uses Multi-Channel Arrays</a:t>
            </a:r>
            <a:endParaRPr lang="en-US" dirty="0" smtClean="0">
              <a:solidFill>
                <a:schemeClr val="tx1"/>
              </a:solidFill>
              <a:cs typeface="Arial" charset="0"/>
            </a:endParaRPr>
          </a:p>
        </p:txBody>
      </p:sp>
      <p:sp>
        <p:nvSpPr>
          <p:cNvPr id="2282498" name="Text Box 7"/>
          <p:cNvSpPr txBox="1">
            <a:spLocks noChangeArrowheads="1"/>
          </p:cNvSpPr>
          <p:nvPr/>
        </p:nvSpPr>
        <p:spPr bwMode="auto">
          <a:xfrm>
            <a:off x="200025" y="4948236"/>
            <a:ext cx="1055688" cy="422275"/>
          </a:xfrm>
          <a:prstGeom prst="rect">
            <a:avLst/>
          </a:prstGeom>
          <a:noFill/>
          <a:ln w="9525">
            <a:noFill/>
            <a:round/>
            <a:headEnd/>
            <a:tailEnd/>
          </a:ln>
        </p:spPr>
        <p:txBody>
          <a:bodyPr lIns="90000" tIns="46800" rIns="90000" bIns="46800">
            <a:spAutoFit/>
          </a:bodyPr>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i="1">
                <a:solidFill>
                  <a:srgbClr val="000000"/>
                </a:solidFill>
              </a:rPr>
              <a:t>Distributed  Front-Ends</a:t>
            </a:r>
          </a:p>
        </p:txBody>
      </p:sp>
      <p:sp>
        <p:nvSpPr>
          <p:cNvPr id="2282499" name="Rectangle 25"/>
          <p:cNvSpPr>
            <a:spLocks noChangeArrowheads="1"/>
          </p:cNvSpPr>
          <p:nvPr/>
        </p:nvSpPr>
        <p:spPr bwMode="auto">
          <a:xfrm>
            <a:off x="2822575" y="1201738"/>
            <a:ext cx="1255713" cy="620712"/>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MMLT Client</a:t>
            </a:r>
          </a:p>
        </p:txBody>
      </p:sp>
      <p:sp>
        <p:nvSpPr>
          <p:cNvPr id="2282501" name="Line 48"/>
          <p:cNvSpPr>
            <a:spLocks noChangeShapeType="1"/>
          </p:cNvSpPr>
          <p:nvPr/>
        </p:nvSpPr>
        <p:spPr bwMode="auto">
          <a:xfrm>
            <a:off x="3430588" y="2063750"/>
            <a:ext cx="1587" cy="273050"/>
          </a:xfrm>
          <a:prstGeom prst="line">
            <a:avLst/>
          </a:prstGeom>
          <a:noFill/>
          <a:ln w="36703">
            <a:solidFill>
              <a:srgbClr val="FF0000"/>
            </a:solidFill>
            <a:round/>
            <a:headEnd/>
            <a:tailEnd/>
          </a:ln>
        </p:spPr>
        <p:txBody>
          <a:bodyPr/>
          <a:lstStyle/>
          <a:p>
            <a:endParaRPr lang="en-US"/>
          </a:p>
        </p:txBody>
      </p:sp>
      <p:sp>
        <p:nvSpPr>
          <p:cNvPr id="2282502" name="Rectangle 5"/>
          <p:cNvSpPr>
            <a:spLocks noChangeArrowheads="1"/>
          </p:cNvSpPr>
          <p:nvPr/>
        </p:nvSpPr>
        <p:spPr bwMode="auto">
          <a:xfrm>
            <a:off x="1258888" y="4614863"/>
            <a:ext cx="7164387" cy="42862"/>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3" name="Rectangle 11"/>
          <p:cNvSpPr>
            <a:spLocks noChangeArrowheads="1"/>
          </p:cNvSpPr>
          <p:nvPr/>
        </p:nvSpPr>
        <p:spPr bwMode="auto">
          <a:xfrm>
            <a:off x="1004888"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04" name="Rectangle 13"/>
          <p:cNvSpPr>
            <a:spLocks noChangeArrowheads="1"/>
          </p:cNvSpPr>
          <p:nvPr/>
        </p:nvSpPr>
        <p:spPr bwMode="auto">
          <a:xfrm>
            <a:off x="1114425" y="2324100"/>
            <a:ext cx="7356475" cy="42863"/>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5" name="Line 48"/>
          <p:cNvSpPr>
            <a:spLocks noChangeShapeType="1"/>
          </p:cNvSpPr>
          <p:nvPr/>
        </p:nvSpPr>
        <p:spPr bwMode="auto">
          <a:xfrm>
            <a:off x="1255713" y="2328863"/>
            <a:ext cx="0" cy="2301875"/>
          </a:xfrm>
          <a:prstGeom prst="line">
            <a:avLst/>
          </a:prstGeom>
          <a:noFill/>
          <a:ln w="63500">
            <a:solidFill>
              <a:srgbClr val="FF0000"/>
            </a:solidFill>
            <a:round/>
            <a:headEnd/>
            <a:tailEnd/>
          </a:ln>
        </p:spPr>
        <p:txBody>
          <a:bodyPr/>
          <a:lstStyle/>
          <a:p>
            <a:endParaRPr lang="en-US"/>
          </a:p>
        </p:txBody>
      </p:sp>
      <p:sp>
        <p:nvSpPr>
          <p:cNvPr id="2282506" name="Text Box 49"/>
          <p:cNvSpPr txBox="1">
            <a:spLocks noChangeArrowheads="1"/>
          </p:cNvSpPr>
          <p:nvPr/>
        </p:nvSpPr>
        <p:spPr bwMode="auto">
          <a:xfrm>
            <a:off x="1033463" y="2111375"/>
            <a:ext cx="979487" cy="309563"/>
          </a:xfrm>
          <a:prstGeom prst="rect">
            <a:avLst/>
          </a:prstGeom>
          <a:noFill/>
          <a:ln w="9525">
            <a:noFill/>
            <a:round/>
            <a:headEnd/>
            <a:tailEnd/>
          </a:ln>
        </p:spPr>
        <p:txBody>
          <a:bodyPr lIns="90000" tIns="45000" rIns="90000" bIns="45000"/>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000000"/>
                </a:solidFill>
              </a:rPr>
              <a:t>Ethernet</a:t>
            </a:r>
          </a:p>
        </p:txBody>
      </p:sp>
      <p:sp>
        <p:nvSpPr>
          <p:cNvPr id="2282507" name="Line 48"/>
          <p:cNvSpPr>
            <a:spLocks noChangeShapeType="1"/>
          </p:cNvSpPr>
          <p:nvPr/>
        </p:nvSpPr>
        <p:spPr bwMode="auto">
          <a:xfrm>
            <a:off x="1617663" y="4665663"/>
            <a:ext cx="1587" cy="274637"/>
          </a:xfrm>
          <a:prstGeom prst="line">
            <a:avLst/>
          </a:prstGeom>
          <a:noFill/>
          <a:ln w="36720">
            <a:solidFill>
              <a:srgbClr val="FF0000"/>
            </a:solidFill>
            <a:round/>
            <a:headEnd/>
            <a:tailEnd/>
          </a:ln>
        </p:spPr>
        <p:txBody>
          <a:bodyPr/>
          <a:lstStyle/>
          <a:p>
            <a:endParaRPr lang="en-US"/>
          </a:p>
        </p:txBody>
      </p:sp>
      <p:grpSp>
        <p:nvGrpSpPr>
          <p:cNvPr id="2282512" name="Group 61"/>
          <p:cNvGrpSpPr>
            <a:grpSpLocks/>
          </p:cNvGrpSpPr>
          <p:nvPr/>
        </p:nvGrpSpPr>
        <p:grpSpPr bwMode="auto">
          <a:xfrm>
            <a:off x="1458913" y="1211263"/>
            <a:ext cx="1263650" cy="1119187"/>
            <a:chOff x="6026150" y="1874838"/>
            <a:chExt cx="1263650" cy="1119855"/>
          </a:xfrm>
        </p:grpSpPr>
        <p:sp>
          <p:nvSpPr>
            <p:cNvPr id="2282589" name="Rectangle 28"/>
            <p:cNvSpPr>
              <a:spLocks noChangeArrowheads="1"/>
            </p:cNvSpPr>
            <p:nvPr/>
          </p:nvSpPr>
          <p:spPr bwMode="auto">
            <a:xfrm>
              <a:off x="6026150" y="1874838"/>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Production HLA Client</a:t>
              </a:r>
            </a:p>
          </p:txBody>
        </p:sp>
        <p:sp>
          <p:nvSpPr>
            <p:cNvPr id="2282590"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91" name="Rectangle 29"/>
            <p:cNvSpPr>
              <a:spLocks noChangeArrowheads="1"/>
            </p:cNvSpPr>
            <p:nvPr/>
          </p:nvSpPr>
          <p:spPr bwMode="auto">
            <a:xfrm>
              <a:off x="6026150" y="2473325"/>
              <a:ext cx="631825" cy="269875"/>
            </a:xfrm>
            <a:prstGeom prst="rect">
              <a:avLst/>
            </a:prstGeom>
            <a:solidFill>
              <a:srgbClr val="FFFFCC"/>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3" name="Rectangle 26"/>
          <p:cNvSpPr>
            <a:spLocks noChangeArrowheads="1"/>
          </p:cNvSpPr>
          <p:nvPr/>
        </p:nvSpPr>
        <p:spPr bwMode="auto">
          <a:xfrm>
            <a:off x="2822575" y="1800225"/>
            <a:ext cx="1265238" cy="255588"/>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nvGrpSpPr>
          <p:cNvPr id="2282514" name="Group 62"/>
          <p:cNvGrpSpPr>
            <a:grpSpLocks/>
          </p:cNvGrpSpPr>
          <p:nvPr/>
        </p:nvGrpSpPr>
        <p:grpSpPr bwMode="auto">
          <a:xfrm>
            <a:off x="5924550" y="948786"/>
            <a:ext cx="1470025" cy="1381664"/>
            <a:chOff x="6026150" y="1612206"/>
            <a:chExt cx="1263650" cy="1382487"/>
          </a:xfrm>
        </p:grpSpPr>
        <p:sp>
          <p:nvSpPr>
            <p:cNvPr id="2282586" name="Rectangle 28"/>
            <p:cNvSpPr>
              <a:spLocks noChangeArrowheads="1"/>
            </p:cNvSpPr>
            <p:nvPr/>
          </p:nvSpPr>
          <p:spPr bwMode="auto">
            <a:xfrm>
              <a:off x="6026150" y="1612206"/>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Control System Studio</a:t>
              </a:r>
            </a:p>
          </p:txBody>
        </p:sp>
        <p:sp>
          <p:nvSpPr>
            <p:cNvPr id="2282587"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88" name="Rectangle 29"/>
            <p:cNvSpPr>
              <a:spLocks noChangeArrowheads="1"/>
            </p:cNvSpPr>
            <p:nvPr/>
          </p:nvSpPr>
          <p:spPr bwMode="auto">
            <a:xfrm>
              <a:off x="6026151" y="2473325"/>
              <a:ext cx="1049859" cy="269875"/>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5" name="Rectangle 12"/>
          <p:cNvSpPr>
            <a:spLocks noChangeArrowheads="1"/>
          </p:cNvSpPr>
          <p:nvPr/>
        </p:nvSpPr>
        <p:spPr bwMode="auto">
          <a:xfrm>
            <a:off x="1079500" y="5153551"/>
            <a:ext cx="1079500" cy="246856"/>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Diag</a:t>
            </a:r>
            <a:r>
              <a:rPr lang="en-US" sz="1600" dirty="0" smtClean="0">
                <a:solidFill>
                  <a:srgbClr val="000000"/>
                </a:solidFill>
              </a:rPr>
              <a:t> Database</a:t>
            </a:r>
            <a:endParaRPr lang="en-US" sz="1600" dirty="0">
              <a:solidFill>
                <a:srgbClr val="000000"/>
              </a:solidFill>
            </a:endParaRPr>
          </a:p>
        </p:txBody>
      </p:sp>
      <p:sp>
        <p:nvSpPr>
          <p:cNvPr id="2282516" name="Rectangle 12"/>
          <p:cNvSpPr>
            <a:spLocks noChangeArrowheads="1"/>
          </p:cNvSpPr>
          <p:nvPr/>
        </p:nvSpPr>
        <p:spPr bwMode="auto">
          <a:xfrm>
            <a:off x="1079500" y="488367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19" name="Line 73"/>
          <p:cNvSpPr>
            <a:spLocks noChangeShapeType="1"/>
          </p:cNvSpPr>
          <p:nvPr/>
        </p:nvSpPr>
        <p:spPr bwMode="auto">
          <a:xfrm>
            <a:off x="1609725" y="5393804"/>
            <a:ext cx="0" cy="144462"/>
          </a:xfrm>
          <a:prstGeom prst="line">
            <a:avLst/>
          </a:prstGeom>
          <a:noFill/>
          <a:ln w="34925">
            <a:solidFill>
              <a:schemeClr val="tx1"/>
            </a:solidFill>
            <a:round/>
            <a:headEnd/>
            <a:tailEnd/>
          </a:ln>
        </p:spPr>
        <p:txBody>
          <a:bodyPr/>
          <a:lstStyle/>
          <a:p>
            <a:endParaRPr lang="en-US"/>
          </a:p>
        </p:txBody>
      </p:sp>
      <p:sp>
        <p:nvSpPr>
          <p:cNvPr id="2282529" name="Rectangle 11"/>
          <p:cNvSpPr>
            <a:spLocks noChangeArrowheads="1"/>
          </p:cNvSpPr>
          <p:nvPr/>
        </p:nvSpPr>
        <p:spPr bwMode="auto">
          <a:xfrm>
            <a:off x="23399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0" name="Line 48"/>
          <p:cNvSpPr>
            <a:spLocks noChangeShapeType="1"/>
          </p:cNvSpPr>
          <p:nvPr/>
        </p:nvSpPr>
        <p:spPr bwMode="auto">
          <a:xfrm>
            <a:off x="2952750" y="4667250"/>
            <a:ext cx="1588" cy="274638"/>
          </a:xfrm>
          <a:prstGeom prst="line">
            <a:avLst/>
          </a:prstGeom>
          <a:noFill/>
          <a:ln w="36720">
            <a:solidFill>
              <a:srgbClr val="FF0000"/>
            </a:solidFill>
            <a:round/>
            <a:headEnd/>
            <a:tailEnd/>
          </a:ln>
        </p:spPr>
        <p:txBody>
          <a:bodyPr/>
          <a:lstStyle/>
          <a:p>
            <a:endParaRPr lang="en-US"/>
          </a:p>
        </p:txBody>
      </p:sp>
      <p:sp>
        <p:nvSpPr>
          <p:cNvPr id="2282531" name="Rectangle 12"/>
          <p:cNvSpPr>
            <a:spLocks noChangeArrowheads="1"/>
          </p:cNvSpPr>
          <p:nvPr/>
        </p:nvSpPr>
        <p:spPr bwMode="auto">
          <a:xfrm>
            <a:off x="2414588" y="488314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PS Database</a:t>
            </a:r>
            <a:endParaRPr lang="en-US" sz="1400" dirty="0">
              <a:solidFill>
                <a:srgbClr val="000000"/>
              </a:solidFill>
            </a:endParaRPr>
          </a:p>
        </p:txBody>
      </p:sp>
      <p:sp>
        <p:nvSpPr>
          <p:cNvPr id="2282532" name="Rectangle 12"/>
          <p:cNvSpPr>
            <a:spLocks noChangeArrowheads="1"/>
          </p:cNvSpPr>
          <p:nvPr/>
        </p:nvSpPr>
        <p:spPr bwMode="auto">
          <a:xfrm>
            <a:off x="2414588" y="487679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34" name="Line 94"/>
          <p:cNvSpPr>
            <a:spLocks noChangeShapeType="1"/>
          </p:cNvSpPr>
          <p:nvPr/>
        </p:nvSpPr>
        <p:spPr bwMode="auto">
          <a:xfrm>
            <a:off x="2944813" y="5389032"/>
            <a:ext cx="0" cy="144463"/>
          </a:xfrm>
          <a:prstGeom prst="line">
            <a:avLst/>
          </a:prstGeom>
          <a:noFill/>
          <a:ln w="34925">
            <a:solidFill>
              <a:schemeClr val="tx1"/>
            </a:solidFill>
            <a:round/>
            <a:headEnd/>
            <a:tailEnd/>
          </a:ln>
        </p:spPr>
        <p:txBody>
          <a:bodyPr/>
          <a:lstStyle/>
          <a:p>
            <a:endParaRPr lang="en-US"/>
          </a:p>
        </p:txBody>
      </p:sp>
      <p:sp>
        <p:nvSpPr>
          <p:cNvPr id="2282535" name="Rectangle 11"/>
          <p:cNvSpPr>
            <a:spLocks noChangeArrowheads="1"/>
          </p:cNvSpPr>
          <p:nvPr/>
        </p:nvSpPr>
        <p:spPr bwMode="auto">
          <a:xfrm>
            <a:off x="3706813"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6" name="Line 48"/>
          <p:cNvSpPr>
            <a:spLocks noChangeShapeType="1"/>
          </p:cNvSpPr>
          <p:nvPr/>
        </p:nvSpPr>
        <p:spPr bwMode="auto">
          <a:xfrm>
            <a:off x="4319588" y="4665663"/>
            <a:ext cx="1587" cy="274637"/>
          </a:xfrm>
          <a:prstGeom prst="line">
            <a:avLst/>
          </a:prstGeom>
          <a:noFill/>
          <a:ln w="36720">
            <a:solidFill>
              <a:srgbClr val="FF0000"/>
            </a:solidFill>
            <a:round/>
            <a:headEnd/>
            <a:tailEnd/>
          </a:ln>
        </p:spPr>
        <p:txBody>
          <a:bodyPr/>
          <a:lstStyle/>
          <a:p>
            <a:endParaRPr lang="en-US"/>
          </a:p>
        </p:txBody>
      </p:sp>
      <p:sp>
        <p:nvSpPr>
          <p:cNvPr id="2282537" name="Rectangle 12"/>
          <p:cNvSpPr>
            <a:spLocks noChangeArrowheads="1"/>
          </p:cNvSpPr>
          <p:nvPr/>
        </p:nvSpPr>
        <p:spPr bwMode="auto">
          <a:xfrm>
            <a:off x="3781425" y="4881561"/>
            <a:ext cx="1079500" cy="493712"/>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RF Database</a:t>
            </a:r>
            <a:endParaRPr lang="en-US" sz="1600" dirty="0">
              <a:solidFill>
                <a:srgbClr val="000000"/>
              </a:solidFill>
            </a:endParaRPr>
          </a:p>
        </p:txBody>
      </p:sp>
      <p:sp>
        <p:nvSpPr>
          <p:cNvPr id="2282538" name="Rectangle 12"/>
          <p:cNvSpPr>
            <a:spLocks noChangeArrowheads="1"/>
          </p:cNvSpPr>
          <p:nvPr/>
        </p:nvSpPr>
        <p:spPr bwMode="auto">
          <a:xfrm>
            <a:off x="3781425" y="4875211"/>
            <a:ext cx="53657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40" name="Line 100"/>
          <p:cNvSpPr>
            <a:spLocks noChangeShapeType="1"/>
          </p:cNvSpPr>
          <p:nvPr/>
        </p:nvSpPr>
        <p:spPr bwMode="auto">
          <a:xfrm>
            <a:off x="4311650" y="5387445"/>
            <a:ext cx="0" cy="144462"/>
          </a:xfrm>
          <a:prstGeom prst="line">
            <a:avLst/>
          </a:prstGeom>
          <a:noFill/>
          <a:ln w="34925">
            <a:solidFill>
              <a:schemeClr val="tx1"/>
            </a:solidFill>
            <a:round/>
            <a:headEnd/>
            <a:tailEnd/>
          </a:ln>
        </p:spPr>
        <p:txBody>
          <a:bodyPr/>
          <a:lstStyle/>
          <a:p>
            <a:endParaRPr lang="en-US"/>
          </a:p>
        </p:txBody>
      </p:sp>
      <p:sp>
        <p:nvSpPr>
          <p:cNvPr id="2282541" name="Rectangle 11"/>
          <p:cNvSpPr>
            <a:spLocks noChangeArrowheads="1"/>
          </p:cNvSpPr>
          <p:nvPr/>
        </p:nvSpPr>
        <p:spPr bwMode="auto">
          <a:xfrm>
            <a:off x="50577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2" name="Line 48"/>
          <p:cNvSpPr>
            <a:spLocks noChangeShapeType="1"/>
          </p:cNvSpPr>
          <p:nvPr/>
        </p:nvSpPr>
        <p:spPr bwMode="auto">
          <a:xfrm>
            <a:off x="5670550" y="4667250"/>
            <a:ext cx="1588" cy="274638"/>
          </a:xfrm>
          <a:prstGeom prst="line">
            <a:avLst/>
          </a:prstGeom>
          <a:noFill/>
          <a:ln w="36720">
            <a:solidFill>
              <a:srgbClr val="FF0000"/>
            </a:solidFill>
            <a:round/>
            <a:headEnd/>
            <a:tailEnd/>
          </a:ln>
        </p:spPr>
        <p:txBody>
          <a:bodyPr/>
          <a:lstStyle/>
          <a:p>
            <a:endParaRPr lang="en-US"/>
          </a:p>
        </p:txBody>
      </p:sp>
      <p:sp>
        <p:nvSpPr>
          <p:cNvPr id="2282543" name="Rectangle 12"/>
          <p:cNvSpPr>
            <a:spLocks noChangeArrowheads="1"/>
          </p:cNvSpPr>
          <p:nvPr/>
        </p:nvSpPr>
        <p:spPr bwMode="auto">
          <a:xfrm>
            <a:off x="5132388" y="488314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Vac</a:t>
            </a:r>
            <a:r>
              <a:rPr lang="en-US" sz="1600" dirty="0" smtClean="0">
                <a:solidFill>
                  <a:srgbClr val="000000"/>
                </a:solidFill>
              </a:rPr>
              <a:t> Database</a:t>
            </a:r>
            <a:endParaRPr lang="en-US" sz="1600" dirty="0">
              <a:solidFill>
                <a:srgbClr val="000000"/>
              </a:solidFill>
            </a:endParaRPr>
          </a:p>
        </p:txBody>
      </p:sp>
      <p:sp>
        <p:nvSpPr>
          <p:cNvPr id="2282544" name="Rectangle 12"/>
          <p:cNvSpPr>
            <a:spLocks noChangeArrowheads="1"/>
          </p:cNvSpPr>
          <p:nvPr/>
        </p:nvSpPr>
        <p:spPr bwMode="auto">
          <a:xfrm>
            <a:off x="5132388" y="487679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46" name="Line 106"/>
          <p:cNvSpPr>
            <a:spLocks noChangeShapeType="1"/>
          </p:cNvSpPr>
          <p:nvPr/>
        </p:nvSpPr>
        <p:spPr bwMode="auto">
          <a:xfrm>
            <a:off x="5662613" y="5389032"/>
            <a:ext cx="0" cy="144463"/>
          </a:xfrm>
          <a:prstGeom prst="line">
            <a:avLst/>
          </a:prstGeom>
          <a:noFill/>
          <a:ln w="34925">
            <a:solidFill>
              <a:schemeClr val="tx1"/>
            </a:solidFill>
            <a:round/>
            <a:headEnd/>
            <a:tailEnd/>
          </a:ln>
        </p:spPr>
        <p:txBody>
          <a:bodyPr/>
          <a:lstStyle/>
          <a:p>
            <a:endParaRPr lang="en-US"/>
          </a:p>
        </p:txBody>
      </p:sp>
      <p:sp>
        <p:nvSpPr>
          <p:cNvPr id="2282547" name="Rectangle 11"/>
          <p:cNvSpPr>
            <a:spLocks noChangeArrowheads="1"/>
          </p:cNvSpPr>
          <p:nvPr/>
        </p:nvSpPr>
        <p:spPr bwMode="auto">
          <a:xfrm>
            <a:off x="6424613" y="552397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8" name="Line 48"/>
          <p:cNvSpPr>
            <a:spLocks noChangeShapeType="1"/>
          </p:cNvSpPr>
          <p:nvPr/>
        </p:nvSpPr>
        <p:spPr bwMode="auto">
          <a:xfrm>
            <a:off x="7037388" y="4660900"/>
            <a:ext cx="1587" cy="274638"/>
          </a:xfrm>
          <a:prstGeom prst="line">
            <a:avLst/>
          </a:prstGeom>
          <a:noFill/>
          <a:ln w="36720">
            <a:solidFill>
              <a:srgbClr val="FF0000"/>
            </a:solidFill>
            <a:round/>
            <a:headEnd/>
            <a:tailEnd/>
          </a:ln>
        </p:spPr>
        <p:txBody>
          <a:bodyPr/>
          <a:lstStyle/>
          <a:p>
            <a:endParaRPr lang="en-US"/>
          </a:p>
        </p:txBody>
      </p:sp>
      <p:sp>
        <p:nvSpPr>
          <p:cNvPr id="2282549" name="Rectangle 12"/>
          <p:cNvSpPr>
            <a:spLocks noChangeArrowheads="1"/>
          </p:cNvSpPr>
          <p:nvPr/>
        </p:nvSpPr>
        <p:spPr bwMode="auto">
          <a:xfrm>
            <a:off x="6499225" y="487679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Util</a:t>
            </a:r>
            <a:r>
              <a:rPr lang="en-US" sz="1600" dirty="0" smtClean="0">
                <a:solidFill>
                  <a:srgbClr val="000000"/>
                </a:solidFill>
              </a:rPr>
              <a:t> Database</a:t>
            </a:r>
            <a:endParaRPr lang="en-US" sz="1600" dirty="0">
              <a:solidFill>
                <a:srgbClr val="000000"/>
              </a:solidFill>
            </a:endParaRPr>
          </a:p>
        </p:txBody>
      </p:sp>
      <p:sp>
        <p:nvSpPr>
          <p:cNvPr id="2282550" name="Rectangle 12"/>
          <p:cNvSpPr>
            <a:spLocks noChangeArrowheads="1"/>
          </p:cNvSpPr>
          <p:nvPr/>
        </p:nvSpPr>
        <p:spPr bwMode="auto">
          <a:xfrm>
            <a:off x="6499225" y="4870448"/>
            <a:ext cx="53657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52" name="Line 112"/>
          <p:cNvSpPr>
            <a:spLocks noChangeShapeType="1"/>
          </p:cNvSpPr>
          <p:nvPr/>
        </p:nvSpPr>
        <p:spPr bwMode="auto">
          <a:xfrm>
            <a:off x="7029450" y="5382682"/>
            <a:ext cx="0" cy="144463"/>
          </a:xfrm>
          <a:prstGeom prst="line">
            <a:avLst/>
          </a:prstGeom>
          <a:noFill/>
          <a:ln w="34925">
            <a:solidFill>
              <a:schemeClr val="tx1"/>
            </a:solidFill>
            <a:round/>
            <a:headEnd/>
            <a:tailEnd/>
          </a:ln>
        </p:spPr>
        <p:txBody>
          <a:bodyPr/>
          <a:lstStyle/>
          <a:p>
            <a:endParaRPr lang="en-US"/>
          </a:p>
        </p:txBody>
      </p:sp>
      <p:sp>
        <p:nvSpPr>
          <p:cNvPr id="2282559" name="Rectangle 25"/>
          <p:cNvSpPr>
            <a:spLocks noChangeArrowheads="1"/>
          </p:cNvSpPr>
          <p:nvPr/>
        </p:nvSpPr>
        <p:spPr bwMode="auto">
          <a:xfrm>
            <a:off x="4205287" y="1203325"/>
            <a:ext cx="1492250" cy="620713"/>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smtClean="0">
                <a:solidFill>
                  <a:srgbClr val="000000"/>
                </a:solidFill>
              </a:rPr>
              <a:t>Matlab</a:t>
            </a:r>
            <a:r>
              <a:rPr lang="en-US" dirty="0" smtClean="0">
                <a:solidFill>
                  <a:srgbClr val="000000"/>
                </a:solidFill>
              </a:rPr>
              <a:t>, SDDS, </a:t>
            </a:r>
            <a:r>
              <a:rPr lang="en-US" dirty="0" smtClean="0"/>
              <a:t>Python</a:t>
            </a:r>
            <a:endParaRPr lang="en-US" dirty="0"/>
          </a:p>
        </p:txBody>
      </p:sp>
      <p:sp>
        <p:nvSpPr>
          <p:cNvPr id="2282560" name="Line 48"/>
          <p:cNvSpPr>
            <a:spLocks noChangeShapeType="1"/>
          </p:cNvSpPr>
          <p:nvPr/>
        </p:nvSpPr>
        <p:spPr bwMode="auto">
          <a:xfrm>
            <a:off x="5040316" y="2056895"/>
            <a:ext cx="1588" cy="273050"/>
          </a:xfrm>
          <a:prstGeom prst="line">
            <a:avLst/>
          </a:prstGeom>
          <a:noFill/>
          <a:ln w="36720">
            <a:solidFill>
              <a:srgbClr val="FF0000"/>
            </a:solidFill>
            <a:round/>
            <a:headEnd/>
            <a:tailEnd/>
          </a:ln>
        </p:spPr>
        <p:txBody>
          <a:bodyPr/>
          <a:lstStyle/>
          <a:p>
            <a:endParaRPr lang="en-US"/>
          </a:p>
        </p:txBody>
      </p:sp>
      <p:sp>
        <p:nvSpPr>
          <p:cNvPr id="2282561" name="Rectangle 26"/>
          <p:cNvSpPr>
            <a:spLocks noChangeArrowheads="1"/>
          </p:cNvSpPr>
          <p:nvPr/>
        </p:nvSpPr>
        <p:spPr bwMode="auto">
          <a:xfrm>
            <a:off x="4205288" y="1801813"/>
            <a:ext cx="835027" cy="255587"/>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sp>
        <p:nvSpPr>
          <p:cNvPr id="2282580" name="Rectangle 11"/>
          <p:cNvSpPr>
            <a:spLocks noChangeArrowheads="1"/>
          </p:cNvSpPr>
          <p:nvPr/>
        </p:nvSpPr>
        <p:spPr bwMode="auto">
          <a:xfrm>
            <a:off x="7761288" y="5553074"/>
            <a:ext cx="1279525" cy="472555"/>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Diamond</a:t>
            </a:r>
            <a:r>
              <a:rPr lang="en-US" sz="1400" dirty="0" smtClean="0">
                <a:solidFill>
                  <a:srgbClr val="000000"/>
                </a:solidFill>
              </a:rPr>
              <a:t> </a:t>
            </a:r>
            <a:r>
              <a:rPr lang="en-US" sz="1400" dirty="0">
                <a:solidFill>
                  <a:srgbClr val="000000"/>
                </a:solidFill>
              </a:rPr>
              <a:t>Simulation</a:t>
            </a:r>
          </a:p>
        </p:txBody>
      </p:sp>
      <p:sp>
        <p:nvSpPr>
          <p:cNvPr id="2282581" name="Line 48"/>
          <p:cNvSpPr>
            <a:spLocks noChangeShapeType="1"/>
          </p:cNvSpPr>
          <p:nvPr/>
        </p:nvSpPr>
        <p:spPr bwMode="auto">
          <a:xfrm>
            <a:off x="8374063" y="4656138"/>
            <a:ext cx="1587" cy="274637"/>
          </a:xfrm>
          <a:prstGeom prst="line">
            <a:avLst/>
          </a:prstGeom>
          <a:noFill/>
          <a:ln w="36720">
            <a:solidFill>
              <a:srgbClr val="FF0000"/>
            </a:solidFill>
            <a:round/>
            <a:headEnd/>
            <a:tailEnd/>
          </a:ln>
        </p:spPr>
        <p:txBody>
          <a:bodyPr/>
          <a:lstStyle/>
          <a:p>
            <a:endParaRPr lang="en-US"/>
          </a:p>
        </p:txBody>
      </p:sp>
      <p:sp>
        <p:nvSpPr>
          <p:cNvPr id="2282582" name="Rectangle 12"/>
          <p:cNvSpPr>
            <a:spLocks noChangeArrowheads="1"/>
          </p:cNvSpPr>
          <p:nvPr/>
        </p:nvSpPr>
        <p:spPr bwMode="auto">
          <a:xfrm>
            <a:off x="7835900" y="4922838"/>
            <a:ext cx="1079500" cy="493712"/>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a:solidFill>
                  <a:srgbClr val="000000"/>
                </a:solidFill>
              </a:rPr>
              <a:t>Diag</a:t>
            </a:r>
            <a:r>
              <a:rPr lang="en-US" sz="1600" dirty="0">
                <a:solidFill>
                  <a:srgbClr val="000000"/>
                </a:solidFill>
              </a:rPr>
              <a:t> &amp; PS</a:t>
            </a:r>
          </a:p>
        </p:txBody>
      </p:sp>
      <p:sp>
        <p:nvSpPr>
          <p:cNvPr id="2282583" name="Rectangle 12"/>
          <p:cNvSpPr>
            <a:spLocks noChangeArrowheads="1"/>
          </p:cNvSpPr>
          <p:nvPr/>
        </p:nvSpPr>
        <p:spPr bwMode="auto">
          <a:xfrm>
            <a:off x="7835900" y="4916488"/>
            <a:ext cx="53022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85" name="Line 73"/>
          <p:cNvSpPr>
            <a:spLocks noChangeShapeType="1"/>
          </p:cNvSpPr>
          <p:nvPr/>
        </p:nvSpPr>
        <p:spPr bwMode="auto">
          <a:xfrm>
            <a:off x="8366125" y="5411788"/>
            <a:ext cx="0" cy="144462"/>
          </a:xfrm>
          <a:prstGeom prst="line">
            <a:avLst/>
          </a:prstGeom>
          <a:noFill/>
          <a:ln w="34925">
            <a:solidFill>
              <a:schemeClr val="tx1"/>
            </a:solidFill>
            <a:round/>
            <a:headEnd/>
            <a:tailEnd/>
          </a:ln>
        </p:spPr>
        <p:txBody>
          <a:bodyPr/>
          <a:lstStyle/>
          <a:p>
            <a:endParaRPr lang="en-US"/>
          </a:p>
        </p:txBody>
      </p:sp>
      <p:grpSp>
        <p:nvGrpSpPr>
          <p:cNvPr id="97" name="Group 62"/>
          <p:cNvGrpSpPr>
            <a:grpSpLocks/>
          </p:cNvGrpSpPr>
          <p:nvPr/>
        </p:nvGrpSpPr>
        <p:grpSpPr bwMode="auto">
          <a:xfrm>
            <a:off x="7490939" y="1211257"/>
            <a:ext cx="1470025" cy="1119187"/>
            <a:chOff x="6026150" y="1874838"/>
            <a:chExt cx="1263650" cy="1119855"/>
          </a:xfrm>
          <a:solidFill>
            <a:srgbClr val="FFFFCC"/>
          </a:solidFill>
        </p:grpSpPr>
        <p:sp>
          <p:nvSpPr>
            <p:cNvPr id="98" name="Rectangle 28"/>
            <p:cNvSpPr>
              <a:spLocks noChangeArrowheads="1"/>
            </p:cNvSpPr>
            <p:nvPr/>
          </p:nvSpPr>
          <p:spPr bwMode="auto">
            <a:xfrm>
              <a:off x="6026150" y="1874838"/>
              <a:ext cx="1263650" cy="592137"/>
            </a:xfrm>
            <a:prstGeom prst="rect">
              <a:avLst/>
            </a:prstGeom>
            <a:grp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Channel </a:t>
              </a:r>
              <a:r>
                <a:rPr lang="en-US" dirty="0" err="1" smtClean="0">
                  <a:solidFill>
                    <a:srgbClr val="000000"/>
                  </a:solidFill>
                </a:rPr>
                <a:t>Archiver</a:t>
              </a:r>
              <a:endParaRPr lang="en-US" dirty="0">
                <a:solidFill>
                  <a:srgbClr val="000000"/>
                </a:solidFill>
              </a:endParaRPr>
            </a:p>
          </p:txBody>
        </p:sp>
        <p:sp>
          <p:nvSpPr>
            <p:cNvPr id="99" name="Line 48"/>
            <p:cNvSpPr>
              <a:spLocks noChangeShapeType="1"/>
            </p:cNvSpPr>
            <p:nvPr/>
          </p:nvSpPr>
          <p:spPr bwMode="auto">
            <a:xfrm>
              <a:off x="6648450" y="2720975"/>
              <a:ext cx="1588" cy="273718"/>
            </a:xfrm>
            <a:prstGeom prst="line">
              <a:avLst/>
            </a:prstGeom>
            <a:grpFill/>
            <a:ln w="36720">
              <a:solidFill>
                <a:srgbClr val="FF0000"/>
              </a:solidFill>
              <a:round/>
              <a:headEnd/>
              <a:tailEnd/>
            </a:ln>
          </p:spPr>
          <p:txBody>
            <a:bodyPr/>
            <a:lstStyle/>
            <a:p>
              <a:endParaRPr lang="en-US"/>
            </a:p>
          </p:txBody>
        </p:sp>
        <p:sp>
          <p:nvSpPr>
            <p:cNvPr id="100" name="Rectangle 29"/>
            <p:cNvSpPr>
              <a:spLocks noChangeArrowheads="1"/>
            </p:cNvSpPr>
            <p:nvPr/>
          </p:nvSpPr>
          <p:spPr bwMode="auto">
            <a:xfrm>
              <a:off x="6026151" y="2473325"/>
              <a:ext cx="631825" cy="269875"/>
            </a:xfrm>
            <a:prstGeom prst="rect">
              <a:avLst/>
            </a:prstGeom>
            <a:grp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57" name="Rectangle 29"/>
          <p:cNvSpPr>
            <a:spLocks noChangeArrowheads="1"/>
          </p:cNvSpPr>
          <p:nvPr/>
        </p:nvSpPr>
        <p:spPr bwMode="auto">
          <a:xfrm>
            <a:off x="5933012" y="1538442"/>
            <a:ext cx="1212856" cy="269714"/>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PVManager</a:t>
            </a:r>
            <a:endParaRPr lang="en-US" sz="1600" dirty="0">
              <a:solidFill>
                <a:srgbClr val="000000"/>
              </a:solidFill>
            </a:endParaRPr>
          </a:p>
        </p:txBody>
      </p:sp>
      <p:sp>
        <p:nvSpPr>
          <p:cNvPr id="58" name="Rectangle 14"/>
          <p:cNvSpPr>
            <a:spLocks noChangeArrowheads="1"/>
          </p:cNvSpPr>
          <p:nvPr/>
        </p:nvSpPr>
        <p:spPr bwMode="auto">
          <a:xfrm>
            <a:off x="6698309" y="2586038"/>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XML/HTTP</a:t>
            </a:r>
            <a:endParaRPr lang="en-US" dirty="0">
              <a:solidFill>
                <a:srgbClr val="000000"/>
              </a:solidFill>
            </a:endParaRPr>
          </a:p>
        </p:txBody>
      </p:sp>
      <p:sp>
        <p:nvSpPr>
          <p:cNvPr id="59" name="Rectangle 15"/>
          <p:cNvSpPr>
            <a:spLocks noChangeArrowheads="1"/>
          </p:cNvSpPr>
          <p:nvPr/>
        </p:nvSpPr>
        <p:spPr bwMode="auto">
          <a:xfrm>
            <a:off x="6698309" y="2886075"/>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000000"/>
                </a:solidFill>
              </a:rPr>
              <a:t>Channel Finder </a:t>
            </a:r>
            <a:r>
              <a:rPr lang="en-US" sz="1200" b="1" dirty="0" err="1">
                <a:solidFill>
                  <a:srgbClr val="000000"/>
                </a:solidFill>
              </a:rPr>
              <a:t>Svr</a:t>
            </a:r>
            <a:endParaRPr lang="en-US" sz="1200" b="1" dirty="0">
              <a:solidFill>
                <a:srgbClr val="000000"/>
              </a:solidFill>
            </a:endParaRPr>
          </a:p>
        </p:txBody>
      </p:sp>
      <p:sp>
        <p:nvSpPr>
          <p:cNvPr id="60" name="Rectangle 15"/>
          <p:cNvSpPr>
            <a:spLocks noChangeArrowheads="1"/>
          </p:cNvSpPr>
          <p:nvPr/>
        </p:nvSpPr>
        <p:spPr bwMode="auto">
          <a:xfrm>
            <a:off x="6699897" y="3252788"/>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SQL</a:t>
            </a:r>
          </a:p>
        </p:txBody>
      </p:sp>
      <p:sp>
        <p:nvSpPr>
          <p:cNvPr id="61" name="Line 77"/>
          <p:cNvSpPr>
            <a:spLocks noChangeShapeType="1"/>
          </p:cNvSpPr>
          <p:nvPr/>
        </p:nvSpPr>
        <p:spPr bwMode="auto">
          <a:xfrm>
            <a:off x="7211072" y="3649663"/>
            <a:ext cx="0" cy="144462"/>
          </a:xfrm>
          <a:prstGeom prst="line">
            <a:avLst/>
          </a:prstGeom>
          <a:noFill/>
          <a:ln w="34925">
            <a:solidFill>
              <a:schemeClr val="tx1"/>
            </a:solidFill>
            <a:round/>
            <a:headEnd/>
            <a:tailEnd/>
          </a:ln>
        </p:spPr>
        <p:txBody>
          <a:bodyPr/>
          <a:lstStyle/>
          <a:p>
            <a:endParaRPr lang="en-US"/>
          </a:p>
        </p:txBody>
      </p:sp>
      <p:sp>
        <p:nvSpPr>
          <p:cNvPr id="63" name="Text Box 79"/>
          <p:cNvSpPr txBox="1">
            <a:spLocks noChangeArrowheads="1"/>
          </p:cNvSpPr>
          <p:nvPr/>
        </p:nvSpPr>
        <p:spPr bwMode="auto">
          <a:xfrm>
            <a:off x="6906272" y="3890963"/>
            <a:ext cx="579437" cy="366712"/>
          </a:xfrm>
          <a:prstGeom prst="rect">
            <a:avLst/>
          </a:prstGeom>
          <a:noFill/>
          <a:ln w="9525">
            <a:noFill/>
            <a:miter lim="800000"/>
            <a:headEnd/>
            <a:tailEnd/>
          </a:ln>
        </p:spPr>
        <p:txBody>
          <a:bodyPr wrap="none">
            <a:spAutoFit/>
          </a:bodyPr>
          <a:lstStyle/>
          <a:p>
            <a:r>
              <a:rPr lang="en-US" dirty="0"/>
              <a:t>RDB</a:t>
            </a:r>
          </a:p>
        </p:txBody>
      </p:sp>
      <p:sp>
        <p:nvSpPr>
          <p:cNvPr id="64" name="Line 48"/>
          <p:cNvSpPr>
            <a:spLocks noChangeShapeType="1"/>
          </p:cNvSpPr>
          <p:nvPr/>
        </p:nvSpPr>
        <p:spPr bwMode="auto">
          <a:xfrm>
            <a:off x="7266561" y="2079108"/>
            <a:ext cx="1847" cy="513808"/>
          </a:xfrm>
          <a:prstGeom prst="line">
            <a:avLst/>
          </a:prstGeom>
          <a:noFill/>
          <a:ln w="36720">
            <a:solidFill>
              <a:srgbClr val="D8FF6B"/>
            </a:solidFill>
            <a:round/>
            <a:headEnd/>
            <a:tailEnd/>
          </a:ln>
        </p:spPr>
        <p:txBody>
          <a:bodyPr/>
          <a:lstStyle/>
          <a:p>
            <a:endParaRPr lang="en-US"/>
          </a:p>
        </p:txBody>
      </p:sp>
      <p:sp>
        <p:nvSpPr>
          <p:cNvPr id="3" name="Rectangle 2"/>
          <p:cNvSpPr/>
          <p:nvPr/>
        </p:nvSpPr>
        <p:spPr bwMode="auto">
          <a:xfrm>
            <a:off x="7145870" y="1549038"/>
            <a:ext cx="248706" cy="523180"/>
          </a:xfrm>
          <a:prstGeom prst="rect">
            <a:avLst/>
          </a:prstGeom>
          <a:solidFill>
            <a:srgbClr val="CCFF99"/>
          </a:solidFill>
          <a:ln w="28575"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spAutoFit/>
          </a:bodyPr>
          <a:lstStyle/>
          <a:p>
            <a:pPr marL="0" marR="0" indent="0" algn="l" defTabSz="914400" rtl="0" eaLnBrk="0" fontAlgn="base" latinLnBrk="0" hangingPunct="0">
              <a:lnSpc>
                <a:spcPct val="90000"/>
              </a:lnSpc>
              <a:spcBef>
                <a:spcPct val="50000"/>
              </a:spcBef>
              <a:spcAft>
                <a:spcPct val="0"/>
              </a:spcAft>
              <a:buClr>
                <a:schemeClr val="folHlink"/>
              </a:buClr>
              <a:buSzPct val="135000"/>
              <a:buFontTx/>
              <a:buNone/>
              <a:tabLst/>
            </a:pPr>
            <a:endParaRPr kumimoji="0" lang="en-US" sz="1800" b="0" i="0" u="none" strike="noStrike" cap="none" normalizeH="0" baseline="0" smtClean="0">
              <a:ln>
                <a:noFill/>
              </a:ln>
              <a:solidFill>
                <a:schemeClr val="tx1"/>
              </a:solidFill>
              <a:effectLst/>
              <a:latin typeface="Arial Narrow" pitchFamily="34" charset="0"/>
              <a:ea typeface="Osaka" charset="-128"/>
            </a:endParaRPr>
          </a:p>
        </p:txBody>
      </p:sp>
      <p:sp>
        <p:nvSpPr>
          <p:cNvPr id="4" name="TextBox 3"/>
          <p:cNvSpPr txBox="1"/>
          <p:nvPr/>
        </p:nvSpPr>
        <p:spPr>
          <a:xfrm>
            <a:off x="7145618" y="1591047"/>
            <a:ext cx="245580" cy="461665"/>
          </a:xfrm>
          <a:prstGeom prst="rect">
            <a:avLst/>
          </a:prstGeom>
          <a:solidFill>
            <a:srgbClr val="CCFF99"/>
          </a:solidFill>
        </p:spPr>
        <p:txBody>
          <a:bodyPr wrap="none" rtlCol="0">
            <a:spAutoFit/>
          </a:bodyPr>
          <a:lstStyle/>
          <a:p>
            <a:r>
              <a:rPr lang="en-US" sz="800" dirty="0" smtClean="0"/>
              <a:t>C</a:t>
            </a:r>
          </a:p>
          <a:p>
            <a:r>
              <a:rPr lang="en-US" sz="800" dirty="0" smtClean="0"/>
              <a:t>F</a:t>
            </a:r>
          </a:p>
          <a:p>
            <a:r>
              <a:rPr lang="en-US" sz="800" dirty="0"/>
              <a:t>C</a:t>
            </a:r>
          </a:p>
        </p:txBody>
      </p:sp>
      <p:sp>
        <p:nvSpPr>
          <p:cNvPr id="67" name="Rectangle 29"/>
          <p:cNvSpPr>
            <a:spLocks noChangeArrowheads="1"/>
          </p:cNvSpPr>
          <p:nvPr/>
        </p:nvSpPr>
        <p:spPr bwMode="auto">
          <a:xfrm>
            <a:off x="2096030" y="1809393"/>
            <a:ext cx="63182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68" name="Rectangle 29"/>
          <p:cNvSpPr>
            <a:spLocks noChangeArrowheads="1"/>
          </p:cNvSpPr>
          <p:nvPr/>
        </p:nvSpPr>
        <p:spPr bwMode="auto">
          <a:xfrm>
            <a:off x="4997981" y="1803046"/>
            <a:ext cx="701786" cy="250653"/>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69" name="Rectangle 29"/>
          <p:cNvSpPr>
            <a:spLocks noChangeArrowheads="1"/>
          </p:cNvSpPr>
          <p:nvPr/>
        </p:nvSpPr>
        <p:spPr bwMode="auto">
          <a:xfrm>
            <a:off x="1616605" y="4883148"/>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0" name="Rectangle 29"/>
          <p:cNvSpPr>
            <a:spLocks noChangeArrowheads="1"/>
          </p:cNvSpPr>
          <p:nvPr/>
        </p:nvSpPr>
        <p:spPr bwMode="auto">
          <a:xfrm>
            <a:off x="2954385" y="4874675"/>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1" name="Rectangle 29"/>
          <p:cNvSpPr>
            <a:spLocks noChangeArrowheads="1"/>
          </p:cNvSpPr>
          <p:nvPr/>
        </p:nvSpPr>
        <p:spPr bwMode="auto">
          <a:xfrm>
            <a:off x="4317566" y="4874669"/>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2" name="Rectangle 29"/>
          <p:cNvSpPr>
            <a:spLocks noChangeArrowheads="1"/>
          </p:cNvSpPr>
          <p:nvPr/>
        </p:nvSpPr>
        <p:spPr bwMode="auto">
          <a:xfrm>
            <a:off x="5680747" y="4874663"/>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3" name="Rectangle 29"/>
          <p:cNvSpPr>
            <a:spLocks noChangeArrowheads="1"/>
          </p:cNvSpPr>
          <p:nvPr/>
        </p:nvSpPr>
        <p:spPr bwMode="auto">
          <a:xfrm>
            <a:off x="7043928" y="4866190"/>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4" name="Rectangle 29"/>
          <p:cNvSpPr>
            <a:spLocks noChangeArrowheads="1"/>
          </p:cNvSpPr>
          <p:nvPr/>
        </p:nvSpPr>
        <p:spPr bwMode="auto">
          <a:xfrm>
            <a:off x="8373241" y="4916986"/>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5" name="Rectangle 14"/>
          <p:cNvSpPr>
            <a:spLocks noChangeArrowheads="1"/>
          </p:cNvSpPr>
          <p:nvPr/>
        </p:nvSpPr>
        <p:spPr bwMode="auto">
          <a:xfrm>
            <a:off x="4420680" y="2594499"/>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76" name="Rectangle 15"/>
          <p:cNvSpPr>
            <a:spLocks noChangeArrowheads="1"/>
          </p:cNvSpPr>
          <p:nvPr/>
        </p:nvSpPr>
        <p:spPr bwMode="auto">
          <a:xfrm>
            <a:off x="4420680" y="2894536"/>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000000"/>
                </a:solidFill>
              </a:rPr>
              <a:t>Gather Service</a:t>
            </a:r>
            <a:endParaRPr lang="en-US" sz="1200" b="1" dirty="0">
              <a:solidFill>
                <a:srgbClr val="000000"/>
              </a:solidFill>
            </a:endParaRPr>
          </a:p>
        </p:txBody>
      </p:sp>
      <p:sp>
        <p:nvSpPr>
          <p:cNvPr id="77" name="Rectangle 15"/>
          <p:cNvSpPr>
            <a:spLocks noChangeArrowheads="1"/>
          </p:cNvSpPr>
          <p:nvPr/>
        </p:nvSpPr>
        <p:spPr bwMode="auto">
          <a:xfrm>
            <a:off x="4422268" y="3261249"/>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CAC</a:t>
            </a:r>
            <a:endParaRPr lang="en-US" sz="1400" dirty="0">
              <a:solidFill>
                <a:srgbClr val="000000"/>
              </a:solidFill>
            </a:endParaRPr>
          </a:p>
        </p:txBody>
      </p:sp>
      <p:sp>
        <p:nvSpPr>
          <p:cNvPr id="78" name="Line 48"/>
          <p:cNvSpPr>
            <a:spLocks noChangeShapeType="1"/>
          </p:cNvSpPr>
          <p:nvPr/>
        </p:nvSpPr>
        <p:spPr bwMode="auto">
          <a:xfrm>
            <a:off x="4946146" y="2336276"/>
            <a:ext cx="1588" cy="273050"/>
          </a:xfrm>
          <a:prstGeom prst="line">
            <a:avLst/>
          </a:prstGeom>
          <a:noFill/>
          <a:ln w="36720">
            <a:solidFill>
              <a:srgbClr val="CCFF99"/>
            </a:solidFill>
            <a:round/>
            <a:headEnd/>
            <a:tailEnd/>
          </a:ln>
        </p:spPr>
        <p:txBody>
          <a:bodyPr/>
          <a:lstStyle/>
          <a:p>
            <a:endParaRPr lang="en-US"/>
          </a:p>
        </p:txBody>
      </p:sp>
      <p:sp>
        <p:nvSpPr>
          <p:cNvPr id="79" name="Line 48"/>
          <p:cNvSpPr>
            <a:spLocks noChangeShapeType="1"/>
          </p:cNvSpPr>
          <p:nvPr/>
        </p:nvSpPr>
        <p:spPr bwMode="auto">
          <a:xfrm>
            <a:off x="4971346" y="3657599"/>
            <a:ext cx="1588" cy="957263"/>
          </a:xfrm>
          <a:prstGeom prst="line">
            <a:avLst/>
          </a:prstGeom>
          <a:noFill/>
          <a:ln w="36720">
            <a:solidFill>
              <a:srgbClr val="CCFF99"/>
            </a:solidFill>
            <a:round/>
            <a:headEnd/>
            <a:tailEnd/>
          </a:ln>
        </p:spPr>
        <p:txBody>
          <a:bodyPr/>
          <a:lstStyle/>
          <a:p>
            <a:endParaRPr lang="en-US"/>
          </a:p>
        </p:txBody>
      </p:sp>
      <p:sp>
        <p:nvSpPr>
          <p:cNvPr id="80" name="Rectangle 14"/>
          <p:cNvSpPr>
            <a:spLocks noChangeArrowheads="1"/>
          </p:cNvSpPr>
          <p:nvPr/>
        </p:nvSpPr>
        <p:spPr bwMode="auto">
          <a:xfrm>
            <a:off x="5501357" y="2886075"/>
            <a:ext cx="710532" cy="386286"/>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Xml/http</a:t>
            </a:r>
            <a:endParaRPr lang="en-US" dirty="0">
              <a:solidFill>
                <a:srgbClr val="000000"/>
              </a:solidFill>
            </a:endParaRPr>
          </a:p>
        </p:txBody>
      </p:sp>
      <p:cxnSp>
        <p:nvCxnSpPr>
          <p:cNvPr id="6" name="Straight Connector 5"/>
          <p:cNvCxnSpPr>
            <a:stCxn id="59" idx="1"/>
            <a:endCxn id="80" idx="3"/>
          </p:cNvCxnSpPr>
          <p:nvPr/>
        </p:nvCxnSpPr>
        <p:spPr bwMode="auto">
          <a:xfrm flipH="1">
            <a:off x="6211889" y="3074988"/>
            <a:ext cx="486420" cy="4230"/>
          </a:xfrm>
          <a:prstGeom prst="line">
            <a:avLst/>
          </a:prstGeom>
          <a:noFill/>
          <a:ln w="12700" cap="flat" cmpd="sng" algn="ctr">
            <a:solidFill>
              <a:srgbClr val="CCFF99"/>
            </a:solidFill>
            <a:prstDash val="solid"/>
            <a:round/>
            <a:headEnd type="none" w="med" len="med"/>
            <a:tailEnd type="none" w="med" len="med"/>
          </a:ln>
          <a:effectLst/>
        </p:spPr>
      </p:cxnSp>
      <p:sp>
        <p:nvSpPr>
          <p:cNvPr id="81" name="Rectangle 80"/>
          <p:cNvSpPr/>
          <p:nvPr/>
        </p:nvSpPr>
        <p:spPr>
          <a:xfrm>
            <a:off x="4918955" y="3618858"/>
            <a:ext cx="1391728" cy="646331"/>
          </a:xfrm>
          <a:prstGeom prst="rect">
            <a:avLst/>
          </a:prstGeom>
        </p:spPr>
        <p:txBody>
          <a:bodyPr wrap="none">
            <a:spAutoFit/>
          </a:bodyPr>
          <a:lstStyle/>
          <a:p>
            <a:r>
              <a:rPr lang="en-US" sz="1200" dirty="0"/>
              <a:t>Serves orbit, </a:t>
            </a:r>
            <a:endParaRPr lang="en-US" sz="1200" dirty="0" smtClean="0"/>
          </a:p>
          <a:p>
            <a:r>
              <a:rPr lang="en-US" sz="1200" dirty="0" smtClean="0"/>
              <a:t>magnets</a:t>
            </a:r>
            <a:r>
              <a:rPr lang="en-US" sz="1200" dirty="0"/>
              <a:t>, </a:t>
            </a:r>
            <a:endParaRPr lang="en-US" sz="1200" dirty="0" smtClean="0"/>
          </a:p>
          <a:p>
            <a:r>
              <a:rPr lang="en-US" sz="1200" dirty="0" smtClean="0"/>
              <a:t>any </a:t>
            </a:r>
            <a:r>
              <a:rPr lang="en-US" sz="1200" dirty="0"/>
              <a:t>array of channels</a:t>
            </a:r>
            <a:endParaRPr lang="en-US" sz="1200" dirty="0"/>
          </a:p>
        </p:txBody>
      </p:sp>
    </p:spTree>
    <p:extLst>
      <p:ext uri="{BB962C8B-B14F-4D97-AF65-F5344CB8AC3E}">
        <p14:creationId xmlns:p14="http://schemas.microsoft.com/office/powerpoint/2010/main" val="118117837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AutoShape 78"/>
          <p:cNvSpPr>
            <a:spLocks noChangeArrowheads="1"/>
          </p:cNvSpPr>
          <p:nvPr/>
        </p:nvSpPr>
        <p:spPr bwMode="auto">
          <a:xfrm>
            <a:off x="6947547" y="3806825"/>
            <a:ext cx="515937" cy="439738"/>
          </a:xfrm>
          <a:prstGeom prst="can">
            <a:avLst>
              <a:gd name="adj" fmla="val 25000"/>
            </a:avLst>
          </a:prstGeom>
          <a:solidFill>
            <a:srgbClr val="CCFF99"/>
          </a:solidFill>
          <a:ln w="9525">
            <a:solidFill>
              <a:schemeClr val="tx1"/>
            </a:solidFill>
            <a:round/>
            <a:headEnd/>
            <a:tailEnd/>
          </a:ln>
        </p:spPr>
        <p:txBody>
          <a:bodyPr wrap="none" anchor="ctr"/>
          <a:lstStyle/>
          <a:p>
            <a:endParaRPr lang="en-US"/>
          </a:p>
        </p:txBody>
      </p:sp>
      <p:sp>
        <p:nvSpPr>
          <p:cNvPr id="2282497" name="Rectangle 1"/>
          <p:cNvSpPr>
            <a:spLocks noGrp="1" noChangeArrowheads="1"/>
          </p:cNvSpPr>
          <p:nvPr>
            <p:ph type="title" idx="4294967295"/>
          </p:nvPr>
        </p:nvSpPr>
        <p:spPr>
          <a:xfrm>
            <a:off x="0" y="215900"/>
            <a:ext cx="9147175" cy="590550"/>
          </a:xfrm>
        </p:spPr>
        <p:txBody>
          <a:bodyPr lIns="0" tIns="0" rIns="0" bIns="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smtClean="0">
                <a:solidFill>
                  <a:schemeClr val="tx1"/>
                </a:solidFill>
                <a:cs typeface="Times New Roman" pitchFamily="18" charset="0"/>
              </a:rPr>
              <a:t>Archiver</a:t>
            </a:r>
            <a:r>
              <a:rPr lang="en-US" dirty="0" smtClean="0">
                <a:solidFill>
                  <a:schemeClr val="tx1"/>
                </a:solidFill>
                <a:cs typeface="Times New Roman" pitchFamily="18" charset="0"/>
              </a:rPr>
              <a:t> Modified to Support V4</a:t>
            </a:r>
            <a:endParaRPr lang="en-US" dirty="0" smtClean="0">
              <a:solidFill>
                <a:schemeClr val="tx1"/>
              </a:solidFill>
              <a:cs typeface="Arial" charset="0"/>
            </a:endParaRPr>
          </a:p>
        </p:txBody>
      </p:sp>
      <p:sp>
        <p:nvSpPr>
          <p:cNvPr id="2282498" name="Text Box 7"/>
          <p:cNvSpPr txBox="1">
            <a:spLocks noChangeArrowheads="1"/>
          </p:cNvSpPr>
          <p:nvPr/>
        </p:nvSpPr>
        <p:spPr bwMode="auto">
          <a:xfrm>
            <a:off x="200025" y="4948236"/>
            <a:ext cx="1055688" cy="422275"/>
          </a:xfrm>
          <a:prstGeom prst="rect">
            <a:avLst/>
          </a:prstGeom>
          <a:noFill/>
          <a:ln w="9525">
            <a:noFill/>
            <a:round/>
            <a:headEnd/>
            <a:tailEnd/>
          </a:ln>
        </p:spPr>
        <p:txBody>
          <a:bodyPr lIns="90000" tIns="46800" rIns="90000" bIns="46800">
            <a:spAutoFit/>
          </a:bodyPr>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i="1">
                <a:solidFill>
                  <a:srgbClr val="000000"/>
                </a:solidFill>
              </a:rPr>
              <a:t>Distributed  Front-Ends</a:t>
            </a:r>
          </a:p>
        </p:txBody>
      </p:sp>
      <p:sp>
        <p:nvSpPr>
          <p:cNvPr id="2282499" name="Rectangle 25"/>
          <p:cNvSpPr>
            <a:spLocks noChangeArrowheads="1"/>
          </p:cNvSpPr>
          <p:nvPr/>
        </p:nvSpPr>
        <p:spPr bwMode="auto">
          <a:xfrm>
            <a:off x="2822575" y="1201738"/>
            <a:ext cx="1255713" cy="620712"/>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MMLT Client</a:t>
            </a:r>
          </a:p>
        </p:txBody>
      </p:sp>
      <p:sp>
        <p:nvSpPr>
          <p:cNvPr id="2282501" name="Line 48"/>
          <p:cNvSpPr>
            <a:spLocks noChangeShapeType="1"/>
          </p:cNvSpPr>
          <p:nvPr/>
        </p:nvSpPr>
        <p:spPr bwMode="auto">
          <a:xfrm>
            <a:off x="3430588" y="2063750"/>
            <a:ext cx="1587" cy="273050"/>
          </a:xfrm>
          <a:prstGeom prst="line">
            <a:avLst/>
          </a:prstGeom>
          <a:noFill/>
          <a:ln w="36703">
            <a:solidFill>
              <a:srgbClr val="FF0000"/>
            </a:solidFill>
            <a:round/>
            <a:headEnd/>
            <a:tailEnd/>
          </a:ln>
        </p:spPr>
        <p:txBody>
          <a:bodyPr/>
          <a:lstStyle/>
          <a:p>
            <a:endParaRPr lang="en-US"/>
          </a:p>
        </p:txBody>
      </p:sp>
      <p:sp>
        <p:nvSpPr>
          <p:cNvPr id="2282502" name="Rectangle 5"/>
          <p:cNvSpPr>
            <a:spLocks noChangeArrowheads="1"/>
          </p:cNvSpPr>
          <p:nvPr/>
        </p:nvSpPr>
        <p:spPr bwMode="auto">
          <a:xfrm>
            <a:off x="1258888" y="4614863"/>
            <a:ext cx="7164387" cy="42862"/>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3" name="Rectangle 11"/>
          <p:cNvSpPr>
            <a:spLocks noChangeArrowheads="1"/>
          </p:cNvSpPr>
          <p:nvPr/>
        </p:nvSpPr>
        <p:spPr bwMode="auto">
          <a:xfrm>
            <a:off x="1004888"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04" name="Rectangle 13"/>
          <p:cNvSpPr>
            <a:spLocks noChangeArrowheads="1"/>
          </p:cNvSpPr>
          <p:nvPr/>
        </p:nvSpPr>
        <p:spPr bwMode="auto">
          <a:xfrm>
            <a:off x="1114425" y="2324100"/>
            <a:ext cx="7356475" cy="42863"/>
          </a:xfrm>
          <a:prstGeom prst="rect">
            <a:avLst/>
          </a:prstGeom>
          <a:solidFill>
            <a:srgbClr val="FF0000"/>
          </a:solidFill>
          <a:ln w="25560">
            <a:solidFill>
              <a:srgbClr val="FF0000"/>
            </a:solidFill>
            <a:miter lim="800000"/>
            <a:headEnd/>
            <a:tailEnd/>
          </a:ln>
        </p:spPr>
        <p:txBody>
          <a:bodyPr wrap="none" anchor="ctr"/>
          <a:lstStyle/>
          <a:p>
            <a:pPr defTabSz="457200" eaLnBrk="0" hangingPunct="0">
              <a:lnSpc>
                <a:spcPct val="90000"/>
              </a:lnSpc>
              <a:spcBef>
                <a:spcPts val="1125"/>
              </a:spcBef>
              <a:buClr>
                <a:srgbClr val="FF0000"/>
              </a:buClr>
              <a:buSzPct val="135000"/>
              <a:buFont typeface="Arial Narrow" pitchFamily="34" charset="0"/>
              <a:buNone/>
            </a:pPr>
            <a:endParaRPr lang="en-US">
              <a:solidFill>
                <a:schemeClr val="bg1"/>
              </a:solidFill>
            </a:endParaRPr>
          </a:p>
        </p:txBody>
      </p:sp>
      <p:sp>
        <p:nvSpPr>
          <p:cNvPr id="2282505" name="Line 48"/>
          <p:cNvSpPr>
            <a:spLocks noChangeShapeType="1"/>
          </p:cNvSpPr>
          <p:nvPr/>
        </p:nvSpPr>
        <p:spPr bwMode="auto">
          <a:xfrm>
            <a:off x="1255713" y="2328863"/>
            <a:ext cx="0" cy="2301875"/>
          </a:xfrm>
          <a:prstGeom prst="line">
            <a:avLst/>
          </a:prstGeom>
          <a:noFill/>
          <a:ln w="63500">
            <a:solidFill>
              <a:srgbClr val="FF0000"/>
            </a:solidFill>
            <a:round/>
            <a:headEnd/>
            <a:tailEnd/>
          </a:ln>
        </p:spPr>
        <p:txBody>
          <a:bodyPr/>
          <a:lstStyle/>
          <a:p>
            <a:endParaRPr lang="en-US"/>
          </a:p>
        </p:txBody>
      </p:sp>
      <p:sp>
        <p:nvSpPr>
          <p:cNvPr id="2282506" name="Text Box 49"/>
          <p:cNvSpPr txBox="1">
            <a:spLocks noChangeArrowheads="1"/>
          </p:cNvSpPr>
          <p:nvPr/>
        </p:nvSpPr>
        <p:spPr bwMode="auto">
          <a:xfrm>
            <a:off x="1033463" y="2111375"/>
            <a:ext cx="979487" cy="309563"/>
          </a:xfrm>
          <a:prstGeom prst="rect">
            <a:avLst/>
          </a:prstGeom>
          <a:noFill/>
          <a:ln w="9525">
            <a:noFill/>
            <a:round/>
            <a:headEnd/>
            <a:tailEnd/>
          </a:ln>
        </p:spPr>
        <p:txBody>
          <a:bodyPr lIns="90000" tIns="45000" rIns="90000" bIns="45000"/>
          <a:lstStyle/>
          <a:p>
            <a:pP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000000"/>
                </a:solidFill>
              </a:rPr>
              <a:t>Ethernet</a:t>
            </a:r>
          </a:p>
        </p:txBody>
      </p:sp>
      <p:sp>
        <p:nvSpPr>
          <p:cNvPr id="2282507" name="Line 48"/>
          <p:cNvSpPr>
            <a:spLocks noChangeShapeType="1"/>
          </p:cNvSpPr>
          <p:nvPr/>
        </p:nvSpPr>
        <p:spPr bwMode="auto">
          <a:xfrm>
            <a:off x="1617663" y="4665663"/>
            <a:ext cx="1587" cy="274637"/>
          </a:xfrm>
          <a:prstGeom prst="line">
            <a:avLst/>
          </a:prstGeom>
          <a:noFill/>
          <a:ln w="36720">
            <a:solidFill>
              <a:srgbClr val="FF0000"/>
            </a:solidFill>
            <a:round/>
            <a:headEnd/>
            <a:tailEnd/>
          </a:ln>
        </p:spPr>
        <p:txBody>
          <a:bodyPr/>
          <a:lstStyle/>
          <a:p>
            <a:endParaRPr lang="en-US"/>
          </a:p>
        </p:txBody>
      </p:sp>
      <p:grpSp>
        <p:nvGrpSpPr>
          <p:cNvPr id="2282512" name="Group 61"/>
          <p:cNvGrpSpPr>
            <a:grpSpLocks/>
          </p:cNvGrpSpPr>
          <p:nvPr/>
        </p:nvGrpSpPr>
        <p:grpSpPr bwMode="auto">
          <a:xfrm>
            <a:off x="1458913" y="1211263"/>
            <a:ext cx="1263650" cy="1119187"/>
            <a:chOff x="6026150" y="1874838"/>
            <a:chExt cx="1263650" cy="1119855"/>
          </a:xfrm>
        </p:grpSpPr>
        <p:sp>
          <p:nvSpPr>
            <p:cNvPr id="2282589" name="Rectangle 28"/>
            <p:cNvSpPr>
              <a:spLocks noChangeArrowheads="1"/>
            </p:cNvSpPr>
            <p:nvPr/>
          </p:nvSpPr>
          <p:spPr bwMode="auto">
            <a:xfrm>
              <a:off x="6026150" y="1874838"/>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Production HLA Client</a:t>
              </a:r>
            </a:p>
          </p:txBody>
        </p:sp>
        <p:sp>
          <p:nvSpPr>
            <p:cNvPr id="2282590"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91" name="Rectangle 29"/>
            <p:cNvSpPr>
              <a:spLocks noChangeArrowheads="1"/>
            </p:cNvSpPr>
            <p:nvPr/>
          </p:nvSpPr>
          <p:spPr bwMode="auto">
            <a:xfrm>
              <a:off x="6026150" y="2473325"/>
              <a:ext cx="631825" cy="269875"/>
            </a:xfrm>
            <a:prstGeom prst="rect">
              <a:avLst/>
            </a:prstGeom>
            <a:solidFill>
              <a:srgbClr val="FFFFCC"/>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3" name="Rectangle 26"/>
          <p:cNvSpPr>
            <a:spLocks noChangeArrowheads="1"/>
          </p:cNvSpPr>
          <p:nvPr/>
        </p:nvSpPr>
        <p:spPr bwMode="auto">
          <a:xfrm>
            <a:off x="2822575" y="1800225"/>
            <a:ext cx="1265238" cy="255588"/>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nvGrpSpPr>
          <p:cNvPr id="2282514" name="Group 62"/>
          <p:cNvGrpSpPr>
            <a:grpSpLocks/>
          </p:cNvGrpSpPr>
          <p:nvPr/>
        </p:nvGrpSpPr>
        <p:grpSpPr bwMode="auto">
          <a:xfrm>
            <a:off x="5924550" y="948786"/>
            <a:ext cx="1470025" cy="1381664"/>
            <a:chOff x="6026150" y="1612206"/>
            <a:chExt cx="1263650" cy="1382487"/>
          </a:xfrm>
        </p:grpSpPr>
        <p:sp>
          <p:nvSpPr>
            <p:cNvPr id="2282586" name="Rectangle 28"/>
            <p:cNvSpPr>
              <a:spLocks noChangeArrowheads="1"/>
            </p:cNvSpPr>
            <p:nvPr/>
          </p:nvSpPr>
          <p:spPr bwMode="auto">
            <a:xfrm>
              <a:off x="6026150" y="1612206"/>
              <a:ext cx="1263650" cy="592137"/>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Control System Studio</a:t>
              </a:r>
            </a:p>
          </p:txBody>
        </p:sp>
        <p:sp>
          <p:nvSpPr>
            <p:cNvPr id="2282587" name="Line 48"/>
            <p:cNvSpPr>
              <a:spLocks noChangeShapeType="1"/>
            </p:cNvSpPr>
            <p:nvPr/>
          </p:nvSpPr>
          <p:spPr bwMode="auto">
            <a:xfrm>
              <a:off x="6648450" y="2720975"/>
              <a:ext cx="1588" cy="273718"/>
            </a:xfrm>
            <a:prstGeom prst="line">
              <a:avLst/>
            </a:prstGeom>
            <a:noFill/>
            <a:ln w="36720">
              <a:solidFill>
                <a:srgbClr val="FF0000"/>
              </a:solidFill>
              <a:round/>
              <a:headEnd/>
              <a:tailEnd/>
            </a:ln>
          </p:spPr>
          <p:txBody>
            <a:bodyPr/>
            <a:lstStyle/>
            <a:p>
              <a:endParaRPr lang="en-US"/>
            </a:p>
          </p:txBody>
        </p:sp>
        <p:sp>
          <p:nvSpPr>
            <p:cNvPr id="2282588" name="Rectangle 29"/>
            <p:cNvSpPr>
              <a:spLocks noChangeArrowheads="1"/>
            </p:cNvSpPr>
            <p:nvPr/>
          </p:nvSpPr>
          <p:spPr bwMode="auto">
            <a:xfrm>
              <a:off x="6026151" y="2473325"/>
              <a:ext cx="1049859" cy="269875"/>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2282515" name="Rectangle 12"/>
          <p:cNvSpPr>
            <a:spLocks noChangeArrowheads="1"/>
          </p:cNvSpPr>
          <p:nvPr/>
        </p:nvSpPr>
        <p:spPr bwMode="auto">
          <a:xfrm>
            <a:off x="1079500" y="5153551"/>
            <a:ext cx="1079500" cy="246856"/>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Diag</a:t>
            </a:r>
            <a:r>
              <a:rPr lang="en-US" sz="1600" dirty="0" smtClean="0">
                <a:solidFill>
                  <a:srgbClr val="000000"/>
                </a:solidFill>
              </a:rPr>
              <a:t> Database</a:t>
            </a:r>
            <a:endParaRPr lang="en-US" sz="1600" dirty="0">
              <a:solidFill>
                <a:srgbClr val="000000"/>
              </a:solidFill>
            </a:endParaRPr>
          </a:p>
        </p:txBody>
      </p:sp>
      <p:sp>
        <p:nvSpPr>
          <p:cNvPr id="2282516" name="Rectangle 12"/>
          <p:cNvSpPr>
            <a:spLocks noChangeArrowheads="1"/>
          </p:cNvSpPr>
          <p:nvPr/>
        </p:nvSpPr>
        <p:spPr bwMode="auto">
          <a:xfrm>
            <a:off x="1079500" y="488367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19" name="Line 73"/>
          <p:cNvSpPr>
            <a:spLocks noChangeShapeType="1"/>
          </p:cNvSpPr>
          <p:nvPr/>
        </p:nvSpPr>
        <p:spPr bwMode="auto">
          <a:xfrm>
            <a:off x="1609725" y="5393804"/>
            <a:ext cx="0" cy="144462"/>
          </a:xfrm>
          <a:prstGeom prst="line">
            <a:avLst/>
          </a:prstGeom>
          <a:noFill/>
          <a:ln w="34925">
            <a:solidFill>
              <a:schemeClr val="tx1"/>
            </a:solidFill>
            <a:round/>
            <a:headEnd/>
            <a:tailEnd/>
          </a:ln>
        </p:spPr>
        <p:txBody>
          <a:bodyPr/>
          <a:lstStyle/>
          <a:p>
            <a:endParaRPr lang="en-US"/>
          </a:p>
        </p:txBody>
      </p:sp>
      <p:sp>
        <p:nvSpPr>
          <p:cNvPr id="2282529" name="Rectangle 11"/>
          <p:cNvSpPr>
            <a:spLocks noChangeArrowheads="1"/>
          </p:cNvSpPr>
          <p:nvPr/>
        </p:nvSpPr>
        <p:spPr bwMode="auto">
          <a:xfrm>
            <a:off x="23399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0" name="Line 48"/>
          <p:cNvSpPr>
            <a:spLocks noChangeShapeType="1"/>
          </p:cNvSpPr>
          <p:nvPr/>
        </p:nvSpPr>
        <p:spPr bwMode="auto">
          <a:xfrm>
            <a:off x="2952750" y="4667250"/>
            <a:ext cx="1588" cy="274638"/>
          </a:xfrm>
          <a:prstGeom prst="line">
            <a:avLst/>
          </a:prstGeom>
          <a:noFill/>
          <a:ln w="36720">
            <a:solidFill>
              <a:srgbClr val="FF0000"/>
            </a:solidFill>
            <a:round/>
            <a:headEnd/>
            <a:tailEnd/>
          </a:ln>
        </p:spPr>
        <p:txBody>
          <a:bodyPr/>
          <a:lstStyle/>
          <a:p>
            <a:endParaRPr lang="en-US"/>
          </a:p>
        </p:txBody>
      </p:sp>
      <p:sp>
        <p:nvSpPr>
          <p:cNvPr id="2282531" name="Rectangle 12"/>
          <p:cNvSpPr>
            <a:spLocks noChangeArrowheads="1"/>
          </p:cNvSpPr>
          <p:nvPr/>
        </p:nvSpPr>
        <p:spPr bwMode="auto">
          <a:xfrm>
            <a:off x="2414588" y="488314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PS Database</a:t>
            </a:r>
            <a:endParaRPr lang="en-US" sz="1400" dirty="0">
              <a:solidFill>
                <a:srgbClr val="000000"/>
              </a:solidFill>
            </a:endParaRPr>
          </a:p>
        </p:txBody>
      </p:sp>
      <p:sp>
        <p:nvSpPr>
          <p:cNvPr id="2282532" name="Rectangle 12"/>
          <p:cNvSpPr>
            <a:spLocks noChangeArrowheads="1"/>
          </p:cNvSpPr>
          <p:nvPr/>
        </p:nvSpPr>
        <p:spPr bwMode="auto">
          <a:xfrm>
            <a:off x="2414588" y="487679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34" name="Line 94"/>
          <p:cNvSpPr>
            <a:spLocks noChangeShapeType="1"/>
          </p:cNvSpPr>
          <p:nvPr/>
        </p:nvSpPr>
        <p:spPr bwMode="auto">
          <a:xfrm>
            <a:off x="2944813" y="5389032"/>
            <a:ext cx="0" cy="144463"/>
          </a:xfrm>
          <a:prstGeom prst="line">
            <a:avLst/>
          </a:prstGeom>
          <a:noFill/>
          <a:ln w="34925">
            <a:solidFill>
              <a:schemeClr val="tx1"/>
            </a:solidFill>
            <a:round/>
            <a:headEnd/>
            <a:tailEnd/>
          </a:ln>
        </p:spPr>
        <p:txBody>
          <a:bodyPr/>
          <a:lstStyle/>
          <a:p>
            <a:endParaRPr lang="en-US"/>
          </a:p>
        </p:txBody>
      </p:sp>
      <p:sp>
        <p:nvSpPr>
          <p:cNvPr id="2282535" name="Rectangle 11"/>
          <p:cNvSpPr>
            <a:spLocks noChangeArrowheads="1"/>
          </p:cNvSpPr>
          <p:nvPr/>
        </p:nvSpPr>
        <p:spPr bwMode="auto">
          <a:xfrm>
            <a:off x="3706813" y="5528732"/>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36" name="Line 48"/>
          <p:cNvSpPr>
            <a:spLocks noChangeShapeType="1"/>
          </p:cNvSpPr>
          <p:nvPr/>
        </p:nvSpPr>
        <p:spPr bwMode="auto">
          <a:xfrm>
            <a:off x="4319588" y="4665663"/>
            <a:ext cx="1587" cy="274637"/>
          </a:xfrm>
          <a:prstGeom prst="line">
            <a:avLst/>
          </a:prstGeom>
          <a:noFill/>
          <a:ln w="36720">
            <a:solidFill>
              <a:srgbClr val="FF0000"/>
            </a:solidFill>
            <a:round/>
            <a:headEnd/>
            <a:tailEnd/>
          </a:ln>
        </p:spPr>
        <p:txBody>
          <a:bodyPr/>
          <a:lstStyle/>
          <a:p>
            <a:endParaRPr lang="en-US"/>
          </a:p>
        </p:txBody>
      </p:sp>
      <p:sp>
        <p:nvSpPr>
          <p:cNvPr id="2282537" name="Rectangle 12"/>
          <p:cNvSpPr>
            <a:spLocks noChangeArrowheads="1"/>
          </p:cNvSpPr>
          <p:nvPr/>
        </p:nvSpPr>
        <p:spPr bwMode="auto">
          <a:xfrm>
            <a:off x="3781425" y="4881561"/>
            <a:ext cx="1079500" cy="493712"/>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RF Database</a:t>
            </a:r>
            <a:endParaRPr lang="en-US" sz="1600" dirty="0">
              <a:solidFill>
                <a:srgbClr val="000000"/>
              </a:solidFill>
            </a:endParaRPr>
          </a:p>
        </p:txBody>
      </p:sp>
      <p:sp>
        <p:nvSpPr>
          <p:cNvPr id="2282538" name="Rectangle 12"/>
          <p:cNvSpPr>
            <a:spLocks noChangeArrowheads="1"/>
          </p:cNvSpPr>
          <p:nvPr/>
        </p:nvSpPr>
        <p:spPr bwMode="auto">
          <a:xfrm>
            <a:off x="3781425" y="4875211"/>
            <a:ext cx="53657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40" name="Line 100"/>
          <p:cNvSpPr>
            <a:spLocks noChangeShapeType="1"/>
          </p:cNvSpPr>
          <p:nvPr/>
        </p:nvSpPr>
        <p:spPr bwMode="auto">
          <a:xfrm>
            <a:off x="4311650" y="5387445"/>
            <a:ext cx="0" cy="144462"/>
          </a:xfrm>
          <a:prstGeom prst="line">
            <a:avLst/>
          </a:prstGeom>
          <a:noFill/>
          <a:ln w="34925">
            <a:solidFill>
              <a:schemeClr val="tx1"/>
            </a:solidFill>
            <a:round/>
            <a:headEnd/>
            <a:tailEnd/>
          </a:ln>
        </p:spPr>
        <p:txBody>
          <a:bodyPr/>
          <a:lstStyle/>
          <a:p>
            <a:endParaRPr lang="en-US"/>
          </a:p>
        </p:txBody>
      </p:sp>
      <p:sp>
        <p:nvSpPr>
          <p:cNvPr id="2282541" name="Rectangle 11"/>
          <p:cNvSpPr>
            <a:spLocks noChangeArrowheads="1"/>
          </p:cNvSpPr>
          <p:nvPr/>
        </p:nvSpPr>
        <p:spPr bwMode="auto">
          <a:xfrm>
            <a:off x="5057775" y="553032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2" name="Line 48"/>
          <p:cNvSpPr>
            <a:spLocks noChangeShapeType="1"/>
          </p:cNvSpPr>
          <p:nvPr/>
        </p:nvSpPr>
        <p:spPr bwMode="auto">
          <a:xfrm>
            <a:off x="5670550" y="4667250"/>
            <a:ext cx="1588" cy="274638"/>
          </a:xfrm>
          <a:prstGeom prst="line">
            <a:avLst/>
          </a:prstGeom>
          <a:noFill/>
          <a:ln w="36720">
            <a:solidFill>
              <a:srgbClr val="FF0000"/>
            </a:solidFill>
            <a:round/>
            <a:headEnd/>
            <a:tailEnd/>
          </a:ln>
        </p:spPr>
        <p:txBody>
          <a:bodyPr/>
          <a:lstStyle/>
          <a:p>
            <a:endParaRPr lang="en-US"/>
          </a:p>
        </p:txBody>
      </p:sp>
      <p:sp>
        <p:nvSpPr>
          <p:cNvPr id="2282543" name="Rectangle 12"/>
          <p:cNvSpPr>
            <a:spLocks noChangeArrowheads="1"/>
          </p:cNvSpPr>
          <p:nvPr/>
        </p:nvSpPr>
        <p:spPr bwMode="auto">
          <a:xfrm>
            <a:off x="5132388" y="488314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Vac</a:t>
            </a:r>
            <a:r>
              <a:rPr lang="en-US" sz="1600" dirty="0" smtClean="0">
                <a:solidFill>
                  <a:srgbClr val="000000"/>
                </a:solidFill>
              </a:rPr>
              <a:t> Database</a:t>
            </a:r>
            <a:endParaRPr lang="en-US" sz="1600" dirty="0">
              <a:solidFill>
                <a:srgbClr val="000000"/>
              </a:solidFill>
            </a:endParaRPr>
          </a:p>
        </p:txBody>
      </p:sp>
      <p:sp>
        <p:nvSpPr>
          <p:cNvPr id="2282544" name="Rectangle 12"/>
          <p:cNvSpPr>
            <a:spLocks noChangeArrowheads="1"/>
          </p:cNvSpPr>
          <p:nvPr/>
        </p:nvSpPr>
        <p:spPr bwMode="auto">
          <a:xfrm>
            <a:off x="5132388" y="4876798"/>
            <a:ext cx="539750"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46" name="Line 106"/>
          <p:cNvSpPr>
            <a:spLocks noChangeShapeType="1"/>
          </p:cNvSpPr>
          <p:nvPr/>
        </p:nvSpPr>
        <p:spPr bwMode="auto">
          <a:xfrm>
            <a:off x="5662613" y="5389032"/>
            <a:ext cx="0" cy="144463"/>
          </a:xfrm>
          <a:prstGeom prst="line">
            <a:avLst/>
          </a:prstGeom>
          <a:noFill/>
          <a:ln w="34925">
            <a:solidFill>
              <a:schemeClr val="tx1"/>
            </a:solidFill>
            <a:round/>
            <a:headEnd/>
            <a:tailEnd/>
          </a:ln>
        </p:spPr>
        <p:txBody>
          <a:bodyPr/>
          <a:lstStyle/>
          <a:p>
            <a:endParaRPr lang="en-US"/>
          </a:p>
        </p:txBody>
      </p:sp>
      <p:sp>
        <p:nvSpPr>
          <p:cNvPr id="2282547" name="Rectangle 11"/>
          <p:cNvSpPr>
            <a:spLocks noChangeArrowheads="1"/>
          </p:cNvSpPr>
          <p:nvPr/>
        </p:nvSpPr>
        <p:spPr bwMode="auto">
          <a:xfrm>
            <a:off x="6424613" y="5523970"/>
            <a:ext cx="1279525" cy="273050"/>
          </a:xfrm>
          <a:prstGeom prst="rect">
            <a:avLst/>
          </a:prstGeom>
          <a:solidFill>
            <a:srgbClr val="00FFFF"/>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Physical Device</a:t>
            </a:r>
          </a:p>
        </p:txBody>
      </p:sp>
      <p:sp>
        <p:nvSpPr>
          <p:cNvPr id="2282548" name="Line 48"/>
          <p:cNvSpPr>
            <a:spLocks noChangeShapeType="1"/>
          </p:cNvSpPr>
          <p:nvPr/>
        </p:nvSpPr>
        <p:spPr bwMode="auto">
          <a:xfrm>
            <a:off x="7037388" y="4660900"/>
            <a:ext cx="1587" cy="274638"/>
          </a:xfrm>
          <a:prstGeom prst="line">
            <a:avLst/>
          </a:prstGeom>
          <a:noFill/>
          <a:ln w="36720">
            <a:solidFill>
              <a:srgbClr val="FF0000"/>
            </a:solidFill>
            <a:round/>
            <a:headEnd/>
            <a:tailEnd/>
          </a:ln>
        </p:spPr>
        <p:txBody>
          <a:bodyPr/>
          <a:lstStyle/>
          <a:p>
            <a:endParaRPr lang="en-US"/>
          </a:p>
        </p:txBody>
      </p:sp>
      <p:sp>
        <p:nvSpPr>
          <p:cNvPr id="2282549" name="Rectangle 12"/>
          <p:cNvSpPr>
            <a:spLocks noChangeArrowheads="1"/>
          </p:cNvSpPr>
          <p:nvPr/>
        </p:nvSpPr>
        <p:spPr bwMode="auto">
          <a:xfrm>
            <a:off x="6499225" y="4876798"/>
            <a:ext cx="1079500" cy="493713"/>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Util</a:t>
            </a:r>
            <a:r>
              <a:rPr lang="en-US" sz="1600" dirty="0" smtClean="0">
                <a:solidFill>
                  <a:srgbClr val="000000"/>
                </a:solidFill>
              </a:rPr>
              <a:t> Database</a:t>
            </a:r>
            <a:endParaRPr lang="en-US" sz="1600" dirty="0">
              <a:solidFill>
                <a:srgbClr val="000000"/>
              </a:solidFill>
            </a:endParaRPr>
          </a:p>
        </p:txBody>
      </p:sp>
      <p:sp>
        <p:nvSpPr>
          <p:cNvPr id="2282550" name="Rectangle 12"/>
          <p:cNvSpPr>
            <a:spLocks noChangeArrowheads="1"/>
          </p:cNvSpPr>
          <p:nvPr/>
        </p:nvSpPr>
        <p:spPr bwMode="auto">
          <a:xfrm>
            <a:off x="6499225" y="4870448"/>
            <a:ext cx="53657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CAS</a:t>
            </a:r>
          </a:p>
        </p:txBody>
      </p:sp>
      <p:sp>
        <p:nvSpPr>
          <p:cNvPr id="2282552" name="Line 112"/>
          <p:cNvSpPr>
            <a:spLocks noChangeShapeType="1"/>
          </p:cNvSpPr>
          <p:nvPr/>
        </p:nvSpPr>
        <p:spPr bwMode="auto">
          <a:xfrm>
            <a:off x="7029450" y="5382682"/>
            <a:ext cx="0" cy="144463"/>
          </a:xfrm>
          <a:prstGeom prst="line">
            <a:avLst/>
          </a:prstGeom>
          <a:noFill/>
          <a:ln w="34925">
            <a:solidFill>
              <a:schemeClr val="tx1"/>
            </a:solidFill>
            <a:round/>
            <a:headEnd/>
            <a:tailEnd/>
          </a:ln>
        </p:spPr>
        <p:txBody>
          <a:bodyPr/>
          <a:lstStyle/>
          <a:p>
            <a:endParaRPr lang="en-US"/>
          </a:p>
        </p:txBody>
      </p:sp>
      <p:sp>
        <p:nvSpPr>
          <p:cNvPr id="2282559" name="Rectangle 25"/>
          <p:cNvSpPr>
            <a:spLocks noChangeArrowheads="1"/>
          </p:cNvSpPr>
          <p:nvPr/>
        </p:nvSpPr>
        <p:spPr bwMode="auto">
          <a:xfrm>
            <a:off x="4205287" y="1203325"/>
            <a:ext cx="1492250" cy="620713"/>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smtClean="0">
                <a:solidFill>
                  <a:srgbClr val="000000"/>
                </a:solidFill>
              </a:rPr>
              <a:t>Matlab</a:t>
            </a:r>
            <a:r>
              <a:rPr lang="en-US" dirty="0" smtClean="0">
                <a:solidFill>
                  <a:srgbClr val="000000"/>
                </a:solidFill>
              </a:rPr>
              <a:t>, SDDS, </a:t>
            </a:r>
            <a:r>
              <a:rPr lang="en-US" dirty="0" smtClean="0"/>
              <a:t>Python</a:t>
            </a:r>
            <a:endParaRPr lang="en-US" dirty="0"/>
          </a:p>
        </p:txBody>
      </p:sp>
      <p:sp>
        <p:nvSpPr>
          <p:cNvPr id="2282560" name="Line 48"/>
          <p:cNvSpPr>
            <a:spLocks noChangeShapeType="1"/>
          </p:cNvSpPr>
          <p:nvPr/>
        </p:nvSpPr>
        <p:spPr bwMode="auto">
          <a:xfrm>
            <a:off x="5040316" y="2056895"/>
            <a:ext cx="1588" cy="273050"/>
          </a:xfrm>
          <a:prstGeom prst="line">
            <a:avLst/>
          </a:prstGeom>
          <a:noFill/>
          <a:ln w="36720">
            <a:solidFill>
              <a:srgbClr val="FF0000"/>
            </a:solidFill>
            <a:round/>
            <a:headEnd/>
            <a:tailEnd/>
          </a:ln>
        </p:spPr>
        <p:txBody>
          <a:bodyPr/>
          <a:lstStyle/>
          <a:p>
            <a:endParaRPr lang="en-US"/>
          </a:p>
        </p:txBody>
      </p:sp>
      <p:sp>
        <p:nvSpPr>
          <p:cNvPr id="2282561" name="Rectangle 26"/>
          <p:cNvSpPr>
            <a:spLocks noChangeArrowheads="1"/>
          </p:cNvSpPr>
          <p:nvPr/>
        </p:nvSpPr>
        <p:spPr bwMode="auto">
          <a:xfrm>
            <a:off x="4205288" y="1801813"/>
            <a:ext cx="835027" cy="255587"/>
          </a:xfrm>
          <a:prstGeom prst="rect">
            <a:avLst/>
          </a:prstGeom>
          <a:solidFill>
            <a:srgbClr val="FFFFCC"/>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sp>
        <p:nvSpPr>
          <p:cNvPr id="2282580" name="Rectangle 11"/>
          <p:cNvSpPr>
            <a:spLocks noChangeArrowheads="1"/>
          </p:cNvSpPr>
          <p:nvPr/>
        </p:nvSpPr>
        <p:spPr bwMode="auto">
          <a:xfrm>
            <a:off x="7761288" y="5553074"/>
            <a:ext cx="1279525" cy="472555"/>
          </a:xfrm>
          <a:prstGeom prst="rect">
            <a:avLst/>
          </a:prstGeom>
          <a:solidFill>
            <a:srgbClr val="FFFFCC"/>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Diamond</a:t>
            </a:r>
            <a:r>
              <a:rPr lang="en-US" sz="1400" dirty="0" smtClean="0">
                <a:solidFill>
                  <a:srgbClr val="000000"/>
                </a:solidFill>
              </a:rPr>
              <a:t> </a:t>
            </a:r>
            <a:r>
              <a:rPr lang="en-US" sz="1400" dirty="0">
                <a:solidFill>
                  <a:srgbClr val="000000"/>
                </a:solidFill>
              </a:rPr>
              <a:t>Simulation</a:t>
            </a:r>
          </a:p>
        </p:txBody>
      </p:sp>
      <p:sp>
        <p:nvSpPr>
          <p:cNvPr id="2282581" name="Line 48"/>
          <p:cNvSpPr>
            <a:spLocks noChangeShapeType="1"/>
          </p:cNvSpPr>
          <p:nvPr/>
        </p:nvSpPr>
        <p:spPr bwMode="auto">
          <a:xfrm>
            <a:off x="8374063" y="4656138"/>
            <a:ext cx="1587" cy="274637"/>
          </a:xfrm>
          <a:prstGeom prst="line">
            <a:avLst/>
          </a:prstGeom>
          <a:noFill/>
          <a:ln w="36720">
            <a:solidFill>
              <a:srgbClr val="FF0000"/>
            </a:solidFill>
            <a:round/>
            <a:headEnd/>
            <a:tailEnd/>
          </a:ln>
        </p:spPr>
        <p:txBody>
          <a:bodyPr/>
          <a:lstStyle/>
          <a:p>
            <a:endParaRPr lang="en-US"/>
          </a:p>
        </p:txBody>
      </p:sp>
      <p:sp>
        <p:nvSpPr>
          <p:cNvPr id="2282582" name="Rectangle 12"/>
          <p:cNvSpPr>
            <a:spLocks noChangeArrowheads="1"/>
          </p:cNvSpPr>
          <p:nvPr/>
        </p:nvSpPr>
        <p:spPr bwMode="auto">
          <a:xfrm>
            <a:off x="7835900" y="4922838"/>
            <a:ext cx="1079500" cy="493712"/>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a:solidFill>
                  <a:srgbClr val="000000"/>
                </a:solidFill>
              </a:rPr>
              <a:t>Diag</a:t>
            </a:r>
            <a:r>
              <a:rPr lang="en-US" sz="1600" dirty="0">
                <a:solidFill>
                  <a:srgbClr val="000000"/>
                </a:solidFill>
              </a:rPr>
              <a:t> &amp; PS</a:t>
            </a:r>
          </a:p>
        </p:txBody>
      </p:sp>
      <p:sp>
        <p:nvSpPr>
          <p:cNvPr id="2282583" name="Rectangle 12"/>
          <p:cNvSpPr>
            <a:spLocks noChangeArrowheads="1"/>
          </p:cNvSpPr>
          <p:nvPr/>
        </p:nvSpPr>
        <p:spPr bwMode="auto">
          <a:xfrm>
            <a:off x="7835900" y="4916488"/>
            <a:ext cx="530225" cy="269875"/>
          </a:xfrm>
          <a:prstGeom prst="rect">
            <a:avLst/>
          </a:prstGeom>
          <a:solidFill>
            <a:srgbClr val="FFFFCC"/>
          </a:solidFill>
          <a:ln w="25527">
            <a:solidFill>
              <a:srgbClr val="00006F"/>
            </a:solidFill>
            <a:miter lim="800000"/>
            <a:headEnd/>
            <a:tailEnd/>
          </a:ln>
        </p:spPr>
        <p:txBody>
          <a:bodyPr wrap="none" lIns="90000" tIns="46800" rIns="90000" bIns="0" anchor="b"/>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CAS</a:t>
            </a:r>
          </a:p>
        </p:txBody>
      </p:sp>
      <p:sp>
        <p:nvSpPr>
          <p:cNvPr id="2282585" name="Line 73"/>
          <p:cNvSpPr>
            <a:spLocks noChangeShapeType="1"/>
          </p:cNvSpPr>
          <p:nvPr/>
        </p:nvSpPr>
        <p:spPr bwMode="auto">
          <a:xfrm>
            <a:off x="8366125" y="5411788"/>
            <a:ext cx="0" cy="144462"/>
          </a:xfrm>
          <a:prstGeom prst="line">
            <a:avLst/>
          </a:prstGeom>
          <a:noFill/>
          <a:ln w="34925">
            <a:solidFill>
              <a:schemeClr val="tx1"/>
            </a:solidFill>
            <a:round/>
            <a:headEnd/>
            <a:tailEnd/>
          </a:ln>
        </p:spPr>
        <p:txBody>
          <a:bodyPr/>
          <a:lstStyle/>
          <a:p>
            <a:endParaRPr lang="en-US"/>
          </a:p>
        </p:txBody>
      </p:sp>
      <p:grpSp>
        <p:nvGrpSpPr>
          <p:cNvPr id="97" name="Group 62"/>
          <p:cNvGrpSpPr>
            <a:grpSpLocks/>
          </p:cNvGrpSpPr>
          <p:nvPr/>
        </p:nvGrpSpPr>
        <p:grpSpPr bwMode="auto">
          <a:xfrm>
            <a:off x="7490939" y="1211257"/>
            <a:ext cx="1470025" cy="1119187"/>
            <a:chOff x="6026150" y="1874838"/>
            <a:chExt cx="1263650" cy="1119855"/>
          </a:xfrm>
          <a:solidFill>
            <a:srgbClr val="FFFFCC"/>
          </a:solidFill>
        </p:grpSpPr>
        <p:sp>
          <p:nvSpPr>
            <p:cNvPr id="98" name="Rectangle 28"/>
            <p:cNvSpPr>
              <a:spLocks noChangeArrowheads="1"/>
            </p:cNvSpPr>
            <p:nvPr/>
          </p:nvSpPr>
          <p:spPr bwMode="auto">
            <a:xfrm>
              <a:off x="6026150" y="1874838"/>
              <a:ext cx="1263650" cy="592137"/>
            </a:xfrm>
            <a:prstGeom prst="rect">
              <a:avLst/>
            </a:prstGeom>
            <a:grp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Channel </a:t>
              </a:r>
              <a:r>
                <a:rPr lang="en-US" dirty="0" err="1" smtClean="0">
                  <a:solidFill>
                    <a:srgbClr val="000000"/>
                  </a:solidFill>
                </a:rPr>
                <a:t>Archiver</a:t>
              </a:r>
              <a:endParaRPr lang="en-US" dirty="0">
                <a:solidFill>
                  <a:srgbClr val="000000"/>
                </a:solidFill>
              </a:endParaRPr>
            </a:p>
          </p:txBody>
        </p:sp>
        <p:sp>
          <p:nvSpPr>
            <p:cNvPr id="99" name="Line 48"/>
            <p:cNvSpPr>
              <a:spLocks noChangeShapeType="1"/>
            </p:cNvSpPr>
            <p:nvPr/>
          </p:nvSpPr>
          <p:spPr bwMode="auto">
            <a:xfrm>
              <a:off x="6648450" y="2720975"/>
              <a:ext cx="1588" cy="273718"/>
            </a:xfrm>
            <a:prstGeom prst="line">
              <a:avLst/>
            </a:prstGeom>
            <a:grpFill/>
            <a:ln w="36720">
              <a:solidFill>
                <a:srgbClr val="FF0000"/>
              </a:solidFill>
              <a:round/>
              <a:headEnd/>
              <a:tailEnd/>
            </a:ln>
          </p:spPr>
          <p:txBody>
            <a:bodyPr/>
            <a:lstStyle/>
            <a:p>
              <a:endParaRPr lang="en-US"/>
            </a:p>
          </p:txBody>
        </p:sp>
        <p:sp>
          <p:nvSpPr>
            <p:cNvPr id="100" name="Rectangle 29"/>
            <p:cNvSpPr>
              <a:spLocks noChangeArrowheads="1"/>
            </p:cNvSpPr>
            <p:nvPr/>
          </p:nvSpPr>
          <p:spPr bwMode="auto">
            <a:xfrm>
              <a:off x="6026151" y="2473325"/>
              <a:ext cx="631825" cy="269875"/>
            </a:xfrm>
            <a:prstGeom prst="rect">
              <a:avLst/>
            </a:prstGeom>
            <a:grp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CAC</a:t>
              </a:r>
              <a:endParaRPr lang="en-US" sz="1600" dirty="0">
                <a:solidFill>
                  <a:srgbClr val="000000"/>
                </a:solidFill>
              </a:endParaRPr>
            </a:p>
          </p:txBody>
        </p:sp>
      </p:grpSp>
      <p:sp>
        <p:nvSpPr>
          <p:cNvPr id="57" name="Rectangle 29"/>
          <p:cNvSpPr>
            <a:spLocks noChangeArrowheads="1"/>
          </p:cNvSpPr>
          <p:nvPr/>
        </p:nvSpPr>
        <p:spPr bwMode="auto">
          <a:xfrm>
            <a:off x="5933012" y="1538442"/>
            <a:ext cx="1212856" cy="269714"/>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err="1" smtClean="0">
                <a:solidFill>
                  <a:srgbClr val="000000"/>
                </a:solidFill>
              </a:rPr>
              <a:t>PVManager</a:t>
            </a:r>
            <a:endParaRPr lang="en-US" sz="1600" dirty="0">
              <a:solidFill>
                <a:srgbClr val="000000"/>
              </a:solidFill>
            </a:endParaRPr>
          </a:p>
        </p:txBody>
      </p:sp>
      <p:sp>
        <p:nvSpPr>
          <p:cNvPr id="58" name="Rectangle 14"/>
          <p:cNvSpPr>
            <a:spLocks noChangeArrowheads="1"/>
          </p:cNvSpPr>
          <p:nvPr/>
        </p:nvSpPr>
        <p:spPr bwMode="auto">
          <a:xfrm>
            <a:off x="6698309" y="2586038"/>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XML/HTTP</a:t>
            </a:r>
            <a:endParaRPr lang="en-US" dirty="0">
              <a:solidFill>
                <a:srgbClr val="000000"/>
              </a:solidFill>
            </a:endParaRPr>
          </a:p>
        </p:txBody>
      </p:sp>
      <p:sp>
        <p:nvSpPr>
          <p:cNvPr id="59" name="Rectangle 15"/>
          <p:cNvSpPr>
            <a:spLocks noChangeArrowheads="1"/>
          </p:cNvSpPr>
          <p:nvPr/>
        </p:nvSpPr>
        <p:spPr bwMode="auto">
          <a:xfrm>
            <a:off x="6698309" y="2886075"/>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000000"/>
                </a:solidFill>
              </a:rPr>
              <a:t>Channel Finder </a:t>
            </a:r>
            <a:r>
              <a:rPr lang="en-US" sz="1200" b="1" dirty="0" err="1">
                <a:solidFill>
                  <a:srgbClr val="000000"/>
                </a:solidFill>
              </a:rPr>
              <a:t>Svr</a:t>
            </a:r>
            <a:endParaRPr lang="en-US" sz="1200" b="1" dirty="0">
              <a:solidFill>
                <a:srgbClr val="000000"/>
              </a:solidFill>
            </a:endParaRPr>
          </a:p>
        </p:txBody>
      </p:sp>
      <p:sp>
        <p:nvSpPr>
          <p:cNvPr id="60" name="Rectangle 15"/>
          <p:cNvSpPr>
            <a:spLocks noChangeArrowheads="1"/>
          </p:cNvSpPr>
          <p:nvPr/>
        </p:nvSpPr>
        <p:spPr bwMode="auto">
          <a:xfrm>
            <a:off x="6699897" y="3252788"/>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SQL</a:t>
            </a:r>
          </a:p>
        </p:txBody>
      </p:sp>
      <p:sp>
        <p:nvSpPr>
          <p:cNvPr id="61" name="Line 77"/>
          <p:cNvSpPr>
            <a:spLocks noChangeShapeType="1"/>
          </p:cNvSpPr>
          <p:nvPr/>
        </p:nvSpPr>
        <p:spPr bwMode="auto">
          <a:xfrm>
            <a:off x="7211072" y="3649663"/>
            <a:ext cx="0" cy="144462"/>
          </a:xfrm>
          <a:prstGeom prst="line">
            <a:avLst/>
          </a:prstGeom>
          <a:noFill/>
          <a:ln w="34925">
            <a:solidFill>
              <a:schemeClr val="tx1"/>
            </a:solidFill>
            <a:round/>
            <a:headEnd/>
            <a:tailEnd/>
          </a:ln>
        </p:spPr>
        <p:txBody>
          <a:bodyPr/>
          <a:lstStyle/>
          <a:p>
            <a:endParaRPr lang="en-US"/>
          </a:p>
        </p:txBody>
      </p:sp>
      <p:sp>
        <p:nvSpPr>
          <p:cNvPr id="63" name="Text Box 79"/>
          <p:cNvSpPr txBox="1">
            <a:spLocks noChangeArrowheads="1"/>
          </p:cNvSpPr>
          <p:nvPr/>
        </p:nvSpPr>
        <p:spPr bwMode="auto">
          <a:xfrm>
            <a:off x="6906272" y="3890963"/>
            <a:ext cx="579437" cy="366712"/>
          </a:xfrm>
          <a:prstGeom prst="rect">
            <a:avLst/>
          </a:prstGeom>
          <a:noFill/>
          <a:ln w="9525">
            <a:noFill/>
            <a:miter lim="800000"/>
            <a:headEnd/>
            <a:tailEnd/>
          </a:ln>
        </p:spPr>
        <p:txBody>
          <a:bodyPr wrap="none">
            <a:spAutoFit/>
          </a:bodyPr>
          <a:lstStyle/>
          <a:p>
            <a:r>
              <a:rPr lang="en-US" dirty="0"/>
              <a:t>RDB</a:t>
            </a:r>
          </a:p>
        </p:txBody>
      </p:sp>
      <p:sp>
        <p:nvSpPr>
          <p:cNvPr id="64" name="Line 48"/>
          <p:cNvSpPr>
            <a:spLocks noChangeShapeType="1"/>
          </p:cNvSpPr>
          <p:nvPr/>
        </p:nvSpPr>
        <p:spPr bwMode="auto">
          <a:xfrm>
            <a:off x="7266561" y="2079108"/>
            <a:ext cx="1847" cy="513808"/>
          </a:xfrm>
          <a:prstGeom prst="line">
            <a:avLst/>
          </a:prstGeom>
          <a:noFill/>
          <a:ln w="36720">
            <a:solidFill>
              <a:srgbClr val="D8FF6B"/>
            </a:solidFill>
            <a:round/>
            <a:headEnd/>
            <a:tailEnd/>
          </a:ln>
        </p:spPr>
        <p:txBody>
          <a:bodyPr/>
          <a:lstStyle/>
          <a:p>
            <a:endParaRPr lang="en-US"/>
          </a:p>
        </p:txBody>
      </p:sp>
      <p:sp>
        <p:nvSpPr>
          <p:cNvPr id="3" name="Rectangle 2"/>
          <p:cNvSpPr/>
          <p:nvPr/>
        </p:nvSpPr>
        <p:spPr bwMode="auto">
          <a:xfrm>
            <a:off x="7145870" y="1549038"/>
            <a:ext cx="248706" cy="523180"/>
          </a:xfrm>
          <a:prstGeom prst="rect">
            <a:avLst/>
          </a:prstGeom>
          <a:solidFill>
            <a:srgbClr val="CCFF99"/>
          </a:solidFill>
          <a:ln w="28575"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spAutoFit/>
          </a:bodyPr>
          <a:lstStyle/>
          <a:p>
            <a:pPr marL="0" marR="0" indent="0" algn="l" defTabSz="914400" rtl="0" eaLnBrk="0" fontAlgn="base" latinLnBrk="0" hangingPunct="0">
              <a:lnSpc>
                <a:spcPct val="90000"/>
              </a:lnSpc>
              <a:spcBef>
                <a:spcPct val="50000"/>
              </a:spcBef>
              <a:spcAft>
                <a:spcPct val="0"/>
              </a:spcAft>
              <a:buClr>
                <a:schemeClr val="folHlink"/>
              </a:buClr>
              <a:buSzPct val="135000"/>
              <a:buFontTx/>
              <a:buNone/>
              <a:tabLst/>
            </a:pPr>
            <a:endParaRPr kumimoji="0" lang="en-US" sz="1800" b="0" i="0" u="none" strike="noStrike" cap="none" normalizeH="0" baseline="0" smtClean="0">
              <a:ln>
                <a:noFill/>
              </a:ln>
              <a:solidFill>
                <a:schemeClr val="tx1"/>
              </a:solidFill>
              <a:effectLst/>
              <a:latin typeface="Arial Narrow" pitchFamily="34" charset="0"/>
              <a:ea typeface="Osaka" charset="-128"/>
            </a:endParaRPr>
          </a:p>
        </p:txBody>
      </p:sp>
      <p:sp>
        <p:nvSpPr>
          <p:cNvPr id="4" name="TextBox 3"/>
          <p:cNvSpPr txBox="1"/>
          <p:nvPr/>
        </p:nvSpPr>
        <p:spPr>
          <a:xfrm>
            <a:off x="7145618" y="1591047"/>
            <a:ext cx="245580" cy="461665"/>
          </a:xfrm>
          <a:prstGeom prst="rect">
            <a:avLst/>
          </a:prstGeom>
          <a:solidFill>
            <a:srgbClr val="CCFF99"/>
          </a:solidFill>
        </p:spPr>
        <p:txBody>
          <a:bodyPr wrap="none" rtlCol="0">
            <a:spAutoFit/>
          </a:bodyPr>
          <a:lstStyle/>
          <a:p>
            <a:r>
              <a:rPr lang="en-US" sz="800" dirty="0" smtClean="0"/>
              <a:t>C</a:t>
            </a:r>
          </a:p>
          <a:p>
            <a:r>
              <a:rPr lang="en-US" sz="800" dirty="0" smtClean="0"/>
              <a:t>F</a:t>
            </a:r>
          </a:p>
          <a:p>
            <a:r>
              <a:rPr lang="en-US" sz="800" dirty="0"/>
              <a:t>C</a:t>
            </a:r>
          </a:p>
        </p:txBody>
      </p:sp>
      <p:sp>
        <p:nvSpPr>
          <p:cNvPr id="67" name="Rectangle 29"/>
          <p:cNvSpPr>
            <a:spLocks noChangeArrowheads="1"/>
          </p:cNvSpPr>
          <p:nvPr/>
        </p:nvSpPr>
        <p:spPr bwMode="auto">
          <a:xfrm>
            <a:off x="2096030" y="1809393"/>
            <a:ext cx="63182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68" name="Rectangle 29"/>
          <p:cNvSpPr>
            <a:spLocks noChangeArrowheads="1"/>
          </p:cNvSpPr>
          <p:nvPr/>
        </p:nvSpPr>
        <p:spPr bwMode="auto">
          <a:xfrm>
            <a:off x="4997981" y="1803046"/>
            <a:ext cx="701786" cy="250653"/>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
        <p:nvSpPr>
          <p:cNvPr id="69" name="Rectangle 29"/>
          <p:cNvSpPr>
            <a:spLocks noChangeArrowheads="1"/>
          </p:cNvSpPr>
          <p:nvPr/>
        </p:nvSpPr>
        <p:spPr bwMode="auto">
          <a:xfrm>
            <a:off x="1616605" y="4883148"/>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0" name="Rectangle 29"/>
          <p:cNvSpPr>
            <a:spLocks noChangeArrowheads="1"/>
          </p:cNvSpPr>
          <p:nvPr/>
        </p:nvSpPr>
        <p:spPr bwMode="auto">
          <a:xfrm>
            <a:off x="2954385" y="4874675"/>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1" name="Rectangle 29"/>
          <p:cNvSpPr>
            <a:spLocks noChangeArrowheads="1"/>
          </p:cNvSpPr>
          <p:nvPr/>
        </p:nvSpPr>
        <p:spPr bwMode="auto">
          <a:xfrm>
            <a:off x="4317566" y="4874669"/>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2" name="Rectangle 29"/>
          <p:cNvSpPr>
            <a:spLocks noChangeArrowheads="1"/>
          </p:cNvSpPr>
          <p:nvPr/>
        </p:nvSpPr>
        <p:spPr bwMode="auto">
          <a:xfrm>
            <a:off x="5680747" y="4874663"/>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3" name="Rectangle 29"/>
          <p:cNvSpPr>
            <a:spLocks noChangeArrowheads="1"/>
          </p:cNvSpPr>
          <p:nvPr/>
        </p:nvSpPr>
        <p:spPr bwMode="auto">
          <a:xfrm>
            <a:off x="7043928" y="4866190"/>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4" name="Rectangle 29"/>
          <p:cNvSpPr>
            <a:spLocks noChangeArrowheads="1"/>
          </p:cNvSpPr>
          <p:nvPr/>
        </p:nvSpPr>
        <p:spPr bwMode="auto">
          <a:xfrm>
            <a:off x="8373241" y="4916986"/>
            <a:ext cx="542395" cy="269714"/>
          </a:xfrm>
          <a:prstGeom prst="rect">
            <a:avLst/>
          </a:prstGeom>
          <a:solidFill>
            <a:srgbClr val="CCFF99"/>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PVAS</a:t>
            </a:r>
            <a:endParaRPr lang="en-US" sz="1600" dirty="0">
              <a:solidFill>
                <a:srgbClr val="000000"/>
              </a:solidFill>
            </a:endParaRPr>
          </a:p>
        </p:txBody>
      </p:sp>
      <p:sp>
        <p:nvSpPr>
          <p:cNvPr id="75" name="Rectangle 14"/>
          <p:cNvSpPr>
            <a:spLocks noChangeArrowheads="1"/>
          </p:cNvSpPr>
          <p:nvPr/>
        </p:nvSpPr>
        <p:spPr bwMode="auto">
          <a:xfrm>
            <a:off x="4420680" y="2594499"/>
            <a:ext cx="1079500" cy="300037"/>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PVAS</a:t>
            </a:r>
            <a:endParaRPr lang="en-US" dirty="0">
              <a:solidFill>
                <a:srgbClr val="000000"/>
              </a:solidFill>
            </a:endParaRPr>
          </a:p>
        </p:txBody>
      </p:sp>
      <p:sp>
        <p:nvSpPr>
          <p:cNvPr id="76" name="Rectangle 15"/>
          <p:cNvSpPr>
            <a:spLocks noChangeArrowheads="1"/>
          </p:cNvSpPr>
          <p:nvPr/>
        </p:nvSpPr>
        <p:spPr bwMode="auto">
          <a:xfrm>
            <a:off x="4420680" y="2894536"/>
            <a:ext cx="1079500" cy="377825"/>
          </a:xfrm>
          <a:prstGeom prst="rect">
            <a:avLst/>
          </a:prstGeom>
          <a:solidFill>
            <a:srgbClr val="CCFF99"/>
          </a:solidFill>
          <a:ln w="25527">
            <a:solidFill>
              <a:srgbClr val="00006F"/>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000000"/>
                </a:solidFill>
              </a:rPr>
              <a:t>Gather Service</a:t>
            </a:r>
            <a:endParaRPr lang="en-US" sz="1200" b="1" dirty="0">
              <a:solidFill>
                <a:srgbClr val="000000"/>
              </a:solidFill>
            </a:endParaRPr>
          </a:p>
        </p:txBody>
      </p:sp>
      <p:sp>
        <p:nvSpPr>
          <p:cNvPr id="77" name="Rectangle 15"/>
          <p:cNvSpPr>
            <a:spLocks noChangeArrowheads="1"/>
          </p:cNvSpPr>
          <p:nvPr/>
        </p:nvSpPr>
        <p:spPr bwMode="auto">
          <a:xfrm>
            <a:off x="4422268" y="3261249"/>
            <a:ext cx="1077912" cy="403225"/>
          </a:xfrm>
          <a:prstGeom prst="rect">
            <a:avLst/>
          </a:prstGeom>
          <a:solidFill>
            <a:srgbClr val="CCFF99"/>
          </a:solidFill>
          <a:ln w="25527">
            <a:solidFill>
              <a:schemeClr val="tx1"/>
            </a:solidFill>
            <a:miter lim="800000"/>
            <a:headEnd/>
            <a:tailEnd/>
          </a:ln>
        </p:spPr>
        <p:txBody>
          <a:bodyPr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rgbClr val="000000"/>
                </a:solidFill>
              </a:rPr>
              <a:t>CAC</a:t>
            </a:r>
            <a:endParaRPr lang="en-US" sz="1400" dirty="0">
              <a:solidFill>
                <a:srgbClr val="000000"/>
              </a:solidFill>
            </a:endParaRPr>
          </a:p>
        </p:txBody>
      </p:sp>
      <p:sp>
        <p:nvSpPr>
          <p:cNvPr id="78" name="Line 48"/>
          <p:cNvSpPr>
            <a:spLocks noChangeShapeType="1"/>
          </p:cNvSpPr>
          <p:nvPr/>
        </p:nvSpPr>
        <p:spPr bwMode="auto">
          <a:xfrm>
            <a:off x="4946146" y="2336276"/>
            <a:ext cx="1588" cy="273050"/>
          </a:xfrm>
          <a:prstGeom prst="line">
            <a:avLst/>
          </a:prstGeom>
          <a:noFill/>
          <a:ln w="36720">
            <a:solidFill>
              <a:srgbClr val="CCFF99"/>
            </a:solidFill>
            <a:round/>
            <a:headEnd/>
            <a:tailEnd/>
          </a:ln>
        </p:spPr>
        <p:txBody>
          <a:bodyPr/>
          <a:lstStyle/>
          <a:p>
            <a:endParaRPr lang="en-US"/>
          </a:p>
        </p:txBody>
      </p:sp>
      <p:sp>
        <p:nvSpPr>
          <p:cNvPr id="79" name="Line 48"/>
          <p:cNvSpPr>
            <a:spLocks noChangeShapeType="1"/>
          </p:cNvSpPr>
          <p:nvPr/>
        </p:nvSpPr>
        <p:spPr bwMode="auto">
          <a:xfrm>
            <a:off x="4971346" y="3657599"/>
            <a:ext cx="1588" cy="957263"/>
          </a:xfrm>
          <a:prstGeom prst="line">
            <a:avLst/>
          </a:prstGeom>
          <a:noFill/>
          <a:ln w="36720">
            <a:solidFill>
              <a:srgbClr val="CCFF99"/>
            </a:solidFill>
            <a:round/>
            <a:headEnd/>
            <a:tailEnd/>
          </a:ln>
        </p:spPr>
        <p:txBody>
          <a:bodyPr/>
          <a:lstStyle/>
          <a:p>
            <a:endParaRPr lang="en-US"/>
          </a:p>
        </p:txBody>
      </p:sp>
      <p:sp>
        <p:nvSpPr>
          <p:cNvPr id="80" name="Rectangle 14"/>
          <p:cNvSpPr>
            <a:spLocks noChangeArrowheads="1"/>
          </p:cNvSpPr>
          <p:nvPr/>
        </p:nvSpPr>
        <p:spPr bwMode="auto">
          <a:xfrm>
            <a:off x="5501357" y="2886075"/>
            <a:ext cx="710532" cy="386286"/>
          </a:xfrm>
          <a:prstGeom prst="rect">
            <a:avLst/>
          </a:prstGeom>
          <a:solidFill>
            <a:srgbClr val="CCFF99"/>
          </a:solidFill>
          <a:ln w="25527">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Xml/http</a:t>
            </a:r>
            <a:endParaRPr lang="en-US" dirty="0">
              <a:solidFill>
                <a:srgbClr val="000000"/>
              </a:solidFill>
            </a:endParaRPr>
          </a:p>
        </p:txBody>
      </p:sp>
      <p:cxnSp>
        <p:nvCxnSpPr>
          <p:cNvPr id="6" name="Straight Connector 5"/>
          <p:cNvCxnSpPr>
            <a:stCxn id="59" idx="1"/>
            <a:endCxn id="80" idx="3"/>
          </p:cNvCxnSpPr>
          <p:nvPr/>
        </p:nvCxnSpPr>
        <p:spPr bwMode="auto">
          <a:xfrm flipH="1">
            <a:off x="6211889" y="3074988"/>
            <a:ext cx="486420" cy="4230"/>
          </a:xfrm>
          <a:prstGeom prst="line">
            <a:avLst/>
          </a:prstGeom>
          <a:noFill/>
          <a:ln w="12700" cap="flat" cmpd="sng" algn="ctr">
            <a:solidFill>
              <a:srgbClr val="CCFF99"/>
            </a:solidFill>
            <a:prstDash val="solid"/>
            <a:round/>
            <a:headEnd type="none" w="med" len="med"/>
            <a:tailEnd type="none" w="med" len="med"/>
          </a:ln>
          <a:effectLst/>
        </p:spPr>
      </p:cxnSp>
      <p:sp>
        <p:nvSpPr>
          <p:cNvPr id="81" name="Rectangle 80"/>
          <p:cNvSpPr/>
          <p:nvPr/>
        </p:nvSpPr>
        <p:spPr>
          <a:xfrm>
            <a:off x="4918955" y="3618858"/>
            <a:ext cx="1391728" cy="646331"/>
          </a:xfrm>
          <a:prstGeom prst="rect">
            <a:avLst/>
          </a:prstGeom>
        </p:spPr>
        <p:txBody>
          <a:bodyPr wrap="none">
            <a:spAutoFit/>
          </a:bodyPr>
          <a:lstStyle/>
          <a:p>
            <a:r>
              <a:rPr lang="en-US" sz="1200" dirty="0"/>
              <a:t>Serves orbit, </a:t>
            </a:r>
            <a:endParaRPr lang="en-US" sz="1200" dirty="0" smtClean="0"/>
          </a:p>
          <a:p>
            <a:r>
              <a:rPr lang="en-US" sz="1200" dirty="0" smtClean="0"/>
              <a:t>magnets</a:t>
            </a:r>
            <a:r>
              <a:rPr lang="en-US" sz="1200" dirty="0"/>
              <a:t>, </a:t>
            </a:r>
            <a:endParaRPr lang="en-US" sz="1200" dirty="0" smtClean="0"/>
          </a:p>
          <a:p>
            <a:r>
              <a:rPr lang="en-US" sz="1200" dirty="0" smtClean="0"/>
              <a:t>any </a:t>
            </a:r>
            <a:r>
              <a:rPr lang="en-US" sz="1200" dirty="0"/>
              <a:t>array of channels</a:t>
            </a:r>
            <a:endParaRPr lang="en-US" sz="1200" dirty="0"/>
          </a:p>
        </p:txBody>
      </p:sp>
      <p:sp>
        <p:nvSpPr>
          <p:cNvPr id="82" name="Rectangle 29"/>
          <p:cNvSpPr>
            <a:spLocks noChangeArrowheads="1"/>
          </p:cNvSpPr>
          <p:nvPr/>
        </p:nvSpPr>
        <p:spPr bwMode="auto">
          <a:xfrm>
            <a:off x="8249302" y="1811507"/>
            <a:ext cx="711661" cy="267601"/>
          </a:xfrm>
          <a:prstGeom prst="rect">
            <a:avLst/>
          </a:prstGeom>
          <a:solidFill>
            <a:srgbClr val="FF0000"/>
          </a:solidFill>
          <a:ln w="25560">
            <a:solidFill>
              <a:srgbClr val="00006F"/>
            </a:solidFill>
            <a:miter lim="800000"/>
            <a:headEnd/>
            <a:tailEnd/>
          </a:ln>
        </p:spPr>
        <p:txBody>
          <a:bodyPr wrap="none" lIns="90000" tIns="46800" rIns="90000" bIns="46800" anchor="ctr"/>
          <a:lstStyle/>
          <a:p>
            <a:pPr algn="ctr" defTabSz="457200" eaLnBrk="0" hangingPunct="0">
              <a:lnSpc>
                <a:spcPct val="90000"/>
              </a:lnSpc>
              <a:spcBef>
                <a:spcPts val="1125"/>
              </a:spcBef>
              <a:buClr>
                <a:srgbClr val="FF0000"/>
              </a:buClr>
              <a:buSzPct val="135000"/>
              <a:buFont typeface="Arial Narrow"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PVAC</a:t>
            </a:r>
            <a:endParaRPr lang="en-US" sz="1600" dirty="0">
              <a:solidFill>
                <a:srgbClr val="000000"/>
              </a:solidFill>
            </a:endParaRPr>
          </a:p>
        </p:txBody>
      </p:sp>
    </p:spTree>
    <p:extLst>
      <p:ext uri="{BB962C8B-B14F-4D97-AF65-F5344CB8AC3E}">
        <p14:creationId xmlns:p14="http://schemas.microsoft.com/office/powerpoint/2010/main" val="418099701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Blank">
  <a:themeElements>
    <a:clrScheme name="">
      <a:dk1>
        <a:srgbClr val="000000"/>
      </a:dk1>
      <a:lt1>
        <a:srgbClr val="FFFFFF"/>
      </a:lt1>
      <a:dk2>
        <a:srgbClr val="000000"/>
      </a:dk2>
      <a:lt2>
        <a:srgbClr val="777777"/>
      </a:lt2>
      <a:accent1>
        <a:srgbClr val="000099"/>
      </a:accent1>
      <a:accent2>
        <a:srgbClr val="00AFAF"/>
      </a:accent2>
      <a:accent3>
        <a:srgbClr val="FFFFFF"/>
      </a:accent3>
      <a:accent4>
        <a:srgbClr val="000000"/>
      </a:accent4>
      <a:accent5>
        <a:srgbClr val="AAAACA"/>
      </a:accent5>
      <a:accent6>
        <a:srgbClr val="009E9E"/>
      </a:accent6>
      <a:hlink>
        <a:srgbClr val="FFCC66"/>
      </a:hlink>
      <a:folHlink>
        <a:srgbClr val="FF0000"/>
      </a:folHlink>
    </a:clrScheme>
    <a:fontScheme name="1_Blank">
      <a:majorFont>
        <a:latin typeface="Arial Narrow"/>
        <a:ea typeface="Osaka"/>
        <a:cs typeface=""/>
      </a:majorFont>
      <a:minorFont>
        <a:latin typeface="Arial Narrow"/>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spAutoFit/>
      </a:bodyPr>
      <a:lstStyle>
        <a:defPPr marL="0" marR="0" indent="0" algn="l" defTabSz="914400" rtl="0" eaLnBrk="0" fontAlgn="base" latinLnBrk="0" hangingPunct="0">
          <a:lnSpc>
            <a:spcPct val="90000"/>
          </a:lnSpc>
          <a:spcBef>
            <a:spcPct val="50000"/>
          </a:spcBef>
          <a:spcAft>
            <a:spcPct val="0"/>
          </a:spcAft>
          <a:buClr>
            <a:schemeClr val="folHlink"/>
          </a:buClr>
          <a:buSzPct val="135000"/>
          <a:buFontTx/>
          <a:buNone/>
          <a:tabLst/>
          <a:defRPr kumimoji="0" lang="en-US" sz="1800" b="0" i="0" u="none" strike="noStrike" cap="none" normalizeH="0" baseline="0" smtClean="0">
            <a:ln>
              <a:noFill/>
            </a:ln>
            <a:solidFill>
              <a:schemeClr val="tx1"/>
            </a:solidFill>
            <a:effectLst/>
            <a:latin typeface="Arial Narrow" pitchFamily="34" charset="0"/>
            <a:ea typeface="Osaka" charset="-128"/>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spAutoFit/>
      </a:bodyPr>
      <a:lstStyle>
        <a:defPPr marL="0" marR="0" indent="0" algn="l" defTabSz="914400" rtl="0" eaLnBrk="0" fontAlgn="base" latinLnBrk="0" hangingPunct="0">
          <a:lnSpc>
            <a:spcPct val="90000"/>
          </a:lnSpc>
          <a:spcBef>
            <a:spcPct val="50000"/>
          </a:spcBef>
          <a:spcAft>
            <a:spcPct val="0"/>
          </a:spcAft>
          <a:buClr>
            <a:schemeClr val="folHlink"/>
          </a:buClr>
          <a:buSzPct val="135000"/>
          <a:buFontTx/>
          <a:buNone/>
          <a:tabLst/>
          <a:defRPr kumimoji="0" lang="en-US" sz="1800" b="0" i="0" u="none" strike="noStrike" cap="none" normalizeH="0" baseline="0" smtClean="0">
            <a:ln>
              <a:noFill/>
            </a:ln>
            <a:solidFill>
              <a:schemeClr val="tx1"/>
            </a:solidFill>
            <a:effectLst/>
            <a:latin typeface="Arial Narrow" pitchFamily="34" charset="0"/>
            <a:ea typeface="Osaka" charset="-128"/>
          </a:defRPr>
        </a:defPPr>
      </a:lstStyle>
    </a:lnDef>
  </a:objectDefaults>
  <a:extraClrSchemeLst>
    <a:extraClrScheme>
      <a:clrScheme name="1_Bl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Blan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27872</TotalTime>
  <Words>1739</Words>
  <Application>Microsoft Office PowerPoint</Application>
  <PresentationFormat>On-screen Show (4:3)</PresentationFormat>
  <Paragraphs>725</Paragraphs>
  <Slides>17</Slides>
  <Notes>17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0" baseType="lpstr">
      <vt:lpstr>1_Blank</vt:lpstr>
      <vt:lpstr>Document</vt:lpstr>
      <vt:lpstr>Photo Editor Photo</vt:lpstr>
      <vt:lpstr>EPICS Version 4 – Development Plan</vt:lpstr>
      <vt:lpstr>Outline</vt:lpstr>
      <vt:lpstr>Version 3</vt:lpstr>
      <vt:lpstr>EPICS Version 3 Architecture</vt:lpstr>
      <vt:lpstr>PV Manager Aggregates V3 into V4 Types</vt:lpstr>
      <vt:lpstr>V4 Serves V3 Data Types</vt:lpstr>
      <vt:lpstr>Orbit Service Uses Multi-Channel Arrays</vt:lpstr>
      <vt:lpstr>Orbit Service Uses Multi-Channel Arrays</vt:lpstr>
      <vt:lpstr>Archiver Modified to Support V4</vt:lpstr>
      <vt:lpstr>Use PVManager as a V4 Service</vt:lpstr>
      <vt:lpstr>Provide Configuration Data as V4 Service</vt:lpstr>
      <vt:lpstr>Connect CSS to V4 with Channel Finder Svc</vt:lpstr>
      <vt:lpstr>Build Application Specific Services</vt:lpstr>
      <vt:lpstr>Out of Scope – V4 Database/Drivers</vt:lpstr>
      <vt:lpstr>Extend the V3 Records for New Data</vt:lpstr>
      <vt:lpstr>Version 4</vt:lpstr>
      <vt:lpstr>Conclusions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dalesio</dc:creator>
  <cp:lastModifiedBy>dalesio</cp:lastModifiedBy>
  <cp:revision>792</cp:revision>
  <cp:lastPrinted>2001-06-19T16:13:41Z</cp:lastPrinted>
  <dcterms:modified xsi:type="dcterms:W3CDTF">2011-09-26T21:16:19Z</dcterms:modified>
</cp:coreProperties>
</file>