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internal cohesion and external separation</a:t>
            </a: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orange-title_flat.png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" type="subTitle"/>
          </p:nvPr>
        </p:nvSpPr>
        <p:spPr>
          <a:xfrm>
            <a:off x="5334000" y="4800600"/>
            <a:ext cx="3429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5334000" y="4800600"/>
            <a:ext cx="3429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nitro_logo_white.emf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599" y="533400"/>
            <a:ext cx="1128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itro-geometric-pattern_2.jp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E7441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4267200" y="6553200"/>
            <a:ext cx="9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nitro_logo_white.emf"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58200" y="6598035"/>
            <a:ext cx="531000" cy="21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77" y="5358425"/>
            <a:ext cx="1269000" cy="9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458675" y="5545925"/>
            <a:ext cx="36855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Mihai Todor, Software Engineer,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Kevin E</a:t>
            </a:r>
            <a:r>
              <a:rPr b="1" lang="en-US" sz="1800"/>
              <a:t>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Data Engineer,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1" lang="en-US" sz="1800"/>
              <a:t>team miner49er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30450" y="2199300"/>
            <a:ext cx="71364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000">
                <a:solidFill>
                  <a:schemeClr val="dk1"/>
                </a:solidFill>
              </a:rPr>
              <a:t>Dublin R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El Dorado competition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Empirical area radius selection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Try radius = 1 .. 10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Sort parcels by the estimated profit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Eyeball the smallest radius for which the parcel order doesn’t change (much). We chose radius =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Computing estimated extraction costs and profits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Questrial"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Select the top 10 parcels which would yield the biggest profit for the selected radius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Match best parcels yielded by both methods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Intersect the selected parcels with the ones produced by clustering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Select the top 5 most promising parcels</a:t>
            </a:r>
          </a:p>
        </p:txBody>
      </p:sp>
      <p:pic>
        <p:nvPicPr>
          <p:cNvPr descr="Screen Shot 2016-09-28 at 15.14.36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18199"/>
            <a:ext cx="8229601" cy="293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Bidding strategy using empirical Gaussian distribution </a:t>
            </a:r>
          </a:p>
        </p:txBody>
      </p:sp>
      <p:pic>
        <p:nvPicPr>
          <p:cNvPr descr="Screen Shot 2016-09-28 at 15.48.15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2952900"/>
            <a:ext cx="36385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135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Remove the gold extraction costs for the selected 5 parcels from the total budget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57200" y="2952900"/>
            <a:ext cx="45912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•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Bid more for the middle 3 parcels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42075"/>
            <a:ext cx="8229600" cy="61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F15D22"/>
                </a:solidFill>
              </a:rPr>
              <a:t>El Dorado 2.0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Run the second filtering on the parcels from the optimal cluster instead of all the parcels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Try a different bidding strategy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Using classifiers to predict to which cluster a parcel belongs to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Verify results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15D22"/>
                </a:solidFill>
              </a:rPr>
              <a:t>Code</a:t>
            </a:r>
          </a:p>
          <a:p>
            <a:pPr indent="-69850" lvl="0" marL="0" rtl="0">
              <a:lnSpc>
                <a:spcPct val="144444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latin typeface="Questrial"/>
                <a:ea typeface="Questrial"/>
                <a:cs typeface="Questrial"/>
                <a:sym typeface="Questrial"/>
              </a:rPr>
              <a:t>https://github.com/mihaitodor/el_dorado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2643450" y="1177650"/>
            <a:ext cx="3857100" cy="4502700"/>
            <a:chOff x="2643450" y="601775"/>
            <a:chExt cx="3857100" cy="4502700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3150" y="1346675"/>
              <a:ext cx="3757800" cy="375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 txBox="1"/>
            <p:nvPr/>
          </p:nvSpPr>
          <p:spPr>
            <a:xfrm>
              <a:off x="2643450" y="601775"/>
              <a:ext cx="3857100" cy="7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5B21"/>
                </a:buClr>
                <a:buSzPct val="25000"/>
                <a:buFont typeface="Arial"/>
                <a:buNone/>
              </a:pPr>
              <a:r>
                <a:rPr b="1" i="0" lang="en-US" sz="4800" u="none" cap="none" strike="noStrike">
                  <a:solidFill>
                    <a:srgbClr val="EE5B21"/>
                  </a:solidFill>
                  <a:latin typeface="Arial"/>
                  <a:ea typeface="Arial"/>
                  <a:cs typeface="Arial"/>
                  <a:sym typeface="Arial"/>
                </a:rPr>
                <a:t>THANK YOU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Introduction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  <a:buFont typeface="Questrial"/>
              <a:buAutoNum type="arabicPeriod"/>
            </a:pP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Used Python</a:t>
            </a:r>
          </a:p>
          <a:p>
            <a:pPr indent="-419100" lvl="1" marL="914400" rtl="0">
              <a:spcBef>
                <a:spcPts val="0"/>
              </a:spcBef>
              <a:buSzPct val="125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Scipy, Scikit-Learn, Matplotlib / Plotly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0" marL="457200">
              <a:spcBef>
                <a:spcPts val="0"/>
              </a:spcBef>
              <a:buSzPct val="100000"/>
              <a:buFont typeface="Questrial"/>
              <a:buAutoNum type="arabicPeriod"/>
            </a:pP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Strategy </a:t>
            </a:r>
          </a:p>
          <a:p>
            <a:pPr indent="-381000" lvl="1" marL="91440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Get the optimal cluster in terms of amount of gold and elevation </a:t>
            </a:r>
          </a:p>
          <a:p>
            <a:pPr indent="-381000" lvl="1" marL="91440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Find which parcels belong to this cluster </a:t>
            </a:r>
          </a:p>
          <a:p>
            <a:pPr indent="-381000" lvl="1" marL="91440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Pick the 5 most profitable parcels and focus our investment plan on them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Data Preprocessing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  <a:buFont typeface="Questrial"/>
              <a:buAutoNum type="arabicPeriod"/>
            </a:pP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Elevation: continuous → categorical values: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3 elevation categories for fixed costs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3 elevation categories for variable costs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0" marL="457200">
              <a:spcBef>
                <a:spcPts val="0"/>
              </a:spcBef>
              <a:buSzPct val="100000"/>
              <a:buFont typeface="Questrial"/>
              <a:buAutoNum type="arabicPeriod" startAt="2"/>
            </a:pP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Linear Regression on the costs_data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Data Exploration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56" y="1629749"/>
            <a:ext cx="4225694" cy="36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626" y="1629740"/>
            <a:ext cx="4179847" cy="3600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Clustering - K-means 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922" y="1560502"/>
            <a:ext cx="4830375" cy="41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37911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Font typeface="Questrial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Clustering on </a:t>
            </a:r>
            <a:r>
              <a:rPr b="1" lang="en-US" sz="2000">
                <a:latin typeface="Questrial"/>
                <a:ea typeface="Questrial"/>
                <a:cs typeface="Questrial"/>
                <a:sym typeface="Questrial"/>
              </a:rPr>
              <a:t>gold_available</a:t>
            </a: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 and</a:t>
            </a:r>
            <a:r>
              <a:rPr b="1" lang="en-US" sz="2000">
                <a:latin typeface="Questrial"/>
                <a:ea typeface="Questrial"/>
                <a:cs typeface="Questrial"/>
                <a:sym typeface="Questrial"/>
              </a:rPr>
              <a:t> elevation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>
              <a:spcBef>
                <a:spcPts val="0"/>
              </a:spcBef>
              <a:buSzPct val="100000"/>
              <a:buFont typeface="Questrial"/>
            </a:pPr>
            <a:r>
              <a:rPr b="1" lang="en-US" sz="2000">
                <a:latin typeface="Questrial"/>
                <a:ea typeface="Questrial"/>
                <a:cs typeface="Questrial"/>
                <a:sym typeface="Questrial"/>
              </a:rPr>
              <a:t>Elbow method</a:t>
            </a: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: computing and plotting the </a:t>
            </a:r>
            <a:r>
              <a:rPr b="1" lang="en-US" sz="2000">
                <a:latin typeface="Questrial"/>
                <a:ea typeface="Questrial"/>
                <a:cs typeface="Questrial"/>
                <a:sym typeface="Questrial"/>
              </a:rPr>
              <a:t>between-cluster sum of squares</a:t>
            </a: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  <a:p>
            <a:pPr indent="-355600" lvl="1" marL="914400">
              <a:spcBef>
                <a:spcPts val="0"/>
              </a:spcBef>
              <a:buSzPct val="100000"/>
              <a:buFont typeface="Questrial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bss</a:t>
            </a:r>
            <a:r>
              <a:rPr b="1" lang="en-US" sz="20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= total_sum_of_squares - within-cluster_sum_of_squares 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55600" lvl="0" marL="457200">
              <a:spcBef>
                <a:spcPts val="0"/>
              </a:spcBef>
              <a:buSzPct val="100000"/>
              <a:buFont typeface="Questrial"/>
            </a:pPr>
            <a:r>
              <a:rPr b="1" lang="en-US" sz="2000">
                <a:latin typeface="Questrial"/>
                <a:ea typeface="Questrial"/>
                <a:cs typeface="Questrial"/>
                <a:sym typeface="Questrial"/>
              </a:rPr>
              <a:t>K =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25" y="513298"/>
            <a:ext cx="8018149" cy="58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38925" y="191650"/>
            <a:ext cx="8559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First filtering of the parcels  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52125" y="1223350"/>
            <a:ext cx="8408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top_parcel_ids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= [10226, 7837, 19114, 20194, 11489,10905,1790,13249,14154,12810,1614</a:t>
            </a:r>
            <a:r>
              <a:rPr lang="en-US" sz="2400"/>
              <a:t>,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12221]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-3305" t="0"/>
          <a:stretch/>
        </p:blipFill>
        <p:spPr>
          <a:xfrm>
            <a:off x="0" y="2251009"/>
            <a:ext cx="9143998" cy="412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>
                <a:solidFill>
                  <a:srgbClr val="F15D22"/>
                </a:solidFill>
              </a:rPr>
              <a:t>Another idea for filtering  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Compute average gold amount around each parcel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>
              <a:spcBef>
                <a:spcPts val="0"/>
              </a:spcBef>
              <a:buSzPct val="100000"/>
              <a:buFont typeface="Questrial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Hope that Mick did not choose the gold quantities under neighbouring parcels at random :)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ot.png" id="136" name="Shape 136"/>
          <p:cNvPicPr preferRelativeResize="0"/>
          <p:nvPr/>
        </p:nvPicPr>
        <p:blipFill rotWithShape="1">
          <a:blip r:embed="rId3">
            <a:alphaModFix/>
          </a:blip>
          <a:srcRect b="3943" l="7168" r="9282" t="9198"/>
          <a:stretch/>
        </p:blipFill>
        <p:spPr>
          <a:xfrm>
            <a:off x="175687" y="309512"/>
            <a:ext cx="8792625" cy="623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Nitro Theme">
      <a:dk1>
        <a:srgbClr val="000000"/>
      </a:dk1>
      <a:lt1>
        <a:srgbClr val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