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5" r:id="rId5"/>
    <p:sldId id="276" r:id="rId6"/>
    <p:sldId id="259" r:id="rId7"/>
    <p:sldId id="260" r:id="rId8"/>
    <p:sldId id="261" r:id="rId9"/>
    <p:sldId id="262" r:id="rId10"/>
    <p:sldId id="263" r:id="rId11"/>
    <p:sldId id="264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65" r:id="rId20"/>
    <p:sldId id="266" r:id="rId21"/>
    <p:sldId id="277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7E65"/>
    <a:srgbClr val="4888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6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96030-38AB-4247-813D-DF880E2EE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5138A2-DAB0-2447-BECD-9C2632A4F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881F1-0F60-F745-AD61-4BED6CED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6076-83F0-7042-A7BB-BF489F6D2940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27441-5458-C447-A763-EAE026A59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2D091-B240-F14F-B2E0-ADC41DCB1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73FB-D3DC-A243-8E09-CBA909131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844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AF5BF-1E15-794B-842B-7F3EF03A4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E17ED-7D5B-5743-B401-69B5E3E4F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A972C-F95C-B449-A8A2-451AB3EF9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6076-83F0-7042-A7BB-BF489F6D2940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06D43-EDBF-C54A-B5D9-17AC0B1FE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17C09-72C5-7445-843E-C032FB8F5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73FB-D3DC-A243-8E09-CBA909131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384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DB9442-EE44-E04F-9AB0-CBEDBC0489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B2616A-CE6E-8E4D-8FF8-B8034ABB0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E966E-30F9-6845-AFA4-E303DCAE0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6076-83F0-7042-A7BB-BF489F6D2940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32BF8-1B49-344C-BC64-FAA65F203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D03AE-B00F-384A-9F80-891BC61B3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73FB-D3DC-A243-8E09-CBA909131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187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94808-90E6-7444-875F-16F5827B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3C582-1E5A-7141-9B74-EBFDD0C12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BF74E-6117-5E43-A2E3-48550FA07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6076-83F0-7042-A7BB-BF489F6D2940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9BFE4-4B65-6942-9892-02BBE845E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D4109-721D-B046-AD36-3588DC2D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73FB-D3DC-A243-8E09-CBA909131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12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09BF1-8009-6D4B-82A0-47840F0E1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D8DE5-4A1C-B845-91AE-2B357D0C7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0EEF8-CA1B-594D-896C-8C6C3B8D1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6076-83F0-7042-A7BB-BF489F6D2940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752D0-6131-504A-B999-B3D7031A8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5B324-07CA-1F44-AF61-1A89EAF76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73FB-D3DC-A243-8E09-CBA909131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968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126C6-0847-DA4E-B549-61CAB1E74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CE50A-0171-184D-B58A-32B452D411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41818-4005-FC44-B9C9-DB1FF39E7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90954-4501-A94F-92B6-350A5FCCA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6076-83F0-7042-A7BB-BF489F6D2940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DC468-7218-694A-8690-5453B2467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D0CFA-0C91-7D41-A242-0C95B32B2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73FB-D3DC-A243-8E09-CBA909131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00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75D34-8015-544A-8BCA-75A8798FF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9CCCD-9182-4046-83F5-41A81E3AE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EEB454-07B0-9844-A14A-776E2E5FA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8E8FED-7E2A-AF48-A5C8-5501C4E1A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ED474D-B6B3-BD41-B946-E87ECA450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69FF4E-6BA1-5644-B1DE-CBE112E1E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6076-83F0-7042-A7BB-BF489F6D2940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76087F-DA0B-054D-B9CF-918099AD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E99AD5-1352-6E44-90BE-B217348ED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73FB-D3DC-A243-8E09-CBA909131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357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CCED-81EC-1F45-9AE4-E0E68FD96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43F946-4648-FC4E-A0C1-0D011C82C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6076-83F0-7042-A7BB-BF489F6D2940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67EC78-BE69-BC47-BDAE-863E35FA9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BE8FB4-EAE5-CA4E-945B-C36C342FD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73FB-D3DC-A243-8E09-CBA909131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065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47BF2A-6D04-2D4A-AA83-754E89295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6076-83F0-7042-A7BB-BF489F6D2940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80240E-6FB8-574E-98A4-D87CE0E4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817D3-77A9-D146-9BCE-0D7F44CBC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73FB-D3DC-A243-8E09-CBA909131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192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D7869-9675-DF48-830D-5C82F6F81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AF568-A833-FE47-B2D4-7B702E065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7ABC7D-D4E3-5A46-A6BE-F7B54B8C9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9D377-A1C8-524A-89D9-325B2037E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6076-83F0-7042-A7BB-BF489F6D2940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D82BC-3E64-C94A-BFBA-7ACC48BF9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3B14EB-0D66-604E-A09E-947A5618F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73FB-D3DC-A243-8E09-CBA909131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726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04C85-7E74-F145-BF52-A0D1425B0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F829B4-C196-1549-932F-581A150C55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A4304-AF99-264B-9D52-799EE0130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15C1-9B05-A74B-A7F8-B8127915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6076-83F0-7042-A7BB-BF489F6D2940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07233-4B89-054C-ACCA-2A23C4379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CC40A-5197-B240-ABF8-BF387DD83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73FB-D3DC-A243-8E09-CBA909131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140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0CA000-0692-2341-8AF2-3E3DDFDC6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90102-E5EE-524C-BF1D-14F17D44C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15D86-F8E9-EF4C-A946-853570DBDB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26076-83F0-7042-A7BB-BF489F6D2940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65C6C-1A9D-A44C-A8CC-6B82C7EA6D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3584A-079A-0448-A102-D25D4B28F7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973FB-D3DC-A243-8E09-CBA909131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373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-yaml/ya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son2yaml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rupsen/logrus" TargetMode="External"/><Relationship Id="rId2" Type="http://schemas.openxmlformats.org/officeDocument/2006/relationships/hyperlink" Target="https://github.com/alecthomas/kingp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liderlabs/ssh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haitodor/wormhol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cobsa/oglematchers" TargetMode="External"/><Relationship Id="rId2" Type="http://schemas.openxmlformats.org/officeDocument/2006/relationships/hyperlink" Target="https://github.com/smartystreets/goconvey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nitro.com/about/careers/1294090" TargetMode="External"/><Relationship Id="rId2" Type="http://schemas.openxmlformats.org/officeDocument/2006/relationships/hyperlink" Target="http://www.gonitro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witter.com/mihaitodor" TargetMode="External"/><Relationship Id="rId4" Type="http://schemas.openxmlformats.org/officeDocument/2006/relationships/hyperlink" Target="https://www.linkedin.com/in/mtodor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odoc.org/golang.org/x/crypto/ssh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odoc.org/golang.org/x/sync/errgrou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olang.org/pkg/sync/#WaitGrou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odoc.org/contex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DE804F-5688-9E4F-A899-0C5C7E7474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/>
          </a:blip>
          <a:srcRect t="1000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CEC291-5D86-424E-9B15-8E463E5D4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GB" sz="8000" b="1" dirty="0">
                <a:solidFill>
                  <a:srgbClr val="FFFFFF"/>
                </a:solidFill>
              </a:rPr>
              <a:t>Wormhole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310B8-F64F-C64E-B0AD-CFA77879A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82924"/>
            <a:ext cx="9144000" cy="1098395"/>
          </a:xfrm>
        </p:spPr>
        <p:txBody>
          <a:bodyPr>
            <a:normAutofit/>
          </a:bodyPr>
          <a:lstStyle/>
          <a:p>
            <a:pPr algn="l"/>
            <a:r>
              <a:rPr lang="en-GB" sz="3200" b="1" dirty="0">
                <a:solidFill>
                  <a:srgbClr val="FFFFFF"/>
                </a:solidFill>
              </a:rPr>
              <a:t>Mihai Todor</a:t>
            </a:r>
          </a:p>
          <a:p>
            <a:pPr algn="l"/>
            <a:r>
              <a:rPr lang="en-GB" sz="3200" b="1" dirty="0">
                <a:solidFill>
                  <a:srgbClr val="FFFFFF"/>
                </a:solidFill>
              </a:rPr>
              <a:t>25.03.2019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9816A3-CF9D-AE49-AF82-01774E5607B7}"/>
              </a:ext>
            </a:extLst>
          </p:cNvPr>
          <p:cNvSpPr txBox="1"/>
          <p:nvPr/>
        </p:nvSpPr>
        <p:spPr>
          <a:xfrm>
            <a:off x="5074900" y="6411987"/>
            <a:ext cx="7117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Image via https://</a:t>
            </a:r>
            <a:r>
              <a:rPr lang="en-GB" dirty="0" err="1"/>
              <a:t>www.livescience.com</a:t>
            </a:r>
            <a:r>
              <a:rPr lang="en-GB" dirty="0"/>
              <a:t>/64033-shape-of-a-wormhole.html</a:t>
            </a:r>
          </a:p>
        </p:txBody>
      </p:sp>
    </p:spTree>
    <p:extLst>
      <p:ext uri="{BB962C8B-B14F-4D97-AF65-F5344CB8AC3E}">
        <p14:creationId xmlns:p14="http://schemas.microsoft.com/office/powerpoint/2010/main" val="33580578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C3C32-4630-1A42-A304-6535E40AE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Package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34D58-C34D-0642-A539-C3CCC6589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E" sz="3200" b="1" dirty="0">
                <a:solidFill>
                  <a:srgbClr val="008000"/>
                </a:solidFill>
              </a:rPr>
              <a:t>type</a:t>
            </a:r>
            <a:r>
              <a:rPr lang="en-IE" sz="3200" dirty="0"/>
              <a:t> Context </a:t>
            </a:r>
            <a:r>
              <a:rPr lang="en-IE" sz="3200" b="1" dirty="0">
                <a:solidFill>
                  <a:srgbClr val="008000"/>
                </a:solidFill>
              </a:rPr>
              <a:t>interface</a:t>
            </a:r>
            <a:r>
              <a:rPr lang="en-IE" sz="3200" dirty="0"/>
              <a:t> {</a:t>
            </a:r>
          </a:p>
          <a:p>
            <a:pPr marL="0" indent="0">
              <a:buNone/>
            </a:pPr>
            <a:r>
              <a:rPr lang="en-IE" sz="3200" dirty="0"/>
              <a:t>    Deadline() (deadline </a:t>
            </a:r>
            <a:r>
              <a:rPr lang="en-IE" sz="3200" dirty="0" err="1"/>
              <a:t>time.Time</a:t>
            </a:r>
            <a:r>
              <a:rPr lang="en-IE" sz="3200" dirty="0"/>
              <a:t>, ok </a:t>
            </a:r>
            <a:r>
              <a:rPr lang="en-IE" sz="3200" dirty="0">
                <a:solidFill>
                  <a:srgbClr val="B00040"/>
                </a:solidFill>
              </a:rPr>
              <a:t>bool</a:t>
            </a:r>
            <a:r>
              <a:rPr lang="en-IE" sz="3200" dirty="0"/>
              <a:t>)</a:t>
            </a:r>
          </a:p>
          <a:p>
            <a:pPr marL="0" indent="0">
              <a:buNone/>
            </a:pPr>
            <a:r>
              <a:rPr lang="en-IE" sz="3200" dirty="0"/>
              <a:t>    </a:t>
            </a:r>
            <a:r>
              <a:rPr lang="en-IE" sz="3200" b="1" dirty="0"/>
              <a:t>Done() </a:t>
            </a:r>
            <a:r>
              <a:rPr lang="en-IE" sz="3200" dirty="0">
                <a:solidFill>
                  <a:srgbClr val="666666"/>
                </a:solidFill>
              </a:rPr>
              <a:t>&lt;-</a:t>
            </a:r>
            <a:r>
              <a:rPr lang="en-IE" sz="3200" b="1" dirty="0" err="1">
                <a:solidFill>
                  <a:srgbClr val="008000"/>
                </a:solidFill>
              </a:rPr>
              <a:t>chan</a:t>
            </a:r>
            <a:r>
              <a:rPr lang="en-IE" sz="3200" dirty="0"/>
              <a:t> </a:t>
            </a:r>
            <a:r>
              <a:rPr lang="en-IE" sz="3200" b="1" dirty="0">
                <a:solidFill>
                  <a:srgbClr val="008000"/>
                </a:solidFill>
              </a:rPr>
              <a:t>struct</a:t>
            </a:r>
            <a:r>
              <a:rPr lang="en-IE" sz="3200" dirty="0"/>
              <a:t>{}</a:t>
            </a:r>
          </a:p>
          <a:p>
            <a:pPr marL="0" indent="0">
              <a:buNone/>
            </a:pPr>
            <a:r>
              <a:rPr lang="en-IE" sz="3200" dirty="0"/>
              <a:t>    </a:t>
            </a:r>
            <a:r>
              <a:rPr lang="en-IE" sz="3200" b="1" dirty="0"/>
              <a:t>Err() </a:t>
            </a:r>
            <a:r>
              <a:rPr lang="en-IE" sz="3200" dirty="0">
                <a:solidFill>
                  <a:srgbClr val="B00040"/>
                </a:solidFill>
              </a:rPr>
              <a:t>error</a:t>
            </a:r>
          </a:p>
          <a:p>
            <a:pPr marL="0" indent="0">
              <a:buNone/>
            </a:pPr>
            <a:r>
              <a:rPr lang="en-IE" sz="3200" dirty="0">
                <a:solidFill>
                  <a:srgbClr val="B00040"/>
                </a:solidFill>
              </a:rPr>
              <a:t>    </a:t>
            </a:r>
            <a:r>
              <a:rPr lang="en-IE" sz="3200" dirty="0"/>
              <a:t>Value(key </a:t>
            </a:r>
            <a:r>
              <a:rPr lang="en-IE" sz="3200" b="1" dirty="0">
                <a:solidFill>
                  <a:srgbClr val="008000"/>
                </a:solidFill>
              </a:rPr>
              <a:t>interface</a:t>
            </a:r>
            <a:r>
              <a:rPr lang="en-IE" sz="3200" dirty="0"/>
              <a:t>{}) </a:t>
            </a:r>
            <a:r>
              <a:rPr lang="en-IE" sz="3200" b="1" dirty="0">
                <a:solidFill>
                  <a:srgbClr val="008000"/>
                </a:solidFill>
              </a:rPr>
              <a:t>interface</a:t>
            </a:r>
            <a:r>
              <a:rPr lang="en-IE" sz="3200" dirty="0"/>
              <a:t>{}</a:t>
            </a:r>
          </a:p>
          <a:p>
            <a:pPr marL="0" indent="0">
              <a:buNone/>
            </a:pPr>
            <a:r>
              <a:rPr lang="en-IE" sz="32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50229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E8063-CDB0-4344-8E41-42450A1F5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Package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797B3-2FEE-FE44-B140-8A0FBB1D3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b="1" dirty="0" err="1">
                <a:solidFill>
                  <a:srgbClr val="008000"/>
                </a:solidFill>
              </a:rPr>
              <a:t>func</a:t>
            </a:r>
            <a:r>
              <a:rPr lang="en-IE" dirty="0"/>
              <a:t> </a:t>
            </a:r>
            <a:r>
              <a:rPr lang="en-IE" b="1" dirty="0"/>
              <a:t>Background</a:t>
            </a:r>
            <a:r>
              <a:rPr lang="en-IE" dirty="0"/>
              <a:t>() Context</a:t>
            </a:r>
          </a:p>
          <a:p>
            <a:endParaRPr lang="en-IE" dirty="0"/>
          </a:p>
          <a:p>
            <a:r>
              <a:rPr lang="en-IE" b="1" dirty="0" err="1">
                <a:solidFill>
                  <a:srgbClr val="008000"/>
                </a:solidFill>
              </a:rPr>
              <a:t>func</a:t>
            </a:r>
            <a:r>
              <a:rPr lang="en-IE" dirty="0"/>
              <a:t> TODO() Context</a:t>
            </a:r>
          </a:p>
          <a:p>
            <a:endParaRPr lang="en-IE" dirty="0"/>
          </a:p>
          <a:p>
            <a:r>
              <a:rPr lang="en-IE" b="1" dirty="0" err="1">
                <a:solidFill>
                  <a:srgbClr val="008000"/>
                </a:solidFill>
              </a:rPr>
              <a:t>func</a:t>
            </a:r>
            <a:r>
              <a:rPr lang="en-IE" dirty="0"/>
              <a:t> </a:t>
            </a:r>
            <a:r>
              <a:rPr lang="en-IE" b="1" dirty="0" err="1"/>
              <a:t>WithCancel</a:t>
            </a:r>
            <a:r>
              <a:rPr lang="en-IE" dirty="0"/>
              <a:t>(parent Context) (</a:t>
            </a:r>
            <a:r>
              <a:rPr lang="en-IE" dirty="0" err="1"/>
              <a:t>ctx</a:t>
            </a:r>
            <a:r>
              <a:rPr lang="en-IE" dirty="0"/>
              <a:t> Context, cancel </a:t>
            </a:r>
            <a:r>
              <a:rPr lang="en-IE" dirty="0" err="1"/>
              <a:t>CancelFunc</a:t>
            </a:r>
            <a:r>
              <a:rPr lang="en-IE" dirty="0"/>
              <a:t>)</a:t>
            </a:r>
          </a:p>
          <a:p>
            <a:endParaRPr lang="en-IE" b="1" dirty="0">
              <a:solidFill>
                <a:srgbClr val="008000"/>
              </a:solidFill>
            </a:endParaRPr>
          </a:p>
          <a:p>
            <a:r>
              <a:rPr lang="en-IE" b="1" dirty="0" err="1">
                <a:solidFill>
                  <a:srgbClr val="008000"/>
                </a:solidFill>
              </a:rPr>
              <a:t>func</a:t>
            </a:r>
            <a:r>
              <a:rPr lang="en-IE" dirty="0"/>
              <a:t> </a:t>
            </a:r>
            <a:r>
              <a:rPr lang="en-IE" dirty="0" err="1"/>
              <a:t>WithDeadline</a:t>
            </a:r>
            <a:r>
              <a:rPr lang="en-IE" dirty="0"/>
              <a:t>(parent Context, d </a:t>
            </a:r>
            <a:r>
              <a:rPr lang="en-IE" dirty="0" err="1"/>
              <a:t>time.Time</a:t>
            </a:r>
            <a:r>
              <a:rPr lang="en-IE" dirty="0"/>
              <a:t>) (Context, </a:t>
            </a:r>
            <a:r>
              <a:rPr lang="en-IE" dirty="0" err="1"/>
              <a:t>CancelFunc</a:t>
            </a:r>
            <a:r>
              <a:rPr lang="en-IE" dirty="0"/>
              <a:t>)</a:t>
            </a:r>
          </a:p>
          <a:p>
            <a:endParaRPr lang="en-IE" dirty="0"/>
          </a:p>
          <a:p>
            <a:r>
              <a:rPr lang="en-IE" b="1" dirty="0" err="1">
                <a:solidFill>
                  <a:srgbClr val="008000"/>
                </a:solidFill>
              </a:rPr>
              <a:t>func</a:t>
            </a:r>
            <a:r>
              <a:rPr lang="en-IE" dirty="0"/>
              <a:t> </a:t>
            </a:r>
            <a:r>
              <a:rPr lang="en-IE" b="1" dirty="0" err="1"/>
              <a:t>WithTimeout</a:t>
            </a:r>
            <a:r>
              <a:rPr lang="en-IE" dirty="0"/>
              <a:t>(parent Context, timeout </a:t>
            </a:r>
            <a:r>
              <a:rPr lang="en-IE" dirty="0" err="1"/>
              <a:t>time.Duration</a:t>
            </a:r>
            <a:r>
              <a:rPr lang="en-IE" dirty="0"/>
              <a:t>) (Context, </a:t>
            </a:r>
            <a:r>
              <a:rPr lang="en-IE" dirty="0" err="1"/>
              <a:t>CancelFunc</a:t>
            </a:r>
            <a:r>
              <a:rPr lang="en-IE" dirty="0"/>
              <a:t>)</a:t>
            </a:r>
          </a:p>
          <a:p>
            <a:endParaRPr lang="en-IE" dirty="0"/>
          </a:p>
          <a:p>
            <a:r>
              <a:rPr lang="en-IE" b="1" dirty="0" err="1">
                <a:solidFill>
                  <a:srgbClr val="008000"/>
                </a:solidFill>
              </a:rPr>
              <a:t>func</a:t>
            </a:r>
            <a:r>
              <a:rPr lang="en-IE" dirty="0"/>
              <a:t> </a:t>
            </a:r>
            <a:r>
              <a:rPr lang="en-IE" dirty="0" err="1"/>
              <a:t>WithValue</a:t>
            </a:r>
            <a:r>
              <a:rPr lang="en-IE" dirty="0"/>
              <a:t>(parent Context, key, </a:t>
            </a:r>
            <a:r>
              <a:rPr lang="en-IE" dirty="0" err="1"/>
              <a:t>val</a:t>
            </a:r>
            <a:r>
              <a:rPr lang="en-IE" dirty="0"/>
              <a:t> </a:t>
            </a:r>
            <a:r>
              <a:rPr lang="en-IE" b="1" dirty="0">
                <a:solidFill>
                  <a:srgbClr val="008000"/>
                </a:solidFill>
              </a:rPr>
              <a:t>interface</a:t>
            </a:r>
            <a:r>
              <a:rPr lang="en-IE" dirty="0"/>
              <a:t>{}) Context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239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3BA81-91DF-B146-8B13-1CED0B964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Contexts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E218-09A6-BC48-B3EE-7EDB07D17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320"/>
            <a:ext cx="10515600" cy="504444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E" b="1" dirty="0" err="1">
                <a:solidFill>
                  <a:srgbClr val="008000"/>
                </a:solidFill>
              </a:rPr>
              <a:t>func</a:t>
            </a:r>
            <a:r>
              <a:rPr lang="en-IE" dirty="0"/>
              <a:t> main() {</a:t>
            </a:r>
          </a:p>
          <a:p>
            <a:pPr marL="0" indent="0">
              <a:buNone/>
            </a:pPr>
            <a:r>
              <a:rPr lang="en-IE" dirty="0"/>
              <a:t>    </a:t>
            </a:r>
            <a:r>
              <a:rPr lang="en-IE" dirty="0" err="1"/>
              <a:t>ctx</a:t>
            </a:r>
            <a:r>
              <a:rPr lang="en-IE" dirty="0"/>
              <a:t> </a:t>
            </a:r>
            <a:r>
              <a:rPr lang="en-IE" dirty="0">
                <a:solidFill>
                  <a:srgbClr val="666666"/>
                </a:solidFill>
              </a:rPr>
              <a:t>:=</a:t>
            </a:r>
            <a:r>
              <a:rPr lang="en-IE" dirty="0"/>
              <a:t> </a:t>
            </a:r>
            <a:r>
              <a:rPr lang="en-IE" b="1" dirty="0" err="1"/>
              <a:t>context.Background</a:t>
            </a:r>
            <a:r>
              <a:rPr lang="en-IE" dirty="0"/>
              <a:t>() </a:t>
            </a:r>
            <a:r>
              <a:rPr lang="en-IE" i="1" dirty="0">
                <a:solidFill>
                  <a:srgbClr val="408080"/>
                </a:solidFill>
              </a:rPr>
              <a:t>// Root context</a:t>
            </a:r>
          </a:p>
          <a:p>
            <a:pPr marL="0" indent="0">
              <a:buNone/>
            </a:pPr>
            <a:r>
              <a:rPr lang="en-IE" dirty="0"/>
              <a:t>    </a:t>
            </a:r>
            <a:r>
              <a:rPr lang="en-IE" dirty="0" err="1"/>
              <a:t>ctx</a:t>
            </a:r>
            <a:r>
              <a:rPr lang="en-IE" dirty="0"/>
              <a:t>, cancel </a:t>
            </a:r>
            <a:r>
              <a:rPr lang="en-IE" dirty="0">
                <a:solidFill>
                  <a:srgbClr val="666666"/>
                </a:solidFill>
              </a:rPr>
              <a:t>:=</a:t>
            </a:r>
            <a:r>
              <a:rPr lang="en-IE" dirty="0"/>
              <a:t> </a:t>
            </a:r>
            <a:r>
              <a:rPr lang="en-IE" b="1" dirty="0" err="1"/>
              <a:t>context.WithCancel</a:t>
            </a:r>
            <a:r>
              <a:rPr lang="en-IE" dirty="0"/>
              <a:t>(</a:t>
            </a:r>
            <a:r>
              <a:rPr lang="en-IE" dirty="0" err="1"/>
              <a:t>ctx</a:t>
            </a:r>
            <a:r>
              <a:rPr lang="en-IE" dirty="0"/>
              <a:t>)</a:t>
            </a:r>
          </a:p>
          <a:p>
            <a:pPr marL="0" indent="0">
              <a:buNone/>
            </a:pPr>
            <a:r>
              <a:rPr lang="en-IE" b="1" dirty="0">
                <a:solidFill>
                  <a:srgbClr val="008000"/>
                </a:solidFill>
              </a:rPr>
              <a:t>    go</a:t>
            </a:r>
            <a:r>
              <a:rPr lang="en-IE" dirty="0"/>
              <a:t> </a:t>
            </a:r>
            <a:r>
              <a:rPr lang="en-IE" b="1" dirty="0" err="1">
                <a:solidFill>
                  <a:srgbClr val="008000"/>
                </a:solidFill>
              </a:rPr>
              <a:t>func</a:t>
            </a:r>
            <a:r>
              <a:rPr lang="en-IE" dirty="0"/>
              <a:t>() {</a:t>
            </a:r>
          </a:p>
          <a:p>
            <a:pPr marL="0" indent="0">
              <a:buNone/>
            </a:pPr>
            <a:r>
              <a:rPr lang="en-IE" dirty="0"/>
              <a:t>        </a:t>
            </a:r>
            <a:r>
              <a:rPr lang="en-IE" dirty="0" err="1"/>
              <a:t>time.Sleep</a:t>
            </a:r>
            <a:r>
              <a:rPr lang="en-IE" dirty="0"/>
              <a:t>(</a:t>
            </a:r>
            <a:r>
              <a:rPr lang="en-IE" dirty="0">
                <a:solidFill>
                  <a:srgbClr val="666666"/>
                </a:solidFill>
              </a:rPr>
              <a:t>2</a:t>
            </a:r>
            <a:r>
              <a:rPr lang="en-IE" dirty="0"/>
              <a:t> </a:t>
            </a:r>
            <a:r>
              <a:rPr lang="en-IE" dirty="0">
                <a:solidFill>
                  <a:srgbClr val="666666"/>
                </a:solidFill>
              </a:rPr>
              <a:t>*</a:t>
            </a:r>
            <a:r>
              <a:rPr lang="en-IE" dirty="0"/>
              <a:t> </a:t>
            </a:r>
            <a:r>
              <a:rPr lang="en-IE" dirty="0" err="1"/>
              <a:t>time.Second</a:t>
            </a:r>
            <a:r>
              <a:rPr lang="en-IE" dirty="0"/>
              <a:t>)</a:t>
            </a:r>
          </a:p>
          <a:p>
            <a:pPr marL="0" indent="0">
              <a:buNone/>
            </a:pPr>
            <a:r>
              <a:rPr lang="en-IE" dirty="0"/>
              <a:t>        </a:t>
            </a:r>
            <a:r>
              <a:rPr lang="en-IE" b="1" dirty="0"/>
              <a:t>cancel()</a:t>
            </a:r>
          </a:p>
          <a:p>
            <a:pPr marL="0" indent="0">
              <a:buNone/>
            </a:pPr>
            <a:r>
              <a:rPr lang="en-IE" dirty="0"/>
              <a:t>    }()</a:t>
            </a:r>
          </a:p>
          <a:p>
            <a:pPr marL="0" indent="0">
              <a:buNone/>
            </a:pPr>
            <a:r>
              <a:rPr lang="en-IE" b="1" dirty="0">
                <a:solidFill>
                  <a:srgbClr val="008000"/>
                </a:solidFill>
              </a:rPr>
              <a:t>    go</a:t>
            </a:r>
            <a:r>
              <a:rPr lang="en-IE" dirty="0"/>
              <a:t> </a:t>
            </a:r>
            <a:r>
              <a:rPr lang="en-IE" b="1" dirty="0" err="1">
                <a:solidFill>
                  <a:srgbClr val="008000"/>
                </a:solidFill>
              </a:rPr>
              <a:t>func</a:t>
            </a:r>
            <a:r>
              <a:rPr lang="en-IE" dirty="0"/>
              <a:t>() {</a:t>
            </a:r>
          </a:p>
          <a:p>
            <a:pPr marL="0" indent="0">
              <a:buNone/>
            </a:pPr>
            <a:r>
              <a:rPr lang="en-IE" dirty="0"/>
              <a:t>        </a:t>
            </a:r>
            <a:r>
              <a:rPr lang="en-IE" dirty="0" err="1"/>
              <a:t>ctx</a:t>
            </a:r>
            <a:r>
              <a:rPr lang="en-IE" dirty="0"/>
              <a:t>, _ </a:t>
            </a:r>
            <a:r>
              <a:rPr lang="en-IE" b="1" dirty="0">
                <a:solidFill>
                  <a:srgbClr val="666666"/>
                </a:solidFill>
              </a:rPr>
              <a:t>:=</a:t>
            </a:r>
            <a:r>
              <a:rPr lang="en-IE" b="1" dirty="0"/>
              <a:t> </a:t>
            </a:r>
            <a:r>
              <a:rPr lang="en-IE" b="1" dirty="0" err="1"/>
              <a:t>context.WithTimeout</a:t>
            </a:r>
            <a:r>
              <a:rPr lang="en-IE" dirty="0"/>
              <a:t>(</a:t>
            </a:r>
            <a:r>
              <a:rPr lang="en-IE" dirty="0" err="1"/>
              <a:t>ctx</a:t>
            </a:r>
            <a:r>
              <a:rPr lang="en-IE" dirty="0"/>
              <a:t>, </a:t>
            </a:r>
            <a:r>
              <a:rPr lang="en-IE" dirty="0">
                <a:solidFill>
                  <a:srgbClr val="666666"/>
                </a:solidFill>
              </a:rPr>
              <a:t>1*</a:t>
            </a:r>
            <a:r>
              <a:rPr lang="en-IE" dirty="0" err="1"/>
              <a:t>time.Second</a:t>
            </a:r>
            <a:r>
              <a:rPr lang="en-IE" dirty="0"/>
              <a:t>)</a:t>
            </a:r>
          </a:p>
          <a:p>
            <a:pPr marL="0" indent="0">
              <a:buNone/>
            </a:pPr>
            <a:r>
              <a:rPr lang="en-IE" b="1" dirty="0">
                <a:solidFill>
                  <a:srgbClr val="008000"/>
                </a:solidFill>
              </a:rPr>
              <a:t>        select</a:t>
            </a:r>
            <a:r>
              <a:rPr lang="en-IE" dirty="0"/>
              <a:t> { </a:t>
            </a:r>
            <a:r>
              <a:rPr lang="en-IE" b="1" dirty="0">
                <a:solidFill>
                  <a:srgbClr val="008000"/>
                </a:solidFill>
              </a:rPr>
              <a:t>case</a:t>
            </a:r>
            <a:r>
              <a:rPr lang="en-IE" dirty="0"/>
              <a:t> </a:t>
            </a:r>
            <a:r>
              <a:rPr lang="en-IE" b="1" dirty="0">
                <a:solidFill>
                  <a:srgbClr val="666666"/>
                </a:solidFill>
              </a:rPr>
              <a:t>&lt;-</a:t>
            </a:r>
            <a:r>
              <a:rPr lang="en-IE" b="1" dirty="0" err="1"/>
              <a:t>ctx.Done</a:t>
            </a:r>
            <a:r>
              <a:rPr lang="en-IE" b="1" dirty="0"/>
              <a:t>()</a:t>
            </a:r>
            <a:r>
              <a:rPr lang="en-IE" dirty="0"/>
              <a:t>: </a:t>
            </a:r>
            <a:r>
              <a:rPr lang="en-IE" dirty="0" err="1"/>
              <a:t>fmt.Println</a:t>
            </a:r>
            <a:r>
              <a:rPr lang="en-IE" dirty="0"/>
              <a:t>(</a:t>
            </a:r>
            <a:r>
              <a:rPr lang="en-IE" dirty="0">
                <a:solidFill>
                  <a:srgbClr val="BA2121"/>
                </a:solidFill>
              </a:rPr>
              <a:t>"Either cancelled or timeout expired"</a:t>
            </a:r>
            <a:r>
              <a:rPr lang="en-IE" dirty="0"/>
              <a:t>) }</a:t>
            </a:r>
          </a:p>
          <a:p>
            <a:pPr marL="0" indent="0">
              <a:buNone/>
            </a:pPr>
            <a:r>
              <a:rPr lang="en-IE" dirty="0"/>
              <a:t>    }()</a:t>
            </a:r>
          </a:p>
          <a:p>
            <a:pPr marL="0" indent="0">
              <a:buNone/>
            </a:pPr>
            <a:r>
              <a:rPr lang="en-IE" b="1" dirty="0">
                <a:solidFill>
                  <a:srgbClr val="008000"/>
                </a:solidFill>
              </a:rPr>
              <a:t>    select</a:t>
            </a:r>
            <a:r>
              <a:rPr lang="en-IE" dirty="0"/>
              <a:t> { </a:t>
            </a:r>
            <a:r>
              <a:rPr lang="en-IE" b="1" dirty="0">
                <a:solidFill>
                  <a:srgbClr val="008000"/>
                </a:solidFill>
              </a:rPr>
              <a:t>case</a:t>
            </a:r>
            <a:r>
              <a:rPr lang="en-IE" dirty="0"/>
              <a:t> </a:t>
            </a:r>
            <a:r>
              <a:rPr lang="en-IE" b="1" dirty="0">
                <a:solidFill>
                  <a:srgbClr val="666666"/>
                </a:solidFill>
              </a:rPr>
              <a:t>&lt;-</a:t>
            </a:r>
            <a:r>
              <a:rPr lang="en-IE" b="1" dirty="0" err="1"/>
              <a:t>ctx.Done</a:t>
            </a:r>
            <a:r>
              <a:rPr lang="en-IE" b="1" dirty="0"/>
              <a:t>()</a:t>
            </a:r>
            <a:r>
              <a:rPr lang="en-IE" dirty="0"/>
              <a:t>: </a:t>
            </a:r>
            <a:r>
              <a:rPr lang="en-IE" dirty="0" err="1"/>
              <a:t>fmt.Println</a:t>
            </a:r>
            <a:r>
              <a:rPr lang="en-IE" dirty="0"/>
              <a:t>(</a:t>
            </a:r>
            <a:r>
              <a:rPr lang="en-IE" dirty="0">
                <a:solidFill>
                  <a:srgbClr val="BA2121"/>
                </a:solidFill>
              </a:rPr>
              <a:t>"Exit"</a:t>
            </a:r>
            <a:r>
              <a:rPr lang="en-IE" dirty="0"/>
              <a:t>) }</a:t>
            </a:r>
          </a:p>
          <a:p>
            <a:pPr marL="0" indent="0">
              <a:buNone/>
            </a:pPr>
            <a:r>
              <a:rPr lang="en-IE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369204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D06A3-A376-6D4B-A22F-156B372AF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Yaml</a:t>
            </a:r>
            <a:r>
              <a:rPr lang="en-GB" b="1" dirty="0"/>
              <a:t>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E0BE0-E54A-8A4A-A610-F9BF80D27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dirty="0">
                <a:hlinkClick r:id="rId2"/>
              </a:rPr>
              <a:t>https://github.com/go-yaml/yaml</a:t>
            </a:r>
            <a:endParaRPr lang="en-GB" dirty="0"/>
          </a:p>
          <a:p>
            <a:endParaRPr lang="en-GB" dirty="0"/>
          </a:p>
          <a:p>
            <a:r>
              <a:rPr lang="en-GB" dirty="0"/>
              <a:t>Examples:</a:t>
            </a:r>
          </a:p>
          <a:p>
            <a:pPr lvl="1"/>
            <a:r>
              <a:rPr lang="en-GB" dirty="0"/>
              <a:t>wormhole/inventory/</a:t>
            </a:r>
            <a:r>
              <a:rPr lang="en-GB" dirty="0" err="1"/>
              <a:t>inventory.go</a:t>
            </a:r>
            <a:r>
              <a:rPr lang="en-GB" dirty="0"/>
              <a:t> -&gt; </a:t>
            </a:r>
            <a:r>
              <a:rPr lang="en-GB" dirty="0" err="1"/>
              <a:t>NewInventory</a:t>
            </a:r>
            <a:r>
              <a:rPr lang="en-GB" dirty="0"/>
              <a:t>()</a:t>
            </a:r>
          </a:p>
          <a:p>
            <a:pPr lvl="1"/>
            <a:r>
              <a:rPr lang="en-GB" dirty="0"/>
              <a:t>wormhole/playbook/</a:t>
            </a:r>
            <a:r>
              <a:rPr lang="en-GB" dirty="0" err="1"/>
              <a:t>playbook.go</a:t>
            </a:r>
            <a:r>
              <a:rPr lang="en-GB" dirty="0"/>
              <a:t> -&gt; </a:t>
            </a:r>
            <a:r>
              <a:rPr lang="en-GB" dirty="0" err="1"/>
              <a:t>NewPlaybook</a:t>
            </a:r>
            <a:r>
              <a:rPr lang="en-GB" dirty="0"/>
              <a:t>() and </a:t>
            </a:r>
            <a:r>
              <a:rPr lang="en-GB" dirty="0" err="1"/>
              <a:t>Task.UnmarshalYAML</a:t>
            </a:r>
            <a:r>
              <a:rPr lang="en-GB" dirty="0"/>
              <a:t>()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8406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77100-660E-6B46-84EB-3FF0077B0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b="1" dirty="0" err="1"/>
              <a:t>Yaml</a:t>
            </a:r>
            <a:r>
              <a:rPr lang="en-GB" sz="4000" b="1" dirty="0"/>
              <a:t> vs JSON (via </a:t>
            </a:r>
            <a:r>
              <a:rPr lang="en-GB" sz="4000" b="1" dirty="0">
                <a:hlinkClick r:id="rId2"/>
              </a:rPr>
              <a:t>https://www.json2yaml.com/</a:t>
            </a:r>
            <a:r>
              <a:rPr lang="en-GB" sz="4000" b="1" dirty="0"/>
              <a:t>)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9DE2A-6ACA-2443-BD80-A2550645A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55695" cy="4351338"/>
          </a:xfrm>
        </p:spPr>
        <p:txBody>
          <a:bodyPr>
            <a:normAutofit/>
          </a:bodyPr>
          <a:lstStyle/>
          <a:p>
            <a:pPr marL="0" indent="0">
              <a:lnSpc>
                <a:spcPts val="1575"/>
              </a:lnSpc>
              <a:spcAft>
                <a:spcPts val="0"/>
              </a:spcAft>
              <a:buNone/>
            </a:pPr>
            <a:r>
              <a:rPr lang="en-IE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--- </a:t>
            </a:r>
            <a:r>
              <a:rPr lang="en-IE" dirty="0">
                <a:solidFill>
                  <a:srgbClr val="008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document start</a:t>
            </a:r>
          </a:p>
          <a:p>
            <a:pPr marL="0" indent="0">
              <a:lnSpc>
                <a:spcPts val="1575"/>
              </a:lnSpc>
              <a:spcAft>
                <a:spcPts val="0"/>
              </a:spcAft>
              <a:buNone/>
            </a:pPr>
            <a:endParaRPr lang="en-IE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575"/>
              </a:lnSpc>
              <a:spcAft>
                <a:spcPts val="0"/>
              </a:spcAft>
              <a:buNone/>
            </a:pPr>
            <a:r>
              <a:rPr lang="en-IE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IE" dirty="0">
                <a:solidFill>
                  <a:srgbClr val="8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key1</a:t>
            </a:r>
            <a:r>
              <a:rPr lang="en-IE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E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575"/>
              </a:lnSpc>
              <a:spcAft>
                <a:spcPts val="0"/>
              </a:spcAft>
              <a:buNone/>
            </a:pPr>
            <a:r>
              <a:rPr lang="en-IE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IE" dirty="0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item1</a:t>
            </a:r>
            <a:endParaRPr lang="en-IE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575"/>
              </a:lnSpc>
              <a:spcAft>
                <a:spcPts val="0"/>
              </a:spcAft>
              <a:buNone/>
            </a:pPr>
            <a:r>
              <a:rPr lang="en-IE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IE" dirty="0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item2</a:t>
            </a:r>
            <a:endParaRPr lang="en-IE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575"/>
              </a:lnSpc>
              <a:spcAft>
                <a:spcPts val="0"/>
              </a:spcAft>
              <a:buNone/>
            </a:pPr>
            <a:r>
              <a:rPr lang="en-IE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IE" dirty="0">
                <a:solidFill>
                  <a:srgbClr val="8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sub_key1</a:t>
            </a:r>
            <a:r>
              <a:rPr lang="en-IE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E" dirty="0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value1</a:t>
            </a:r>
            <a:endParaRPr lang="en-IE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575"/>
              </a:lnSpc>
              <a:spcAft>
                <a:spcPts val="0"/>
              </a:spcAft>
              <a:buNone/>
            </a:pPr>
            <a:r>
              <a:rPr lang="en-IE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E" dirty="0">
                <a:solidFill>
                  <a:srgbClr val="8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sub_key2</a:t>
            </a:r>
            <a:r>
              <a:rPr lang="en-IE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E" dirty="0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value2</a:t>
            </a:r>
            <a:endParaRPr lang="en-IE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575"/>
              </a:lnSpc>
              <a:spcAft>
                <a:spcPts val="0"/>
              </a:spcAft>
              <a:buNone/>
            </a:pPr>
            <a:r>
              <a:rPr lang="en-IE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E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575"/>
              </a:lnSpc>
              <a:spcAft>
                <a:spcPts val="0"/>
              </a:spcAft>
              <a:buNone/>
            </a:pPr>
            <a:r>
              <a:rPr lang="en-IE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IE" dirty="0">
                <a:solidFill>
                  <a:srgbClr val="8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key2</a:t>
            </a:r>
            <a:r>
              <a:rPr lang="en-IE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E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575"/>
              </a:lnSpc>
              <a:spcAft>
                <a:spcPts val="0"/>
              </a:spcAft>
              <a:buNone/>
            </a:pPr>
            <a:r>
              <a:rPr lang="en-IE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IE" dirty="0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item3</a:t>
            </a:r>
            <a:endParaRPr lang="en-IE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575"/>
              </a:lnSpc>
              <a:spcAft>
                <a:spcPts val="0"/>
              </a:spcAft>
              <a:buNone/>
            </a:pPr>
            <a:r>
              <a:rPr lang="en-IE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IE" dirty="0" err="1">
                <a:solidFill>
                  <a:srgbClr val="8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sub_key</a:t>
            </a:r>
            <a:r>
              <a:rPr lang="en-IE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E" dirty="0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en-IE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575"/>
              </a:lnSpc>
              <a:spcAft>
                <a:spcPts val="0"/>
              </a:spcAft>
              <a:buNone/>
            </a:pPr>
            <a:r>
              <a:rPr lang="en-IE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E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endParaRPr lang="en-IE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C41110-6EDF-5345-98BF-5A3B86EDBF9A}"/>
              </a:ext>
            </a:extLst>
          </p:cNvPr>
          <p:cNvSpPr txBox="1"/>
          <p:nvPr/>
        </p:nvSpPr>
        <p:spPr>
          <a:xfrm>
            <a:off x="5967662" y="1369845"/>
            <a:ext cx="5386137" cy="5191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75"/>
              </a:lnSpc>
              <a:spcAft>
                <a:spcPts val="0"/>
              </a:spcAft>
            </a:pP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endParaRPr lang="en-IE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975"/>
              </a:lnSpc>
              <a:spcAft>
                <a:spcPts val="0"/>
              </a:spcAft>
            </a:pP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  <a:endParaRPr lang="en-IE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975"/>
              </a:lnSpc>
              <a:spcAft>
                <a:spcPts val="0"/>
              </a:spcAft>
            </a:pP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E" sz="2000" dirty="0">
                <a:solidFill>
                  <a:srgbClr val="0451A5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"key1"</a:t>
            </a: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endParaRPr lang="en-IE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975"/>
              </a:lnSpc>
              <a:spcAft>
                <a:spcPts val="0"/>
              </a:spcAft>
            </a:pP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E" sz="2000" dirty="0">
                <a:solidFill>
                  <a:srgbClr val="A31515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"item1"</a:t>
            </a: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E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975"/>
              </a:lnSpc>
              <a:spcAft>
                <a:spcPts val="0"/>
              </a:spcAft>
            </a:pP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E" sz="2000" dirty="0">
                <a:solidFill>
                  <a:srgbClr val="A31515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"item2"</a:t>
            </a: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E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975"/>
              </a:lnSpc>
              <a:spcAft>
                <a:spcPts val="0"/>
              </a:spcAft>
            </a:pP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{</a:t>
            </a:r>
            <a:endParaRPr lang="en-IE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975"/>
              </a:lnSpc>
              <a:spcAft>
                <a:spcPts val="0"/>
              </a:spcAft>
            </a:pP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E" sz="2000" dirty="0">
                <a:solidFill>
                  <a:srgbClr val="0451A5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"sub_key1"</a:t>
            </a: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E" sz="2000" dirty="0">
                <a:solidFill>
                  <a:srgbClr val="A31515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"value1"</a:t>
            </a: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E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975"/>
              </a:lnSpc>
              <a:spcAft>
                <a:spcPts val="0"/>
              </a:spcAft>
            </a:pP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E" sz="2000" dirty="0">
                <a:solidFill>
                  <a:srgbClr val="0451A5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"sub_key2"</a:t>
            </a: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E" sz="2000" dirty="0">
                <a:solidFill>
                  <a:srgbClr val="A31515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"value2"</a:t>
            </a:r>
            <a:endParaRPr lang="en-IE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975"/>
              </a:lnSpc>
              <a:spcAft>
                <a:spcPts val="0"/>
              </a:spcAft>
            </a:pP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en-IE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975"/>
              </a:lnSpc>
              <a:spcAft>
                <a:spcPts val="0"/>
              </a:spcAft>
            </a:pP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]</a:t>
            </a:r>
            <a:endParaRPr lang="en-IE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975"/>
              </a:lnSpc>
              <a:spcAft>
                <a:spcPts val="0"/>
              </a:spcAft>
            </a:pP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},</a:t>
            </a:r>
            <a:endParaRPr lang="en-IE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975"/>
              </a:lnSpc>
              <a:spcAft>
                <a:spcPts val="0"/>
              </a:spcAft>
            </a:pP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  <a:endParaRPr lang="en-IE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975"/>
              </a:lnSpc>
              <a:spcAft>
                <a:spcPts val="0"/>
              </a:spcAft>
            </a:pP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E" sz="2000" dirty="0">
                <a:solidFill>
                  <a:srgbClr val="0451A5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"key2"</a:t>
            </a: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endParaRPr lang="en-IE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975"/>
              </a:lnSpc>
              <a:spcAft>
                <a:spcPts val="0"/>
              </a:spcAft>
            </a:pP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E" sz="2000" dirty="0">
                <a:solidFill>
                  <a:srgbClr val="A31515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"item3"</a:t>
            </a: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E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975"/>
              </a:lnSpc>
              <a:spcAft>
                <a:spcPts val="0"/>
              </a:spcAft>
            </a:pP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{</a:t>
            </a:r>
            <a:endParaRPr lang="en-IE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975"/>
              </a:lnSpc>
              <a:spcAft>
                <a:spcPts val="0"/>
              </a:spcAft>
            </a:pP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E" sz="2000" dirty="0">
                <a:solidFill>
                  <a:srgbClr val="0451A5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2000" dirty="0" err="1">
                <a:solidFill>
                  <a:srgbClr val="0451A5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sub_key</a:t>
            </a:r>
            <a:r>
              <a:rPr lang="en-IE" sz="2000" dirty="0">
                <a:solidFill>
                  <a:srgbClr val="0451A5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E" sz="2000" dirty="0">
                <a:solidFill>
                  <a:srgbClr val="A31515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"value"</a:t>
            </a:r>
            <a:endParaRPr lang="en-IE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975"/>
              </a:lnSpc>
              <a:spcAft>
                <a:spcPts val="0"/>
              </a:spcAft>
            </a:pP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en-IE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975"/>
              </a:lnSpc>
              <a:spcAft>
                <a:spcPts val="0"/>
              </a:spcAft>
            </a:pP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]</a:t>
            </a:r>
            <a:endParaRPr lang="en-IE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975"/>
              </a:lnSpc>
              <a:spcAft>
                <a:spcPts val="0"/>
              </a:spcAft>
            </a:pP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IE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975"/>
              </a:lnSpc>
              <a:spcAft>
                <a:spcPts val="0"/>
              </a:spcAft>
            </a:pP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IE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390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C990B-1CE5-8E43-BACB-0B088551E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Parsing </a:t>
            </a:r>
            <a:r>
              <a:rPr lang="en-GB" b="1" dirty="0" err="1"/>
              <a:t>Yaml</a:t>
            </a:r>
            <a:r>
              <a:rPr lang="en-GB" b="1" dirty="0"/>
              <a:t> in Go (the inventory)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5E35D-2B25-624D-886C-985C89A4E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252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</a:rPr>
              <a:t>---</a:t>
            </a:r>
          </a:p>
          <a:p>
            <a:pPr marL="0" indent="0">
              <a:buNone/>
            </a:pP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</a:rPr>
              <a:t> </a:t>
            </a:r>
          </a:p>
          <a:p>
            <a:pPr marL="0" indent="0">
              <a:buNone/>
            </a:pP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</a:rPr>
              <a:t>- </a:t>
            </a:r>
            <a:r>
              <a:rPr lang="en-IE" sz="2000" dirty="0">
                <a:solidFill>
                  <a:srgbClr val="800000"/>
                </a:solidFill>
                <a:latin typeface="Fira Code" panose="020B0509050000020004" pitchFamily="49" charset="0"/>
              </a:rPr>
              <a:t>host</a:t>
            </a: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</a:rPr>
              <a:t>: </a:t>
            </a:r>
            <a:r>
              <a:rPr lang="en-IE" sz="2000" dirty="0">
                <a:solidFill>
                  <a:srgbClr val="0000FF"/>
                </a:solidFill>
                <a:latin typeface="Fira Code" panose="020B0509050000020004" pitchFamily="49" charset="0"/>
              </a:rPr>
              <a:t>localhost</a:t>
            </a:r>
            <a:endParaRPr lang="en-IE" sz="2000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pPr marL="0" indent="0">
              <a:buNone/>
            </a:pPr>
            <a:r>
              <a:rPr lang="en-IE" sz="2000" dirty="0">
                <a:solidFill>
                  <a:srgbClr val="800000"/>
                </a:solidFill>
                <a:latin typeface="Fira Code" panose="020B0509050000020004" pitchFamily="49" charset="0"/>
              </a:rPr>
              <a:t>  port</a:t>
            </a: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</a:rPr>
              <a:t>: </a:t>
            </a:r>
            <a:r>
              <a:rPr lang="en-IE" sz="2000" dirty="0">
                <a:solidFill>
                  <a:srgbClr val="09885A"/>
                </a:solidFill>
                <a:latin typeface="Fira Code" panose="020B0509050000020004" pitchFamily="49" charset="0"/>
              </a:rPr>
              <a:t>2020</a:t>
            </a:r>
            <a:endParaRPr lang="en-IE" sz="2000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pPr marL="0" indent="0">
              <a:buNone/>
            </a:pPr>
            <a:r>
              <a:rPr lang="en-IE" sz="2000" dirty="0">
                <a:solidFill>
                  <a:srgbClr val="800000"/>
                </a:solidFill>
                <a:latin typeface="Fira Code" panose="020B0509050000020004" pitchFamily="49" charset="0"/>
              </a:rPr>
              <a:t>  username</a:t>
            </a: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</a:rPr>
              <a:t>: </a:t>
            </a:r>
            <a:r>
              <a:rPr lang="en-IE" sz="2000" dirty="0">
                <a:solidFill>
                  <a:srgbClr val="0000FF"/>
                </a:solidFill>
                <a:latin typeface="Fira Code" panose="020B0509050000020004" pitchFamily="49" charset="0"/>
              </a:rPr>
              <a:t>root</a:t>
            </a:r>
            <a:endParaRPr lang="en-IE" sz="2000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pPr marL="0" indent="0">
              <a:buNone/>
            </a:pPr>
            <a:r>
              <a:rPr lang="en-IE" sz="2000" dirty="0">
                <a:solidFill>
                  <a:srgbClr val="800000"/>
                </a:solidFill>
                <a:latin typeface="Fira Code" panose="020B0509050000020004" pitchFamily="49" charset="0"/>
              </a:rPr>
              <a:t>  password</a:t>
            </a: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</a:rPr>
              <a:t>: </a:t>
            </a:r>
            <a:r>
              <a:rPr lang="en-IE" sz="2000" dirty="0">
                <a:solidFill>
                  <a:srgbClr val="0000FF"/>
                </a:solidFill>
                <a:latin typeface="Fira Code" panose="020B0509050000020004" pitchFamily="49" charset="0"/>
              </a:rPr>
              <a:t>root</a:t>
            </a:r>
            <a:endParaRPr lang="en-IE" sz="2000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5AF382-15E8-ED47-BB40-D542C69FDB27}"/>
              </a:ext>
            </a:extLst>
          </p:cNvPr>
          <p:cNvSpPr txBox="1"/>
          <p:nvPr/>
        </p:nvSpPr>
        <p:spPr>
          <a:xfrm>
            <a:off x="4928473" y="1825625"/>
            <a:ext cx="726352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000" dirty="0">
                <a:solidFill>
                  <a:srgbClr val="0000FF"/>
                </a:solidFill>
                <a:latin typeface="Fira Code" panose="020B0509050000020004" pitchFamily="49" charset="0"/>
              </a:rPr>
              <a:t>type</a:t>
            </a: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IE" sz="2000" dirty="0">
                <a:solidFill>
                  <a:srgbClr val="267F99"/>
                </a:solidFill>
                <a:latin typeface="Fira Code" panose="020B0509050000020004" pitchFamily="49" charset="0"/>
              </a:rPr>
              <a:t>Server</a:t>
            </a: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IE" sz="2000" dirty="0">
                <a:solidFill>
                  <a:srgbClr val="0000FF"/>
                </a:solidFill>
                <a:latin typeface="Fira Code" panose="020B0509050000020004" pitchFamily="49" charset="0"/>
              </a:rPr>
              <a:t>struct</a:t>
            </a: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</a:rPr>
              <a:t> {</a:t>
            </a:r>
          </a:p>
          <a:p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</a:rPr>
              <a:t>    Host </a:t>
            </a:r>
            <a:r>
              <a:rPr lang="en-IE" sz="2000" dirty="0">
                <a:solidFill>
                  <a:srgbClr val="267F99"/>
                </a:solidFill>
                <a:latin typeface="Fira Code" panose="020B0509050000020004" pitchFamily="49" charset="0"/>
              </a:rPr>
              <a:t>string</a:t>
            </a:r>
            <a:endParaRPr lang="en-IE" sz="2000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</a:rPr>
              <a:t>    Port </a:t>
            </a:r>
            <a:r>
              <a:rPr lang="en-IE" sz="2000" dirty="0" err="1">
                <a:solidFill>
                  <a:srgbClr val="267F99"/>
                </a:solidFill>
                <a:latin typeface="Fira Code" panose="020B0509050000020004" pitchFamily="49" charset="0"/>
              </a:rPr>
              <a:t>uint</a:t>
            </a:r>
            <a:endParaRPr lang="en-IE" sz="2000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</a:rPr>
              <a:t>    Username </a:t>
            </a:r>
            <a:r>
              <a:rPr lang="en-IE" sz="2000" dirty="0">
                <a:solidFill>
                  <a:srgbClr val="267F99"/>
                </a:solidFill>
                <a:latin typeface="Fira Code" panose="020B0509050000020004" pitchFamily="49" charset="0"/>
              </a:rPr>
              <a:t>string</a:t>
            </a:r>
            <a:endParaRPr lang="en-IE" sz="2000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</a:rPr>
              <a:t>    Password </a:t>
            </a:r>
            <a:r>
              <a:rPr lang="en-IE" sz="2000" dirty="0">
                <a:solidFill>
                  <a:srgbClr val="267F99"/>
                </a:solidFill>
                <a:latin typeface="Fira Code" panose="020B0509050000020004" pitchFamily="49" charset="0"/>
              </a:rPr>
              <a:t>string</a:t>
            </a:r>
            <a:endParaRPr lang="en-IE" sz="2000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</a:rPr>
              <a:t>    </a:t>
            </a:r>
            <a:r>
              <a:rPr lang="en-IE" sz="2000" dirty="0" err="1">
                <a:solidFill>
                  <a:srgbClr val="000000"/>
                </a:solidFill>
                <a:latin typeface="Fira Code" panose="020B0509050000020004" pitchFamily="49" charset="0"/>
              </a:rPr>
              <a:t>playbookErr</a:t>
            </a: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IE" sz="2000" dirty="0">
                <a:solidFill>
                  <a:srgbClr val="267F99"/>
                </a:solidFill>
                <a:latin typeface="Fira Code" panose="020B0509050000020004" pitchFamily="49" charset="0"/>
              </a:rPr>
              <a:t>error</a:t>
            </a:r>
            <a:endParaRPr lang="en-IE" sz="2000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</a:rPr>
              <a:t>}</a:t>
            </a:r>
          </a:p>
          <a:p>
            <a:b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</a:rPr>
            </a:br>
            <a:r>
              <a:rPr lang="en-IE" sz="2000" dirty="0">
                <a:solidFill>
                  <a:srgbClr val="0000FF"/>
                </a:solidFill>
                <a:latin typeface="Fira Code" panose="020B0509050000020004" pitchFamily="49" charset="0"/>
              </a:rPr>
              <a:t>type</a:t>
            </a: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IE" sz="2000" dirty="0">
                <a:solidFill>
                  <a:srgbClr val="267F99"/>
                </a:solidFill>
                <a:latin typeface="Fira Code" panose="020B0509050000020004" pitchFamily="49" charset="0"/>
              </a:rPr>
              <a:t>Inventory</a:t>
            </a: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</a:rPr>
              <a:t> []*Server</a:t>
            </a:r>
          </a:p>
          <a:p>
            <a:b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</a:rPr>
            </a:br>
            <a:r>
              <a:rPr lang="en-IE" sz="2000" dirty="0" err="1">
                <a:solidFill>
                  <a:srgbClr val="0000FF"/>
                </a:solidFill>
                <a:latin typeface="Fira Code" panose="020B0509050000020004" pitchFamily="49" charset="0"/>
              </a:rPr>
              <a:t>var</a:t>
            </a: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IE" sz="2000" dirty="0">
                <a:solidFill>
                  <a:srgbClr val="001080"/>
                </a:solidFill>
                <a:latin typeface="Fira Code" panose="020B0509050000020004" pitchFamily="49" charset="0"/>
              </a:rPr>
              <a:t>inventory</a:t>
            </a: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</a:rPr>
              <a:t> Inventory</a:t>
            </a:r>
          </a:p>
          <a:p>
            <a:r>
              <a:rPr lang="en-IE" sz="2000" dirty="0">
                <a:solidFill>
                  <a:srgbClr val="001080"/>
                </a:solidFill>
                <a:latin typeface="Fira Code" panose="020B0509050000020004" pitchFamily="49" charset="0"/>
              </a:rPr>
              <a:t>err</a:t>
            </a: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</a:rPr>
              <a:t> = </a:t>
            </a:r>
            <a:r>
              <a:rPr lang="en-IE" sz="2000" dirty="0" err="1">
                <a:solidFill>
                  <a:srgbClr val="000000"/>
                </a:solidFill>
                <a:latin typeface="Fira Code" panose="020B0509050000020004" pitchFamily="49" charset="0"/>
              </a:rPr>
              <a:t>yaml.</a:t>
            </a:r>
            <a:r>
              <a:rPr lang="en-IE" sz="2000" dirty="0" err="1">
                <a:solidFill>
                  <a:srgbClr val="795E26"/>
                </a:solidFill>
                <a:latin typeface="Fira Code" panose="020B0509050000020004" pitchFamily="49" charset="0"/>
              </a:rPr>
              <a:t>Unmarshal</a:t>
            </a: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</a:rPr>
              <a:t>(</a:t>
            </a:r>
            <a:r>
              <a:rPr lang="en-IE" sz="2000" dirty="0" err="1">
                <a:solidFill>
                  <a:srgbClr val="000000"/>
                </a:solidFill>
                <a:latin typeface="Fira Code" panose="020B0509050000020004" pitchFamily="49" charset="0"/>
              </a:rPr>
              <a:t>fileContents</a:t>
            </a: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</a:rPr>
              <a:t>, &amp;inventory)</a:t>
            </a:r>
          </a:p>
        </p:txBody>
      </p:sp>
    </p:spTree>
    <p:extLst>
      <p:ext uri="{BB962C8B-B14F-4D97-AF65-F5344CB8AC3E}">
        <p14:creationId xmlns:p14="http://schemas.microsoft.com/office/powerpoint/2010/main" val="1187938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5CC1F-75FA-4D40-B1FF-C9E2ECFEA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More complex </a:t>
            </a:r>
            <a:r>
              <a:rPr lang="en-GB" b="1" dirty="0" err="1"/>
              <a:t>Yaml</a:t>
            </a:r>
            <a:r>
              <a:rPr lang="en-GB" b="1" dirty="0"/>
              <a:t> parsing (the playbooks)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067B-55FE-4944-918E-BC3A002EA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161546" cy="4351338"/>
          </a:xfrm>
        </p:spPr>
        <p:txBody>
          <a:bodyPr/>
          <a:lstStyle/>
          <a:p>
            <a:pPr marL="0" indent="0">
              <a:lnSpc>
                <a:spcPts val="1575"/>
              </a:lnSpc>
              <a:buNone/>
            </a:pPr>
            <a:r>
              <a:rPr lang="en-IE" sz="2400" dirty="0">
                <a:solidFill>
                  <a:srgbClr val="000000"/>
                </a:solidFill>
                <a:latin typeface="Fira Code" panose="020B0509050000020004" pitchFamily="49" charset="0"/>
              </a:rPr>
              <a:t>---</a:t>
            </a:r>
          </a:p>
          <a:p>
            <a:pPr marL="0" indent="0">
              <a:lnSpc>
                <a:spcPts val="1575"/>
              </a:lnSpc>
              <a:spcAft>
                <a:spcPts val="0"/>
              </a:spcAft>
              <a:buNone/>
            </a:pPr>
            <a:endParaRPr lang="en-IE" sz="2400" dirty="0">
              <a:solidFill>
                <a:srgbClr val="000000"/>
              </a:solidFill>
              <a:latin typeface="Fira Code" panose="020B05090500000200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575"/>
              </a:lnSpc>
              <a:spcAft>
                <a:spcPts val="0"/>
              </a:spcAft>
              <a:buNone/>
            </a:pPr>
            <a:r>
              <a:rPr lang="en-IE" sz="2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IE" sz="2400" dirty="0">
                <a:solidFill>
                  <a:srgbClr val="8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IE" sz="2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E" sz="2400" dirty="0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Install packages</a:t>
            </a:r>
            <a:endParaRPr lang="en-I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575"/>
              </a:lnSpc>
              <a:spcAft>
                <a:spcPts val="0"/>
              </a:spcAft>
              <a:buNone/>
            </a:pPr>
            <a:r>
              <a:rPr lang="en-IE" sz="2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E" sz="2400" dirty="0">
                <a:solidFill>
                  <a:srgbClr val="8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apt</a:t>
            </a:r>
            <a:r>
              <a:rPr lang="en-IE" sz="2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575"/>
              </a:lnSpc>
              <a:spcAft>
                <a:spcPts val="0"/>
              </a:spcAft>
              <a:buNone/>
            </a:pPr>
            <a:r>
              <a:rPr lang="en-IE" sz="2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E" sz="2400" dirty="0">
                <a:solidFill>
                  <a:srgbClr val="8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IE" sz="2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E" sz="2400" dirty="0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endParaRPr lang="en-I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575"/>
              </a:lnSpc>
              <a:spcAft>
                <a:spcPts val="0"/>
              </a:spcAft>
              <a:buNone/>
            </a:pPr>
            <a:r>
              <a:rPr lang="en-IE" sz="2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E" sz="2400" dirty="0" err="1">
                <a:solidFill>
                  <a:srgbClr val="8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pkg</a:t>
            </a:r>
            <a:r>
              <a:rPr lang="en-IE" sz="2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575"/>
              </a:lnSpc>
              <a:spcAft>
                <a:spcPts val="0"/>
              </a:spcAft>
              <a:buNone/>
            </a:pPr>
            <a:r>
              <a:rPr lang="en-IE" sz="2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- </a:t>
            </a:r>
            <a:r>
              <a:rPr lang="en-IE" sz="2400" dirty="0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apache2</a:t>
            </a:r>
            <a:endParaRPr lang="en-I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575"/>
              </a:lnSpc>
              <a:spcAft>
                <a:spcPts val="0"/>
              </a:spcAft>
              <a:buNone/>
            </a:pPr>
            <a:r>
              <a:rPr lang="en-IE" sz="2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- </a:t>
            </a:r>
            <a:r>
              <a:rPr lang="en-IE" sz="2400" dirty="0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php5</a:t>
            </a:r>
            <a:endParaRPr lang="en-I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575"/>
              </a:lnSpc>
              <a:spcAft>
                <a:spcPts val="0"/>
              </a:spcAft>
              <a:buNone/>
            </a:pPr>
            <a:r>
              <a:rPr lang="en-IE" sz="2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575"/>
              </a:lnSpc>
              <a:spcAft>
                <a:spcPts val="0"/>
              </a:spcAft>
              <a:buNone/>
            </a:pPr>
            <a:r>
              <a:rPr lang="en-IE" sz="2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IE" sz="2400" dirty="0">
                <a:solidFill>
                  <a:srgbClr val="8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IE" sz="2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E" sz="2400" dirty="0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Copy some file</a:t>
            </a:r>
            <a:endParaRPr lang="en-I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575"/>
              </a:lnSpc>
              <a:spcAft>
                <a:spcPts val="0"/>
              </a:spcAft>
              <a:buNone/>
            </a:pPr>
            <a:r>
              <a:rPr lang="en-IE" sz="2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E" sz="2400" dirty="0">
                <a:solidFill>
                  <a:srgbClr val="8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IE" sz="2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575"/>
              </a:lnSpc>
              <a:spcAft>
                <a:spcPts val="0"/>
              </a:spcAft>
              <a:buNone/>
            </a:pPr>
            <a:r>
              <a:rPr lang="en-IE" sz="2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E" sz="2400" dirty="0" err="1">
                <a:solidFill>
                  <a:srgbClr val="8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IE" sz="2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E" sz="2400" dirty="0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files/</a:t>
            </a:r>
            <a:r>
              <a:rPr lang="en-IE" sz="2400" dirty="0" err="1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default.conf</a:t>
            </a:r>
            <a:endParaRPr lang="en-I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575"/>
              </a:lnSpc>
              <a:spcAft>
                <a:spcPts val="0"/>
              </a:spcAft>
              <a:buNone/>
            </a:pPr>
            <a:r>
              <a:rPr lang="en-IE" sz="2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E" sz="2400" dirty="0" err="1">
                <a:solidFill>
                  <a:srgbClr val="8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IE" sz="2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E" sz="2400" dirty="0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E" sz="2400" dirty="0" err="1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IE" sz="2400" dirty="0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E" sz="2400" dirty="0" err="1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default.conf</a:t>
            </a:r>
            <a:endParaRPr lang="en-I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B3CE93C-F160-454D-B532-894D89FE049C}"/>
              </a:ext>
            </a:extLst>
          </p:cNvPr>
          <p:cNvSpPr txBox="1">
            <a:spLocks/>
          </p:cNvSpPr>
          <p:nvPr/>
        </p:nvSpPr>
        <p:spPr>
          <a:xfrm>
            <a:off x="6837947" y="1825625"/>
            <a:ext cx="53540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575"/>
              </a:lnSpc>
              <a:buFont typeface="Arial" panose="020B0604020202020204" pitchFamily="34" charset="0"/>
              <a:buNone/>
            </a:pPr>
            <a:r>
              <a:rPr lang="en-IE" dirty="0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IE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dirty="0" err="1">
                <a:solidFill>
                  <a:srgbClr val="267F99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ActionBase</a:t>
            </a:r>
            <a:r>
              <a:rPr lang="en-IE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dirty="0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IE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IE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575"/>
              </a:lnSpc>
              <a:buFont typeface="Arial" panose="020B0604020202020204" pitchFamily="34" charset="0"/>
              <a:buNone/>
            </a:pPr>
            <a:r>
              <a:rPr lang="en-IE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Type </a:t>
            </a:r>
            <a:r>
              <a:rPr lang="en-IE" dirty="0">
                <a:solidFill>
                  <a:srgbClr val="267F99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en-IE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575"/>
              </a:lnSpc>
              <a:buFont typeface="Arial" panose="020B0604020202020204" pitchFamily="34" charset="0"/>
              <a:buNone/>
            </a:pPr>
            <a:r>
              <a:rPr lang="en-IE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E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575"/>
              </a:lnSpc>
              <a:buFont typeface="Arial" panose="020B0604020202020204" pitchFamily="34" charset="0"/>
              <a:buNone/>
            </a:pPr>
            <a:r>
              <a:rPr lang="en-IE" dirty="0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IE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dirty="0" err="1">
                <a:solidFill>
                  <a:srgbClr val="267F99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AptAction</a:t>
            </a:r>
            <a:r>
              <a:rPr lang="en-IE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dirty="0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IE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IE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575"/>
              </a:lnSpc>
              <a:buFont typeface="Arial" panose="020B0604020202020204" pitchFamily="34" charset="0"/>
              <a:buNone/>
            </a:pPr>
            <a:r>
              <a:rPr lang="en-IE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E" dirty="0" err="1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ActionBase</a:t>
            </a:r>
            <a:endParaRPr lang="en-IE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575"/>
              </a:lnSpc>
              <a:buFont typeface="Arial" panose="020B0604020202020204" pitchFamily="34" charset="0"/>
              <a:buNone/>
            </a:pPr>
            <a:r>
              <a:rPr lang="en-IE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State </a:t>
            </a:r>
            <a:r>
              <a:rPr lang="en-IE" dirty="0">
                <a:solidFill>
                  <a:srgbClr val="267F99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en-IE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575"/>
              </a:lnSpc>
              <a:buFont typeface="Arial" panose="020B0604020202020204" pitchFamily="34" charset="0"/>
              <a:buNone/>
            </a:pPr>
            <a:r>
              <a:rPr lang="en-IE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E" dirty="0" err="1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Pkg</a:t>
            </a:r>
            <a:r>
              <a:rPr lang="en-IE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[]</a:t>
            </a:r>
            <a:r>
              <a:rPr lang="en-IE" dirty="0">
                <a:solidFill>
                  <a:srgbClr val="267F99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en-IE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575"/>
              </a:lnSpc>
              <a:buFont typeface="Arial" panose="020B0604020202020204" pitchFamily="34" charset="0"/>
              <a:buNone/>
            </a:pPr>
            <a:r>
              <a:rPr lang="en-IE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E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575"/>
              </a:lnSpc>
              <a:buFont typeface="Arial" panose="020B0604020202020204" pitchFamily="34" charset="0"/>
              <a:buNone/>
            </a:pPr>
            <a:r>
              <a:rPr lang="en-IE" dirty="0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IE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dirty="0" err="1">
                <a:solidFill>
                  <a:srgbClr val="267F99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FileAction</a:t>
            </a:r>
            <a:r>
              <a:rPr lang="en-IE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dirty="0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IE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IE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575"/>
              </a:lnSpc>
              <a:buFont typeface="Arial" panose="020B0604020202020204" pitchFamily="34" charset="0"/>
              <a:buNone/>
            </a:pPr>
            <a:r>
              <a:rPr lang="en-IE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E" dirty="0" err="1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ActionBase</a:t>
            </a:r>
            <a:endParaRPr lang="en-IE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575"/>
              </a:lnSpc>
              <a:buFont typeface="Arial" panose="020B0604020202020204" pitchFamily="34" charset="0"/>
              <a:buNone/>
            </a:pPr>
            <a:r>
              <a:rPr lang="en-IE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E" dirty="0" err="1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IE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E" dirty="0">
                <a:solidFill>
                  <a:srgbClr val="267F99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en-IE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575"/>
              </a:lnSpc>
              <a:buFont typeface="Arial" panose="020B0604020202020204" pitchFamily="34" charset="0"/>
              <a:buNone/>
            </a:pPr>
            <a:r>
              <a:rPr lang="en-IE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E" dirty="0" err="1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IE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E" dirty="0">
                <a:solidFill>
                  <a:srgbClr val="267F99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en-IE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575"/>
              </a:lnSpc>
              <a:buFont typeface="Arial" panose="020B0604020202020204" pitchFamily="34" charset="0"/>
              <a:buNone/>
            </a:pPr>
            <a:r>
              <a:rPr lang="en-IE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E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2623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19515-3ACD-5645-B7E4-426713A48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Unmarshal</a:t>
            </a:r>
            <a:r>
              <a:rPr lang="en-GB" b="1" dirty="0"/>
              <a:t> playbook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42653-8DD8-354D-B20E-8360ECD83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1849"/>
          </a:xfrm>
        </p:spPr>
        <p:txBody>
          <a:bodyPr>
            <a:normAutofit/>
          </a:bodyPr>
          <a:lstStyle/>
          <a:p>
            <a:pPr marL="0" indent="0">
              <a:lnSpc>
                <a:spcPts val="1575"/>
              </a:lnSpc>
              <a:spcAft>
                <a:spcPts val="0"/>
              </a:spcAft>
              <a:buNone/>
            </a:pPr>
            <a:r>
              <a:rPr lang="en-IE" sz="2000" dirty="0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sz="2000" dirty="0">
                <a:solidFill>
                  <a:srgbClr val="267F99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sz="2000" dirty="0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IE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575"/>
              </a:lnSpc>
              <a:spcAft>
                <a:spcPts val="0"/>
              </a:spcAft>
              <a:buNone/>
            </a:pP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E" sz="2000" dirty="0" err="1">
                <a:solidFill>
                  <a:srgbClr val="795E26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SetType</a:t>
            </a: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2000" dirty="0">
                <a:solidFill>
                  <a:srgbClr val="267F99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E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575"/>
              </a:lnSpc>
              <a:spcAft>
                <a:spcPts val="0"/>
              </a:spcAft>
              <a:buNone/>
            </a:pP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E" sz="2000" dirty="0" err="1">
                <a:solidFill>
                  <a:srgbClr val="795E26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GetType</a:t>
            </a: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IE" sz="2000" dirty="0">
                <a:solidFill>
                  <a:srgbClr val="267F99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en-IE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575"/>
              </a:lnSpc>
              <a:spcAft>
                <a:spcPts val="0"/>
              </a:spcAft>
              <a:buNone/>
            </a:pP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E" sz="2000" dirty="0">
                <a:solidFill>
                  <a:srgbClr val="795E26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2000" dirty="0" err="1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context.Context</a:t>
            </a: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E" sz="2000" dirty="0" err="1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transport.Connection</a:t>
            </a: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E" sz="2000" dirty="0" err="1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config.Config</a:t>
            </a: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E" sz="2000" dirty="0">
                <a:solidFill>
                  <a:srgbClr val="267F99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endParaRPr lang="en-IE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575"/>
              </a:lnSpc>
              <a:spcAft>
                <a:spcPts val="0"/>
              </a:spcAft>
              <a:buNone/>
            </a:pP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E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575"/>
              </a:lnSpc>
              <a:spcAft>
                <a:spcPts val="0"/>
              </a:spcAft>
              <a:buNone/>
            </a:pPr>
            <a:r>
              <a:rPr lang="en-IE" sz="2000" dirty="0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sz="2000" dirty="0">
                <a:solidFill>
                  <a:srgbClr val="267F99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sz="2000" dirty="0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IE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575"/>
              </a:lnSpc>
              <a:spcAft>
                <a:spcPts val="0"/>
              </a:spcAft>
              <a:buNone/>
            </a:pP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Name    </a:t>
            </a:r>
            <a:r>
              <a:rPr lang="en-IE" sz="2000" dirty="0">
                <a:solidFill>
                  <a:srgbClr val="267F99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en-IE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575"/>
              </a:lnSpc>
              <a:spcAft>
                <a:spcPts val="0"/>
              </a:spcAft>
              <a:buNone/>
            </a:pP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Actions []</a:t>
            </a:r>
            <a:r>
              <a:rPr lang="en-IE" sz="2000" dirty="0" err="1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actions.Action</a:t>
            </a:r>
            <a:endParaRPr lang="en-IE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575"/>
              </a:lnSpc>
              <a:spcAft>
                <a:spcPts val="0"/>
              </a:spcAft>
              <a:buNone/>
            </a:pP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E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575"/>
              </a:lnSpc>
              <a:spcAft>
                <a:spcPts val="0"/>
              </a:spcAft>
              <a:buNone/>
            </a:pPr>
            <a:r>
              <a:rPr lang="en-IE" sz="2000" dirty="0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sz="2000" dirty="0">
                <a:solidFill>
                  <a:srgbClr val="267F99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Playbook</a:t>
            </a: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sz="2000" dirty="0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IE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575"/>
              </a:lnSpc>
              <a:spcAft>
                <a:spcPts val="0"/>
              </a:spcAft>
              <a:buNone/>
            </a:pP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Tasks []*Task</a:t>
            </a:r>
            <a:endParaRPr lang="en-IE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575"/>
              </a:lnSpc>
              <a:spcAft>
                <a:spcPts val="0"/>
              </a:spcAft>
              <a:buNone/>
            </a:pP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E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575"/>
              </a:lnSpc>
              <a:spcAft>
                <a:spcPts val="0"/>
              </a:spcAft>
              <a:buNone/>
            </a:pPr>
            <a:r>
              <a:rPr lang="en-IE" sz="2000" dirty="0" err="1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sz="2000" dirty="0">
                <a:solidFill>
                  <a:srgbClr val="00108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playbook</a:t>
            </a: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Playbook</a:t>
            </a:r>
            <a:endParaRPr lang="en-IE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575"/>
              </a:lnSpc>
              <a:spcAft>
                <a:spcPts val="0"/>
              </a:spcAft>
              <a:buNone/>
            </a:pPr>
            <a:r>
              <a:rPr lang="en-IE" sz="2000" dirty="0">
                <a:solidFill>
                  <a:srgbClr val="00108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</a:t>
            </a: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E" sz="2000" dirty="0" err="1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yaml.</a:t>
            </a:r>
            <a:r>
              <a:rPr lang="en-IE" sz="2000" dirty="0" err="1">
                <a:solidFill>
                  <a:srgbClr val="795E26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Unmarshal</a:t>
            </a: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2000" dirty="0" err="1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fileContents</a:t>
            </a: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&amp;</a:t>
            </a:r>
            <a:r>
              <a:rPr lang="en-IE" sz="2000" dirty="0" err="1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playbook.Tasks</a:t>
            </a: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E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945966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8C65C-A941-2247-B579-AFC7EFE09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Writing a custom </a:t>
            </a:r>
            <a:r>
              <a:rPr lang="en-GB" b="1" dirty="0" err="1"/>
              <a:t>unmarshaller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A08B8-3699-574F-821B-5F25D21B4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IE" sz="2400" dirty="0" err="1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IE" sz="2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(t *Task) </a:t>
            </a:r>
            <a:r>
              <a:rPr lang="en-IE" sz="2400" dirty="0" err="1">
                <a:solidFill>
                  <a:srgbClr val="795E26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UnmarshalYAML</a:t>
            </a:r>
            <a:r>
              <a:rPr lang="en-IE" sz="2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2400" dirty="0" err="1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unmarshal</a:t>
            </a:r>
            <a:r>
              <a:rPr lang="en-IE" sz="2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sz="2400" dirty="0" err="1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IE" sz="2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2400" dirty="0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IE" sz="2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{}) </a:t>
            </a:r>
            <a:r>
              <a:rPr lang="en-IE" sz="2400" dirty="0">
                <a:solidFill>
                  <a:srgbClr val="267F99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IE" sz="2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E" sz="2400" dirty="0">
                <a:solidFill>
                  <a:srgbClr val="267F99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IE" sz="2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IE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IE" sz="2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E" sz="2400" dirty="0" err="1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E" sz="2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sz="2400" dirty="0" err="1">
                <a:solidFill>
                  <a:srgbClr val="00108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rawTask</a:t>
            </a:r>
            <a:r>
              <a:rPr lang="en-IE" sz="2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sz="2400" dirty="0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IE" sz="2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E" sz="2400" dirty="0">
                <a:solidFill>
                  <a:srgbClr val="267F99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IE" sz="2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IE" sz="2400" dirty="0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IE" sz="2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{}</a:t>
            </a:r>
            <a:endParaRPr lang="en-IE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IE" sz="2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E" sz="2400" dirty="0">
                <a:solidFill>
                  <a:srgbClr val="00108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</a:t>
            </a:r>
            <a:r>
              <a:rPr lang="en-IE" sz="2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lang="en-IE" sz="2400" dirty="0" err="1">
                <a:solidFill>
                  <a:srgbClr val="795E26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unmarshal</a:t>
            </a:r>
            <a:r>
              <a:rPr lang="en-IE" sz="2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IE" sz="2400" dirty="0" err="1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rawTask</a:t>
            </a:r>
            <a:r>
              <a:rPr lang="en-IE" sz="2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E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IE" sz="2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E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IE" sz="2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E" sz="2400" dirty="0">
                <a:solidFill>
                  <a:srgbClr val="008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Extract the task name and use it to </a:t>
            </a:r>
            <a:r>
              <a:rPr lang="en-IE" sz="2400" dirty="0" err="1">
                <a:solidFill>
                  <a:srgbClr val="008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unmarshal</a:t>
            </a:r>
            <a:r>
              <a:rPr lang="en-IE" sz="2400" dirty="0">
                <a:solidFill>
                  <a:srgbClr val="008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endParaRPr lang="en-IE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IE" sz="2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E" sz="2400" dirty="0">
                <a:solidFill>
                  <a:srgbClr val="008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action into the correct type</a:t>
            </a:r>
            <a:endParaRPr lang="en-IE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IE" sz="2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E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IE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822054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829AE-2E63-D141-93AE-D025547C6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Other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CFA7F-D837-F04C-951F-9A5489282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Command line flags parser: </a:t>
            </a:r>
            <a:r>
              <a:rPr lang="en-GB" dirty="0">
                <a:hlinkClick r:id="rId2"/>
              </a:rPr>
              <a:t>https://github.com/alecthomas/kingpin</a:t>
            </a:r>
            <a:endParaRPr lang="en-GB" dirty="0"/>
          </a:p>
          <a:p>
            <a:endParaRPr lang="en-GB" dirty="0"/>
          </a:p>
          <a:p>
            <a:r>
              <a:rPr lang="en-GB" dirty="0"/>
              <a:t>Logging: </a:t>
            </a:r>
            <a:r>
              <a:rPr lang="en-GB" dirty="0">
                <a:hlinkClick r:id="rId3"/>
              </a:rPr>
              <a:t>https://github.com/sirupsen/logrus</a:t>
            </a:r>
            <a:endParaRPr lang="en-GB" dirty="0"/>
          </a:p>
          <a:p>
            <a:pPr lvl="1"/>
            <a:r>
              <a:rPr lang="en-GB" dirty="0"/>
              <a:t>Detects if a terminal is attached or not and changes formatting accordingly</a:t>
            </a:r>
          </a:p>
          <a:p>
            <a:endParaRPr lang="en-GB" dirty="0"/>
          </a:p>
          <a:p>
            <a:r>
              <a:rPr lang="en-GB" dirty="0"/>
              <a:t>SSH server: </a:t>
            </a:r>
            <a:r>
              <a:rPr lang="en-GB" dirty="0">
                <a:hlinkClick r:id="rId4"/>
              </a:rPr>
              <a:t>https://github.com/gliderlabs/ssh</a:t>
            </a:r>
            <a:endParaRPr lang="en-GB" dirty="0"/>
          </a:p>
          <a:p>
            <a:pPr lvl="1"/>
            <a:r>
              <a:rPr lang="en-GB" dirty="0"/>
              <a:t>Can be used to spin up a mock SSH server during unit tests</a:t>
            </a:r>
          </a:p>
          <a:p>
            <a:pPr lvl="1"/>
            <a:r>
              <a:rPr lang="en-GB" dirty="0"/>
              <a:t>Example: wormhole/transport/</a:t>
            </a:r>
            <a:r>
              <a:rPr lang="en-GB" dirty="0" err="1"/>
              <a:t>transport_test.go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5708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17EED-1B08-C24D-99FD-32340B4FC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Intro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4CBAE05-0034-6546-9ECD-B54A0A0F5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Minimalistic Ansible-like tool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Runs a </a:t>
            </a:r>
            <a:r>
              <a:rPr lang="en-GB" b="1" i="1" dirty="0"/>
              <a:t>playbook</a:t>
            </a:r>
            <a:r>
              <a:rPr lang="en-GB" dirty="0"/>
              <a:t> on a list of servers</a:t>
            </a:r>
          </a:p>
          <a:p>
            <a:pPr lvl="1"/>
            <a:r>
              <a:rPr lang="en-GB" dirty="0"/>
              <a:t>A playbook is a sequence of named </a:t>
            </a:r>
            <a:r>
              <a:rPr lang="en-GB" b="1" i="1" dirty="0"/>
              <a:t>tasks</a:t>
            </a:r>
            <a:r>
              <a:rPr lang="en-GB" dirty="0"/>
              <a:t>, which contain one or more </a:t>
            </a:r>
            <a:r>
              <a:rPr lang="en-GB" b="1" i="1" dirty="0"/>
              <a:t>actions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GitHub repo: </a:t>
            </a:r>
            <a:r>
              <a:rPr lang="en-GB" dirty="0">
                <a:hlinkClick r:id="rId2"/>
              </a:rPr>
              <a:t>https://github.com/mihaitodor/wormhole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40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C9B95-B259-B448-B263-C4D71E2D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055C2-ADD3-7641-966F-35DD1746C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>
                <a:hlinkClick r:id="rId2"/>
              </a:rPr>
              <a:t>https://github.com/smartystreets/goconvey</a:t>
            </a:r>
            <a:endParaRPr lang="en-GB" dirty="0"/>
          </a:p>
          <a:p>
            <a:endParaRPr lang="en-GB" dirty="0"/>
          </a:p>
          <a:p>
            <a:r>
              <a:rPr lang="en-GB" dirty="0"/>
              <a:t>Uses the </a:t>
            </a:r>
            <a:r>
              <a:rPr lang="en-GB" dirty="0">
                <a:hlinkClick r:id="rId3"/>
              </a:rPr>
              <a:t>https://github.com/jacobsa/oglematchers</a:t>
            </a:r>
            <a:r>
              <a:rPr lang="en-GB" dirty="0"/>
              <a:t> library for assertions</a:t>
            </a:r>
          </a:p>
          <a:p>
            <a:endParaRPr lang="en-GB" dirty="0"/>
          </a:p>
          <a:p>
            <a:r>
              <a:rPr lang="en-IE" dirty="0"/>
              <a:t>”Tree-based" behavioural testing</a:t>
            </a:r>
            <a:endParaRPr lang="en-GB" dirty="0"/>
          </a:p>
          <a:p>
            <a:endParaRPr lang="en-GB" dirty="0"/>
          </a:p>
          <a:p>
            <a:r>
              <a:rPr lang="en-GB" dirty="0"/>
              <a:t>E</a:t>
            </a:r>
            <a:r>
              <a:rPr lang="en-IE" dirty="0"/>
              <a:t>very Convey() call in Go creates a new scope</a:t>
            </a:r>
          </a:p>
          <a:p>
            <a:endParaRPr lang="en-IE" dirty="0"/>
          </a:p>
          <a:p>
            <a:r>
              <a:rPr lang="en-IE" dirty="0"/>
              <a:t>Simple example: wormhole/inventory/</a:t>
            </a:r>
            <a:r>
              <a:rPr lang="en-IE" dirty="0" err="1"/>
              <a:t>inventory_test.go</a:t>
            </a:r>
            <a:endParaRPr lang="en-IE" dirty="0"/>
          </a:p>
          <a:p>
            <a:endParaRPr lang="en-IE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6299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16FE-36AB-3747-BA60-EA015CACD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6F4FA-0C0C-364D-B5B8-5CA56F113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I work at Nitro (</a:t>
            </a:r>
            <a:r>
              <a:rPr lang="en-GB" dirty="0">
                <a:hlinkClick r:id="rId2"/>
              </a:rPr>
              <a:t>www.gonitro.com</a:t>
            </a:r>
            <a:r>
              <a:rPr lang="en-GB" dirty="0"/>
              <a:t>) in the Systems team for Nitro Cloud</a:t>
            </a:r>
          </a:p>
          <a:p>
            <a:pPr lvl="1"/>
            <a:r>
              <a:rPr lang="en-GB" dirty="0"/>
              <a:t>Technologies: AWS, Mesos, Singularity, Docker, Envoy, NATS, Terraform, Ansible, </a:t>
            </a:r>
            <a:r>
              <a:rPr lang="en-GB" dirty="0" err="1"/>
              <a:t>NewRelic</a:t>
            </a:r>
            <a:endParaRPr lang="en-GB" dirty="0"/>
          </a:p>
          <a:p>
            <a:endParaRPr lang="en-GB" dirty="0"/>
          </a:p>
          <a:p>
            <a:r>
              <a:rPr lang="en-GB" dirty="0"/>
              <a:t>We’re hiring Sr. Systems Engineers: </a:t>
            </a:r>
            <a:r>
              <a:rPr lang="en-GB" dirty="0">
                <a:hlinkClick r:id="rId3"/>
              </a:rPr>
              <a:t>https://www.gonitro.com/about/careers/1294090</a:t>
            </a:r>
            <a:endParaRPr lang="en-GB" dirty="0"/>
          </a:p>
          <a:p>
            <a:endParaRPr lang="en-GB" dirty="0"/>
          </a:p>
          <a:p>
            <a:r>
              <a:rPr lang="en-GB" dirty="0"/>
              <a:t>Connect with me via:</a:t>
            </a:r>
          </a:p>
          <a:p>
            <a:pPr lvl="1"/>
            <a:r>
              <a:rPr lang="en-GB" dirty="0" err="1"/>
              <a:t>Linkedin</a:t>
            </a:r>
            <a:r>
              <a:rPr lang="en-GB" dirty="0"/>
              <a:t>: </a:t>
            </a:r>
            <a:r>
              <a:rPr lang="en-GB" dirty="0">
                <a:hlinkClick r:id="rId4"/>
              </a:rPr>
              <a:t>https://www.linkedin.com/in/mtodor</a:t>
            </a:r>
            <a:endParaRPr lang="en-GB" dirty="0"/>
          </a:p>
          <a:p>
            <a:pPr lvl="1"/>
            <a:r>
              <a:rPr lang="en-GB" dirty="0"/>
              <a:t>Twitter: </a:t>
            </a:r>
            <a:r>
              <a:rPr lang="en-GB" dirty="0">
                <a:hlinkClick r:id="rId5"/>
              </a:rPr>
              <a:t>https://twitter.com/mihaitodor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Email: </a:t>
            </a:r>
            <a:r>
              <a:rPr lang="en-GB" dirty="0" err="1"/>
              <a:t>mihai.todor@gonitro.com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2321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A65049-039E-8643-9357-37CBB4D884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8800" b="1" dirty="0"/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DDF065B-77CB-2847-8BA4-FAE33208F6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GB" sz="3600" dirty="0"/>
              <a:t>Please let me know if you have any questions </a:t>
            </a:r>
            <a:r>
              <a:rPr lang="en-GB" sz="3600" dirty="0">
                <a:sym typeface="Wingdings" pitchFamily="2" charset="2"/>
              </a:rPr>
              <a:t>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366901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50EA-55B6-FB44-9357-3251328D4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446AB-25D1-6742-BC3A-D0470A8B9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Connection done via SSH with username and password </a:t>
            </a:r>
            <a:r>
              <a:rPr lang="en-GB" dirty="0" err="1"/>
              <a:t>auth</a:t>
            </a:r>
            <a:endParaRPr lang="en-GB" dirty="0"/>
          </a:p>
          <a:p>
            <a:endParaRPr lang="en-GB" dirty="0"/>
          </a:p>
          <a:p>
            <a:r>
              <a:rPr lang="en-GB" dirty="0"/>
              <a:t>Files copied to remote hosts via the SCP protocol</a:t>
            </a:r>
          </a:p>
          <a:p>
            <a:endParaRPr lang="en-GB" dirty="0"/>
          </a:p>
          <a:p>
            <a:r>
              <a:rPr lang="en-GB" dirty="0"/>
              <a:t>Parallel execution</a:t>
            </a:r>
          </a:p>
          <a:p>
            <a:endParaRPr lang="en-GB" dirty="0"/>
          </a:p>
          <a:p>
            <a:r>
              <a:rPr lang="en-GB" dirty="0"/>
              <a:t>Early cancellation (via Ctrl + C)</a:t>
            </a:r>
          </a:p>
          <a:p>
            <a:endParaRPr lang="en-GB" dirty="0"/>
          </a:p>
          <a:p>
            <a:r>
              <a:rPr lang="en-GB" dirty="0"/>
              <a:t>Fast runtime (unlike Ansible)</a:t>
            </a:r>
          </a:p>
        </p:txBody>
      </p:sp>
    </p:spTree>
    <p:extLst>
      <p:ext uri="{BB962C8B-B14F-4D97-AF65-F5344CB8AC3E}">
        <p14:creationId xmlns:p14="http://schemas.microsoft.com/office/powerpoint/2010/main" val="137698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B17E9-58BF-D84D-9016-3FC19ADDC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36697-03E3-384F-928B-6DDEB63D2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Spin up some hosts which are accessible via SSH</a:t>
            </a:r>
          </a:p>
          <a:p>
            <a:endParaRPr lang="en-GB" dirty="0"/>
          </a:p>
          <a:p>
            <a:r>
              <a:rPr lang="en-GB" dirty="0"/>
              <a:t>Create a </a:t>
            </a:r>
            <a:r>
              <a:rPr lang="en-GB" dirty="0" err="1"/>
              <a:t>inventory.yaml</a:t>
            </a:r>
            <a:r>
              <a:rPr lang="en-GB" dirty="0"/>
              <a:t> file containing the list of hosts</a:t>
            </a:r>
          </a:p>
          <a:p>
            <a:endParaRPr lang="en-GB" dirty="0"/>
          </a:p>
          <a:p>
            <a:r>
              <a:rPr lang="en-GB" dirty="0"/>
              <a:t>Create a playbook YAML file (see playbooks/</a:t>
            </a:r>
            <a:r>
              <a:rPr lang="en-GB" dirty="0" err="1"/>
              <a:t>wormhole.yaml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Run `wormhole -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inventory.yaml</a:t>
            </a:r>
            <a:r>
              <a:rPr lang="en-GB" dirty="0"/>
              <a:t> -m 2 playbooks/</a:t>
            </a:r>
            <a:r>
              <a:rPr lang="en-GB" dirty="0" err="1"/>
              <a:t>wormhole.yaml</a:t>
            </a:r>
            <a:r>
              <a:rPr lang="en-GB" dirty="0"/>
              <a:t>`</a:t>
            </a:r>
          </a:p>
          <a:p>
            <a:pPr lvl="1"/>
            <a:r>
              <a:rPr lang="en-GB" dirty="0"/>
              <a:t>Will run </a:t>
            </a:r>
            <a:r>
              <a:rPr lang="en-GB" dirty="0" err="1"/>
              <a:t>wormhole.yaml</a:t>
            </a:r>
            <a:r>
              <a:rPr lang="en-GB" dirty="0"/>
              <a:t> on each host from </a:t>
            </a:r>
            <a:r>
              <a:rPr lang="en-GB" dirty="0" err="1"/>
              <a:t>inventory.yaml</a:t>
            </a:r>
            <a:endParaRPr lang="en-GB" dirty="0"/>
          </a:p>
          <a:p>
            <a:pPr lvl="1"/>
            <a:r>
              <a:rPr lang="en-GB" dirty="0"/>
              <a:t>Will process at most 2 hosts in parallel</a:t>
            </a:r>
          </a:p>
        </p:txBody>
      </p:sp>
    </p:spTree>
    <p:extLst>
      <p:ext uri="{BB962C8B-B14F-4D97-AF65-F5344CB8AC3E}">
        <p14:creationId xmlns:p14="http://schemas.microsoft.com/office/powerpoint/2010/main" val="1709052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62AF0-F152-8C47-934C-BE9C9F28D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CF241-3C15-7146-B998-E4184D948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Spin up 4 </a:t>
            </a:r>
            <a:r>
              <a:rPr lang="en-GB" b="1" dirty="0" err="1"/>
              <a:t>rastasheep</a:t>
            </a:r>
            <a:r>
              <a:rPr lang="en-GB" b="1" dirty="0"/>
              <a:t>/ubuntu-sshd:14.04 </a:t>
            </a:r>
            <a:r>
              <a:rPr lang="en-GB" dirty="0"/>
              <a:t>docker containers using docker-compose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Run playbooks/</a:t>
            </a:r>
            <a:r>
              <a:rPr lang="en-GB" dirty="0" err="1"/>
              <a:t>wormhole.yaml</a:t>
            </a:r>
            <a:r>
              <a:rPr lang="en-GB" dirty="0"/>
              <a:t> to install Apache and PHP on the hosts from </a:t>
            </a:r>
            <a:r>
              <a:rPr lang="en-GB" dirty="0" err="1"/>
              <a:t>inventory.yaml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Attempt early cancellation</a:t>
            </a:r>
          </a:p>
        </p:txBody>
      </p:sp>
    </p:spTree>
    <p:extLst>
      <p:ext uri="{BB962C8B-B14F-4D97-AF65-F5344CB8AC3E}">
        <p14:creationId xmlns:p14="http://schemas.microsoft.com/office/powerpoint/2010/main" val="503882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A9BB3-C8B0-D041-95E4-BC7FF0AC8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Go SSH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58588-FF7A-544A-848F-EED17C66F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9015"/>
          </a:xfrm>
        </p:spPr>
        <p:txBody>
          <a:bodyPr>
            <a:normAutofit fontScale="92500" lnSpcReduction="20000"/>
          </a:bodyPr>
          <a:lstStyle/>
          <a:p>
            <a:r>
              <a:rPr lang="en-GB" dirty="0">
                <a:hlinkClick r:id="rId2"/>
              </a:rPr>
              <a:t>https://godoc.org/golang.org/x/crypto/ssh</a:t>
            </a:r>
            <a:endParaRPr lang="en-GB" dirty="0"/>
          </a:p>
          <a:p>
            <a:endParaRPr lang="en-GB" dirty="0"/>
          </a:p>
          <a:p>
            <a:r>
              <a:rPr lang="en-GB" dirty="0"/>
              <a:t>Not easy to use (see wormhole/transport/</a:t>
            </a:r>
            <a:r>
              <a:rPr lang="en-GB" dirty="0" err="1"/>
              <a:t>transport.go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Can run multiple sessions (</a:t>
            </a:r>
            <a:r>
              <a:rPr lang="en-GB" b="1" dirty="0" err="1"/>
              <a:t>ssh.Client.NewSession</a:t>
            </a:r>
            <a:r>
              <a:rPr lang="en-GB" b="1" dirty="0"/>
              <a:t>()</a:t>
            </a:r>
            <a:r>
              <a:rPr lang="en-GB" dirty="0"/>
              <a:t>) over a connection (opened via </a:t>
            </a:r>
            <a:r>
              <a:rPr lang="en-GB" b="1" dirty="0" err="1"/>
              <a:t>ssh.Dial</a:t>
            </a:r>
            <a:r>
              <a:rPr lang="en-GB" b="1" dirty="0"/>
              <a:t>()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A pseudo terminal is needed to have the ability to terminate the remote command through the session by writing </a:t>
            </a:r>
            <a:r>
              <a:rPr lang="en-IE" dirty="0">
                <a:solidFill>
                  <a:srgbClr val="BA2121"/>
                </a:solidFill>
              </a:rPr>
              <a:t>"\x03" </a:t>
            </a:r>
            <a:r>
              <a:rPr lang="en-GB" dirty="0"/>
              <a:t>(End of Text?) to the  </a:t>
            </a:r>
            <a:r>
              <a:rPr lang="en-GB" b="1" dirty="0" err="1"/>
              <a:t>ssh.Session.StdinPipe</a:t>
            </a:r>
            <a:r>
              <a:rPr lang="en-GB" b="1" dirty="0"/>
              <a:t>()</a:t>
            </a:r>
            <a:endParaRPr lang="en-GB" dirty="0"/>
          </a:p>
          <a:p>
            <a:endParaRPr lang="en-GB" dirty="0"/>
          </a:p>
          <a:p>
            <a:r>
              <a:rPr lang="en-GB" dirty="0"/>
              <a:t>Example: wormhole/transport/</a:t>
            </a:r>
            <a:r>
              <a:rPr lang="en-GB" dirty="0" err="1"/>
              <a:t>transport.go</a:t>
            </a:r>
            <a:r>
              <a:rPr lang="en-GB" dirty="0"/>
              <a:t> -&gt; </a:t>
            </a:r>
            <a:r>
              <a:rPr lang="en-GB" b="1" dirty="0" err="1"/>
              <a:t>NewConnection</a:t>
            </a:r>
            <a:r>
              <a:rPr lang="en-GB" b="1" dirty="0"/>
              <a:t>() </a:t>
            </a:r>
            <a:r>
              <a:rPr lang="en-GB" dirty="0"/>
              <a:t>and </a:t>
            </a:r>
            <a:r>
              <a:rPr lang="en-GB" b="1" dirty="0" err="1"/>
              <a:t>newSession</a:t>
            </a:r>
            <a:r>
              <a:rPr lang="en-GB" b="1" dirty="0"/>
              <a:t>()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2360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6CBD7-DA41-FB43-A4B2-4BE1B9B06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SCP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4A04B-EB98-BB47-A36D-CFD99947B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Use a </a:t>
            </a:r>
            <a:r>
              <a:rPr lang="en-GB" b="1" dirty="0" err="1"/>
              <a:t>errgroup.Group</a:t>
            </a:r>
            <a:r>
              <a:rPr lang="en-GB" b="1" dirty="0"/>
              <a:t> </a:t>
            </a:r>
            <a:r>
              <a:rPr lang="en-GB" dirty="0"/>
              <a:t>to run the copy operation(s) on a background goroutine: </a:t>
            </a:r>
            <a:r>
              <a:rPr lang="en-GB" dirty="0">
                <a:hlinkClick r:id="rId2"/>
              </a:rPr>
              <a:t>https://godoc.org/golang.org/x/sync/</a:t>
            </a:r>
            <a:r>
              <a:rPr lang="en-GB">
                <a:hlinkClick r:id="rId2"/>
              </a:rPr>
              <a:t>errgroup</a:t>
            </a:r>
            <a:endParaRPr lang="en-GB" dirty="0"/>
          </a:p>
          <a:p>
            <a:endParaRPr lang="en-GB" dirty="0"/>
          </a:p>
          <a:p>
            <a:r>
              <a:rPr lang="en-GB" dirty="0"/>
              <a:t>Call </a:t>
            </a:r>
            <a:r>
              <a:rPr lang="en-GB" b="1" dirty="0"/>
              <a:t>Close() </a:t>
            </a:r>
            <a:r>
              <a:rPr lang="en-GB" dirty="0"/>
              <a:t>on the </a:t>
            </a:r>
            <a:r>
              <a:rPr lang="en-GB" b="1" dirty="0" err="1"/>
              <a:t>ssh.Session.StdinPipe</a:t>
            </a:r>
            <a:r>
              <a:rPr lang="en-GB" b="1" dirty="0"/>
              <a:t>() </a:t>
            </a:r>
            <a:r>
              <a:rPr lang="en-GB" dirty="0"/>
              <a:t>to close the stdin pipe, which also cancels the job</a:t>
            </a:r>
          </a:p>
          <a:p>
            <a:endParaRPr lang="en-GB" dirty="0"/>
          </a:p>
          <a:p>
            <a:r>
              <a:rPr lang="en-GB" dirty="0"/>
              <a:t>Does not play nice when a pseudo terminal is requested</a:t>
            </a:r>
          </a:p>
          <a:p>
            <a:pPr lvl="1"/>
            <a:r>
              <a:rPr lang="en-GB" dirty="0"/>
              <a:t>I couldn’t get it to cancel the copy job prematurely in this case</a:t>
            </a:r>
          </a:p>
          <a:p>
            <a:endParaRPr lang="en-GB" dirty="0"/>
          </a:p>
          <a:p>
            <a:r>
              <a:rPr lang="en-GB" dirty="0"/>
              <a:t>Example: wormhole/actions/</a:t>
            </a:r>
            <a:r>
              <a:rPr lang="en-GB" dirty="0" err="1"/>
              <a:t>file.go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3320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581D3-EC34-B747-B7C1-EC17CC71D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Parallel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3A860-C161-6646-A88D-8D3E3515C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>
                <a:hlinkClick r:id="rId2"/>
              </a:rPr>
              <a:t>https://golang.org/pkg/sync/#WaitGroup</a:t>
            </a:r>
            <a:endParaRPr lang="en-GB" dirty="0"/>
          </a:p>
          <a:p>
            <a:endParaRPr lang="en-GB" dirty="0"/>
          </a:p>
          <a:p>
            <a:r>
              <a:rPr lang="en-GB" dirty="0"/>
              <a:t>Use </a:t>
            </a:r>
            <a:r>
              <a:rPr lang="en-GB" dirty="0" err="1"/>
              <a:t>sync.WaitGroup</a:t>
            </a:r>
            <a:r>
              <a:rPr lang="en-GB" dirty="0"/>
              <a:t> and run the playbook on as many as </a:t>
            </a:r>
            <a:r>
              <a:rPr lang="en-GB" dirty="0" err="1"/>
              <a:t>MaxConcurrentConnections</a:t>
            </a:r>
            <a:endParaRPr lang="en-GB" dirty="0"/>
          </a:p>
          <a:p>
            <a:endParaRPr lang="en-GB" dirty="0"/>
          </a:p>
          <a:p>
            <a:r>
              <a:rPr lang="en-GB" dirty="0"/>
              <a:t>Relevant methods:</a:t>
            </a:r>
          </a:p>
          <a:p>
            <a:pPr lvl="1"/>
            <a:r>
              <a:rPr lang="en-GB" dirty="0" err="1"/>
              <a:t>sync.WaitGroup.</a:t>
            </a:r>
            <a:r>
              <a:rPr lang="en-GB" b="1" dirty="0" err="1"/>
              <a:t>Add</a:t>
            </a:r>
            <a:r>
              <a:rPr lang="en-GB" b="1" dirty="0"/>
              <a:t>()</a:t>
            </a:r>
          </a:p>
          <a:p>
            <a:pPr lvl="1"/>
            <a:r>
              <a:rPr lang="en-GB" dirty="0" err="1"/>
              <a:t>sync.WaitGroup.</a:t>
            </a:r>
            <a:r>
              <a:rPr lang="en-GB" b="1" dirty="0" err="1"/>
              <a:t>Done</a:t>
            </a:r>
            <a:r>
              <a:rPr lang="en-GB" b="1" dirty="0"/>
              <a:t>()</a:t>
            </a:r>
          </a:p>
          <a:p>
            <a:pPr lvl="1"/>
            <a:r>
              <a:rPr lang="en-GB" dirty="0" err="1"/>
              <a:t>sync.WaitGroup.</a:t>
            </a:r>
            <a:r>
              <a:rPr lang="en-GB" b="1" dirty="0" err="1"/>
              <a:t>Wait</a:t>
            </a:r>
            <a:r>
              <a:rPr lang="en-GB" b="1" dirty="0"/>
              <a:t>()</a:t>
            </a:r>
            <a:endParaRPr lang="en-GB" dirty="0"/>
          </a:p>
          <a:p>
            <a:endParaRPr lang="en-GB" dirty="0"/>
          </a:p>
          <a:p>
            <a:r>
              <a:rPr lang="en-GB" dirty="0"/>
              <a:t>Example: wormhole/</a:t>
            </a:r>
            <a:r>
              <a:rPr lang="en-GB" dirty="0" err="1"/>
              <a:t>wormhole.go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0083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E8AEE-B3FF-1543-BC0D-055649376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Early cancellation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C687B-E936-674E-AEE6-E06584A60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Use package </a:t>
            </a:r>
            <a:r>
              <a:rPr lang="en-GB" dirty="0">
                <a:hlinkClick r:id="rId2"/>
              </a:rPr>
              <a:t>https://godoc.org/context</a:t>
            </a:r>
            <a:endParaRPr lang="en-GB" b="1" dirty="0"/>
          </a:p>
          <a:p>
            <a:endParaRPr lang="en-GB" dirty="0"/>
          </a:p>
          <a:p>
            <a:r>
              <a:rPr lang="en-GB" dirty="0"/>
              <a:t>Propagate contexts to code which performs long-running I/O</a:t>
            </a:r>
          </a:p>
          <a:p>
            <a:endParaRPr lang="en-GB" dirty="0"/>
          </a:p>
          <a:p>
            <a:r>
              <a:rPr lang="en-GB" dirty="0"/>
              <a:t>Create a signal handler which listens for SIGINT / SIGTERM and cancels the root context</a:t>
            </a:r>
          </a:p>
          <a:p>
            <a:endParaRPr lang="en-GB" dirty="0"/>
          </a:p>
          <a:p>
            <a:r>
              <a:rPr lang="en-GB" dirty="0"/>
              <a:t>Examples:</a:t>
            </a:r>
          </a:p>
          <a:p>
            <a:pPr lvl="1"/>
            <a:r>
              <a:rPr lang="en-GB" dirty="0"/>
              <a:t>wormhole/</a:t>
            </a:r>
            <a:r>
              <a:rPr lang="en-GB" dirty="0" err="1"/>
              <a:t>wormhole.go</a:t>
            </a:r>
            <a:r>
              <a:rPr lang="en-GB" dirty="0"/>
              <a:t> -&gt; </a:t>
            </a:r>
            <a:r>
              <a:rPr lang="en-GB" dirty="0" err="1"/>
              <a:t>InitGracefulStop</a:t>
            </a:r>
            <a:r>
              <a:rPr lang="en-GB" dirty="0"/>
              <a:t>()</a:t>
            </a:r>
          </a:p>
          <a:p>
            <a:pPr lvl="1"/>
            <a:r>
              <a:rPr lang="en-GB" dirty="0"/>
              <a:t>wormhole/playbook/</a:t>
            </a:r>
            <a:r>
              <a:rPr lang="en-GB" dirty="0" err="1"/>
              <a:t>playbook.go</a:t>
            </a:r>
            <a:r>
              <a:rPr lang="en-GB" dirty="0"/>
              <a:t> -&gt; </a:t>
            </a:r>
            <a:r>
              <a:rPr lang="en-GB" dirty="0" err="1"/>
              <a:t>Playbook.Run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65011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</TotalTime>
  <Words>1172</Words>
  <Application>Microsoft Macintosh PowerPoint</Application>
  <PresentationFormat>Widescreen</PresentationFormat>
  <Paragraphs>253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Fira Code</vt:lpstr>
      <vt:lpstr>Office Theme</vt:lpstr>
      <vt:lpstr>Wormhole</vt:lpstr>
      <vt:lpstr>Intro</vt:lpstr>
      <vt:lpstr>Features</vt:lpstr>
      <vt:lpstr>Usage</vt:lpstr>
      <vt:lpstr>Demo</vt:lpstr>
      <vt:lpstr>Go SSH libraries</vt:lpstr>
      <vt:lpstr>SCP protocol</vt:lpstr>
      <vt:lpstr>Parallel execution</vt:lpstr>
      <vt:lpstr>Early cancellation</vt:lpstr>
      <vt:lpstr>Package context</vt:lpstr>
      <vt:lpstr>Package context</vt:lpstr>
      <vt:lpstr>Contexts example</vt:lpstr>
      <vt:lpstr>Yaml parsing</vt:lpstr>
      <vt:lpstr>Yaml vs JSON (via https://www.json2yaml.com/)</vt:lpstr>
      <vt:lpstr>Parsing Yaml in Go (the inventory)</vt:lpstr>
      <vt:lpstr>More complex Yaml parsing (the playbooks)</vt:lpstr>
      <vt:lpstr>Unmarshal playbook</vt:lpstr>
      <vt:lpstr>Writing a custom unmarshaller</vt:lpstr>
      <vt:lpstr>Other libraries</vt:lpstr>
      <vt:lpstr>Testing</vt:lpstr>
      <vt:lpstr>About me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Wormhole</dc:title>
  <dc:creator>Mihai Todor</dc:creator>
  <cp:lastModifiedBy>Mihai Todor</cp:lastModifiedBy>
  <cp:revision>106</cp:revision>
  <dcterms:created xsi:type="dcterms:W3CDTF">2019-02-07T00:18:04Z</dcterms:created>
  <dcterms:modified xsi:type="dcterms:W3CDTF">2019-03-25T17:43:08Z</dcterms:modified>
</cp:coreProperties>
</file>