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  <p:sldMasterId id="2147483658" r:id="rId2"/>
  </p:sldMasterIdLst>
  <p:notesMasterIdLst>
    <p:notesMasterId r:id="rId29"/>
  </p:notesMasterIdLst>
  <p:handoutMasterIdLst>
    <p:handoutMasterId r:id="rId30"/>
  </p:handoutMasterIdLst>
  <p:sldIdLst>
    <p:sldId id="416" r:id="rId3"/>
    <p:sldId id="451" r:id="rId4"/>
    <p:sldId id="460" r:id="rId5"/>
    <p:sldId id="452" r:id="rId6"/>
    <p:sldId id="434" r:id="rId7"/>
    <p:sldId id="435" r:id="rId8"/>
    <p:sldId id="436" r:id="rId9"/>
    <p:sldId id="439" r:id="rId10"/>
    <p:sldId id="450" r:id="rId11"/>
    <p:sldId id="437" r:id="rId12"/>
    <p:sldId id="440" r:id="rId13"/>
    <p:sldId id="441" r:id="rId14"/>
    <p:sldId id="444" r:id="rId15"/>
    <p:sldId id="438" r:id="rId16"/>
    <p:sldId id="443" r:id="rId17"/>
    <p:sldId id="445" r:id="rId18"/>
    <p:sldId id="446" r:id="rId19"/>
    <p:sldId id="447" r:id="rId20"/>
    <p:sldId id="448" r:id="rId21"/>
    <p:sldId id="453" r:id="rId22"/>
    <p:sldId id="458" r:id="rId23"/>
    <p:sldId id="457" r:id="rId24"/>
    <p:sldId id="459" r:id="rId25"/>
    <p:sldId id="449" r:id="rId26"/>
    <p:sldId id="454" r:id="rId27"/>
    <p:sldId id="45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2E34CE-58E5-7745-BC61-213278FC0846}">
          <p14:sldIdLst>
            <p14:sldId id="416"/>
            <p14:sldId id="451"/>
            <p14:sldId id="460"/>
            <p14:sldId id="452"/>
            <p14:sldId id="434"/>
            <p14:sldId id="435"/>
            <p14:sldId id="436"/>
            <p14:sldId id="439"/>
            <p14:sldId id="450"/>
            <p14:sldId id="437"/>
            <p14:sldId id="440"/>
            <p14:sldId id="441"/>
            <p14:sldId id="444"/>
            <p14:sldId id="438"/>
            <p14:sldId id="443"/>
            <p14:sldId id="445"/>
            <p14:sldId id="446"/>
            <p14:sldId id="447"/>
            <p14:sldId id="448"/>
            <p14:sldId id="453"/>
            <p14:sldId id="458"/>
            <p14:sldId id="457"/>
            <p14:sldId id="459"/>
            <p14:sldId id="449"/>
            <p14:sldId id="454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 Chand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ACD"/>
    <a:srgbClr val="414241"/>
    <a:srgbClr val="78BE20"/>
    <a:srgbClr val="F15D22"/>
    <a:srgbClr val="0C5876"/>
    <a:srgbClr val="E7441A"/>
    <a:srgbClr val="1886C1"/>
    <a:srgbClr val="1191D9"/>
    <a:srgbClr val="E74425"/>
    <a:srgbClr val="E84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5" autoAdjust="0"/>
    <p:restoredTop sz="93184" autoAdjust="0"/>
  </p:normalViewPr>
  <p:slideViewPr>
    <p:cSldViewPr>
      <p:cViewPr varScale="1">
        <p:scale>
          <a:sx n="160" d="100"/>
          <a:sy n="160" d="100"/>
        </p:scale>
        <p:origin x="23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8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503BB-A594-45FB-9CA3-1A8D2FAC12F9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4EBCB-AE08-418B-85CC-F6E1CB94C8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5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F2DAA-03F2-4875-B8E9-03F3ED2B0BA6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657C3-7CCA-4EEE-99FA-D7F0AA0B7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Talk about switching between </a:t>
            </a:r>
            <a:r>
              <a:rPr lang="en-US" baseline="0" dirty="0" smtClean="0"/>
              <a:t>multiple local trees by changing the $GOPATH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81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Men</a:t>
            </a:r>
          </a:p>
          <a:p>
            <a:pPr marL="171450" indent="-171450">
              <a:buFontTx/>
              <a:buChar char="-"/>
            </a:pPr>
            <a:r>
              <a:rPr lang="en-US" smtClean="0"/>
              <a:t>tion </a:t>
            </a:r>
            <a:r>
              <a:rPr lang="en-US" dirty="0" smtClean="0"/>
              <a:t>package alias (log in this case)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Mention that</a:t>
            </a:r>
            <a:r>
              <a:rPr lang="en-US" baseline="0" dirty="0" smtClean="0"/>
              <a:t> _ as alias imports all names without namespace (useful for testing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Demo: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go build 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go get 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Sirupsen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logrus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go build 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./app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godep</a:t>
            </a:r>
            <a:r>
              <a:rPr lang="en-US" baseline="0" dirty="0" smtClean="0"/>
              <a:t> save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go build -v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6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`go build </a:t>
            </a:r>
            <a:r>
              <a:rPr lang="mr-IN" dirty="0" smtClean="0"/>
              <a:t>–</a:t>
            </a:r>
            <a:r>
              <a:rPr lang="en-US" dirty="0" smtClean="0"/>
              <a:t>v</a:t>
            </a:r>
            <a:r>
              <a:rPr lang="en-US" baseline="0" dirty="0" smtClean="0"/>
              <a:t> .` to print included packages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6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Also mention that using</a:t>
            </a:r>
            <a:r>
              <a:rPr lang="en-US" baseline="0" dirty="0" smtClean="0"/>
              <a:t> a forked library requires updating all imports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to distribute precompiled libraries (if the build time becomes </a:t>
            </a:r>
            <a:r>
              <a:rPr lang="en-US" baseline="0" smtClean="0"/>
              <a:t>a concern)?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Vendoring</a:t>
            </a:r>
            <a:r>
              <a:rPr lang="en-US" baseline="0" dirty="0" smtClean="0"/>
              <a:t> tools can strip certain parts of the </a:t>
            </a:r>
            <a:r>
              <a:rPr lang="en-US" baseline="0" dirty="0" err="1" smtClean="0"/>
              <a:t>vendored</a:t>
            </a:r>
            <a:r>
              <a:rPr lang="en-US" baseline="0" dirty="0" smtClean="0"/>
              <a:t> code </a:t>
            </a:r>
            <a:r>
              <a:rPr lang="en-US" baseline="0" dirty="0" smtClean="0"/>
              <a:t>(such as unit tests) </a:t>
            </a:r>
            <a:r>
              <a:rPr lang="en-US" baseline="0" dirty="0" smtClean="0"/>
              <a:t>to make it more lightweight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7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Show </a:t>
            </a:r>
            <a:r>
              <a:rPr lang="en-US" dirty="0" err="1" smtClean="0"/>
              <a:t>git</a:t>
            </a:r>
            <a:r>
              <a:rPr lang="en-US" dirty="0" smtClean="0"/>
              <a:t> log </a:t>
            </a:r>
            <a:r>
              <a:rPr lang="mr-IN" dirty="0" smtClean="0"/>
              <a:t>–</a:t>
            </a:r>
            <a:r>
              <a:rPr lang="en-US" dirty="0" smtClean="0"/>
              <a:t>decorate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using branches or tags to version the GitHub repository,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gopkg.in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understands that a selector in the URL such as "v1" may be satisfied by a tag or branch "v1.2" or "v1.2.1"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vMAJOR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[.MINOR[.PATCH]]) in the repository, and will select the highest version satisfying the requested selector.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3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Master subtitle style</a:t>
            </a:r>
            <a:endParaRPr lang="en-US" dirty="0"/>
          </a:p>
        </p:txBody>
      </p:sp>
      <p:pic>
        <p:nvPicPr>
          <p:cNvPr id="10" name="Picture 9" descr="nitro_logo_white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33400"/>
            <a:ext cx="1128455" cy="457200"/>
          </a:xfrm>
          <a:prstGeom prst="rect">
            <a:avLst/>
          </a:prstGeom>
        </p:spPr>
      </p:pic>
      <p:pic>
        <p:nvPicPr>
          <p:cNvPr id="2" name="Picture 1" descr="nitro-geometric-pattern_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 descr="gray-title-v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1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gray-fla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</a:t>
            </a:r>
            <a:br>
              <a:rPr lang="en-US" smtClean="0"/>
            </a:br>
            <a:r>
              <a:rPr lang="en-US" smtClean="0"/>
              <a:t>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0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ray-flat_e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</a:t>
            </a:r>
            <a:br>
              <a:rPr lang="en-US" smtClean="0"/>
            </a:br>
            <a:r>
              <a:rPr lang="en-US" smtClean="0"/>
              <a:t>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2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5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9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60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2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 descr="orange-title_fla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9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44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4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E7441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B57AA5F-445B-44A8-990D-F8AA8842F6AF}" type="datetimeFigureOut">
              <a:rPr lang="en-US" smtClean="0"/>
              <a:pPr/>
              <a:t>11/21/16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553200"/>
            <a:ext cx="9953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DB8197F-3F00-4D73-8339-1090E63E116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nitro_logo_white.emf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598036"/>
            <a:ext cx="530976" cy="2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1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605E9E7-7762-C44B-B8D1-FBAA537BD8B8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3CA4B79-0AEA-D94C-B850-C44418EB50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nitro_logo_white.emf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598036"/>
            <a:ext cx="530976" cy="2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836" r:id="rId2"/>
    <p:sldLayoutId id="2147483837" r:id="rId3"/>
    <p:sldLayoutId id="2147483660" r:id="rId4"/>
    <p:sldLayoutId id="2147483659" r:id="rId5"/>
    <p:sldLayoutId id="2147483661" r:id="rId6"/>
    <p:sldLayoutId id="2147483662" r:id="rId7"/>
    <p:sldLayoutId id="2147483663" r:id="rId8"/>
    <p:sldLayoutId id="2147483664" r:id="rId9"/>
    <p:sldLayoutId id="2147483666" r:id="rId10"/>
    <p:sldLayoutId id="2147483667" r:id="rId11"/>
    <p:sldLayoutId id="214748366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ave.cheney.net/2013/10/15/how-does-the-go-build-command-wor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olang.org/cmd/go/#hdr-Remote_import_path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lang.org/cmd/g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ools/godep" TargetMode="External"/><Relationship Id="rId3" Type="http://schemas.openxmlformats.org/officeDocument/2006/relationships/hyperlink" Target="https://devcenter.heroku.com/articles/go-dependencies-via-gode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cmd/go/#hdr-Vendor_Directories" TargetMode="External"/><Relationship Id="rId4" Type="http://schemas.openxmlformats.org/officeDocument/2006/relationships/hyperlink" Target="https://docs.google.com/document/d/1Bz5-UB7g2uPBdOx-rw5t9MxJwkfpx90cqG9AFL0JAYo/edit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etgb.io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upfluence/sensu-client-g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ools/gode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elp.github.com/articles/about-release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pkg.in/" TargetMode="External"/><Relationship Id="rId4" Type="http://schemas.openxmlformats.org/officeDocument/2006/relationships/hyperlink" Target="https://gopkg.it/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tackoverflow.com/a/26546559/117437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go/wiki/PackageManagementTools" TargetMode="External"/><Relationship Id="rId4" Type="http://schemas.openxmlformats.org/officeDocument/2006/relationships/hyperlink" Target="https://medium.com/@onuryilmaz/comparison-of-go-vendoring-tools-acf019ea476f#.ps6mqehl8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?v=CdhucJShJU8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golang-book.com/books/intro" TargetMode="Externa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lang.org/cmd/go/#hdr-GOPATH_environment_variab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1336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414241"/>
                </a:solidFill>
              </a:rPr>
              <a:t>Dependency Management in Go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2450" y="5562600"/>
            <a:ext cx="194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Mihai Todor</a:t>
            </a:r>
          </a:p>
          <a:p>
            <a:r>
              <a:rPr lang="en-US" sz="2400" dirty="0" smtClean="0"/>
              <a:t>21.11.2016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3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o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Downloads packages </a:t>
            </a:r>
            <a:r>
              <a:rPr lang="en-US" dirty="0"/>
              <a:t>and </a:t>
            </a:r>
            <a:r>
              <a:rPr lang="en-US" dirty="0" smtClean="0"/>
              <a:t>dependencies into the </a:t>
            </a:r>
            <a:r>
              <a:rPr lang="en-US" dirty="0"/>
              <a:t>$</a:t>
            </a:r>
            <a:r>
              <a:rPr lang="en-US" dirty="0" smtClean="0"/>
              <a:t>GOPATH/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smtClean="0"/>
              <a:t>folder</a:t>
            </a:r>
          </a:p>
          <a:p>
            <a:endParaRPr lang="en-US" dirty="0" smtClean="0"/>
          </a:p>
          <a:p>
            <a:r>
              <a:rPr lang="en-US" dirty="0" smtClean="0"/>
              <a:t>Compiles and installs downloaded </a:t>
            </a:r>
            <a:r>
              <a:rPr lang="en-US" dirty="0" smtClean="0"/>
              <a:t>packages as </a:t>
            </a:r>
            <a:r>
              <a:rPr lang="en-US" dirty="0" smtClean="0"/>
              <a:t>binary executables (commands) </a:t>
            </a:r>
            <a:r>
              <a:rPr lang="en-US" dirty="0" smtClean="0"/>
              <a:t>into </a:t>
            </a:r>
            <a:r>
              <a:rPr lang="en-US" dirty="0" smtClean="0"/>
              <a:t>the </a:t>
            </a:r>
            <a:r>
              <a:rPr lang="en-US" dirty="0" smtClean="0"/>
              <a:t>$GOPATH/bin folder</a:t>
            </a:r>
          </a:p>
          <a:p>
            <a:pPr lvl="1"/>
            <a:r>
              <a:rPr lang="en-US" dirty="0" smtClean="0"/>
              <a:t>It compiles and installs libraries as static archives into the $GOPATH/</a:t>
            </a:r>
            <a:r>
              <a:rPr lang="en-US" dirty="0" err="1" smtClean="0"/>
              <a:t>pkg</a:t>
            </a:r>
            <a:r>
              <a:rPr lang="en-US" dirty="0" smtClean="0"/>
              <a:t> folder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details about the Go </a:t>
            </a:r>
            <a:r>
              <a:rPr lang="en-US" dirty="0"/>
              <a:t>build process: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dave.cheney.net/2013/10/15/how-does-the-go-build-command-work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import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get supports the following version control systems:</a:t>
            </a:r>
          </a:p>
          <a:p>
            <a:pPr lvl="1"/>
            <a:r>
              <a:rPr lang="en-US" dirty="0" smtClean="0"/>
              <a:t>Bazaar		.</a:t>
            </a:r>
            <a:r>
              <a:rPr lang="en-US" dirty="0" err="1" smtClean="0"/>
              <a:t>bzr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		.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Mercurial	.hg</a:t>
            </a:r>
          </a:p>
          <a:p>
            <a:pPr lvl="1"/>
            <a:r>
              <a:rPr lang="en-US" dirty="0" smtClean="0"/>
              <a:t>Subversion	.</a:t>
            </a:r>
            <a:r>
              <a:rPr lang="en-US" dirty="0" err="1" smtClean="0"/>
              <a:t>svn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&gt; go </a:t>
            </a:r>
            <a:r>
              <a:rPr lang="en-US" dirty="0"/>
              <a:t>get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upfluence</a:t>
            </a:r>
            <a:r>
              <a:rPr lang="en-US" dirty="0"/>
              <a:t>/</a:t>
            </a:r>
            <a:r>
              <a:rPr lang="en-US" dirty="0" err="1"/>
              <a:t>sensu</a:t>
            </a:r>
            <a:r>
              <a:rPr lang="en-US" dirty="0"/>
              <a:t>-client-go/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sz="2400" dirty="0"/>
              <a:t>More info: </a:t>
            </a:r>
            <a:r>
              <a:rPr lang="en-US" sz="2400" dirty="0">
                <a:hlinkClick r:id="rId2"/>
              </a:rPr>
              <a:t>https://golang.org/cmd/go/#</a:t>
            </a:r>
            <a:r>
              <a:rPr lang="en-US" sz="2400" dirty="0" smtClean="0">
                <a:hlinkClick r:id="rId2"/>
              </a:rPr>
              <a:t>hdr-Remote_import_paths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35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9" y="1371600"/>
            <a:ext cx="778858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 management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Reproducible builds</a:t>
            </a:r>
          </a:p>
          <a:p>
            <a:endParaRPr lang="en-US" sz="3500" dirty="0" smtClean="0"/>
          </a:p>
          <a:p>
            <a:r>
              <a:rPr lang="en-US" sz="3500" dirty="0" smtClean="0"/>
              <a:t>Versioning</a:t>
            </a:r>
          </a:p>
          <a:p>
            <a:endParaRPr lang="en-US" sz="35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500" dirty="0"/>
              <a:t>Multiplatform </a:t>
            </a:r>
            <a:r>
              <a:rPr lang="en-US" sz="3500" dirty="0" smtClean="0"/>
              <a:t>support</a:t>
            </a:r>
          </a:p>
          <a:p>
            <a:endParaRPr lang="en-US" sz="3000" dirty="0" smtClean="0"/>
          </a:p>
          <a:p>
            <a:r>
              <a:rPr lang="en-US" sz="3500" dirty="0" smtClean="0"/>
              <a:t>Ease of use</a:t>
            </a:r>
          </a:p>
          <a:p>
            <a:pPr lvl="1"/>
            <a:r>
              <a:rPr lang="en-US" dirty="0" smtClean="0"/>
              <a:t>Don’t change import paths</a:t>
            </a:r>
          </a:p>
          <a:p>
            <a:pPr lvl="1"/>
            <a:r>
              <a:rPr lang="en-US" dirty="0" smtClean="0"/>
              <a:t>Don’t break standard go commands</a:t>
            </a:r>
          </a:p>
          <a:p>
            <a:pPr lvl="2"/>
            <a:r>
              <a:rPr lang="en-US" dirty="0" smtClean="0"/>
              <a:t>some 3</a:t>
            </a:r>
            <a:r>
              <a:rPr lang="en-US" baseline="30000" dirty="0" smtClean="0"/>
              <a:t>rd</a:t>
            </a:r>
            <a:r>
              <a:rPr lang="en-US" dirty="0" smtClean="0"/>
              <a:t> party tools have done it, though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standard go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r>
              <a:rPr lang="en-US" sz="3800" dirty="0" smtClean="0"/>
              <a:t>build	compile </a:t>
            </a:r>
            <a:r>
              <a:rPr lang="en-US" sz="3800" dirty="0"/>
              <a:t>packages and dependencies</a:t>
            </a:r>
          </a:p>
          <a:p>
            <a:pPr>
              <a:spcBef>
                <a:spcPts val="0"/>
              </a:spcBef>
            </a:pPr>
            <a:r>
              <a:rPr lang="en-US" sz="3800" dirty="0" smtClean="0"/>
              <a:t>clean	remove </a:t>
            </a:r>
            <a:r>
              <a:rPr lang="en-US" sz="3800" dirty="0"/>
              <a:t>object files</a:t>
            </a:r>
          </a:p>
          <a:p>
            <a:pPr>
              <a:spcBef>
                <a:spcPts val="0"/>
              </a:spcBef>
            </a:pPr>
            <a:r>
              <a:rPr lang="en-US" sz="3800" dirty="0" smtClean="0"/>
              <a:t>doc		show </a:t>
            </a:r>
            <a:r>
              <a:rPr lang="en-US" sz="3800" dirty="0"/>
              <a:t>documentation for package or symbol</a:t>
            </a:r>
          </a:p>
          <a:p>
            <a:pPr>
              <a:spcBef>
                <a:spcPts val="0"/>
              </a:spcBef>
            </a:pPr>
            <a:r>
              <a:rPr lang="en-US" sz="3800" dirty="0" err="1" smtClean="0"/>
              <a:t>env</a:t>
            </a:r>
            <a:r>
              <a:rPr lang="en-US" sz="3800" dirty="0" smtClean="0"/>
              <a:t>		print </a:t>
            </a:r>
            <a:r>
              <a:rPr lang="en-US" sz="3800" dirty="0"/>
              <a:t>Go environment information</a:t>
            </a:r>
          </a:p>
          <a:p>
            <a:pPr>
              <a:spcBef>
                <a:spcPts val="0"/>
              </a:spcBef>
            </a:pPr>
            <a:r>
              <a:rPr lang="en-US" sz="3800" dirty="0" smtClean="0"/>
              <a:t>fix		run </a:t>
            </a:r>
            <a:r>
              <a:rPr lang="en-US" sz="3800" dirty="0"/>
              <a:t>go tool fix on packages</a:t>
            </a:r>
          </a:p>
          <a:p>
            <a:pPr>
              <a:spcBef>
                <a:spcPts val="0"/>
              </a:spcBef>
            </a:pPr>
            <a:r>
              <a:rPr lang="en-US" sz="3800" dirty="0" err="1" smtClean="0"/>
              <a:t>fmt</a:t>
            </a:r>
            <a:r>
              <a:rPr lang="en-US" sz="3800" dirty="0" smtClean="0"/>
              <a:t>		run </a:t>
            </a:r>
            <a:r>
              <a:rPr lang="en-US" sz="3800" dirty="0" err="1"/>
              <a:t>gofmt</a:t>
            </a:r>
            <a:r>
              <a:rPr lang="en-US" sz="3800" dirty="0"/>
              <a:t> on package sources</a:t>
            </a:r>
          </a:p>
          <a:p>
            <a:pPr>
              <a:spcBef>
                <a:spcPts val="0"/>
              </a:spcBef>
            </a:pPr>
            <a:r>
              <a:rPr lang="en-US" sz="3800" dirty="0" smtClean="0"/>
              <a:t>generate	generate </a:t>
            </a:r>
            <a:r>
              <a:rPr lang="en-US" sz="3800" dirty="0"/>
              <a:t>Go files by processing source</a:t>
            </a:r>
          </a:p>
          <a:p>
            <a:pPr>
              <a:spcBef>
                <a:spcPts val="0"/>
              </a:spcBef>
            </a:pPr>
            <a:r>
              <a:rPr lang="en-US" sz="3800" dirty="0" smtClean="0"/>
              <a:t>get		download </a:t>
            </a:r>
            <a:r>
              <a:rPr lang="en-US" sz="3800" dirty="0"/>
              <a:t>and install packages and dependencies</a:t>
            </a:r>
          </a:p>
          <a:p>
            <a:pPr>
              <a:spcBef>
                <a:spcPts val="0"/>
              </a:spcBef>
            </a:pPr>
            <a:r>
              <a:rPr lang="en-US" sz="3800" dirty="0" smtClean="0"/>
              <a:t>install	compile </a:t>
            </a:r>
            <a:r>
              <a:rPr lang="en-US" sz="3800" dirty="0"/>
              <a:t>and install packages and dependencies</a:t>
            </a:r>
          </a:p>
          <a:p>
            <a:pPr>
              <a:spcBef>
                <a:spcPts val="0"/>
              </a:spcBef>
            </a:pPr>
            <a:r>
              <a:rPr lang="en-US" sz="3800" dirty="0" smtClean="0"/>
              <a:t>list		list </a:t>
            </a:r>
            <a:r>
              <a:rPr lang="en-US" sz="3800" dirty="0"/>
              <a:t>packages</a:t>
            </a:r>
          </a:p>
          <a:p>
            <a:pPr>
              <a:spcBef>
                <a:spcPts val="0"/>
              </a:spcBef>
            </a:pPr>
            <a:r>
              <a:rPr lang="en-US" sz="3800" dirty="0" smtClean="0"/>
              <a:t>run		compile </a:t>
            </a:r>
            <a:r>
              <a:rPr lang="en-US" sz="3800" dirty="0"/>
              <a:t>and run Go program</a:t>
            </a:r>
          </a:p>
          <a:p>
            <a:pPr>
              <a:spcBef>
                <a:spcPts val="0"/>
              </a:spcBef>
            </a:pPr>
            <a:r>
              <a:rPr lang="en-US" sz="3800" dirty="0" smtClean="0"/>
              <a:t>test		test </a:t>
            </a:r>
            <a:r>
              <a:rPr lang="en-US" sz="3800" dirty="0"/>
              <a:t>packages</a:t>
            </a:r>
          </a:p>
          <a:p>
            <a:pPr>
              <a:spcBef>
                <a:spcPts val="0"/>
              </a:spcBef>
            </a:pPr>
            <a:r>
              <a:rPr lang="en-US" sz="3800" dirty="0" smtClean="0"/>
              <a:t>tool		run </a:t>
            </a:r>
            <a:r>
              <a:rPr lang="en-US" sz="3800" dirty="0"/>
              <a:t>specified go tool</a:t>
            </a:r>
          </a:p>
          <a:p>
            <a:pPr>
              <a:spcBef>
                <a:spcPts val="0"/>
              </a:spcBef>
            </a:pPr>
            <a:r>
              <a:rPr lang="en-US" sz="3800" dirty="0" smtClean="0"/>
              <a:t>version	print </a:t>
            </a:r>
            <a:r>
              <a:rPr lang="en-US" sz="3800" dirty="0"/>
              <a:t>Go version</a:t>
            </a:r>
          </a:p>
          <a:p>
            <a:pPr>
              <a:spcBef>
                <a:spcPts val="0"/>
              </a:spcBef>
            </a:pPr>
            <a:r>
              <a:rPr lang="en-US" sz="3800" dirty="0" smtClean="0"/>
              <a:t>vet		run </a:t>
            </a:r>
            <a:r>
              <a:rPr lang="en-US" sz="3800" dirty="0"/>
              <a:t>go tool vet on </a:t>
            </a:r>
            <a:r>
              <a:rPr lang="en-US" sz="3800" dirty="0" smtClean="0"/>
              <a:t>packages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 smtClean="0"/>
              <a:t>Source</a:t>
            </a:r>
            <a:r>
              <a:rPr lang="en-US" sz="2900" dirty="0"/>
              <a:t>: </a:t>
            </a:r>
            <a:r>
              <a:rPr lang="en-US" sz="2900" dirty="0">
                <a:hlinkClick r:id="rId3"/>
              </a:rPr>
              <a:t>https://golang.org/cmd/go</a:t>
            </a:r>
            <a:r>
              <a:rPr lang="en-US" sz="2900" dirty="0" smtClean="0">
                <a:hlinkClick r:id="rId3"/>
              </a:rPr>
              <a:t>/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4496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get fetches the latest version of a package from the master branch</a:t>
            </a:r>
          </a:p>
          <a:p>
            <a:pPr lvl="1"/>
            <a:r>
              <a:rPr lang="en-US" dirty="0" smtClean="0"/>
              <a:t>no versioning / tag support</a:t>
            </a:r>
          </a:p>
          <a:p>
            <a:endParaRPr lang="en-US" dirty="0"/>
          </a:p>
          <a:p>
            <a:r>
              <a:rPr lang="en-US" dirty="0" smtClean="0"/>
              <a:t>$GOPATH can contain only one single version of a package</a:t>
            </a:r>
          </a:p>
          <a:p>
            <a:endParaRPr lang="en-US" dirty="0"/>
          </a:p>
          <a:p>
            <a:r>
              <a:rPr lang="en-US" dirty="0" smtClean="0"/>
              <a:t>Community-driven tools have been developed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</a:t>
            </a:r>
            <a:r>
              <a:rPr lang="en-US" dirty="0" err="1" smtClean="0"/>
              <a:t>godep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godep</a:t>
            </a:r>
            <a:r>
              <a:rPr lang="en-US" dirty="0" smtClean="0"/>
              <a:t> save</a:t>
            </a:r>
          </a:p>
          <a:p>
            <a:pPr lvl="1"/>
            <a:r>
              <a:rPr lang="en-US" dirty="0" smtClean="0"/>
              <a:t>Creates a list of all the current 3</a:t>
            </a:r>
            <a:r>
              <a:rPr lang="en-US" baseline="30000" dirty="0" smtClean="0"/>
              <a:t>rd</a:t>
            </a:r>
            <a:r>
              <a:rPr lang="en-US" dirty="0" smtClean="0"/>
              <a:t> party dependencies in </a:t>
            </a:r>
            <a:r>
              <a:rPr lang="en-US" dirty="0" err="1" smtClean="0"/>
              <a:t>Godeps</a:t>
            </a:r>
            <a:r>
              <a:rPr lang="en-US" dirty="0" smtClean="0"/>
              <a:t>/</a:t>
            </a:r>
            <a:r>
              <a:rPr lang="en-US" dirty="0" err="1" smtClean="0"/>
              <a:t>Godeps.json</a:t>
            </a:r>
            <a:endParaRPr lang="en-US" dirty="0" smtClean="0"/>
          </a:p>
          <a:p>
            <a:pPr lvl="1"/>
            <a:r>
              <a:rPr lang="en-US" dirty="0" smtClean="0"/>
              <a:t>Saves the code of the dependencies in a folder called vendor</a:t>
            </a:r>
          </a:p>
          <a:p>
            <a:endParaRPr lang="en-US" dirty="0"/>
          </a:p>
          <a:p>
            <a:r>
              <a:rPr lang="en-US" sz="2400" dirty="0" smtClean="0"/>
              <a:t>Source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github.com/tools/godep</a:t>
            </a:r>
            <a:endParaRPr lang="en-US" sz="2400" dirty="0" smtClean="0"/>
          </a:p>
          <a:p>
            <a:r>
              <a:rPr lang="en-US" sz="2400" dirty="0" smtClean="0"/>
              <a:t>More </a:t>
            </a:r>
            <a:r>
              <a:rPr lang="en-US" sz="2400" dirty="0"/>
              <a:t>details: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devcenter.heroku.com/articles/go-dependencies-via-godep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2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vendor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500" dirty="0" smtClean="0"/>
              <a:t>Introduced in Go 1.6 to enable project </a:t>
            </a:r>
            <a:r>
              <a:rPr lang="en-US" sz="3500" dirty="0" err="1" smtClean="0"/>
              <a:t>vendoring</a:t>
            </a:r>
            <a:endParaRPr lang="en-US" sz="3500" dirty="0" smtClean="0"/>
          </a:p>
          <a:p>
            <a:pPr lvl="1"/>
            <a:r>
              <a:rPr lang="en-US" sz="3100" dirty="0" smtClean="0"/>
              <a:t>Available in Go 1.5 with </a:t>
            </a:r>
            <a:r>
              <a:rPr lang="en-US" dirty="0"/>
              <a:t>GO15VENDOREXPERIMENT=1</a:t>
            </a:r>
            <a:endParaRPr lang="en-US" sz="3100" dirty="0" smtClean="0"/>
          </a:p>
          <a:p>
            <a:endParaRPr lang="en-US" sz="3500" dirty="0"/>
          </a:p>
          <a:p>
            <a:r>
              <a:rPr lang="en-US" sz="3500" dirty="0"/>
              <a:t>Inspired from </a:t>
            </a:r>
            <a:r>
              <a:rPr lang="en-US" sz="3500" dirty="0">
                <a:hlinkClick r:id="rId2"/>
              </a:rPr>
              <a:t>https://getgb.io</a:t>
            </a:r>
            <a:r>
              <a:rPr lang="en-US" sz="3500" dirty="0" smtClean="0">
                <a:hlinkClick r:id="rId2"/>
              </a:rPr>
              <a:t>/</a:t>
            </a:r>
            <a:endParaRPr lang="en-US" sz="3500" dirty="0" smtClean="0"/>
          </a:p>
          <a:p>
            <a:endParaRPr lang="en-US" sz="3500" dirty="0" smtClean="0"/>
          </a:p>
          <a:p>
            <a:r>
              <a:rPr lang="en-US" sz="3500" dirty="0" smtClean="0"/>
              <a:t>Packages copied into vendor shadow packages from $</a:t>
            </a:r>
            <a:r>
              <a:rPr lang="en-US" sz="3500" dirty="0" smtClean="0"/>
              <a:t>GOPATH</a:t>
            </a:r>
          </a:p>
          <a:p>
            <a:pPr lvl="1"/>
            <a:r>
              <a:rPr lang="en-US" sz="3100" dirty="0" err="1" smtClean="0"/>
              <a:t>godep</a:t>
            </a:r>
            <a:r>
              <a:rPr lang="en-US" sz="3100" dirty="0" smtClean="0"/>
              <a:t> doesn’t warn if a dependency is not present in the vendor folder (but exists under $GOPATH)</a:t>
            </a:r>
            <a:endParaRPr lang="en-US" sz="3100" dirty="0" smtClean="0"/>
          </a:p>
          <a:p>
            <a:endParaRPr lang="en-US" dirty="0"/>
          </a:p>
          <a:p>
            <a:r>
              <a:rPr lang="en-US" sz="2600" dirty="0" smtClean="0"/>
              <a:t>Source</a:t>
            </a:r>
            <a:r>
              <a:rPr lang="en-US" sz="2600" dirty="0"/>
              <a:t>: </a:t>
            </a:r>
            <a:r>
              <a:rPr lang="en-US" sz="2600" dirty="0">
                <a:hlinkClick r:id="rId3"/>
              </a:rPr>
              <a:t>https://golang.org/cmd/go/#</a:t>
            </a:r>
            <a:r>
              <a:rPr lang="en-US" sz="2600" dirty="0" smtClean="0">
                <a:hlinkClick r:id="rId3"/>
              </a:rPr>
              <a:t>hdr-Vendor_Directories</a:t>
            </a:r>
            <a:endParaRPr lang="en-US" sz="2600" dirty="0" smtClean="0"/>
          </a:p>
          <a:p>
            <a:r>
              <a:rPr lang="en-US" sz="2600" dirty="0" smtClean="0"/>
              <a:t>More </a:t>
            </a:r>
            <a:r>
              <a:rPr lang="en-US" sz="2600" dirty="0"/>
              <a:t>details: </a:t>
            </a:r>
            <a:r>
              <a:rPr lang="en-US" sz="2600" dirty="0">
                <a:hlinkClick r:id="rId4"/>
              </a:rPr>
              <a:t>https://</a:t>
            </a:r>
            <a:r>
              <a:rPr lang="en-US" sz="2600" dirty="0" smtClean="0">
                <a:hlinkClick r:id="rId4"/>
              </a:rPr>
              <a:t>docs.google.com/document/d/1Bz5-UB7g2uPBdOx-rw5t9MxJwkfpx90cqG9AFL0JAYo/edit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8420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the vendor folder support was introduced, each 3rd party </a:t>
            </a:r>
            <a:r>
              <a:rPr lang="en-US" dirty="0" err="1" smtClean="0"/>
              <a:t>vendoring</a:t>
            </a:r>
            <a:r>
              <a:rPr lang="en-US" dirty="0" smtClean="0"/>
              <a:t> tool created their own specific folder</a:t>
            </a:r>
          </a:p>
          <a:p>
            <a:pPr lvl="1"/>
            <a:r>
              <a:rPr lang="en-US" dirty="0" smtClean="0"/>
              <a:t>Required wrappers for the standard go tools</a:t>
            </a:r>
          </a:p>
          <a:p>
            <a:pPr lvl="1"/>
            <a:r>
              <a:rPr lang="en-US" dirty="0" smtClean="0"/>
              <a:t>Automagically rewrote the import paths</a:t>
            </a:r>
          </a:p>
          <a:p>
            <a:pPr lvl="1"/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https://github.com/upfluence/sensu-client-go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to the vendor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at the </a:t>
            </a:r>
            <a:r>
              <a:rPr lang="en-US" dirty="0" smtClean="0"/>
              <a:t>end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github.com/tools/godep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 careful when running `</a:t>
            </a:r>
            <a:r>
              <a:rPr lang="en-US" dirty="0" err="1" smtClean="0"/>
              <a:t>godep</a:t>
            </a:r>
            <a:r>
              <a:rPr lang="en-US" dirty="0" smtClean="0"/>
              <a:t> restore`, because it alters packages from your $GOPATH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as complex as CMAKE, </a:t>
            </a:r>
            <a:r>
              <a:rPr lang="en-US" dirty="0" err="1" smtClean="0"/>
              <a:t>MSBuild</a:t>
            </a:r>
            <a:r>
              <a:rPr lang="en-US" dirty="0" smtClean="0"/>
              <a:t>, SBT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Works </a:t>
            </a:r>
            <a:r>
              <a:rPr lang="en-US" dirty="0" smtClean="0"/>
              <a:t>out of the box for standard use cases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Platform independent</a:t>
            </a:r>
          </a:p>
          <a:p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/>
              <a:t>remote 3</a:t>
            </a:r>
            <a:r>
              <a:rPr lang="en-US" baseline="30000" dirty="0"/>
              <a:t>rd</a:t>
            </a:r>
            <a:r>
              <a:rPr lang="en-US" dirty="0"/>
              <a:t> party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versioning (no support for releases)</a:t>
            </a:r>
          </a:p>
          <a:p>
            <a:pPr lvl="1"/>
            <a:r>
              <a:rPr lang="en-US" dirty="0">
                <a:hlinkClick r:id="rId3"/>
              </a:rPr>
              <a:t>https://help.github.com/articles/about-releases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versions of a package can get linked</a:t>
            </a:r>
          </a:p>
          <a:p>
            <a:pPr lvl="1"/>
            <a:r>
              <a:rPr lang="en-US" dirty="0" smtClean="0"/>
              <a:t>Dependency flattening is used to solve </a:t>
            </a:r>
            <a:r>
              <a:rPr lang="en-US" dirty="0" smtClean="0"/>
              <a:t>this when using </a:t>
            </a:r>
            <a:r>
              <a:rPr lang="en-US" dirty="0" err="1" smtClean="0"/>
              <a:t>vendoring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30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official way of specifying dependencies for library-only </a:t>
            </a:r>
            <a:r>
              <a:rPr lang="en-US" dirty="0" smtClean="0"/>
              <a:t>modules</a:t>
            </a:r>
          </a:p>
          <a:p>
            <a:pPr lvl="1"/>
            <a:r>
              <a:rPr lang="en-US" dirty="0"/>
              <a:t>Dependency </a:t>
            </a:r>
            <a:r>
              <a:rPr lang="en-US" dirty="0" err="1"/>
              <a:t>git</a:t>
            </a:r>
            <a:r>
              <a:rPr lang="en-US" dirty="0"/>
              <a:t> rev placed in a tool-specific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smtClean="0"/>
              <a:t>Checking in the vendor folder is </a:t>
            </a:r>
            <a:r>
              <a:rPr lang="en-US" dirty="0"/>
              <a:t>discouraged </a:t>
            </a:r>
            <a:r>
              <a:rPr lang="en-US" dirty="0" smtClean="0"/>
              <a:t>here</a:t>
            </a:r>
          </a:p>
          <a:p>
            <a:pPr lvl="2"/>
            <a:r>
              <a:rPr lang="en-US" dirty="0" smtClean="0"/>
              <a:t>Potential for </a:t>
            </a:r>
            <a:r>
              <a:rPr lang="en-US" dirty="0" err="1" smtClean="0"/>
              <a:t>leftpad</a:t>
            </a:r>
            <a:r>
              <a:rPr lang="en-US" dirty="0" smtClean="0"/>
              <a:t>-style issues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Distributing code under the vendor folder might be prohibited by some licenses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people argue that new versions of packages should have their own repository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stackoverflow.com/a/26546559/1174378</a:t>
            </a:r>
            <a:endParaRPr lang="en-US" dirty="0"/>
          </a:p>
          <a:p>
            <a:pPr lvl="1"/>
            <a:r>
              <a:rPr lang="en-US" dirty="0" smtClean="0"/>
              <a:t>Only a few libraries actually follow this guideline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https://gopkg.in</a:t>
            </a:r>
            <a:r>
              <a:rPr lang="en-US" dirty="0" smtClean="0"/>
              <a:t> - 3</a:t>
            </a:r>
            <a:r>
              <a:rPr lang="en-US" baseline="30000" dirty="0" smtClean="0"/>
              <a:t>rd</a:t>
            </a:r>
            <a:r>
              <a:rPr lang="en-US" dirty="0" smtClean="0"/>
              <a:t> party web service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>
                <a:hlinkClick r:id="rId4"/>
              </a:rPr>
              <a:t>gopkg.it</a:t>
            </a:r>
            <a:r>
              <a:rPr lang="en-US" dirty="0"/>
              <a:t> </a:t>
            </a:r>
            <a:r>
              <a:rPr lang="en-US" dirty="0" smtClean="0"/>
              <a:t>- Mercurial </a:t>
            </a:r>
            <a:r>
              <a:rPr lang="en-US" dirty="0" smtClean="0"/>
              <a:t>support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71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gopkg.in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go </a:t>
            </a:r>
            <a:r>
              <a:rPr lang="en-US" dirty="0"/>
              <a:t>get </a:t>
            </a:r>
            <a:r>
              <a:rPr lang="en-US" dirty="0" err="1" smtClean="0"/>
              <a:t>gopkg.in</a:t>
            </a:r>
            <a:r>
              <a:rPr lang="en-US" dirty="0" smtClean="0"/>
              <a:t>/</a:t>
            </a:r>
            <a:r>
              <a:rPr lang="en-US" dirty="0" err="1" smtClean="0"/>
              <a:t>alecthomas</a:t>
            </a:r>
            <a:r>
              <a:rPr lang="en-US" dirty="0" smtClean="0"/>
              <a:t>/kingpin.v2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used in the </a:t>
            </a:r>
            <a:r>
              <a:rPr lang="en-US" dirty="0" err="1"/>
              <a:t>gopkg.in</a:t>
            </a:r>
            <a:r>
              <a:rPr lang="en-US" dirty="0"/>
              <a:t> URL represents the major version for the Go </a:t>
            </a:r>
            <a:r>
              <a:rPr lang="en-US" dirty="0" smtClean="0"/>
              <a:t>package</a:t>
            </a:r>
          </a:p>
          <a:p>
            <a:pPr lvl="1"/>
            <a:r>
              <a:rPr lang="en-US" dirty="0" err="1" smtClean="0"/>
              <a:t>gopkg.in</a:t>
            </a:r>
            <a:r>
              <a:rPr lang="en-US" dirty="0" smtClean="0"/>
              <a:t> looks at </a:t>
            </a:r>
            <a:r>
              <a:rPr lang="en-US" dirty="0" err="1" smtClean="0"/>
              <a:t>git</a:t>
            </a:r>
            <a:r>
              <a:rPr lang="en-US" dirty="0" smtClean="0"/>
              <a:t> tags to figure out major versions</a:t>
            </a:r>
          </a:p>
          <a:p>
            <a:endParaRPr lang="en-US" dirty="0"/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Need to rely on another 3</a:t>
            </a:r>
            <a:r>
              <a:rPr lang="en-US" baseline="30000" dirty="0" smtClean="0"/>
              <a:t>rd</a:t>
            </a:r>
            <a:r>
              <a:rPr lang="en-US" dirty="0" smtClean="0"/>
              <a:t> party intermediary</a:t>
            </a:r>
          </a:p>
          <a:p>
            <a:pPr lvl="1"/>
            <a:r>
              <a:rPr lang="en-US" dirty="0" smtClean="0"/>
              <a:t>Not sure how to use it with private repos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LOTS of tools / choices: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github.com/golang/go/wiki/PackageManagementTools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attempted comparison: </a:t>
            </a:r>
            <a:r>
              <a:rPr lang="en-US" dirty="0">
                <a:hlinkClick r:id="rId4"/>
              </a:rPr>
              <a:t>https://medium.com/@onuryilmaz/comparison-of-go-vendoring-tools-acf019ea476f#.</a:t>
            </a:r>
            <a:r>
              <a:rPr lang="en-US" dirty="0" smtClean="0">
                <a:hlinkClick r:id="rId4"/>
              </a:rPr>
              <a:t>ps6mqehl8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do thorough feature comparisons before choosing one, if deemed necessary</a:t>
            </a:r>
            <a:endParaRPr lang="en-US" dirty="0"/>
          </a:p>
          <a:p>
            <a:pPr lvl="1"/>
            <a:r>
              <a:rPr lang="en-US" dirty="0" smtClean="0"/>
              <a:t>Need to define business requirements first</a:t>
            </a:r>
          </a:p>
        </p:txBody>
      </p:sp>
    </p:spTree>
    <p:extLst>
      <p:ext uri="{BB962C8B-B14F-4D97-AF65-F5344CB8AC3E}">
        <p14:creationId xmlns:p14="http://schemas.microsoft.com/office/powerpoint/2010/main" val="8901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Golang</a:t>
            </a:r>
            <a:r>
              <a:rPr lang="en-US" dirty="0" smtClean="0"/>
              <a:t> </a:t>
            </a:r>
            <a:r>
              <a:rPr lang="en-US" dirty="0"/>
              <a:t>UK Conference 2015 - William Kennedy - Dependency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www.youtube.com/watch?v=CdhucJShJU8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76400" y="2038350"/>
            <a:ext cx="5791200" cy="27813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Thank you!</a:t>
            </a:r>
          </a:p>
          <a:p>
            <a:pPr algn="ctr"/>
            <a:endParaRPr lang="en-US" sz="6000" dirty="0" smtClean="0"/>
          </a:p>
          <a:p>
            <a:pPr algn="ctr"/>
            <a:r>
              <a:rPr lang="en-US" sz="6000" dirty="0" smtClean="0"/>
              <a:t>Any 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707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tooling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ugly custom </a:t>
            </a:r>
            <a:r>
              <a:rPr lang="en-US" dirty="0" err="1" smtClean="0"/>
              <a:t>Makefiles</a:t>
            </a:r>
            <a:r>
              <a:rPr lang="en-US" dirty="0" smtClean="0"/>
              <a:t> required</a:t>
            </a:r>
          </a:p>
          <a:p>
            <a:endParaRPr lang="en-US" dirty="0" smtClean="0"/>
          </a:p>
          <a:p>
            <a:r>
              <a:rPr lang="en-US" dirty="0" smtClean="0"/>
              <a:t>Figure out dependency trees automatically</a:t>
            </a:r>
          </a:p>
          <a:p>
            <a:endParaRPr lang="en-US" dirty="0"/>
          </a:p>
          <a:p>
            <a:r>
              <a:rPr lang="en-US" dirty="0" smtClean="0"/>
              <a:t>Enable reproducible builds by always building everything from source</a:t>
            </a:r>
          </a:p>
          <a:p>
            <a:endParaRPr lang="en-US" dirty="0"/>
          </a:p>
          <a:p>
            <a:r>
              <a:rPr lang="en-US" dirty="0" smtClean="0"/>
              <a:t>Blazing fast build times (for what I tried so far)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watch out for the bumps!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Source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www.golang-book.com/books/intro</a:t>
            </a:r>
            <a:endParaRPr lang="en-US" sz="2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1" b="15167"/>
          <a:stretch/>
        </p:blipFill>
        <p:spPr>
          <a:xfrm>
            <a:off x="2186919" y="1371600"/>
            <a:ext cx="4770163" cy="43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15D22"/>
                </a:solidFill>
              </a:rPr>
              <a:t>Packages</a:t>
            </a:r>
            <a:endParaRPr lang="en-US" sz="4800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Go code resides inside packages</a:t>
            </a:r>
          </a:p>
          <a:p>
            <a:r>
              <a:rPr lang="en-US" dirty="0" smtClean="0"/>
              <a:t>Act as namespaces</a:t>
            </a:r>
          </a:p>
          <a:p>
            <a:r>
              <a:rPr lang="en-US" dirty="0" smtClean="0"/>
              <a:t>Executable programs are built from a package called “main”</a:t>
            </a:r>
          </a:p>
          <a:p>
            <a:r>
              <a:rPr lang="en-US" dirty="0" smtClean="0"/>
              <a:t>All the source files of a package need to be placed into the same folder and the package name = folder name</a:t>
            </a:r>
          </a:p>
          <a:p>
            <a:r>
              <a:rPr lang="en-US" dirty="0" smtClean="0"/>
              <a:t>Only names prefixed with capital letters are exported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workspace 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$GOPATH environment variable points to the Go workspace folder (unlike Maven’s .m2 folder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It can contain a list of folders but don’t do that!</a:t>
            </a:r>
          </a:p>
          <a:p>
            <a:pPr lvl="1"/>
            <a:r>
              <a:rPr lang="en-US" dirty="0"/>
              <a:t>Details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://golang.org/cmd/go/#</a:t>
            </a:r>
            <a:r>
              <a:rPr lang="en-US" dirty="0" smtClean="0">
                <a:hlinkClick r:id="rId3"/>
              </a:rPr>
              <a:t>hdr-GOPATH_environment_variable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/home/user/go/</a:t>
            </a:r>
          </a:p>
          <a:p>
            <a:pPr marL="0" indent="0">
              <a:buNone/>
            </a:pPr>
            <a:r>
              <a:rPr lang="en-US" dirty="0" smtClean="0"/>
              <a:t>|--</a:t>
            </a:r>
            <a:r>
              <a:rPr lang="pl-PL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 &lt;- sources</a:t>
            </a:r>
          </a:p>
          <a:p>
            <a:pPr marL="0" indent="0">
              <a:buNone/>
            </a:pPr>
            <a:r>
              <a:rPr lang="en-US" dirty="0" smtClean="0"/>
              <a:t>|-- bin/ &lt;- compiled “commands”</a:t>
            </a:r>
          </a:p>
          <a:p>
            <a:pPr marL="0" indent="0">
              <a:buNone/>
            </a:pPr>
            <a:r>
              <a:rPr lang="pl-PL" dirty="0" smtClean="0"/>
              <a:t>└ - </a:t>
            </a:r>
            <a:r>
              <a:rPr lang="en-US" dirty="0" err="1" smtClean="0"/>
              <a:t>pkg</a:t>
            </a:r>
            <a:r>
              <a:rPr lang="en-US" dirty="0" smtClean="0"/>
              <a:t>/ &lt;- installed package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$GOPATH/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 smtClean="0"/>
              <a:t>Contains all local packages, structured like this:</a:t>
            </a:r>
          </a:p>
          <a:p>
            <a:pPr marL="0" indent="0">
              <a:buNone/>
            </a:pPr>
            <a:r>
              <a:rPr lang="de-DE" sz="5000" dirty="0" err="1"/>
              <a:t>src</a:t>
            </a:r>
            <a:endParaRPr lang="de-DE" sz="5000" dirty="0"/>
          </a:p>
          <a:p>
            <a:pPr marL="0" indent="0">
              <a:buNone/>
            </a:pPr>
            <a:r>
              <a:rPr lang="de-DE" sz="5000" dirty="0"/>
              <a:t>|-- </a:t>
            </a:r>
            <a:r>
              <a:rPr lang="de-DE" sz="5000" dirty="0" err="1"/>
              <a:t>app</a:t>
            </a:r>
            <a:endParaRPr lang="de-DE" sz="5000" dirty="0"/>
          </a:p>
          <a:p>
            <a:pPr marL="0" indent="0">
              <a:buNone/>
            </a:pPr>
            <a:r>
              <a:rPr lang="de-DE" sz="5000" dirty="0"/>
              <a:t>|   └-- </a:t>
            </a:r>
            <a:r>
              <a:rPr lang="de-DE" sz="5000" dirty="0" err="1"/>
              <a:t>api</a:t>
            </a:r>
            <a:endParaRPr lang="de-DE" sz="5000" dirty="0"/>
          </a:p>
          <a:p>
            <a:pPr marL="0" indent="0">
              <a:buNone/>
            </a:pPr>
            <a:r>
              <a:rPr lang="de-DE" sz="5000" dirty="0"/>
              <a:t>|-- </a:t>
            </a:r>
            <a:r>
              <a:rPr lang="de-DE" sz="5000" dirty="0" err="1"/>
              <a:t>github.com</a:t>
            </a:r>
            <a:endParaRPr lang="de-DE" sz="5000" dirty="0"/>
          </a:p>
          <a:p>
            <a:pPr marL="0" indent="0">
              <a:buNone/>
            </a:pPr>
            <a:r>
              <a:rPr lang="de-DE" sz="5000" dirty="0"/>
              <a:t>|   |-- Neopallium</a:t>
            </a:r>
          </a:p>
          <a:p>
            <a:pPr marL="0" indent="0">
              <a:buNone/>
            </a:pPr>
            <a:r>
              <a:rPr lang="de-DE" sz="5000" dirty="0"/>
              <a:t>|   |   └-- websocket-client-</a:t>
            </a:r>
            <a:r>
              <a:rPr lang="de-DE" sz="5000" dirty="0" err="1"/>
              <a:t>go</a:t>
            </a:r>
            <a:endParaRPr lang="de-DE" sz="5000" dirty="0"/>
          </a:p>
          <a:p>
            <a:pPr marL="0" indent="0">
              <a:buNone/>
            </a:pPr>
            <a:r>
              <a:rPr lang="de-DE" sz="5000" dirty="0"/>
              <a:t>|   |-- </a:t>
            </a:r>
            <a:r>
              <a:rPr lang="de-DE" sz="5000" dirty="0" err="1"/>
              <a:t>golang</a:t>
            </a:r>
            <a:endParaRPr lang="de-DE" sz="5000" dirty="0"/>
          </a:p>
          <a:p>
            <a:pPr marL="0" indent="0">
              <a:buNone/>
            </a:pPr>
            <a:r>
              <a:rPr lang="de-DE" sz="5000" dirty="0"/>
              <a:t>|   |   └-- </a:t>
            </a:r>
            <a:r>
              <a:rPr lang="de-DE" sz="5000" dirty="0" err="1"/>
              <a:t>lint</a:t>
            </a:r>
            <a:endParaRPr lang="de-DE" sz="5000" dirty="0"/>
          </a:p>
          <a:p>
            <a:pPr marL="0" indent="0">
              <a:buNone/>
            </a:pPr>
            <a:r>
              <a:rPr lang="de-DE" sz="5000" dirty="0"/>
              <a:t>|   |-- </a:t>
            </a:r>
            <a:r>
              <a:rPr lang="de-DE" sz="5000" dirty="0" err="1"/>
              <a:t>gorilla</a:t>
            </a:r>
            <a:endParaRPr lang="de-DE" sz="5000" dirty="0"/>
          </a:p>
          <a:p>
            <a:pPr marL="0" indent="0">
              <a:buNone/>
            </a:pPr>
            <a:r>
              <a:rPr lang="de-DE" sz="5000" dirty="0"/>
              <a:t>|   |   └-- websocket</a:t>
            </a:r>
          </a:p>
          <a:p>
            <a:pPr marL="0" indent="0">
              <a:buNone/>
            </a:pPr>
            <a:r>
              <a:rPr lang="de-DE" sz="5000" dirty="0"/>
              <a:t>|   |-- </a:t>
            </a:r>
            <a:r>
              <a:rPr lang="de-DE" sz="5000" dirty="0" err="1"/>
              <a:t>mihaitodor</a:t>
            </a:r>
            <a:endParaRPr lang="de-DE" sz="5000" dirty="0"/>
          </a:p>
          <a:p>
            <a:pPr marL="0" indent="0">
              <a:buNone/>
            </a:pPr>
            <a:r>
              <a:rPr lang="de-DE" sz="5000" dirty="0"/>
              <a:t>|   |   └-- </a:t>
            </a:r>
            <a:r>
              <a:rPr lang="de-DE" sz="5000" dirty="0" err="1"/>
              <a:t>sensu</a:t>
            </a:r>
            <a:r>
              <a:rPr lang="de-DE" sz="5000" dirty="0"/>
              <a:t>-client-</a:t>
            </a:r>
            <a:r>
              <a:rPr lang="de-DE" sz="5000" dirty="0" err="1"/>
              <a:t>go</a:t>
            </a:r>
            <a:endParaRPr lang="de-DE" sz="5000" dirty="0"/>
          </a:p>
          <a:p>
            <a:pPr marL="0" indent="0">
              <a:buNone/>
            </a:pPr>
            <a:r>
              <a:rPr lang="de-DE" sz="5000" dirty="0"/>
              <a:t>|   |-- </a:t>
            </a:r>
            <a:r>
              <a:rPr lang="de-DE" sz="5000" dirty="0" err="1"/>
              <a:t>nitro</a:t>
            </a:r>
            <a:endParaRPr lang="de-DE" sz="5000" dirty="0"/>
          </a:p>
          <a:p>
            <a:pPr marL="0" indent="0">
              <a:buNone/>
            </a:pPr>
            <a:r>
              <a:rPr lang="de-DE" sz="5000" dirty="0"/>
              <a:t>|   |   └-- </a:t>
            </a:r>
            <a:r>
              <a:rPr lang="de-DE" sz="5000" dirty="0" err="1" smtClean="0"/>
              <a:t>tweety</a:t>
            </a:r>
            <a:endParaRPr lang="de-DE" sz="5000" dirty="0" smtClean="0"/>
          </a:p>
          <a:p>
            <a:pPr marL="0" indent="0">
              <a:buNone/>
            </a:pPr>
            <a:r>
              <a:rPr lang="de-DE" sz="5400" dirty="0"/>
              <a:t>|   |-- </a:t>
            </a:r>
            <a:r>
              <a:rPr lang="de-DE" sz="5400" dirty="0" err="1" smtClean="0"/>
              <a:t>streadway</a:t>
            </a:r>
            <a:endParaRPr lang="de-DE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1871258"/>
            <a:ext cx="449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|</a:t>
            </a:r>
            <a:r>
              <a:rPr lang="de-DE" sz="2000" dirty="0"/>
              <a:t>   |   └-- </a:t>
            </a:r>
            <a:r>
              <a:rPr lang="de-DE" sz="2000" dirty="0" err="1"/>
              <a:t>amqp</a:t>
            </a:r>
            <a:endParaRPr lang="de-DE" sz="2000" dirty="0"/>
          </a:p>
          <a:p>
            <a:r>
              <a:rPr lang="de-DE" sz="2000" dirty="0"/>
              <a:t>|   └-- </a:t>
            </a:r>
            <a:r>
              <a:rPr lang="de-DE" sz="2000" dirty="0" err="1"/>
              <a:t>upfluence</a:t>
            </a:r>
            <a:endParaRPr lang="de-DE" sz="2000" dirty="0"/>
          </a:p>
          <a:p>
            <a:r>
              <a:rPr lang="de-DE" sz="2000" dirty="0"/>
              <a:t>|       |-- </a:t>
            </a:r>
            <a:r>
              <a:rPr lang="de-DE" sz="2000" dirty="0" err="1"/>
              <a:t>goutils</a:t>
            </a:r>
            <a:endParaRPr lang="de-DE" sz="2000" dirty="0"/>
          </a:p>
          <a:p>
            <a:r>
              <a:rPr lang="de-DE" sz="2000" dirty="0"/>
              <a:t>|       |-- </a:t>
            </a:r>
            <a:r>
              <a:rPr lang="de-DE" sz="2000" dirty="0" err="1"/>
              <a:t>sensu</a:t>
            </a:r>
            <a:r>
              <a:rPr lang="de-DE" sz="2000" dirty="0"/>
              <a:t>-client-</a:t>
            </a:r>
            <a:r>
              <a:rPr lang="de-DE" sz="2000" dirty="0" err="1"/>
              <a:t>go</a:t>
            </a:r>
            <a:endParaRPr lang="de-DE" sz="2000" dirty="0"/>
          </a:p>
          <a:p>
            <a:r>
              <a:rPr lang="de-DE" sz="2000" dirty="0"/>
              <a:t>|       └-- </a:t>
            </a:r>
            <a:r>
              <a:rPr lang="de-DE" sz="2000" dirty="0" err="1"/>
              <a:t>sensu-go</a:t>
            </a:r>
            <a:endParaRPr lang="de-DE" sz="2000" dirty="0"/>
          </a:p>
          <a:p>
            <a:r>
              <a:rPr lang="de-DE" sz="2000" dirty="0"/>
              <a:t>|-- </a:t>
            </a:r>
            <a:r>
              <a:rPr lang="de-DE" sz="2000" dirty="0" err="1"/>
              <a:t>golang.org</a:t>
            </a:r>
            <a:endParaRPr lang="de-DE" sz="2000" dirty="0"/>
          </a:p>
          <a:p>
            <a:r>
              <a:rPr lang="de-DE" sz="2000" dirty="0"/>
              <a:t>|   └-- x</a:t>
            </a:r>
          </a:p>
          <a:p>
            <a:r>
              <a:rPr lang="de-DE" sz="2000" dirty="0"/>
              <a:t>|       |-- </a:t>
            </a:r>
            <a:r>
              <a:rPr lang="de-DE" sz="2000" dirty="0" err="1"/>
              <a:t>net</a:t>
            </a:r>
            <a:endParaRPr lang="de-DE" sz="2000" dirty="0"/>
          </a:p>
          <a:p>
            <a:r>
              <a:rPr lang="de-DE" sz="2000" dirty="0"/>
              <a:t>|       └-- </a:t>
            </a:r>
            <a:r>
              <a:rPr lang="de-DE" sz="2000" dirty="0" err="1"/>
              <a:t>tools</a:t>
            </a:r>
            <a:endParaRPr lang="de-DE" sz="2000" dirty="0"/>
          </a:p>
          <a:p>
            <a:r>
              <a:rPr lang="de-DE" sz="2000" dirty="0"/>
              <a:t>|-- </a:t>
            </a:r>
            <a:r>
              <a:rPr lang="de-DE" sz="2000" dirty="0" err="1"/>
              <a:t>gopkg.in</a:t>
            </a:r>
            <a:endParaRPr lang="de-DE" sz="2000" dirty="0"/>
          </a:p>
          <a:p>
            <a:r>
              <a:rPr lang="de-DE" sz="2000" dirty="0"/>
              <a:t>|   └-- </a:t>
            </a:r>
            <a:r>
              <a:rPr lang="de-DE" sz="2000" dirty="0" err="1"/>
              <a:t>alecthomas</a:t>
            </a:r>
            <a:endParaRPr lang="de-DE" sz="2000" dirty="0"/>
          </a:p>
          <a:p>
            <a:r>
              <a:rPr lang="de-DE" sz="2000" dirty="0"/>
              <a:t>|       └-- kingpin.v2</a:t>
            </a:r>
          </a:p>
          <a:p>
            <a:r>
              <a:rPr lang="de-DE" sz="2000" dirty="0"/>
              <a:t>└-- </a:t>
            </a:r>
            <a:r>
              <a:rPr lang="de-DE" sz="2000" dirty="0" err="1"/>
              <a:t>sourcegraph.com</a:t>
            </a:r>
            <a:endParaRPr lang="de-DE" sz="2000" dirty="0"/>
          </a:p>
          <a:p>
            <a:r>
              <a:rPr lang="de-DE" sz="2000" dirty="0"/>
              <a:t>    └-- </a:t>
            </a:r>
            <a:r>
              <a:rPr lang="de-DE" sz="2000" dirty="0" err="1"/>
              <a:t>sqs</a:t>
            </a:r>
            <a:endParaRPr lang="de-DE" sz="2000" dirty="0"/>
          </a:p>
          <a:p>
            <a:r>
              <a:rPr lang="de-DE" sz="2000" dirty="0"/>
              <a:t>        └-- </a:t>
            </a:r>
            <a:r>
              <a:rPr lang="de-DE" sz="2000" dirty="0" err="1"/>
              <a:t>goreturns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1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/>
              <a:t>tree </a:t>
            </a:r>
            <a:r>
              <a:rPr lang="en-US" dirty="0" smtClean="0"/>
              <a:t>app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app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|--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|</a:t>
            </a:r>
            <a:r>
              <a:rPr lang="en-US" dirty="0"/>
              <a:t>   └</a:t>
            </a:r>
            <a:r>
              <a:rPr lang="en-US" dirty="0" smtClean="0"/>
              <a:t>-- </a:t>
            </a:r>
            <a:r>
              <a:rPr lang="en-US" dirty="0" err="1" smtClean="0"/>
              <a:t>api.go</a:t>
            </a: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└-- </a:t>
            </a:r>
            <a:r>
              <a:rPr lang="en-US" dirty="0" err="1" smtClean="0"/>
              <a:t>main.go</a:t>
            </a: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&gt; cat app/</a:t>
            </a:r>
            <a:r>
              <a:rPr lang="en-US" sz="2400" dirty="0" err="1" smtClean="0"/>
              <a:t>api</a:t>
            </a:r>
            <a:r>
              <a:rPr lang="en-US" sz="2400" dirty="0" smtClean="0"/>
              <a:t>/</a:t>
            </a:r>
            <a:r>
              <a:rPr lang="en-US" sz="2400" dirty="0" err="1" smtClean="0"/>
              <a:t>api.go</a:t>
            </a:r>
            <a:endParaRPr lang="en-US" sz="24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/>
              <a:t>package </a:t>
            </a:r>
            <a:r>
              <a:rPr lang="en-US" sz="2400" b="1" dirty="0" err="1" smtClean="0"/>
              <a:t>api</a:t>
            </a:r>
            <a:endParaRPr lang="en-US" sz="2400" b="1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import </a:t>
            </a:r>
            <a:r>
              <a:rPr lang="en-US" sz="2400" dirty="0"/>
              <a:t>"</a:t>
            </a:r>
            <a:r>
              <a:rPr lang="en-US" sz="2400" dirty="0" err="1" smtClean="0"/>
              <a:t>fmt</a:t>
            </a:r>
            <a:r>
              <a:rPr lang="en-US" sz="2400" dirty="0" smtClean="0"/>
              <a:t>”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 </a:t>
            </a:r>
            <a:r>
              <a:rPr lang="en-US" sz="2400" dirty="0"/>
              <a:t>Test() </a:t>
            </a:r>
            <a:r>
              <a:rPr lang="en-US" sz="2400" dirty="0" smtClean="0"/>
              <a:t>{ </a:t>
            </a:r>
            <a:r>
              <a:rPr lang="en-US" sz="2400" dirty="0" err="1" smtClean="0"/>
              <a:t>fmt.Println</a:t>
            </a:r>
            <a:r>
              <a:rPr lang="en-US" sz="2400" dirty="0"/>
              <a:t>("Test</a:t>
            </a:r>
            <a:r>
              <a:rPr lang="en-US" sz="2400" dirty="0" smtClean="0"/>
              <a:t>")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556503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&gt; cat app/</a:t>
            </a:r>
            <a:r>
              <a:rPr lang="en-US" sz="2400" dirty="0" err="1" smtClean="0"/>
              <a:t>main.go</a:t>
            </a:r>
            <a:endParaRPr lang="en-US" sz="2400" dirty="0" smtClean="0"/>
          </a:p>
          <a:p>
            <a:r>
              <a:rPr lang="en-US" sz="2400" b="1" dirty="0" smtClean="0"/>
              <a:t>package main</a:t>
            </a:r>
          </a:p>
          <a:p>
            <a:r>
              <a:rPr lang="en-US" sz="2400" dirty="0" smtClean="0"/>
              <a:t>import </a:t>
            </a:r>
            <a:r>
              <a:rPr lang="en-US" sz="2400" dirty="0"/>
              <a:t>"</a:t>
            </a:r>
            <a:r>
              <a:rPr lang="en-US" sz="2400" b="1" dirty="0" smtClean="0"/>
              <a:t>app/</a:t>
            </a:r>
            <a:r>
              <a:rPr lang="en-US" sz="2400" b="1" dirty="0" err="1" smtClean="0"/>
              <a:t>api</a:t>
            </a:r>
            <a:r>
              <a:rPr lang="en-US" sz="2400" dirty="0" smtClean="0"/>
              <a:t>”</a:t>
            </a:r>
          </a:p>
          <a:p>
            <a:r>
              <a:rPr lang="en-US" sz="2400" dirty="0" err="1" smtClean="0"/>
              <a:t>func</a:t>
            </a:r>
            <a:r>
              <a:rPr lang="en-US" sz="2400" dirty="0" smtClean="0"/>
              <a:t> </a:t>
            </a:r>
            <a:r>
              <a:rPr lang="en-US" sz="2400" b="1" dirty="0"/>
              <a:t>main</a:t>
            </a:r>
            <a:r>
              <a:rPr lang="en-US" sz="2400" dirty="0"/>
              <a:t>() </a:t>
            </a:r>
            <a:r>
              <a:rPr lang="en-US" sz="2400" dirty="0" smtClean="0"/>
              <a:t>{ </a:t>
            </a:r>
            <a:r>
              <a:rPr lang="en-US" sz="2400" b="1" dirty="0" err="1" smtClean="0"/>
              <a:t>api.Test</a:t>
            </a:r>
            <a:r>
              <a:rPr lang="en-US" sz="2400" b="1" dirty="0"/>
              <a:t>()</a:t>
            </a:r>
            <a:r>
              <a:rPr lang="en-US" sz="2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161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3</a:t>
            </a:r>
            <a:r>
              <a:rPr lang="en-US" baseline="30000" dirty="0" smtClean="0"/>
              <a:t>rd</a:t>
            </a:r>
            <a:r>
              <a:rPr lang="en-US" dirty="0" smtClean="0"/>
              <a:t> party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package main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import (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  log "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Sirupsen</a:t>
            </a:r>
            <a:r>
              <a:rPr lang="en-US" dirty="0"/>
              <a:t>/</a:t>
            </a:r>
            <a:r>
              <a:rPr lang="en-US" dirty="0" err="1"/>
              <a:t>logrus</a:t>
            </a:r>
            <a:r>
              <a:rPr lang="en-US" dirty="0"/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log.WithFields</a:t>
            </a:r>
            <a:r>
              <a:rPr lang="en-US" dirty="0"/>
              <a:t>(</a:t>
            </a:r>
            <a:r>
              <a:rPr lang="en-US" dirty="0" err="1"/>
              <a:t>log.Fields</a:t>
            </a:r>
            <a:r>
              <a:rPr lang="en-US" dirty="0"/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    "animal": "walrus",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    "number": 1,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    "size":   10,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  }).Info("A walrus appears")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4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Nitro Theme">
      <a:dk1>
        <a:sysClr val="windowText" lastClr="000000"/>
      </a:dk1>
      <a:lt1>
        <a:sysClr val="window" lastClr="FFFFFF"/>
      </a:lt1>
      <a:dk2>
        <a:srgbClr val="333333"/>
      </a:dk2>
      <a:lt2>
        <a:srgbClr val="666666"/>
      </a:lt2>
      <a:accent1>
        <a:srgbClr val="FF3300"/>
      </a:accent1>
      <a:accent2>
        <a:srgbClr val="0099FF"/>
      </a:accent2>
      <a:accent3>
        <a:srgbClr val="333333"/>
      </a:accent3>
      <a:accent4>
        <a:srgbClr val="666666"/>
      </a:accent4>
      <a:accent5>
        <a:srgbClr val="33CC33"/>
      </a:accent5>
      <a:accent6>
        <a:srgbClr val="003366"/>
      </a:accent6>
      <a:hlink>
        <a:srgbClr val="FF3300"/>
      </a:hlink>
      <a:folHlink>
        <a:srgbClr val="99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Nitro Theme">
      <a:dk1>
        <a:sysClr val="windowText" lastClr="000000"/>
      </a:dk1>
      <a:lt1>
        <a:sysClr val="window" lastClr="FFFFFF"/>
      </a:lt1>
      <a:dk2>
        <a:srgbClr val="333333"/>
      </a:dk2>
      <a:lt2>
        <a:srgbClr val="666666"/>
      </a:lt2>
      <a:accent1>
        <a:srgbClr val="FF3300"/>
      </a:accent1>
      <a:accent2>
        <a:srgbClr val="0099FF"/>
      </a:accent2>
      <a:accent3>
        <a:srgbClr val="333333"/>
      </a:accent3>
      <a:accent4>
        <a:srgbClr val="666666"/>
      </a:accent4>
      <a:accent5>
        <a:srgbClr val="33CC33"/>
      </a:accent5>
      <a:accent6>
        <a:srgbClr val="003366"/>
      </a:accent6>
      <a:hlink>
        <a:srgbClr val="FF3300"/>
      </a:hlink>
      <a:folHlink>
        <a:srgbClr val="99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189212</TotalTime>
  <Words>965</Words>
  <Application>Microsoft Macintosh PowerPoint</Application>
  <PresentationFormat>On-screen Show (4:3)</PresentationFormat>
  <Paragraphs>257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Mangal</vt:lpstr>
      <vt:lpstr>Arial</vt:lpstr>
      <vt:lpstr>1_Office Theme</vt:lpstr>
      <vt:lpstr>Custom Design</vt:lpstr>
      <vt:lpstr>PowerPoint Presentation</vt:lpstr>
      <vt:lpstr>Go tooling</vt:lpstr>
      <vt:lpstr>Go tooling goals</vt:lpstr>
      <vt:lpstr>But watch out for the bumps!</vt:lpstr>
      <vt:lpstr>Packages</vt:lpstr>
      <vt:lpstr>Go workspace folder structure</vt:lpstr>
      <vt:lpstr>$GOPATH/src folder</vt:lpstr>
      <vt:lpstr>Simple package</vt:lpstr>
      <vt:lpstr>Remote 3rd party package</vt:lpstr>
      <vt:lpstr>go get</vt:lpstr>
      <vt:lpstr>Remote import paths</vt:lpstr>
      <vt:lpstr>Package management</vt:lpstr>
      <vt:lpstr>Package management requirements</vt:lpstr>
      <vt:lpstr>Aside: standard go commands</vt:lpstr>
      <vt:lpstr>A bit of history</vt:lpstr>
      <vt:lpstr>First attempt: godep</vt:lpstr>
      <vt:lpstr>The vendor folder</vt:lpstr>
      <vt:lpstr>A bit of history</vt:lpstr>
      <vt:lpstr>Migrating to the vendor folder</vt:lpstr>
      <vt:lpstr>Potential issues</vt:lpstr>
      <vt:lpstr>Potential issues cont’d</vt:lpstr>
      <vt:lpstr>Fixing versioning</vt:lpstr>
      <vt:lpstr>gopkg.in</vt:lpstr>
      <vt:lpstr>Where to go from here?</vt:lpstr>
      <vt:lpstr>More resources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Nitro PDF Software</dc:title>
  <dc:creator>Sam Chandler</dc:creator>
  <cp:lastModifiedBy>Mihai Todor</cp:lastModifiedBy>
  <cp:revision>1542</cp:revision>
  <dcterms:created xsi:type="dcterms:W3CDTF">2010-08-31T15:40:47Z</dcterms:created>
  <dcterms:modified xsi:type="dcterms:W3CDTF">2016-11-21T13:52:58Z</dcterms:modified>
</cp:coreProperties>
</file>