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E65"/>
    <a:srgbClr val="48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6030-38AB-4247-813D-DF880E2E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38A2-DAB0-2447-BECD-9C2632A4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81F1-0F60-F745-AD61-4BED6CE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7441-5458-C447-A763-EAE026A5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D091-B240-F14F-B2E0-ADC41DCB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5BF-1E15-794B-842B-7F3EF03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17ED-7D5B-5743-B401-69B5E3E4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972C-F95C-B449-A8A2-451AB3EF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6D43-EDBF-C54A-B5D9-17AC0B1F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7C09-72C5-7445-843E-C032FB8F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B9442-EE44-E04F-9AB0-CBEDBC048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616A-CE6E-8E4D-8FF8-B8034ABB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966E-30F9-6845-AFA4-E303DCAE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2BF8-1B49-344C-BC64-FAA65F20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03AE-B00F-384A-9F80-891BC61B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808-90E6-7444-875F-16F5827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C582-1E5A-7141-9B74-EBFDD0C1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F74E-6117-5E43-A2E3-48550FA0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BFE4-4B65-6942-9892-02BBE845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4109-721D-B046-AD36-3588DC2D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9BF1-8009-6D4B-82A0-47840F0E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D8DE5-4A1C-B845-91AE-2B357D0C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EEF8-CA1B-594D-896C-8C6C3B8D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52D0-6131-504A-B999-B3D7031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B324-07CA-1F44-AF61-1A89EAF7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6C6-0847-DA4E-B549-61CAB1E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E50A-0171-184D-B58A-32B452D41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41818-4005-FC44-B9C9-DB1FF39E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0954-4501-A94F-92B6-350A5FCC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C468-7218-694A-8690-5453B246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0CFA-0C91-7D41-A242-0C95B32B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5D34-8015-544A-8BCA-75A8798F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CCCD-9182-4046-83F5-41A81E3A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B454-07B0-9844-A14A-776E2E5F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E8FED-7E2A-AF48-A5C8-5501C4E1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D474D-B6B3-BD41-B946-E87ECA45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9FF4E-6BA1-5644-B1DE-CBE112E1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6087F-DA0B-054D-B9CF-918099AD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99AD5-1352-6E44-90BE-B217348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CED-81EC-1F45-9AE4-E0E68FD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3F946-4648-FC4E-A0C1-0D011C82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7EC78-BE69-BC47-BDAE-863E35FA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8FB4-EAE5-CA4E-945B-C36C342F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7BF2A-6D04-2D4A-AA83-754E8929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0240E-6FB8-574E-98A4-D87CE0E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17D3-77A9-D146-9BCE-0D7F44CB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9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7869-9675-DF48-830D-5C82F6F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F568-A833-FE47-B2D4-7B702E06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BC7D-D4E3-5A46-A6BE-F7B54B8C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D377-A1C8-524A-89D9-325B203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D82BC-3E64-C94A-BFBA-7ACC48B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14EB-0D66-604E-A09E-947A561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4C85-7E74-F145-BF52-A0D1425B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829B4-C196-1549-932F-581A150C5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4304-AF99-264B-9D52-799EE013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15C1-9B05-A74B-A7F8-B8127915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7233-4B89-054C-ACCA-2A23C437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C40A-5197-B240-ABF8-BF387DD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CA000-0692-2341-8AF2-3E3DDFDC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0102-E5EE-524C-BF1D-14F17D44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5D86-F8E9-EF4C-A946-853570DBD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6076-83F0-7042-A7BB-BF489F6D294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5C6C-1A9D-A44C-A8CC-6B82C7EA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584A-079A-0448-A102-D25D4B28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73FB-D3DC-A243-8E09-CBA90913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7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yaml/ya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2yam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alecthomas/kingp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liderlabs/ss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sa/oglematchers" TargetMode="External"/><Relationship Id="rId2" Type="http://schemas.openxmlformats.org/officeDocument/2006/relationships/hyperlink" Target="https://github.com/smartystreets/goconve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todor/wormho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olang.org/x/crypto/s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olang.org/x/sync/err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pkg/sync/#WaitGro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conte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E804F-5688-9E4F-A899-0C5C7E747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EC291-5D86-424E-9B15-8E463E5D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rgbClr val="FFFFFF"/>
                </a:solidFill>
              </a:rPr>
              <a:t>Wormhole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10B8-F64F-C64E-B0AD-CFA77879A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82924"/>
            <a:ext cx="9144000" cy="1098395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rgbClr val="FFFFFF"/>
                </a:solidFill>
              </a:rPr>
              <a:t>Mihai Todor</a:t>
            </a:r>
          </a:p>
          <a:p>
            <a:pPr algn="l"/>
            <a:r>
              <a:rPr lang="en-GB" sz="3200" b="1" dirty="0">
                <a:solidFill>
                  <a:srgbClr val="FFFFFF"/>
                </a:solidFill>
              </a:rPr>
              <a:t>07.02.2019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16A3-CF9D-AE49-AF82-01774E5607B7}"/>
              </a:ext>
            </a:extLst>
          </p:cNvPr>
          <p:cNvSpPr txBox="1"/>
          <p:nvPr/>
        </p:nvSpPr>
        <p:spPr>
          <a:xfrm>
            <a:off x="5074900" y="6411987"/>
            <a:ext cx="711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via https://</a:t>
            </a:r>
            <a:r>
              <a:rPr lang="en-GB" dirty="0" err="1"/>
              <a:t>www.livescience.com</a:t>
            </a:r>
            <a:r>
              <a:rPr lang="en-GB" dirty="0"/>
              <a:t>/64033-shape-of-a-wormhole.html</a:t>
            </a:r>
          </a:p>
        </p:txBody>
      </p:sp>
    </p:spTree>
    <p:extLst>
      <p:ext uri="{BB962C8B-B14F-4D97-AF65-F5344CB8AC3E}">
        <p14:creationId xmlns:p14="http://schemas.microsoft.com/office/powerpoint/2010/main" val="335805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BA81-91DF-B146-8B13-1CED0B96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E218-09A6-BC48-B3EE-7EDB07D1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044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main() {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ctx</a:t>
            </a:r>
            <a:r>
              <a:rPr lang="en-IE" dirty="0"/>
              <a:t> </a:t>
            </a:r>
            <a:r>
              <a:rPr lang="en-IE" dirty="0">
                <a:solidFill>
                  <a:srgbClr val="666666"/>
                </a:solidFill>
              </a:rPr>
              <a:t>:=</a:t>
            </a:r>
            <a:r>
              <a:rPr lang="en-IE" dirty="0"/>
              <a:t> </a:t>
            </a:r>
            <a:r>
              <a:rPr lang="en-IE" b="1" dirty="0" err="1"/>
              <a:t>context.Background</a:t>
            </a:r>
            <a:r>
              <a:rPr lang="en-IE" dirty="0"/>
              <a:t>() </a:t>
            </a:r>
            <a:r>
              <a:rPr lang="en-IE" i="1" dirty="0">
                <a:solidFill>
                  <a:srgbClr val="408080"/>
                </a:solidFill>
              </a:rPr>
              <a:t>// Root context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ctx</a:t>
            </a:r>
            <a:r>
              <a:rPr lang="en-IE" dirty="0"/>
              <a:t>, cancel </a:t>
            </a:r>
            <a:r>
              <a:rPr lang="en-IE" dirty="0">
                <a:solidFill>
                  <a:srgbClr val="666666"/>
                </a:solidFill>
              </a:rPr>
              <a:t>:=</a:t>
            </a:r>
            <a:r>
              <a:rPr lang="en-IE" dirty="0"/>
              <a:t> </a:t>
            </a:r>
            <a:r>
              <a:rPr lang="en-IE" b="1" dirty="0" err="1"/>
              <a:t>context.WithCancel</a:t>
            </a:r>
            <a:r>
              <a:rPr lang="en-IE" dirty="0"/>
              <a:t>(</a:t>
            </a:r>
            <a:r>
              <a:rPr lang="en-IE" dirty="0" err="1"/>
              <a:t>ctx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go</a:t>
            </a:r>
            <a:r>
              <a:rPr lang="en-IE" dirty="0"/>
              <a:t> </a:t>
            </a: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() {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dirty="0" err="1"/>
              <a:t>time.Sleep</a:t>
            </a:r>
            <a:r>
              <a:rPr lang="en-IE" dirty="0"/>
              <a:t>(</a:t>
            </a:r>
            <a:r>
              <a:rPr lang="en-IE" dirty="0">
                <a:solidFill>
                  <a:srgbClr val="666666"/>
                </a:solidFill>
              </a:rPr>
              <a:t>2</a:t>
            </a:r>
            <a:r>
              <a:rPr lang="en-IE" dirty="0"/>
              <a:t> </a:t>
            </a:r>
            <a:r>
              <a:rPr lang="en-IE" dirty="0">
                <a:solidFill>
                  <a:srgbClr val="666666"/>
                </a:solidFill>
              </a:rPr>
              <a:t>*</a:t>
            </a:r>
            <a:r>
              <a:rPr lang="en-IE" dirty="0"/>
              <a:t> </a:t>
            </a:r>
            <a:r>
              <a:rPr lang="en-IE" dirty="0" err="1"/>
              <a:t>time.Second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b="1" dirty="0"/>
              <a:t>cancel()</a:t>
            </a:r>
          </a:p>
          <a:p>
            <a:pPr marL="0" indent="0">
              <a:buNone/>
            </a:pPr>
            <a:r>
              <a:rPr lang="en-IE" dirty="0"/>
              <a:t>    }()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go</a:t>
            </a:r>
            <a:r>
              <a:rPr lang="en-IE" dirty="0"/>
              <a:t> </a:t>
            </a:r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() {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dirty="0" err="1"/>
              <a:t>ctx</a:t>
            </a:r>
            <a:r>
              <a:rPr lang="en-IE" dirty="0"/>
              <a:t>, _ </a:t>
            </a:r>
            <a:r>
              <a:rPr lang="en-IE" b="1" dirty="0">
                <a:solidFill>
                  <a:srgbClr val="666666"/>
                </a:solidFill>
              </a:rPr>
              <a:t>:=</a:t>
            </a:r>
            <a:r>
              <a:rPr lang="en-IE" b="1" dirty="0"/>
              <a:t> </a:t>
            </a:r>
            <a:r>
              <a:rPr lang="en-IE" b="1" dirty="0" err="1"/>
              <a:t>context.WithTimeout</a:t>
            </a:r>
            <a:r>
              <a:rPr lang="en-IE" dirty="0"/>
              <a:t>(</a:t>
            </a:r>
            <a:r>
              <a:rPr lang="en-IE" dirty="0" err="1"/>
              <a:t>ctx</a:t>
            </a:r>
            <a:r>
              <a:rPr lang="en-IE" dirty="0"/>
              <a:t>, </a:t>
            </a:r>
            <a:r>
              <a:rPr lang="en-IE" dirty="0">
                <a:solidFill>
                  <a:srgbClr val="666666"/>
                </a:solidFill>
              </a:rPr>
              <a:t>1*</a:t>
            </a:r>
            <a:r>
              <a:rPr lang="en-IE" dirty="0" err="1"/>
              <a:t>time.Second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    select</a:t>
            </a:r>
            <a:r>
              <a:rPr lang="en-IE" dirty="0"/>
              <a:t> { </a:t>
            </a:r>
            <a:r>
              <a:rPr lang="en-IE" b="1" dirty="0">
                <a:solidFill>
                  <a:srgbClr val="008000"/>
                </a:solidFill>
              </a:rPr>
              <a:t>case</a:t>
            </a:r>
            <a:r>
              <a:rPr lang="en-IE" dirty="0"/>
              <a:t> </a:t>
            </a:r>
            <a:r>
              <a:rPr lang="en-IE" b="1" dirty="0">
                <a:solidFill>
                  <a:srgbClr val="666666"/>
                </a:solidFill>
              </a:rPr>
              <a:t>&lt;-</a:t>
            </a:r>
            <a:r>
              <a:rPr lang="en-IE" b="1" dirty="0" err="1"/>
              <a:t>ctx.Done</a:t>
            </a:r>
            <a:r>
              <a:rPr lang="en-IE" b="1" dirty="0"/>
              <a:t>()</a:t>
            </a:r>
            <a:r>
              <a:rPr lang="en-IE" dirty="0"/>
              <a:t>: </a:t>
            </a:r>
            <a:r>
              <a:rPr lang="en-IE" dirty="0" err="1"/>
              <a:t>fmt.Println</a:t>
            </a:r>
            <a:r>
              <a:rPr lang="en-IE" dirty="0"/>
              <a:t>(</a:t>
            </a:r>
            <a:r>
              <a:rPr lang="en-IE" dirty="0">
                <a:solidFill>
                  <a:srgbClr val="BA2121"/>
                </a:solidFill>
              </a:rPr>
              <a:t>"Either cancelled or timeout expired"</a:t>
            </a:r>
            <a:r>
              <a:rPr lang="en-IE" dirty="0"/>
              <a:t>) }</a:t>
            </a:r>
          </a:p>
          <a:p>
            <a:pPr marL="0" indent="0">
              <a:buNone/>
            </a:pPr>
            <a:r>
              <a:rPr lang="en-IE" dirty="0"/>
              <a:t>    }()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8000"/>
                </a:solidFill>
              </a:rPr>
              <a:t>    select</a:t>
            </a:r>
            <a:r>
              <a:rPr lang="en-IE" dirty="0"/>
              <a:t> { </a:t>
            </a:r>
            <a:r>
              <a:rPr lang="en-IE" b="1" dirty="0">
                <a:solidFill>
                  <a:srgbClr val="008000"/>
                </a:solidFill>
              </a:rPr>
              <a:t>case</a:t>
            </a:r>
            <a:r>
              <a:rPr lang="en-IE" dirty="0"/>
              <a:t> </a:t>
            </a:r>
            <a:r>
              <a:rPr lang="en-IE" b="1" dirty="0">
                <a:solidFill>
                  <a:srgbClr val="666666"/>
                </a:solidFill>
              </a:rPr>
              <a:t>&lt;-</a:t>
            </a:r>
            <a:r>
              <a:rPr lang="en-IE" b="1" dirty="0" err="1"/>
              <a:t>ctx.Done</a:t>
            </a:r>
            <a:r>
              <a:rPr lang="en-IE" b="1" dirty="0"/>
              <a:t>()</a:t>
            </a:r>
            <a:r>
              <a:rPr lang="en-IE" dirty="0"/>
              <a:t>: </a:t>
            </a:r>
            <a:r>
              <a:rPr lang="en-IE" dirty="0" err="1"/>
              <a:t>fmt.Println</a:t>
            </a:r>
            <a:r>
              <a:rPr lang="en-IE" dirty="0"/>
              <a:t>(</a:t>
            </a:r>
            <a:r>
              <a:rPr lang="en-IE" dirty="0">
                <a:solidFill>
                  <a:srgbClr val="BA2121"/>
                </a:solidFill>
              </a:rPr>
              <a:t>"Exit"</a:t>
            </a:r>
            <a:r>
              <a:rPr lang="en-IE" dirty="0"/>
              <a:t>) }</a:t>
            </a:r>
          </a:p>
          <a:p>
            <a:pPr marL="0" indent="0">
              <a:buNone/>
            </a:pPr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6920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06A3-A376-6D4B-A22F-156B372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Yaml</a:t>
            </a:r>
            <a:r>
              <a:rPr lang="en-GB" b="1" dirty="0"/>
              <a:t>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0BE0-E54A-8A4A-A610-F9BF80D2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>
                <a:hlinkClick r:id="rId2"/>
              </a:rPr>
              <a:t>https://github.com/go-yaml/yaml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wormhole/inventory/</a:t>
            </a:r>
            <a:r>
              <a:rPr lang="en-GB" dirty="0" err="1"/>
              <a:t>inventory.go</a:t>
            </a:r>
            <a:r>
              <a:rPr lang="en-GB" dirty="0"/>
              <a:t> -&gt; </a:t>
            </a:r>
            <a:r>
              <a:rPr lang="en-GB" dirty="0" err="1"/>
              <a:t>NewInventory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wormhole/playbook/</a:t>
            </a:r>
            <a:r>
              <a:rPr lang="en-GB" dirty="0" err="1"/>
              <a:t>playbook.go</a:t>
            </a:r>
            <a:r>
              <a:rPr lang="en-GB" dirty="0"/>
              <a:t> -&gt; </a:t>
            </a:r>
            <a:r>
              <a:rPr lang="en-GB" dirty="0" err="1"/>
              <a:t>NewPlaybook</a:t>
            </a:r>
            <a:r>
              <a:rPr lang="en-GB" dirty="0"/>
              <a:t>() and </a:t>
            </a:r>
            <a:r>
              <a:rPr lang="en-GB" dirty="0" err="1"/>
              <a:t>Task.UnmarshalYAML</a:t>
            </a:r>
            <a:r>
              <a:rPr lang="en-GB" dirty="0"/>
              <a:t>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4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7100-660E-6B46-84EB-3FF0077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/>
              <a:t>Yaml</a:t>
            </a:r>
            <a:r>
              <a:rPr lang="en-GB" sz="4000" b="1" dirty="0"/>
              <a:t> vs JSON (via </a:t>
            </a:r>
            <a:r>
              <a:rPr lang="en-GB" sz="4000" b="1" dirty="0">
                <a:hlinkClick r:id="rId2"/>
              </a:rPr>
              <a:t>https://www.json2yaml.com/</a:t>
            </a:r>
            <a:r>
              <a:rPr lang="en-GB" sz="4000" b="1" dirty="0"/>
              <a:t>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E2A-6ACA-2443-BD80-A2550645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695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IE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document start</a:t>
            </a: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sub_key1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sub_key2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item3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E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41110-6EDF-5345-98BF-5A3B86EDBF9A}"/>
              </a:ext>
            </a:extLst>
          </p:cNvPr>
          <p:cNvSpPr txBox="1"/>
          <p:nvPr/>
        </p:nvSpPr>
        <p:spPr>
          <a:xfrm>
            <a:off x="5967662" y="1369845"/>
            <a:ext cx="5386137" cy="519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"key1"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"sub_key1"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"sub_key2"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"value2"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"key2"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"item3"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sub_key</a:t>
            </a:r>
            <a:r>
              <a:rPr lang="en-IE" sz="2000" dirty="0">
                <a:solidFill>
                  <a:srgbClr val="0451A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0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  <a:spcAft>
                <a:spcPts val="0"/>
              </a:spcAft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990B-1CE5-8E43-BACB-0B088551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Parsing </a:t>
            </a:r>
            <a:r>
              <a:rPr lang="en-GB" b="1" dirty="0" err="1"/>
              <a:t>Yaml</a:t>
            </a:r>
            <a:r>
              <a:rPr lang="en-GB" b="1" dirty="0"/>
              <a:t> in Go (the inventory)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E35D-2B25-624D-886C-985C89A4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---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- </a:t>
            </a: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host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localhost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port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9885A"/>
                </a:solidFill>
                <a:latin typeface="Fira Code" panose="020B0509050000020004" pitchFamily="49" charset="0"/>
              </a:rPr>
              <a:t>2020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username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root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800000"/>
                </a:solidFill>
                <a:latin typeface="Fira Code" panose="020B0509050000020004" pitchFamily="49" charset="0"/>
              </a:rPr>
              <a:t>  password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root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F382-15E8-ED47-BB40-D542C69FDB27}"/>
              </a:ext>
            </a:extLst>
          </p:cNvPr>
          <p:cNvSpPr txBox="1"/>
          <p:nvPr/>
        </p:nvSpPr>
        <p:spPr>
          <a:xfrm>
            <a:off x="4928473" y="1825625"/>
            <a:ext cx="72635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Server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Host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Port </a:t>
            </a:r>
            <a:r>
              <a:rPr lang="en-IE" sz="2000" dirty="0" err="1">
                <a:solidFill>
                  <a:srgbClr val="267F99"/>
                </a:solidFill>
                <a:latin typeface="Fira Code" panose="020B0509050000020004" pitchFamily="49" charset="0"/>
              </a:rPr>
              <a:t>uint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Username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Password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string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    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playbookErr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error</a:t>
            </a:r>
            <a:endParaRPr lang="en-IE" sz="20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</a:rPr>
              <a:t>Inventory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[]*Server</a:t>
            </a:r>
          </a:p>
          <a:p>
            <a:b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IE" sz="2000" dirty="0" err="1">
                <a:solidFill>
                  <a:srgbClr val="0000FF"/>
                </a:solidFill>
                <a:latin typeface="Fira Code" panose="020B0509050000020004" pitchFamily="49" charset="0"/>
              </a:rPr>
              <a:t>var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</a:rPr>
              <a:t>inventory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Inventory</a:t>
            </a:r>
          </a:p>
          <a:p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</a:rPr>
              <a:t>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yaml.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</a:rPr>
              <a:t>Unmarshal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</a:rPr>
              <a:t>fileContents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</a:rPr>
              <a:t>, &amp;inventory)</a:t>
            </a:r>
          </a:p>
        </p:txBody>
      </p:sp>
    </p:spTree>
    <p:extLst>
      <p:ext uri="{BB962C8B-B14F-4D97-AF65-F5344CB8AC3E}">
        <p14:creationId xmlns:p14="http://schemas.microsoft.com/office/powerpoint/2010/main" val="11879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C1F-75FA-4D40-B1FF-C9E2ECFE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complex </a:t>
            </a:r>
            <a:r>
              <a:rPr lang="en-GB" b="1" dirty="0" err="1"/>
              <a:t>Yaml</a:t>
            </a:r>
            <a:r>
              <a:rPr lang="en-GB" b="1" dirty="0"/>
              <a:t> parsing (the playbooks)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067B-55FE-4944-918E-BC3A002E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61546" cy="4351338"/>
          </a:xfrm>
        </p:spPr>
        <p:txBody>
          <a:bodyPr/>
          <a:lstStyle/>
          <a:p>
            <a:pPr marL="0" indent="0">
              <a:lnSpc>
                <a:spcPts val="1575"/>
              </a:lnSpc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</a:rPr>
              <a:t>---</a:t>
            </a: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endParaRPr lang="en-IE" sz="2400" dirty="0">
              <a:solidFill>
                <a:srgbClr val="000000"/>
              </a:solidFill>
              <a:latin typeface="Fira Code" panose="020B050905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apache2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php5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some file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sz="2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default.conf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400" dirty="0" err="1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default.conf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CE93C-F160-454D-B532-894D89FE049C}"/>
              </a:ext>
            </a:extLst>
          </p:cNvPr>
          <p:cNvSpPr txBox="1">
            <a:spLocks/>
          </p:cNvSpPr>
          <p:nvPr/>
        </p:nvSpPr>
        <p:spPr>
          <a:xfrm>
            <a:off x="6837947" y="1825625"/>
            <a:ext cx="5354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Type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AptAction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State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[]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FileAction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ActionBase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62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9515-3ACD-5645-B7E4-426713A4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Unmarshal</a:t>
            </a:r>
            <a:r>
              <a:rPr lang="en-GB" b="1" dirty="0"/>
              <a:t> playbook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2653-8DD8-354D-B20E-8360ECD8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/>
          </a:bodyPr>
          <a:lstStyle/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0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context.Context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transport.Connection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config.Config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Name   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Actions []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actions.Action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Tasks []*Task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Playbook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575"/>
              </a:lnSpc>
              <a:spcAft>
                <a:spcPts val="0"/>
              </a:spcAft>
              <a:buNone/>
            </a:pPr>
            <a:r>
              <a:rPr lang="en-IE" sz="20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yaml.</a:t>
            </a:r>
            <a:r>
              <a:rPr lang="en-IE" sz="20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fileContents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E" sz="20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playbook.Tasks</a:t>
            </a:r>
            <a:r>
              <a:rPr lang="en-IE" sz="20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596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65C-A941-2247-B579-AFC7EFE0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 custom </a:t>
            </a:r>
            <a:r>
              <a:rPr lang="en-GB" b="1" dirty="0" err="1"/>
              <a:t>unmarshaller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08B8-3699-574F-821B-5F25D21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 *Task) </a:t>
            </a:r>
            <a:r>
              <a:rPr lang="en-IE" sz="2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UnmarshalYAML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 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rawTask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E" sz="2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E" sz="2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IE" sz="2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IE" sz="2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rawTask</a:t>
            </a: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Extract the task name and use it to </a:t>
            </a:r>
            <a:r>
              <a:rPr lang="en-IE" sz="2400" dirty="0" err="1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2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action into the correct type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2205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29AE-2E63-D141-93AE-D025547C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FA7F-D837-F04C-951F-9A548928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Command line flags parser: </a:t>
            </a:r>
            <a:r>
              <a:rPr lang="en-GB" dirty="0">
                <a:hlinkClick r:id="rId2"/>
              </a:rPr>
              <a:t>https://github.com/alecthomas/kingpin</a:t>
            </a:r>
            <a:endParaRPr lang="en-GB" dirty="0"/>
          </a:p>
          <a:p>
            <a:endParaRPr lang="en-GB" dirty="0"/>
          </a:p>
          <a:p>
            <a:r>
              <a:rPr lang="en-GB" dirty="0"/>
              <a:t>Logging: </a:t>
            </a:r>
            <a:r>
              <a:rPr lang="en-GB" dirty="0">
                <a:hlinkClick r:id="rId3"/>
              </a:rPr>
              <a:t>https://github.com/sirupsen/logrus</a:t>
            </a:r>
            <a:endParaRPr lang="en-GB" dirty="0"/>
          </a:p>
          <a:p>
            <a:pPr lvl="1"/>
            <a:r>
              <a:rPr lang="en-GB" dirty="0"/>
              <a:t>Detects if a terminal is attached or not and changes formatting accordingly</a:t>
            </a:r>
          </a:p>
          <a:p>
            <a:endParaRPr lang="en-GB" dirty="0"/>
          </a:p>
          <a:p>
            <a:r>
              <a:rPr lang="en-GB" dirty="0"/>
              <a:t>SSH server: </a:t>
            </a:r>
            <a:r>
              <a:rPr lang="en-GB" dirty="0">
                <a:hlinkClick r:id="rId4"/>
              </a:rPr>
              <a:t>https://github.com/gliderlabs/ssh</a:t>
            </a:r>
            <a:endParaRPr lang="en-GB" dirty="0"/>
          </a:p>
          <a:p>
            <a:pPr lvl="1"/>
            <a:r>
              <a:rPr lang="en-GB" dirty="0"/>
              <a:t>Can be used to spin up a mock SSH server during unit tests</a:t>
            </a:r>
          </a:p>
          <a:p>
            <a:pPr lvl="1"/>
            <a:r>
              <a:rPr lang="en-GB" dirty="0"/>
              <a:t>Example: wormhole/transport/</a:t>
            </a:r>
            <a:r>
              <a:rPr lang="en-GB" dirty="0" err="1"/>
              <a:t>transport_test.go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0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9B95-B259-B448-B263-C4D71E2D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55C2-ADD3-7641-966F-35DD1746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https://github.com/smartystreets/goconvey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Uses the </a:t>
            </a:r>
            <a:r>
              <a:rPr lang="en-GB" dirty="0">
                <a:hlinkClick r:id="rId3"/>
              </a:rPr>
              <a:t>https://github.com/jacobsa/oglematchers</a:t>
            </a:r>
            <a:r>
              <a:rPr lang="en-GB" dirty="0"/>
              <a:t> library for assertions</a:t>
            </a:r>
          </a:p>
          <a:p>
            <a:endParaRPr lang="en-GB" dirty="0"/>
          </a:p>
          <a:p>
            <a:r>
              <a:rPr lang="en-IE" dirty="0"/>
              <a:t>”Tree-based" behavioural testing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r>
              <a:rPr lang="en-IE" dirty="0"/>
              <a:t>very Convey() call in Go creates a new scope</a:t>
            </a:r>
          </a:p>
          <a:p>
            <a:endParaRPr lang="en-IE" dirty="0"/>
          </a:p>
          <a:p>
            <a:r>
              <a:rPr lang="en-IE" dirty="0"/>
              <a:t>Simple example: wormhole/inventory/</a:t>
            </a:r>
            <a:r>
              <a:rPr lang="en-IE" dirty="0" err="1"/>
              <a:t>inventory_test.go</a:t>
            </a:r>
            <a:endParaRPr lang="en-IE" dirty="0"/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9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65049-039E-8643-9357-37CBB4D88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b="1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DF065B-77CB-2847-8BA4-FAE33208F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3600" dirty="0"/>
              <a:t>Please let me know if you have any questions </a:t>
            </a:r>
            <a:r>
              <a:rPr lang="en-GB" sz="3600" dirty="0">
                <a:sym typeface="Wingdings" pitchFamily="2" charset="2"/>
              </a:rPr>
              <a:t>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6690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EED-1B08-C24D-99FD-32340B4F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CBAE05-0034-6546-9ECD-B54A0A0F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Minimalistic Ansible-like tool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Runs a </a:t>
            </a:r>
            <a:r>
              <a:rPr lang="en-GB" b="1" i="1" dirty="0"/>
              <a:t>playbook</a:t>
            </a:r>
            <a:r>
              <a:rPr lang="en-GB" dirty="0"/>
              <a:t> on a list of servers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GitHub repo: </a:t>
            </a:r>
            <a:r>
              <a:rPr lang="en-GB" dirty="0">
                <a:hlinkClick r:id="rId2"/>
              </a:rPr>
              <a:t>https://github.com/mihaitodor/wormhole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0EA-55B6-FB44-9357-3251328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46AB-25D1-6742-BC3A-D0470A8B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Connection done via SSH with username and password </a:t>
            </a:r>
            <a:r>
              <a:rPr lang="en-GB" dirty="0" err="1"/>
              <a:t>auth</a:t>
            </a:r>
            <a:endParaRPr lang="en-GB" dirty="0"/>
          </a:p>
          <a:p>
            <a:endParaRPr lang="en-GB" dirty="0"/>
          </a:p>
          <a:p>
            <a:r>
              <a:rPr lang="en-GB" dirty="0"/>
              <a:t>Files copied to remote hosts via the SCP protocol</a:t>
            </a:r>
          </a:p>
          <a:p>
            <a:endParaRPr lang="en-GB" dirty="0"/>
          </a:p>
          <a:p>
            <a:r>
              <a:rPr lang="en-GB" dirty="0"/>
              <a:t>Parallel execution</a:t>
            </a:r>
          </a:p>
          <a:p>
            <a:endParaRPr lang="en-GB" dirty="0"/>
          </a:p>
          <a:p>
            <a:r>
              <a:rPr lang="en-GB" dirty="0"/>
              <a:t>Early cancellation (via Ctrl + C)</a:t>
            </a:r>
          </a:p>
          <a:p>
            <a:endParaRPr lang="en-GB" dirty="0"/>
          </a:p>
          <a:p>
            <a:r>
              <a:rPr lang="en-GB" dirty="0"/>
              <a:t>Fast runtime (unlike Ansible)</a:t>
            </a:r>
          </a:p>
        </p:txBody>
      </p:sp>
    </p:spTree>
    <p:extLst>
      <p:ext uri="{BB962C8B-B14F-4D97-AF65-F5344CB8AC3E}">
        <p14:creationId xmlns:p14="http://schemas.microsoft.com/office/powerpoint/2010/main" val="13769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9BB3-C8B0-D041-95E4-BC7FF0AC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 SSH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588-FF7A-544A-848F-EED17C66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https://godoc.org/golang.org/x/crypto/ssh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 easy to use (see wormhole/transport/</a:t>
            </a:r>
            <a:r>
              <a:rPr lang="en-GB" dirty="0" err="1"/>
              <a:t>transport.go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Can run multiple sessions (</a:t>
            </a:r>
            <a:r>
              <a:rPr lang="en-GB" b="1" dirty="0" err="1"/>
              <a:t>ssh.Client.NewSession</a:t>
            </a:r>
            <a:r>
              <a:rPr lang="en-GB" b="1" dirty="0"/>
              <a:t>()</a:t>
            </a:r>
            <a:r>
              <a:rPr lang="en-GB" dirty="0"/>
              <a:t>) over a connection (opened via </a:t>
            </a:r>
            <a:r>
              <a:rPr lang="en-GB" b="1" dirty="0" err="1"/>
              <a:t>ssh.Dial</a:t>
            </a:r>
            <a:r>
              <a:rPr lang="en-GB" b="1" dirty="0"/>
              <a:t>()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A pseudo terminal is needed to have the ability to terminate the remote command through the session by writing </a:t>
            </a:r>
            <a:r>
              <a:rPr lang="en-IE" dirty="0">
                <a:solidFill>
                  <a:srgbClr val="BA2121"/>
                </a:solidFill>
              </a:rPr>
              <a:t>"\x03" </a:t>
            </a:r>
            <a:r>
              <a:rPr lang="en-GB" dirty="0"/>
              <a:t>to the  </a:t>
            </a:r>
            <a:r>
              <a:rPr lang="en-GB" b="1" dirty="0" err="1"/>
              <a:t>ssh.Session.StdinPipe</a:t>
            </a:r>
            <a:r>
              <a:rPr lang="en-GB" b="1" dirty="0"/>
              <a:t>()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wormhole/transport/</a:t>
            </a:r>
            <a:r>
              <a:rPr lang="en-GB" dirty="0" err="1"/>
              <a:t>transport.go</a:t>
            </a:r>
            <a:r>
              <a:rPr lang="en-GB" dirty="0"/>
              <a:t> -&gt; </a:t>
            </a:r>
            <a:r>
              <a:rPr lang="en-GB" b="1" dirty="0" err="1"/>
              <a:t>NewConnection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newSession</a:t>
            </a:r>
            <a:r>
              <a:rPr lang="en-GB" b="1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6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CBD7-DA41-FB43-A4B2-4BE1B9B0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04B-EB98-BB47-A36D-CFD99947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a </a:t>
            </a:r>
            <a:r>
              <a:rPr lang="en-GB" b="1" dirty="0" err="1"/>
              <a:t>errgroup.Group</a:t>
            </a:r>
            <a:r>
              <a:rPr lang="en-GB" b="1" dirty="0"/>
              <a:t> </a:t>
            </a:r>
            <a:r>
              <a:rPr lang="en-GB" dirty="0"/>
              <a:t>to run the copy operation(s) on a background goroutine: </a:t>
            </a:r>
            <a:r>
              <a:rPr lang="en-GB" dirty="0">
                <a:hlinkClick r:id="rId2"/>
              </a:rPr>
              <a:t>https://godoc.org/golang.org/x/sync/</a:t>
            </a:r>
            <a:r>
              <a:rPr lang="en-GB">
                <a:hlinkClick r:id="rId2"/>
              </a:rPr>
              <a:t>errgroup</a:t>
            </a:r>
            <a:endParaRPr lang="en-GB" dirty="0"/>
          </a:p>
          <a:p>
            <a:endParaRPr lang="en-GB" dirty="0"/>
          </a:p>
          <a:p>
            <a:r>
              <a:rPr lang="en-GB" dirty="0"/>
              <a:t>Call </a:t>
            </a:r>
            <a:r>
              <a:rPr lang="en-GB" b="1" dirty="0"/>
              <a:t>Close() </a:t>
            </a:r>
            <a:r>
              <a:rPr lang="en-GB" dirty="0"/>
              <a:t>on the </a:t>
            </a:r>
            <a:r>
              <a:rPr lang="en-GB" b="1" dirty="0" err="1"/>
              <a:t>ssh.Session.StdinPipe</a:t>
            </a:r>
            <a:r>
              <a:rPr lang="en-GB" b="1" dirty="0"/>
              <a:t>() </a:t>
            </a:r>
            <a:r>
              <a:rPr lang="en-GB" dirty="0"/>
              <a:t>to close the stdin pipe, which also cancels the job</a:t>
            </a:r>
          </a:p>
          <a:p>
            <a:endParaRPr lang="en-GB" dirty="0"/>
          </a:p>
          <a:p>
            <a:r>
              <a:rPr lang="en-GB" dirty="0"/>
              <a:t>Does not play nice when a pseudo terminal is requested</a:t>
            </a:r>
          </a:p>
          <a:p>
            <a:pPr lvl="1"/>
            <a:r>
              <a:rPr lang="en-GB" dirty="0"/>
              <a:t>I couldn’t get it to cancel the copy job prematurely in this case</a:t>
            </a:r>
          </a:p>
          <a:p>
            <a:endParaRPr lang="en-GB" dirty="0"/>
          </a:p>
          <a:p>
            <a:r>
              <a:rPr lang="en-GB" dirty="0"/>
              <a:t>Example: wormhole/actions/</a:t>
            </a:r>
            <a:r>
              <a:rPr lang="en-GB" dirty="0" err="1"/>
              <a:t>file.go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3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1D3-EC34-B747-B7C1-EC17CC71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Parallel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A860-C161-6646-A88D-8D3E3515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https://golang.org/pkg/sync/#WaitGroup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sync.WaitGroup</a:t>
            </a:r>
            <a:r>
              <a:rPr lang="en-GB" dirty="0"/>
              <a:t> and run the playbook on as many as </a:t>
            </a:r>
            <a:r>
              <a:rPr lang="en-GB" dirty="0" err="1"/>
              <a:t>MaxConcurrentConnections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Relevant methods: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Add</a:t>
            </a:r>
            <a:r>
              <a:rPr lang="en-GB" b="1" dirty="0"/>
              <a:t>()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Done</a:t>
            </a:r>
            <a:r>
              <a:rPr lang="en-GB" b="1" dirty="0"/>
              <a:t>()</a:t>
            </a:r>
          </a:p>
          <a:p>
            <a:pPr lvl="1"/>
            <a:r>
              <a:rPr lang="en-GB" dirty="0" err="1"/>
              <a:t>sync.WaitGroup.</a:t>
            </a:r>
            <a:r>
              <a:rPr lang="en-GB" b="1" dirty="0" err="1"/>
              <a:t>Wait</a:t>
            </a:r>
            <a:r>
              <a:rPr lang="en-GB" b="1" dirty="0"/>
              <a:t>()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wormhole/</a:t>
            </a:r>
            <a:r>
              <a:rPr lang="en-GB" dirty="0" err="1"/>
              <a:t>wormhole.go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8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8AEE-B3FF-1543-BC0D-0556493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Early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687B-E936-674E-AEE6-E06584A6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package </a:t>
            </a:r>
            <a:r>
              <a:rPr lang="en-GB" dirty="0">
                <a:hlinkClick r:id="rId2"/>
              </a:rPr>
              <a:t>https://godoc.org/context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Propagate contexts to code which performs long-running I/O</a:t>
            </a:r>
          </a:p>
          <a:p>
            <a:endParaRPr lang="en-GB" dirty="0"/>
          </a:p>
          <a:p>
            <a:r>
              <a:rPr lang="en-GB" dirty="0"/>
              <a:t>Create a signal handler which listens for SIGINT / SIGTERM and cancels the root context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wormhole/</a:t>
            </a:r>
            <a:r>
              <a:rPr lang="en-GB" dirty="0" err="1"/>
              <a:t>wormhole.go</a:t>
            </a:r>
            <a:r>
              <a:rPr lang="en-GB" dirty="0"/>
              <a:t> -&gt; </a:t>
            </a:r>
            <a:r>
              <a:rPr lang="en-GB" dirty="0" err="1"/>
              <a:t>InitGracefulStop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wormhole/playbook/</a:t>
            </a:r>
            <a:r>
              <a:rPr lang="en-GB" dirty="0" err="1"/>
              <a:t>playbook.go</a:t>
            </a:r>
            <a:r>
              <a:rPr lang="en-GB" dirty="0"/>
              <a:t> -&gt; </a:t>
            </a:r>
            <a:r>
              <a:rPr lang="en-GB" dirty="0" err="1"/>
              <a:t>Playbook.Run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501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C32-4630-1A42-A304-6535E40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4D58-C34D-0642-A539-C3CCC658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rgbClr val="008000"/>
                </a:solidFill>
              </a:rPr>
              <a:t>type</a:t>
            </a:r>
            <a:r>
              <a:rPr lang="en-IE" sz="3200" dirty="0"/>
              <a:t> Context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 {</a:t>
            </a:r>
          </a:p>
          <a:p>
            <a:pPr marL="0" indent="0">
              <a:buNone/>
            </a:pPr>
            <a:r>
              <a:rPr lang="en-IE" sz="3200" dirty="0"/>
              <a:t>    Deadline() (deadline </a:t>
            </a:r>
            <a:r>
              <a:rPr lang="en-IE" sz="3200" dirty="0" err="1"/>
              <a:t>time.Time</a:t>
            </a:r>
            <a:r>
              <a:rPr lang="en-IE" sz="3200" dirty="0"/>
              <a:t>, ok </a:t>
            </a:r>
            <a:r>
              <a:rPr lang="en-IE" sz="3200" dirty="0">
                <a:solidFill>
                  <a:srgbClr val="B00040"/>
                </a:solidFill>
              </a:rPr>
              <a:t>bool</a:t>
            </a:r>
            <a:r>
              <a:rPr lang="en-IE" sz="3200" dirty="0"/>
              <a:t>)</a:t>
            </a:r>
          </a:p>
          <a:p>
            <a:pPr marL="0" indent="0">
              <a:buNone/>
            </a:pPr>
            <a:r>
              <a:rPr lang="en-IE" sz="3200" dirty="0"/>
              <a:t>    </a:t>
            </a:r>
            <a:r>
              <a:rPr lang="en-IE" sz="3200" b="1" dirty="0"/>
              <a:t>Done() </a:t>
            </a:r>
            <a:r>
              <a:rPr lang="en-IE" sz="3200" dirty="0">
                <a:solidFill>
                  <a:srgbClr val="666666"/>
                </a:solidFill>
              </a:rPr>
              <a:t>&lt;-</a:t>
            </a:r>
            <a:r>
              <a:rPr lang="en-IE" sz="3200" b="1" dirty="0" err="1">
                <a:solidFill>
                  <a:srgbClr val="008000"/>
                </a:solidFill>
              </a:rPr>
              <a:t>chan</a:t>
            </a:r>
            <a:r>
              <a:rPr lang="en-IE" sz="3200" dirty="0"/>
              <a:t> </a:t>
            </a:r>
            <a:r>
              <a:rPr lang="en-IE" sz="3200" b="1" dirty="0">
                <a:solidFill>
                  <a:srgbClr val="008000"/>
                </a:solidFill>
              </a:rPr>
              <a:t>struct</a:t>
            </a:r>
            <a:r>
              <a:rPr lang="en-IE" sz="3200" dirty="0"/>
              <a:t>{}</a:t>
            </a:r>
          </a:p>
          <a:p>
            <a:pPr marL="0" indent="0">
              <a:buNone/>
            </a:pPr>
            <a:r>
              <a:rPr lang="en-IE" sz="3200" dirty="0"/>
              <a:t>    </a:t>
            </a:r>
            <a:r>
              <a:rPr lang="en-IE" sz="3200" b="1" dirty="0"/>
              <a:t>Err() </a:t>
            </a:r>
            <a:r>
              <a:rPr lang="en-IE" sz="3200" dirty="0">
                <a:solidFill>
                  <a:srgbClr val="B00040"/>
                </a:solidFill>
              </a:rPr>
              <a:t>error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B00040"/>
                </a:solidFill>
              </a:rPr>
              <a:t>    </a:t>
            </a:r>
            <a:r>
              <a:rPr lang="en-IE" sz="3200" dirty="0"/>
              <a:t>Value(key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{}) </a:t>
            </a:r>
            <a:r>
              <a:rPr lang="en-IE" sz="3200" b="1" dirty="0">
                <a:solidFill>
                  <a:srgbClr val="008000"/>
                </a:solidFill>
              </a:rPr>
              <a:t>interface</a:t>
            </a:r>
            <a:r>
              <a:rPr lang="en-IE" sz="3200" dirty="0"/>
              <a:t>{}</a:t>
            </a:r>
          </a:p>
          <a:p>
            <a:pPr marL="0" indent="0">
              <a:buNone/>
            </a:pPr>
            <a:r>
              <a:rPr lang="en-IE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22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8063-CDB0-4344-8E41-42450A1F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97B3-2FEE-FE44-B140-8A0FBB1D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/>
              <a:t>Background</a:t>
            </a:r>
            <a:r>
              <a:rPr lang="en-IE" dirty="0"/>
              <a:t>() Context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TODO() Context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 err="1"/>
              <a:t>WithCancel</a:t>
            </a:r>
            <a:r>
              <a:rPr lang="en-IE" dirty="0"/>
              <a:t>(parent Context) (</a:t>
            </a:r>
            <a:r>
              <a:rPr lang="en-IE" dirty="0" err="1"/>
              <a:t>ctx</a:t>
            </a:r>
            <a:r>
              <a:rPr lang="en-IE" dirty="0"/>
              <a:t> Context, cancel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b="1" dirty="0">
              <a:solidFill>
                <a:srgbClr val="008000"/>
              </a:solidFill>
            </a:endParaRPr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dirty="0" err="1"/>
              <a:t>WithDeadline</a:t>
            </a:r>
            <a:r>
              <a:rPr lang="en-IE" dirty="0"/>
              <a:t>(parent Context, d </a:t>
            </a:r>
            <a:r>
              <a:rPr lang="en-IE" dirty="0" err="1"/>
              <a:t>time.Time</a:t>
            </a:r>
            <a:r>
              <a:rPr lang="en-IE" dirty="0"/>
              <a:t>) (Context,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b="1" dirty="0" err="1"/>
              <a:t>WithTimeout</a:t>
            </a:r>
            <a:r>
              <a:rPr lang="en-IE" dirty="0"/>
              <a:t>(parent Context, timeout </a:t>
            </a:r>
            <a:r>
              <a:rPr lang="en-IE" dirty="0" err="1"/>
              <a:t>time.Duration</a:t>
            </a:r>
            <a:r>
              <a:rPr lang="en-IE" dirty="0"/>
              <a:t>) (Context, </a:t>
            </a:r>
            <a:r>
              <a:rPr lang="en-IE" dirty="0" err="1"/>
              <a:t>CancelFunc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b="1" dirty="0" err="1">
                <a:solidFill>
                  <a:srgbClr val="008000"/>
                </a:solidFill>
              </a:rPr>
              <a:t>func</a:t>
            </a:r>
            <a:r>
              <a:rPr lang="en-IE" dirty="0"/>
              <a:t> </a:t>
            </a:r>
            <a:r>
              <a:rPr lang="en-IE" dirty="0" err="1"/>
              <a:t>WithValue</a:t>
            </a:r>
            <a:r>
              <a:rPr lang="en-IE" dirty="0"/>
              <a:t>(parent Context, key, </a:t>
            </a:r>
            <a:r>
              <a:rPr lang="en-IE" dirty="0" err="1"/>
              <a:t>val</a:t>
            </a:r>
            <a:r>
              <a:rPr lang="en-IE" dirty="0"/>
              <a:t> </a:t>
            </a:r>
            <a:r>
              <a:rPr lang="en-IE" b="1" dirty="0">
                <a:solidFill>
                  <a:srgbClr val="008000"/>
                </a:solidFill>
              </a:rPr>
              <a:t>interface</a:t>
            </a:r>
            <a:r>
              <a:rPr lang="en-IE" dirty="0"/>
              <a:t>{}) Context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952</Words>
  <Application>Microsoft Macintosh PowerPoint</Application>
  <PresentationFormat>Widescreen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Fira Code</vt:lpstr>
      <vt:lpstr>Office Theme</vt:lpstr>
      <vt:lpstr>Wormhole</vt:lpstr>
      <vt:lpstr>Intro</vt:lpstr>
      <vt:lpstr>Features</vt:lpstr>
      <vt:lpstr>Go SSH libraries</vt:lpstr>
      <vt:lpstr>SCP protocol</vt:lpstr>
      <vt:lpstr>Parallel execution</vt:lpstr>
      <vt:lpstr>Early cancellation</vt:lpstr>
      <vt:lpstr>Package context</vt:lpstr>
      <vt:lpstr>Package context</vt:lpstr>
      <vt:lpstr>Contexts example</vt:lpstr>
      <vt:lpstr>Yaml parsing</vt:lpstr>
      <vt:lpstr>Yaml vs JSON (via https://www.json2yaml.com/)</vt:lpstr>
      <vt:lpstr>Parsing Yaml in Go (the inventory)</vt:lpstr>
      <vt:lpstr>More complex Yaml parsing (the playbooks)</vt:lpstr>
      <vt:lpstr>Unmarshal playbook</vt:lpstr>
      <vt:lpstr>Writing a custom unmarshaller</vt:lpstr>
      <vt:lpstr>Other libraries</vt:lpstr>
      <vt:lpstr>Testing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</dc:title>
  <dc:creator>Mihai Todor</dc:creator>
  <cp:lastModifiedBy>Mihai Todor</cp:lastModifiedBy>
  <cp:revision>83</cp:revision>
  <dcterms:created xsi:type="dcterms:W3CDTF">2019-02-07T00:18:04Z</dcterms:created>
  <dcterms:modified xsi:type="dcterms:W3CDTF">2019-02-07T19:12:32Z</dcterms:modified>
</cp:coreProperties>
</file>