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7a4255acf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7a4255acf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7a4255acf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7a4255acf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a4255acf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a4255acf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7a4255acf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7a4255acf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7a4255acf_3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7a4255acf_3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7a4255acf_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7a4255acf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a4255acf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a4255acf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a4255a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a4255a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7a4255ac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7a4255ac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a4255ac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a4255ac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7a4255acf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7a4255acf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7a4255acf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7a4255acf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7a4255acf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7a4255acf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7a4255acf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7a4255acf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nvoyproxy.io/docs/envoy/latest/api/api_supported_version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Nitro/sidecar/blob/8485b1b85181197c4bf7e52350cc1872677c23a0/envoy/server.go#L24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envoyproxy.io/docs/envoy/latest/api-docs/xds_protocol#incremental-xds" TargetMode="External"/><Relationship Id="rId4" Type="http://schemas.openxmlformats.org/officeDocument/2006/relationships/hyperlink" Target="https://www.envoyproxy.io/docs/envoy/latest/api-docs/xds_protocol#eventual-consistency-considerations" TargetMode="External"/><Relationship Id="rId5" Type="http://schemas.openxmlformats.org/officeDocument/2006/relationships/hyperlink" Target="https://github.com/envoyproxy/go-control-plane/issues/251" TargetMode="Externa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envoyproxy.io/docs/envoy/latest/api-v2/api/v2/cluster.proto#cluster" TargetMode="External"/><Relationship Id="rId10" Type="http://schemas.openxmlformats.org/officeDocument/2006/relationships/hyperlink" Target="https://www.envoyproxy.io/docs/envoy/latest/api-v2/api/v2/listener.proto#listener" TargetMode="External"/><Relationship Id="rId13" Type="http://schemas.openxmlformats.org/officeDocument/2006/relationships/hyperlink" Target="https://github.com/envoyproxy/envoy/issues/144#issuecomment-267401271" TargetMode="External"/><Relationship Id="rId12" Type="http://schemas.openxmlformats.org/officeDocument/2006/relationships/hyperlink" Target="https://github.com/Nitro/sidecar/blob/8485b1b85181197c4bf7e52350cc1872677c23a0/envoy/server.go#L84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envoyproxy/go-control-plane/tree/master/pkg/server" TargetMode="External"/><Relationship Id="rId4" Type="http://schemas.openxmlformats.org/officeDocument/2006/relationships/hyperlink" Target="https://pkg.go.dev/google.golang.org/grpc?tab=doc" TargetMode="External"/><Relationship Id="rId9" Type="http://schemas.openxmlformats.org/officeDocument/2006/relationships/hyperlink" Target="https://github.com/Nitro/sidecar/blob/8485b1b85181197c4bf7e52350cc1872677c23a0/envoy/adapter/adapter.go" TargetMode="External"/><Relationship Id="rId15" Type="http://schemas.openxmlformats.org/officeDocument/2006/relationships/hyperlink" Target="https://www.envoyproxy.io/docs/envoy/latest/api-docs/xds_protocol#eventual-consistency-considerations" TargetMode="External"/><Relationship Id="rId14" Type="http://schemas.openxmlformats.org/officeDocument/2006/relationships/hyperlink" Target="https://www.envoyproxy.io/docs/envoy/latest/api-v2/config/filter/network/http_connection_manager/v2/http_connection_manager.proto" TargetMode="External"/><Relationship Id="rId16" Type="http://schemas.openxmlformats.org/officeDocument/2006/relationships/hyperlink" Target="https://www.envoyproxy.io/docs/envoy/latest/api-v2/api/v2/route.proto#routeconfiguration" TargetMode="External"/><Relationship Id="rId5" Type="http://schemas.openxmlformats.org/officeDocument/2006/relationships/hyperlink" Target="https://github.com/envoyproxy/go-control-plane/tree/master/envoy/service/discovery/v2" TargetMode="External"/><Relationship Id="rId6" Type="http://schemas.openxmlformats.org/officeDocument/2006/relationships/hyperlink" Target="https://github.com/Nitro/sidecar/blob/8485b1b85181197c4bf7e52350cc1872677c23a0/envoy/server.go#L127-L128" TargetMode="External"/><Relationship Id="rId7" Type="http://schemas.openxmlformats.org/officeDocument/2006/relationships/hyperlink" Target="https://github.com/envoyproxy/go-control-plane/tree/master/pkg/cache" TargetMode="External"/><Relationship Id="rId8" Type="http://schemas.openxmlformats.org/officeDocument/2006/relationships/hyperlink" Target="https://github.com/Nitro/sidecar/blob/8485b1b85181197c4bf7e52350cc1872677c23a0/envoy/server.go#L86-L122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Nitro/sidecar/blob/8485b1b85181197c4bf7e52350cc1872677c23a0/envoy/server_test.go#L102-L141" TargetMode="External"/><Relationship Id="rId4" Type="http://schemas.openxmlformats.org/officeDocument/2006/relationships/hyperlink" Target="https://github.com/Nitro/sidecar/blob/8485b1b85181197c4bf7e52350cc1872677c23a0/envoy/server_test.go#L332-L355" TargetMode="External"/><Relationship Id="rId5" Type="http://schemas.openxmlformats.org/officeDocument/2006/relationships/hyperlink" Target="https://github.com/Nitro/sidecar/blob/8485b1b85181197c4bf7e52350cc1872677c23a0/envoy/server_test.go#L151-L169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ogitocorp.com/" TargetMode="External"/><Relationship Id="rId4" Type="http://schemas.openxmlformats.org/officeDocument/2006/relationships/hyperlink" Target="https://www.linkedin.com/in/mtodor" TargetMode="External"/><Relationship Id="rId5" Type="http://schemas.openxmlformats.org/officeDocument/2006/relationships/hyperlink" Target="https://twitter.com/MihaiTodo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stio.io/" TargetMode="External"/><Relationship Id="rId4" Type="http://schemas.openxmlformats.org/officeDocument/2006/relationships/hyperlink" Target="https://www.consul.io/" TargetMode="External"/><Relationship Id="rId11" Type="http://schemas.openxmlformats.org/officeDocument/2006/relationships/image" Target="../media/image5.jpg"/><Relationship Id="rId10" Type="http://schemas.openxmlformats.org/officeDocument/2006/relationships/image" Target="../media/image13.png"/><Relationship Id="rId12" Type="http://schemas.openxmlformats.org/officeDocument/2006/relationships/image" Target="../media/image12.png"/><Relationship Id="rId9" Type="http://schemas.openxmlformats.org/officeDocument/2006/relationships/image" Target="../media/image6.png"/><Relationship Id="rId5" Type="http://schemas.openxmlformats.org/officeDocument/2006/relationships/hyperlink" Target="https://linkerd.io/" TargetMode="External"/><Relationship Id="rId6" Type="http://schemas.openxmlformats.org/officeDocument/2006/relationships/hyperlink" Target="https://kuma.io/" TargetMode="External"/><Relationship Id="rId7" Type="http://schemas.openxmlformats.org/officeDocument/2006/relationships/hyperlink" Target="https://containo.us/maesh/" TargetMode="External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s://www.abhishek-tiwari.com/a-sidecar-for-your-service-mesh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Nitro/sidecar" TargetMode="External"/><Relationship Id="rId4" Type="http://schemas.openxmlformats.org/officeDocument/2006/relationships/hyperlink" Target="http://www.haproxy.org/" TargetMode="External"/><Relationship Id="rId9" Type="http://schemas.openxmlformats.org/officeDocument/2006/relationships/image" Target="../media/image4.png"/><Relationship Id="rId5" Type="http://schemas.openxmlformats.org/officeDocument/2006/relationships/hyperlink" Target="https://github.com/Nitro/haproxy-api" TargetMode="External"/><Relationship Id="rId6" Type="http://schemas.openxmlformats.org/officeDocument/2006/relationships/hyperlink" Target="https://www.envoyproxy.io/" TargetMode="External"/><Relationship Id="rId7" Type="http://schemas.openxmlformats.org/officeDocument/2006/relationships/hyperlink" Target="https://github.com/hashicorp/memberlist" TargetMode="External"/><Relationship Id="rId8" Type="http://schemas.openxmlformats.org/officeDocument/2006/relationships/hyperlink" Target="http://mesos.apache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elistan.com" TargetMode="External"/><Relationship Id="rId4" Type="http://schemas.openxmlformats.org/officeDocument/2006/relationships/hyperlink" Target="https://github.com/newrelic/sidecar/commit/115862ebaa6857321c6e3cc0a6cebf3717e3912c" TargetMode="External"/><Relationship Id="rId10" Type="http://schemas.openxmlformats.org/officeDocument/2006/relationships/hyperlink" Target="https://www.envoyproxy.io/docs/envoy/latest/api-docs/xds_protocol" TargetMode="External"/><Relationship Id="rId9" Type="http://schemas.openxmlformats.org/officeDocument/2006/relationships/hyperlink" Target="https://www.envoyproxy.io/docs/envoy/latest/api-docs/xds_protocol#aggregated-discovery-service" TargetMode="External"/><Relationship Id="rId5" Type="http://schemas.openxmlformats.org/officeDocument/2006/relationships/hyperlink" Target="https://www.gonitro.com/" TargetMode="External"/><Relationship Id="rId6" Type="http://schemas.openxmlformats.org/officeDocument/2006/relationships/hyperlink" Target="https://community.com/" TargetMode="External"/><Relationship Id="rId7" Type="http://schemas.openxmlformats.org/officeDocument/2006/relationships/hyperlink" Target="https://github.com/Nitro/sidecar/pull/52" TargetMode="External"/><Relationship Id="rId8" Type="http://schemas.openxmlformats.org/officeDocument/2006/relationships/hyperlink" Target="https://github.com/envoyproxy/go-control-plan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ub.docker.com/_/docker" TargetMode="External"/><Relationship Id="rId4" Type="http://schemas.openxmlformats.org/officeDocument/2006/relationships/hyperlink" Target="https://www.envoyproxy.io/docs/envoy/latest/api-docs/xds_protocol#aggregated-discovery-service" TargetMode="External"/><Relationship Id="rId5" Type="http://schemas.openxmlformats.org/officeDocument/2006/relationships/hyperlink" Target="https://www.envoyproxy.io/docs/envoy/latest/api-docs/xds_protocol#aggregated-discovery-service" TargetMode="External"/><Relationship Id="rId6" Type="http://schemas.openxmlformats.org/officeDocument/2006/relationships/hyperlink" Target="https://github.com/containous/whoam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878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/>
              <a:t>Integrating the Envoy gRPC API into a Dynamic Service Discovery Platform</a:t>
            </a:r>
            <a:endParaRPr sz="43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238" y="353888"/>
            <a:ext cx="2055274" cy="1157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963" y="353888"/>
            <a:ext cx="441007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611674"/>
            <a:ext cx="2055276" cy="64226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7348200" y="1722763"/>
            <a:ext cx="1719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Mihai Todor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28.05.2020</a:t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Envoy APIs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v1 REST-JSON xDS API (deprecated and no longer supported)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v2 xDS API (deprecated, end-of-life EOY 2020)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Beyond...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 vs Pull based APIs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Sidecar and Envoy states are designed to be eventually consistent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For the V1 API, Envoy was configured to pull the whole state from Sidecar every 4 seconds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For the V2 API, Sidecar checks its internal state for updates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every second</a:t>
            </a:r>
            <a:r>
              <a:rPr lang="en-GB"/>
              <a:t> and pushes the updated state to Envoy if needed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Alternatively, it could send an update on each state update event, but this has potential issues: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Spurious updates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Potentially missed updates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 updates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 be expensive to send the whole state on each update in a large cluster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can leverage the Envoy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Incremental xDS</a:t>
            </a:r>
            <a:r>
              <a:rPr lang="en-GB"/>
              <a:t> API to send partial updates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u="sng">
                <a:solidFill>
                  <a:schemeClr val="hlink"/>
                </a:solidFill>
                <a:hlinkClick r:id="rId4"/>
              </a:rPr>
              <a:t>Eventual consistency considerations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Still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work in progress</a:t>
            </a:r>
            <a:r>
              <a:rPr lang="en-GB"/>
              <a:t> in the Envoy go-control-plane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xDS server: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github.com/envoyproxy/go-control-plane/pkg/server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gRPC server: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google.golang.org/grpc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5"/>
              </a:rPr>
              <a:t>github.com/envoyproxy/go-control-plane/envoy/service/discovery/v2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u="sng">
                <a:solidFill>
                  <a:schemeClr val="hlink"/>
                </a:solidFill>
                <a:hlinkClick r:id="rId6"/>
              </a:rPr>
              <a:t>RegisterAggregatedDiscoveryServiceServer</a:t>
            </a:r>
            <a:r>
              <a:rPr lang="en-GB"/>
              <a:t> to connect the gRPC and xDS servers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Resource cache: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github.com/envoyproxy/go-control-plane/pkg/cache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u="sng">
                <a:solidFill>
                  <a:schemeClr val="hlink"/>
                </a:solidFill>
                <a:hlinkClick r:id="rId8"/>
              </a:rPr>
              <a:t>SetSnapshot</a:t>
            </a:r>
            <a:r>
              <a:rPr lang="en-GB"/>
              <a:t> instructs Envoy that it needs to fetch the updated </a:t>
            </a:r>
            <a:r>
              <a:rPr lang="en-GB" u="sng">
                <a:solidFill>
                  <a:schemeClr val="hlink"/>
                </a:solidFill>
                <a:hlinkClick r:id="rId9"/>
              </a:rPr>
              <a:t>resources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Sets Envoy </a:t>
            </a:r>
            <a:r>
              <a:rPr lang="en-GB" u="sng">
                <a:solidFill>
                  <a:schemeClr val="hlink"/>
                </a:solidFill>
                <a:hlinkClick r:id="rId10"/>
              </a:rPr>
              <a:t>listeners</a:t>
            </a:r>
            <a:r>
              <a:rPr lang="en-GB"/>
              <a:t>, </a:t>
            </a:r>
            <a:r>
              <a:rPr lang="en-GB" u="sng">
                <a:solidFill>
                  <a:schemeClr val="hlink"/>
                </a:solidFill>
                <a:hlinkClick r:id="rId11"/>
              </a:rPr>
              <a:t>clusters</a:t>
            </a:r>
            <a:r>
              <a:rPr lang="en-GB"/>
              <a:t> and other resources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Requires a </a:t>
            </a:r>
            <a:r>
              <a:rPr lang="en-GB" u="sng">
                <a:solidFill>
                  <a:schemeClr val="hlink"/>
                </a:solidFill>
                <a:hlinkClick r:id="rId12"/>
              </a:rPr>
              <a:t>new version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 </a:t>
            </a:r>
            <a:r>
              <a:rPr b="1" i="1" lang="en-GB"/>
              <a:t>node</a:t>
            </a:r>
            <a:r>
              <a:rPr lang="en-GB"/>
              <a:t> parameter </a:t>
            </a:r>
            <a:r>
              <a:rPr lang="en-GB" u="sng">
                <a:solidFill>
                  <a:schemeClr val="hlink"/>
                </a:solidFill>
                <a:hlinkClick r:id="rId13"/>
              </a:rPr>
              <a:t>needs to match</a:t>
            </a:r>
            <a:r>
              <a:rPr lang="en-GB"/>
              <a:t> the value passed via `--service-node` to Envoy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Envoy validates clusters by default for the </a:t>
            </a:r>
            <a:r>
              <a:rPr lang="en-GB" u="sng">
                <a:solidFill>
                  <a:schemeClr val="hlink"/>
                </a:solidFill>
                <a:hlinkClick r:id="rId14"/>
              </a:rPr>
              <a:t>HTTPConnectionManager</a:t>
            </a:r>
            <a:r>
              <a:rPr lang="en-GB"/>
              <a:t>-based listeners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If enabled, clusters need to be added before adding listeners that depend on them; See the </a:t>
            </a:r>
            <a:r>
              <a:rPr lang="en-GB" u="sng">
                <a:solidFill>
                  <a:schemeClr val="hlink"/>
                </a:solidFill>
                <a:hlinkClick r:id="rId15"/>
              </a:rPr>
              <a:t>eventual consistency considerations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Can be disabled via the validate_clusters parameter of the </a:t>
            </a:r>
            <a:r>
              <a:rPr lang="en-GB" u="sng">
                <a:solidFill>
                  <a:schemeClr val="hlink"/>
                </a:solidFill>
                <a:hlinkClick r:id="rId16"/>
              </a:rPr>
              <a:t>RouteConfiguration</a:t>
            </a:r>
            <a:endParaRPr/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Envoy go-control-plane ingredients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strategies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Mock the Envoy go-control-plane… Uh-oh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Mock Envoy itself by creating a dummy gRPC 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Nonces need to be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passed around correctly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Go makes it trivial to inherit all the data members and methods of a struct and override desired methods as 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Enable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various assertions</a:t>
            </a:r>
            <a:r>
              <a:rPr lang="en-GB"/>
              <a:t> during concurrent workflow using a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channel-based blocking state machine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1693050" y="2992650"/>
            <a:ext cx="57579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Please let me know if you have any questions ☺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me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Senior Software Engineer at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Cogito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Focused on highly-scalable distributed systems and 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Find me on: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Linkedin: </a:t>
            </a:r>
            <a:r>
              <a:rPr lang="en-GB" sz="1600" u="sng">
                <a:solidFill>
                  <a:schemeClr val="hlink"/>
                </a:solidFill>
                <a:hlinkClick r:id="rId4"/>
              </a:rPr>
              <a:t>https://www.linkedin.com/in/mtodor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Twitter: </a:t>
            </a:r>
            <a:r>
              <a:rPr lang="en-GB" sz="1600" u="sng">
                <a:solidFill>
                  <a:schemeClr val="hlink"/>
                </a:solidFill>
                <a:hlinkClick r:id="rId5"/>
              </a:rPr>
              <a:t>@MihaiTodor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meshes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</a:t>
            </a:r>
            <a:r>
              <a:rPr lang="en-GB"/>
              <a:t>nfrastructure layer of an enterprise service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Handle</a:t>
            </a:r>
            <a:r>
              <a:rPr lang="en-GB"/>
              <a:t> service-to-service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Reliability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Observability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Istio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https://istio.io/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Consul </a:t>
            </a:r>
            <a:r>
              <a:rPr lang="en-GB" sz="1100" u="sng">
                <a:solidFill>
                  <a:schemeClr val="hlink"/>
                </a:solidFill>
                <a:hlinkClick r:id="rId4"/>
              </a:rPr>
              <a:t>https://www.consul.io/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Linkerd </a:t>
            </a:r>
            <a:r>
              <a:rPr lang="en-GB" sz="1100" u="sng">
                <a:solidFill>
                  <a:schemeClr val="hlink"/>
                </a:solidFill>
                <a:hlinkClick r:id="rId5"/>
              </a:rPr>
              <a:t>https://linkerd.io/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Kuma </a:t>
            </a:r>
            <a:r>
              <a:rPr lang="en-GB" sz="1100" u="sng">
                <a:solidFill>
                  <a:schemeClr val="hlink"/>
                </a:solidFill>
                <a:hlinkClick r:id="rId6"/>
              </a:rPr>
              <a:t>https://kuma.io/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Maesh </a:t>
            </a:r>
            <a:r>
              <a:rPr lang="en-GB" sz="1100" u="sng">
                <a:solidFill>
                  <a:schemeClr val="hlink"/>
                </a:solidFill>
                <a:hlinkClick r:id="rId7"/>
              </a:rPr>
              <a:t>https://containo.us/maesh/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01650" y="2390375"/>
            <a:ext cx="940600" cy="9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26638" y="2390375"/>
            <a:ext cx="940600" cy="9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51624" y="2390371"/>
            <a:ext cx="1011154" cy="9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42250" y="3628275"/>
            <a:ext cx="940600" cy="9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11023" y="3628275"/>
            <a:ext cx="940600" cy="9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 mesh deployment models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777213" y="3568150"/>
            <a:ext cx="29379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</a:t>
            </a:r>
            <a:r>
              <a:rPr lang="en-GB"/>
              <a:t>er-host proxy deployment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5" y="1881250"/>
            <a:ext cx="4003381" cy="15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225" y="1866976"/>
            <a:ext cx="4521649" cy="15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180350" y="3568150"/>
            <a:ext cx="2843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Sidecar proxy deployment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08250" y="4695775"/>
            <a:ext cx="62055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Via: </a:t>
            </a:r>
            <a:r>
              <a:rPr lang="en-GB" sz="1100" u="sng">
                <a:solidFill>
                  <a:schemeClr val="hlink"/>
                </a:solidFill>
                <a:hlinkClick r:id="rId5"/>
              </a:rPr>
              <a:t>https://www.abhishek-tiwari.com/a-sidecar-for-your-service-mesh/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Sidecar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https://github.com/Nitro/sidecar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</a:t>
            </a:r>
            <a:r>
              <a:rPr lang="en-GB"/>
              <a:t>ynamic service discovery platform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Per-host proxy via either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HAProxy</a:t>
            </a:r>
            <a:r>
              <a:rPr lang="en-GB"/>
              <a:t> (through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haproxy-api</a:t>
            </a:r>
            <a:r>
              <a:rPr lang="en-GB"/>
              <a:t>) or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Envoy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Docker native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Gossip-based communication between hosts via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Memberlist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Health checks (HTTP or external)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Has been used in production on </a:t>
            </a:r>
            <a:r>
              <a:rPr lang="en-GB" u="sng">
                <a:solidFill>
                  <a:schemeClr val="hlink"/>
                </a:solidFill>
                <a:hlinkClick r:id="rId8"/>
              </a:rPr>
              <a:t>Apache Mesos</a:t>
            </a:r>
            <a:r>
              <a:rPr lang="en-GB"/>
              <a:t> clusters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51119" y="94325"/>
            <a:ext cx="2226925" cy="10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Sidecar history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Karl Matthias</a:t>
            </a:r>
            <a:r>
              <a:rPr lang="en-GB"/>
              <a:t> started developing it at New Relic back in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2015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I’ll have to ask him what “bosun” stands for :)</a:t>
            </a:r>
            <a:endParaRPr sz="1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He deployed a fully-working version in production at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Nitro</a:t>
            </a:r>
            <a:r>
              <a:rPr lang="en-GB"/>
              <a:t> in 2016 on top of a Mesos cluster, initially using HAProxy as a sidecar proxy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Envoy support was added afterwards via the now deprecated Envoy REST API</a:t>
            </a:r>
            <a:endParaRPr sz="1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He continues to use it in production at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Community</a:t>
            </a:r>
            <a:r>
              <a:rPr lang="en-GB"/>
              <a:t> and maintain it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 recently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integrated</a:t>
            </a:r>
            <a:r>
              <a:rPr lang="en-GB"/>
              <a:t> the Envoy </a:t>
            </a:r>
            <a:r>
              <a:rPr lang="en-GB" u="sng">
                <a:solidFill>
                  <a:schemeClr val="hlink"/>
                </a:solidFill>
                <a:hlinkClick r:id="rId8"/>
              </a:rPr>
              <a:t>go-control-plane</a:t>
            </a:r>
            <a:r>
              <a:rPr lang="en-GB"/>
              <a:t> to enable support for the Envoy gRPC API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 used the </a:t>
            </a:r>
            <a:r>
              <a:rPr lang="en-GB" u="sng">
                <a:solidFill>
                  <a:schemeClr val="hlink"/>
                </a:solidFill>
                <a:hlinkClick r:id="rId9"/>
              </a:rPr>
              <a:t>Aggregated Discovery Service</a:t>
            </a:r>
            <a:r>
              <a:rPr lang="en-GB"/>
              <a:t>, which is part of the </a:t>
            </a:r>
            <a:r>
              <a:rPr lang="en-GB" u="sng">
                <a:solidFill>
                  <a:schemeClr val="hlink"/>
                </a:solidFill>
                <a:hlinkClick r:id="rId10"/>
              </a:rPr>
              <a:t>xDS gRPC-based V2 API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175" y="661263"/>
            <a:ext cx="65196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447725" y="1363975"/>
            <a:ext cx="25668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8899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2B366"/>
              </a:buClr>
              <a:buSzPts val="1400"/>
              <a:buChar char="●"/>
            </a:pPr>
            <a:r>
              <a:rPr b="1" lang="en-GB">
                <a:solidFill>
                  <a:srgbClr val="82B366"/>
                </a:solidFill>
              </a:rPr>
              <a:t>Ingress traffic</a:t>
            </a:r>
            <a:endParaRPr b="1">
              <a:solidFill>
                <a:srgbClr val="82B366"/>
              </a:solidFill>
            </a:endParaRPr>
          </a:p>
          <a:p>
            <a:pPr indent="-178899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Inter-service traffic</a:t>
            </a:r>
            <a:endParaRPr b="1"/>
          </a:p>
          <a:p>
            <a:pPr indent="-178899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C8EBF"/>
              </a:buClr>
              <a:buSzPts val="1400"/>
              <a:buChar char="●"/>
            </a:pPr>
            <a:r>
              <a:rPr b="1" lang="en-GB">
                <a:solidFill>
                  <a:srgbClr val="6C8EBF"/>
                </a:solidFill>
              </a:rPr>
              <a:t>Sidecar gossip</a:t>
            </a:r>
            <a:endParaRPr b="1">
              <a:solidFill>
                <a:srgbClr val="6C8EBF"/>
              </a:solidFill>
            </a:endParaRPr>
          </a:p>
          <a:p>
            <a:pPr indent="-178899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85450"/>
              </a:buClr>
              <a:buSzPts val="1400"/>
              <a:buChar char="●"/>
            </a:pPr>
            <a:r>
              <a:rPr b="1" lang="en-GB">
                <a:solidFill>
                  <a:srgbClr val="B85450"/>
                </a:solidFill>
              </a:rPr>
              <a:t>Sidecar Docker discovery</a:t>
            </a:r>
            <a:endParaRPr b="1">
              <a:solidFill>
                <a:srgbClr val="B85450"/>
              </a:solidFill>
            </a:endParaRPr>
          </a:p>
          <a:p>
            <a:pPr indent="-178899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85450"/>
              </a:buClr>
              <a:buSzPts val="1400"/>
              <a:buChar char="●"/>
            </a:pPr>
            <a:r>
              <a:rPr b="1" lang="en-GB">
                <a:solidFill>
                  <a:srgbClr val="B85450"/>
                </a:solidFill>
              </a:rPr>
              <a:t>Sidecar health checks</a:t>
            </a:r>
            <a:endParaRPr b="1">
              <a:solidFill>
                <a:srgbClr val="B85450"/>
              </a:solidFill>
            </a:endParaRPr>
          </a:p>
          <a:p>
            <a:pPr indent="-178899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D79B00"/>
              </a:buClr>
              <a:buSzPts val="1400"/>
              <a:buChar char="●"/>
            </a:pPr>
            <a:r>
              <a:rPr b="1" lang="en-GB">
                <a:solidFill>
                  <a:srgbClr val="D79B00"/>
                </a:solidFill>
              </a:rPr>
              <a:t>Sidecar -&gt; Envoy updates</a:t>
            </a:r>
            <a:endParaRPr b="1">
              <a:solidFill>
                <a:srgbClr val="D79B00"/>
              </a:solidFill>
            </a:endParaRPr>
          </a:p>
          <a:p>
            <a:pPr indent="-178899" lvl="0" marL="179999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673A6"/>
              </a:buClr>
              <a:buSzPts val="1400"/>
              <a:buChar char="●"/>
            </a:pPr>
            <a:r>
              <a:rPr b="1" lang="en-GB">
                <a:solidFill>
                  <a:srgbClr val="9673A6"/>
                </a:solidFill>
              </a:rPr>
              <a:t>Envoy UI updates</a:t>
            </a:r>
            <a:endParaRPr b="1">
              <a:solidFill>
                <a:srgbClr val="9673A6"/>
              </a:solidFill>
            </a:endParaRPr>
          </a:p>
          <a:p>
            <a:pPr indent="-899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25" y="661263"/>
            <a:ext cx="58176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Simulated cluster on local laptop using Docker-in-Docker aka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DinD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One ingress container running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Sidecar in listener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Envoy with static listeners and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Envoy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Three backend containers (or more) running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Sidecar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Envoy with </a:t>
            </a:r>
            <a:r>
              <a:rPr lang="en-GB" sz="1400" u="sng">
                <a:solidFill>
                  <a:schemeClr val="accent5"/>
                </a:solidFill>
                <a:hlinkClick r:id="rId5"/>
              </a:rPr>
              <a:t>ADS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Envoy UI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Three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WhoAmI</a:t>
            </a:r>
            <a:r>
              <a:rPr lang="en-GB"/>
              <a:t> containers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two HTTP services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one TCP service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