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9"/>
  </p:notesMasterIdLst>
  <p:handoutMasterIdLst>
    <p:handoutMasterId r:id="rId80"/>
  </p:handoutMasterIdLst>
  <p:sldIdLst>
    <p:sldId id="256" r:id="rId2"/>
    <p:sldId id="269" r:id="rId3"/>
    <p:sldId id="257" r:id="rId4"/>
    <p:sldId id="259" r:id="rId5"/>
    <p:sldId id="457" r:id="rId6"/>
    <p:sldId id="458" r:id="rId7"/>
    <p:sldId id="459" r:id="rId8"/>
    <p:sldId id="460" r:id="rId9"/>
    <p:sldId id="461" r:id="rId10"/>
    <p:sldId id="462" r:id="rId11"/>
    <p:sldId id="463" r:id="rId12"/>
    <p:sldId id="464" r:id="rId13"/>
    <p:sldId id="465" r:id="rId14"/>
    <p:sldId id="466" r:id="rId15"/>
    <p:sldId id="467" r:id="rId16"/>
    <p:sldId id="260" r:id="rId17"/>
    <p:sldId id="310" r:id="rId18"/>
    <p:sldId id="311" r:id="rId19"/>
    <p:sldId id="314" r:id="rId20"/>
    <p:sldId id="468" r:id="rId21"/>
    <p:sldId id="469" r:id="rId22"/>
    <p:sldId id="470" r:id="rId23"/>
    <p:sldId id="471" r:id="rId24"/>
    <p:sldId id="472" r:id="rId25"/>
    <p:sldId id="473" r:id="rId26"/>
    <p:sldId id="474" r:id="rId27"/>
    <p:sldId id="475" r:id="rId28"/>
    <p:sldId id="476" r:id="rId29"/>
    <p:sldId id="477" r:id="rId30"/>
    <p:sldId id="478" r:id="rId31"/>
    <p:sldId id="262" r:id="rId32"/>
    <p:sldId id="455" r:id="rId33"/>
    <p:sldId id="328"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4" r:id="rId47"/>
    <p:sldId id="365" r:id="rId48"/>
    <p:sldId id="366" r:id="rId49"/>
    <p:sldId id="362" r:id="rId50"/>
    <p:sldId id="363" r:id="rId51"/>
    <p:sldId id="263" r:id="rId52"/>
    <p:sldId id="456"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7" r:id="rId66"/>
    <p:sldId id="428" r:id="rId67"/>
    <p:sldId id="435" r:id="rId68"/>
    <p:sldId id="429" r:id="rId69"/>
    <p:sldId id="436" r:id="rId70"/>
    <p:sldId id="431" r:id="rId71"/>
    <p:sldId id="432" r:id="rId72"/>
    <p:sldId id="438" r:id="rId73"/>
    <p:sldId id="284" r:id="rId74"/>
    <p:sldId id="452" r:id="rId75"/>
    <p:sldId id="451" r:id="rId76"/>
    <p:sldId id="265" r:id="rId77"/>
    <p:sldId id="454" r:id="rId7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73" autoAdjust="0"/>
    <p:restoredTop sz="86333" autoAdjust="0"/>
  </p:normalViewPr>
  <p:slideViewPr>
    <p:cSldViewPr snapToGrid="0" snapToObjects="1">
      <p:cViewPr varScale="1">
        <p:scale>
          <a:sx n="93" d="100"/>
          <a:sy n="93" d="100"/>
        </p:scale>
        <p:origin x="-2032" y="-96"/>
      </p:cViewPr>
      <p:guideLst>
        <p:guide orient="horz" pos="2160"/>
        <p:guide pos="2880"/>
      </p:guideLst>
    </p:cSldViewPr>
  </p:slideViewPr>
  <p:outlineViewPr>
    <p:cViewPr>
      <p:scale>
        <a:sx n="33" d="100"/>
        <a:sy n="33" d="100"/>
      </p:scale>
      <p:origin x="0" y="14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handoutMaster" Target="handoutMasters/handoutMaster1.xml"/><Relationship Id="rId81" Type="http://schemas.openxmlformats.org/officeDocument/2006/relationships/printerSettings" Target="printerSettings/printerSettings1.bin"/><Relationship Id="rId82" Type="http://schemas.openxmlformats.org/officeDocument/2006/relationships/presProps" Target="presProps.xml"/><Relationship Id="rId83" Type="http://schemas.openxmlformats.org/officeDocument/2006/relationships/viewProps" Target="viewProps.xml"/><Relationship Id="rId84" Type="http://schemas.openxmlformats.org/officeDocument/2006/relationships/theme" Target="theme/theme1.xml"/><Relationship Id="rId85"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318435F-A9DA-2844-BFA3-10D652C5652B}" type="datetimeFigureOut">
              <a:rPr lang="en-US" smtClean="0"/>
              <a:t>9/6/14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4D98BF7-5C11-F547-BF43-2C7F2E1EA206}" type="slidenum">
              <a:rPr lang="en-US" smtClean="0"/>
              <a:t>‹#›</a:t>
            </a:fld>
            <a:endParaRPr lang="en-US"/>
          </a:p>
        </p:txBody>
      </p:sp>
    </p:spTree>
    <p:extLst>
      <p:ext uri="{BB962C8B-B14F-4D97-AF65-F5344CB8AC3E}">
        <p14:creationId xmlns:p14="http://schemas.microsoft.com/office/powerpoint/2010/main" val="8910743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B45B6D62-43DA-064C-BEC0-3F8A4454C240}" type="datetimeFigureOut">
              <a:rPr lang="en-US" smtClean="0"/>
              <a:t>9/6/14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FFA90E5-467D-E24C-9439-320B1E1C323A}" type="slidenum">
              <a:rPr lang="en-US" smtClean="0"/>
              <a:t>‹#›</a:t>
            </a:fld>
            <a:endParaRPr lang="en-US"/>
          </a:p>
        </p:txBody>
      </p:sp>
    </p:spTree>
    <p:extLst>
      <p:ext uri="{BB962C8B-B14F-4D97-AF65-F5344CB8AC3E}">
        <p14:creationId xmlns:p14="http://schemas.microsoft.com/office/powerpoint/2010/main" val="307647049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VLSI: Very Large Scale Integration: </a:t>
            </a:r>
            <a:r>
              <a:rPr lang="en-US" sz="1200" kern="1200" dirty="0" smtClean="0">
                <a:solidFill>
                  <a:schemeClr val="tx1"/>
                </a:solidFill>
                <a:latin typeface="+mn-lt"/>
                <a:ea typeface="+mn-ea"/>
                <a:cs typeface="+mn-cs"/>
              </a:rPr>
              <a:t>the process of creating an integrated circuit by combining thousands of transistors into a single chip. </a:t>
            </a:r>
            <a:endParaRPr lang="en-US" u="sng" dirty="0" smtClean="0">
              <a:solidFill>
                <a:srgbClr val="000000"/>
              </a:solidFill>
            </a:endParaRPr>
          </a:p>
          <a:p>
            <a:r>
              <a:rPr lang="en-US" dirty="0" smtClean="0"/>
              <a:t>CAD: Computer Aided Design:</a:t>
            </a:r>
            <a:r>
              <a:rPr lang="en-US" baseline="0" dirty="0" smtClean="0"/>
              <a:t> the use of computer systems to assist the creation, modification, analysis, or optimization of a design.</a:t>
            </a:r>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2</a:t>
            </a:fld>
            <a:endParaRPr lang="en-US"/>
          </a:p>
        </p:txBody>
      </p:sp>
    </p:spTree>
    <p:extLst>
      <p:ext uri="{BB962C8B-B14F-4D97-AF65-F5344CB8AC3E}">
        <p14:creationId xmlns:p14="http://schemas.microsoft.com/office/powerpoint/2010/main" val="130807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các</a:t>
            </a:r>
            <a:r>
              <a:rPr lang="en-US" baseline="0" dirty="0" smtClean="0"/>
              <a:t> query </a:t>
            </a:r>
            <a:r>
              <a:rPr lang="en-US" baseline="0" dirty="0" err="1" smtClean="0"/>
              <a:t>khác</a:t>
            </a:r>
            <a:r>
              <a:rPr lang="en-US" baseline="0" dirty="0" smtClean="0"/>
              <a:t> </a:t>
            </a:r>
            <a:r>
              <a:rPr lang="en-US" baseline="0" dirty="0" err="1" smtClean="0"/>
              <a:t>nữa</a:t>
            </a:r>
            <a:r>
              <a:rPr lang="en-US" baseline="0" dirty="0" smtClean="0"/>
              <a:t> </a:t>
            </a:r>
            <a:r>
              <a:rPr lang="en-US" baseline="0" dirty="0" err="1" smtClean="0"/>
              <a:t>như</a:t>
            </a:r>
            <a:r>
              <a:rPr lang="en-US" baseline="0" dirty="0" smtClean="0"/>
              <a:t>: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r>
              <a:rPr lang="en-US" dirty="0" smtClean="0"/>
              <a:t>Nearest Neighbor Query NNQ</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Spatial Join</a:t>
            </a:r>
          </a:p>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points pi</a:t>
            </a:r>
          </a:p>
          <a:p>
            <a:r>
              <a:rPr lang="en-US" dirty="0" smtClean="0"/>
              <a:t>10 polygon </a:t>
            </a:r>
            <a:r>
              <a:rPr lang="en-US" dirty="0" err="1" smtClean="0"/>
              <a:t>ri</a:t>
            </a:r>
            <a:r>
              <a:rPr lang="en-US" dirty="0" smtClean="0"/>
              <a:t>: centroid ci &amp; minimum bounding box MBB mi </a:t>
            </a:r>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19</a:t>
            </a:fld>
            <a:endParaRPr lang="en-US"/>
          </a:p>
        </p:txBody>
      </p:sp>
    </p:spTree>
    <p:extLst>
      <p:ext uri="{BB962C8B-B14F-4D97-AF65-F5344CB8AC3E}">
        <p14:creationId xmlns:p14="http://schemas.microsoft.com/office/powerpoint/2010/main" val="2144876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vi-VN" dirty="0" smtClean="0"/>
              <a:t>Tìm kiếm và chèn các điểm mới là việc đơn giản. Xóa có phần phức tạp hơn và có thể gây ra một tổ chức lại các cây con dưới điểm dữ liệu bị xóa.</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vi-VN" dirty="0" smtClean="0">
              <a:effectLst/>
            </a:endParaRPr>
          </a:p>
          <a:p>
            <a:pPr rtl="0"/>
            <a:r>
              <a:rPr lang="en-US" dirty="0" smtClean="0">
                <a:effectLst/>
              </a:rPr>
              <a:t>- </a:t>
            </a:r>
            <a:r>
              <a:rPr lang="vi-VN" dirty="0" smtClean="0">
                <a:effectLst/>
              </a:rPr>
              <a:t>Một bất lợi của k-d-cây rằng cấu trúc nhạy cảm với thứ tự các điểm được chèn vào. </a:t>
            </a:r>
            <a:r>
              <a:rPr lang="en-US" dirty="0" smtClean="0"/>
              <a:t>C</a:t>
            </a:r>
            <a:r>
              <a:rPr lang="vi-VN" dirty="0" smtClean="0"/>
              <a:t>ác điểm dữ liệu nằm rải rác trên tất cả các</a:t>
            </a:r>
            <a:r>
              <a:rPr lang="en-US" dirty="0" smtClean="0"/>
              <a:t> node</a:t>
            </a:r>
            <a:r>
              <a:rPr lang="en-US" baseline="0" dirty="0" smtClean="0"/>
              <a:t> </a:t>
            </a:r>
            <a:r>
              <a:rPr lang="en-US" baseline="0" dirty="0" err="1" smtClean="0"/>
              <a:t>của</a:t>
            </a:r>
            <a:r>
              <a:rPr lang="en-US" baseline="0" dirty="0" smtClean="0"/>
              <a:t> </a:t>
            </a:r>
            <a:r>
              <a:rPr lang="en-US" baseline="0" dirty="0" err="1" smtClean="0"/>
              <a:t>cây</a:t>
            </a:r>
            <a:r>
              <a:rPr lang="vi-VN" dirty="0" smtClean="0"/>
              <a:t> cây.</a:t>
            </a:r>
            <a:endParaRPr lang="vi-VN"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21</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The adaptive k-d-tree </a:t>
            </a:r>
            <a:r>
              <a:rPr lang="en-US" sz="1200" kern="1200" dirty="0" err="1" smtClean="0">
                <a:solidFill>
                  <a:schemeClr val="tx1"/>
                </a:solidFill>
                <a:effectLst/>
                <a:latin typeface="+mn-lt"/>
                <a:ea typeface="+mn-ea"/>
                <a:cs typeface="+mn-cs"/>
              </a:rPr>
              <a:t>đã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quyết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này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cả</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điểm</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miền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nằm</a:t>
            </a:r>
            <a:r>
              <a:rPr lang="en-US" sz="1200" kern="1200" baseline="0" dirty="0" smtClean="0">
                <a:solidFill>
                  <a:schemeClr val="tx1"/>
                </a:solidFill>
                <a:effectLst/>
                <a:latin typeface="+mn-lt"/>
                <a:ea typeface="+mn-ea"/>
                <a:cs typeface="+mn-cs"/>
              </a:rPr>
              <a:t> ở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node </a:t>
            </a:r>
            <a:r>
              <a:rPr lang="en-US" sz="1200" kern="1200" baseline="0" dirty="0" err="1" smtClean="0">
                <a:solidFill>
                  <a:schemeClr val="tx1"/>
                </a:solidFill>
                <a:effectLst/>
                <a:latin typeface="+mn-lt"/>
                <a:ea typeface="+mn-ea"/>
                <a:cs typeface="+mn-cs"/>
              </a:rPr>
              <a:t>Lá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cây</a:t>
            </a:r>
            <a:r>
              <a:rPr lang="en-US" sz="1200" kern="1200" baseline="0" dirty="0" smtClean="0">
                <a:solidFill>
                  <a:schemeClr val="tx1"/>
                </a:solidFill>
                <a:effectLst/>
                <a:latin typeface="+mn-lt"/>
                <a:ea typeface="+mn-ea"/>
                <a:cs typeface="+mn-cs"/>
              </a:rPr>
              <a:t>.</a:t>
            </a:r>
          </a:p>
          <a:p>
            <a:pPr marL="171450" indent="-171450">
              <a:buFontTx/>
              <a:buChar char="-"/>
            </a:pPr>
            <a:r>
              <a:rPr lang="en-US" dirty="0" err="1" smtClean="0"/>
              <a:t>Các</a:t>
            </a:r>
            <a:r>
              <a:rPr lang="en-US" baseline="0" dirty="0" smtClean="0"/>
              <a:t> </a:t>
            </a:r>
            <a:r>
              <a:rPr lang="en-US" baseline="0" dirty="0" err="1" smtClean="0"/>
              <a:t>miền</a:t>
            </a:r>
            <a:r>
              <a:rPr lang="en-US" baseline="0" dirty="0" smtClean="0"/>
              <a:t> </a:t>
            </a:r>
            <a:r>
              <a:rPr lang="en-US" baseline="0" dirty="0" err="1" smtClean="0"/>
              <a:t>cắt</a:t>
            </a:r>
            <a:r>
              <a:rPr lang="en-US" baseline="0" dirty="0" smtClean="0"/>
              <a:t> </a:t>
            </a:r>
            <a:r>
              <a:rPr lang="en-US" baseline="0" dirty="0" err="1" smtClean="0"/>
              <a:t>vẫn</a:t>
            </a:r>
            <a:r>
              <a:rPr lang="en-US" baseline="0" dirty="0" smtClean="0"/>
              <a:t> </a:t>
            </a:r>
            <a:r>
              <a:rPr lang="en-US" baseline="0" dirty="0" err="1" smtClean="0"/>
              <a:t>còn</a:t>
            </a:r>
            <a:r>
              <a:rPr lang="en-US" baseline="0" dirty="0" smtClean="0"/>
              <a:t> </a:t>
            </a:r>
            <a:r>
              <a:rPr lang="en-US" baseline="0" dirty="0" err="1" smtClean="0"/>
              <a:t>nằm</a:t>
            </a:r>
            <a:r>
              <a:rPr lang="en-US" baseline="0" dirty="0" smtClean="0"/>
              <a:t> song </a:t>
            </a:r>
            <a:r>
              <a:rPr lang="en-US" baseline="0" dirty="0" err="1" smtClean="0"/>
              <a:t>song</a:t>
            </a:r>
            <a:r>
              <a:rPr lang="en-US" baseline="0" dirty="0" smtClean="0"/>
              <a:t> </a:t>
            </a:r>
            <a:r>
              <a:rPr lang="en-US" baseline="0" dirty="0" err="1" smtClean="0"/>
              <a:t>với</a:t>
            </a:r>
            <a:r>
              <a:rPr lang="en-US" baseline="0" dirty="0" smtClean="0"/>
              <a:t> </a:t>
            </a:r>
            <a:r>
              <a:rPr lang="en-US" baseline="0" dirty="0" err="1" smtClean="0"/>
              <a:t>trục</a:t>
            </a:r>
            <a:endParaRPr lang="en-US" baseline="0" dirty="0" smtClean="0"/>
          </a:p>
          <a:p>
            <a:pPr marL="171450" indent="-171450">
              <a:buFontTx/>
              <a:buChar char="-"/>
            </a:pPr>
            <a:endParaRPr lang="en-US" baseline="0" dirty="0" smtClean="0"/>
          </a:p>
          <a:p>
            <a:pPr marL="0" indent="0">
              <a:buFontTx/>
              <a:buNone/>
            </a:pPr>
            <a:r>
              <a:rPr lang="en-US" baseline="0" dirty="0" err="1" smtClean="0"/>
              <a:t>Khuyết</a:t>
            </a:r>
            <a:r>
              <a:rPr lang="en-US" baseline="0" dirty="0" smtClean="0"/>
              <a:t> </a:t>
            </a:r>
            <a:r>
              <a:rPr lang="en-US" baseline="0" dirty="0" err="1" smtClean="0"/>
              <a:t>điểm</a:t>
            </a:r>
            <a:r>
              <a:rPr lang="en-US" baseline="0" dirty="0" smtClean="0"/>
              <a:t>:</a:t>
            </a:r>
          </a:p>
          <a:p>
            <a:pPr marL="171450" indent="-171450">
              <a:buFontTx/>
              <a:buChar char="-"/>
            </a:pPr>
            <a:r>
              <a:rPr lang="en-US" dirty="0" smtClean="0"/>
              <a:t>K</a:t>
            </a:r>
            <a:r>
              <a:rPr lang="vi-VN" dirty="0" smtClean="0"/>
              <a:t>hó khăn </a:t>
            </a:r>
            <a:r>
              <a:rPr lang="en-US" dirty="0" err="1" smtClean="0"/>
              <a:t>trong</a:t>
            </a:r>
            <a:r>
              <a:rPr lang="en-US" dirty="0" smtClean="0"/>
              <a:t> </a:t>
            </a:r>
            <a:r>
              <a:rPr lang="en-US" dirty="0" err="1" smtClean="0"/>
              <a:t>việc</a:t>
            </a:r>
            <a:r>
              <a:rPr lang="en-US" baseline="0" dirty="0" smtClean="0"/>
              <a:t> </a:t>
            </a:r>
            <a:r>
              <a:rPr lang="vi-VN" dirty="0" smtClean="0"/>
              <a:t>giữ cho cây </a:t>
            </a:r>
            <a:r>
              <a:rPr lang="en-US" dirty="0" err="1" smtClean="0"/>
              <a:t>được</a:t>
            </a:r>
            <a:r>
              <a:rPr lang="en-US" baseline="0" dirty="0" smtClean="0"/>
              <a:t> </a:t>
            </a:r>
            <a:r>
              <a:rPr lang="en-US" baseline="0" dirty="0" err="1" smtClean="0"/>
              <a:t>cân</a:t>
            </a:r>
            <a:r>
              <a:rPr lang="en-US" baseline="0" dirty="0" smtClean="0"/>
              <a:t> </a:t>
            </a:r>
            <a:r>
              <a:rPr lang="en-US" baseline="0" dirty="0" err="1" smtClean="0"/>
              <a:t>bằng</a:t>
            </a:r>
            <a:r>
              <a:rPr lang="en-US" dirty="0" smtClean="0"/>
              <a:t> </a:t>
            </a:r>
            <a:r>
              <a:rPr lang="en-US" dirty="0" err="1" smtClean="0"/>
              <a:t>nếu</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vi-VN" dirty="0" smtClean="0"/>
              <a:t>chèn</a:t>
            </a:r>
            <a:r>
              <a:rPr lang="en-US" dirty="0" smtClean="0"/>
              <a:t> </a:t>
            </a:r>
            <a:r>
              <a:rPr lang="en-US" dirty="0" err="1" smtClean="0"/>
              <a:t>mới</a:t>
            </a:r>
            <a:r>
              <a:rPr lang="vi-VN" dirty="0" smtClean="0"/>
              <a:t> </a:t>
            </a:r>
            <a:r>
              <a:rPr lang="en-US" dirty="0" err="1" smtClean="0"/>
              <a:t>và</a:t>
            </a:r>
            <a:r>
              <a:rPr lang="vi-VN" dirty="0" smtClean="0"/>
              <a:t> xóa bỏ.</a:t>
            </a:r>
            <a:endParaRPr lang="en-US" dirty="0" smtClean="0"/>
          </a:p>
          <a:p>
            <a:pPr marL="0" indent="0">
              <a:buFontTx/>
              <a:buNone/>
            </a:pPr>
            <a:r>
              <a:rPr lang="en-US" dirty="0" err="1" smtClean="0"/>
              <a:t>Ưu</a:t>
            </a:r>
            <a:r>
              <a:rPr lang="en-US" dirty="0" smtClean="0"/>
              <a:t>:</a:t>
            </a:r>
          </a:p>
          <a:p>
            <a:pPr marL="0" indent="0">
              <a:buFontTx/>
              <a:buNone/>
            </a:pPr>
            <a:r>
              <a:rPr lang="en-US" dirty="0" smtClean="0"/>
              <a:t>-</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tốt</a:t>
            </a:r>
            <a:r>
              <a:rPr lang="en-US" baseline="0" dirty="0" smtClean="0"/>
              <a:t> </a:t>
            </a:r>
            <a:r>
              <a:rPr lang="en-US" baseline="0" dirty="0" err="1" smtClean="0"/>
              <a:t>trên</a:t>
            </a:r>
            <a:r>
              <a:rPr lang="en-US" baseline="0" dirty="0" smtClean="0"/>
              <a:t> </a:t>
            </a:r>
            <a:r>
              <a:rPr lang="en-US" baseline="0" dirty="0" err="1" smtClean="0"/>
              <a:t>các</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tĩnh</a:t>
            </a:r>
            <a:r>
              <a:rPr lang="en-US" baseline="0" dirty="0" smtClean="0"/>
              <a:t>, </a:t>
            </a:r>
            <a:r>
              <a:rPr lang="en-US" baseline="0" dirty="0" err="1" smtClean="0"/>
              <a:t>ít</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cây</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22</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vi-VN" dirty="0" smtClean="0"/>
              <a:t>Để có được sự hiểu biết tốt hơn về các yêu cầu trong các hệ thống cơ sở dữ liệu không gian, đầu tiên chúng ta</a:t>
            </a:r>
            <a:r>
              <a:rPr lang="en-US" dirty="0" smtClean="0"/>
              <a:t> </a:t>
            </a:r>
            <a:r>
              <a:rPr lang="en-US" dirty="0" err="1" smtClean="0"/>
              <a:t>cần</a:t>
            </a:r>
            <a:r>
              <a:rPr lang="vi-VN" dirty="0" smtClean="0"/>
              <a:t> thảo luận về một số đặc tính cơ bản của dữ liệu không gian. </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b="1" dirty="0" smtClean="0"/>
              <a:t>Complex Structures (</a:t>
            </a:r>
            <a:r>
              <a:rPr lang="en-US" sz="1200" b="1" dirty="0" err="1" smtClean="0"/>
              <a:t>Cấu</a:t>
            </a:r>
            <a:r>
              <a:rPr lang="en-US" sz="1200" b="1" baseline="0" dirty="0" smtClean="0"/>
              <a:t> </a:t>
            </a:r>
            <a:r>
              <a:rPr lang="en-US" sz="1200" b="1" baseline="0" dirty="0" err="1" smtClean="0"/>
              <a:t>trúc</a:t>
            </a:r>
            <a:r>
              <a:rPr lang="en-US" sz="1200" b="1" baseline="0" dirty="0" smtClean="0"/>
              <a:t> </a:t>
            </a:r>
            <a:r>
              <a:rPr lang="en-US" sz="1200" b="1" baseline="0" dirty="0" err="1" smtClean="0"/>
              <a:t>phức</a:t>
            </a:r>
            <a:r>
              <a:rPr lang="en-US" sz="1200" b="1" baseline="0" dirty="0" smtClean="0"/>
              <a:t> </a:t>
            </a:r>
            <a:r>
              <a:rPr lang="en-US" sz="1200" b="1" baseline="0" dirty="0" err="1" smtClean="0"/>
              <a:t>tạp</a:t>
            </a:r>
            <a:r>
              <a:rPr lang="en-US" sz="1200" b="1" dirty="0" smtClean="0"/>
              <a: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vi-VN" dirty="0" smtClean="0"/>
              <a:t>dữ liệu không gian có một cấu trúc phức tạp</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vi-VN" dirty="0" smtClean="0"/>
              <a:t>Một đối tượng dữ liệu không gian có thể được tạo thành từ một điểm duy nhất hoặc một số hàng ngàn đa giác, phân bố tùy ý trong không gian.</a:t>
            </a: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a:t>
            </a:r>
            <a:r>
              <a:rPr lang="en-US" b="1" baseline="0" dirty="0" smtClean="0"/>
              <a:t> </a:t>
            </a:r>
            <a:r>
              <a:rPr lang="en-US" sz="1200" b="1" dirty="0" smtClean="0"/>
              <a:t>Dynamic Data (</a:t>
            </a:r>
            <a:r>
              <a:rPr lang="en-US" sz="1200" b="1" dirty="0" err="1" smtClean="0"/>
              <a:t>Dữ</a:t>
            </a:r>
            <a:r>
              <a:rPr lang="en-US" sz="1200" b="1" baseline="0" dirty="0" smtClean="0"/>
              <a:t> </a:t>
            </a:r>
            <a:r>
              <a:rPr lang="en-US" sz="1200" b="1" baseline="0" dirty="0" err="1" smtClean="0"/>
              <a:t>liệu</a:t>
            </a:r>
            <a:r>
              <a:rPr lang="en-US" sz="1200" b="1" baseline="0" dirty="0" smtClean="0"/>
              <a:t> </a:t>
            </a:r>
            <a:r>
              <a:rPr lang="en-US" sz="1200" b="1" baseline="0" dirty="0" err="1" smtClean="0"/>
              <a:t>động</a:t>
            </a:r>
            <a:r>
              <a:rPr lang="en-US" sz="1200" b="1" dirty="0" smtClean="0"/>
              <a:t>)</a:t>
            </a:r>
          </a:p>
          <a:p>
            <a:pPr marL="171450" indent="-171450">
              <a:buFontTx/>
              <a:buChar char="-"/>
            </a:pPr>
            <a:r>
              <a:rPr lang="en-US" dirty="0" err="1" smtClean="0"/>
              <a:t>Việc</a:t>
            </a:r>
            <a:r>
              <a:rPr lang="en-US" baseline="0" dirty="0" smtClean="0"/>
              <a:t> </a:t>
            </a:r>
            <a:r>
              <a:rPr lang="en-US" baseline="0" dirty="0" err="1" smtClean="0"/>
              <a:t>thêm</a:t>
            </a:r>
            <a:r>
              <a:rPr lang="en-US" baseline="0" dirty="0" smtClean="0"/>
              <a:t> </a:t>
            </a:r>
            <a:r>
              <a:rPr lang="en-US" baseline="0" dirty="0" err="1" smtClean="0"/>
              <a:t>mới</a:t>
            </a:r>
            <a:r>
              <a:rPr lang="en-US" baseline="0" dirty="0" smtClean="0"/>
              <a:t> </a:t>
            </a:r>
            <a:r>
              <a:rPr lang="en-US" baseline="0" dirty="0" err="1" smtClean="0"/>
              <a:t>và</a:t>
            </a:r>
            <a:r>
              <a:rPr lang="en-US" baseline="0" dirty="0" smtClean="0"/>
              <a:t> </a:t>
            </a:r>
            <a:r>
              <a:rPr lang="en-US" baseline="0" dirty="0" err="1" smtClean="0"/>
              <a:t>xóa</a:t>
            </a:r>
            <a:r>
              <a:rPr lang="en-US" baseline="0" dirty="0" smtClean="0"/>
              <a:t> </a:t>
            </a:r>
            <a:r>
              <a:rPr lang="en-US" baseline="0" dirty="0" err="1" smtClean="0"/>
              <a:t>bỏ</a:t>
            </a:r>
            <a:r>
              <a:rPr lang="en-US" baseline="0" dirty="0" smtClean="0"/>
              <a:t> </a:t>
            </a:r>
            <a:r>
              <a:rPr lang="en-US" baseline="0" dirty="0" err="1" smtClean="0"/>
              <a:t>thường</a:t>
            </a:r>
            <a:r>
              <a:rPr lang="vi-VN" dirty="0" smtClean="0"/>
              <a:t> được xen kẽ với </a:t>
            </a:r>
            <a:r>
              <a:rPr lang="en-US" dirty="0" err="1" smtClean="0"/>
              <a:t>việc</a:t>
            </a:r>
            <a:r>
              <a:rPr lang="en-US" baseline="0" dirty="0" smtClean="0"/>
              <a:t> </a:t>
            </a:r>
            <a:r>
              <a:rPr lang="en-US" baseline="0" dirty="0" err="1" smtClean="0"/>
              <a:t>cập</a:t>
            </a:r>
            <a:r>
              <a:rPr lang="en-US" baseline="0" dirty="0" smtClean="0"/>
              <a:t> </a:t>
            </a:r>
            <a:r>
              <a:rPr lang="en-US" baseline="0" dirty="0" err="1" smtClean="0"/>
              <a:t>nhật</a:t>
            </a:r>
            <a:r>
              <a:rPr lang="vi-VN" dirty="0" smtClean="0"/>
              <a:t>, </a:t>
            </a:r>
            <a:endParaRPr lang="en-US" dirty="0" smtClean="0"/>
          </a:p>
          <a:p>
            <a:pPr marL="171450" indent="-171450">
              <a:buFontTx/>
              <a:buChar char="-"/>
            </a:pPr>
            <a:r>
              <a:rPr lang="vi-VN" dirty="0" smtClean="0"/>
              <a:t>và các cấu trúc dữ liệu được sử dụng trong bối cảnh này phải hỗ trợ </a:t>
            </a:r>
            <a:r>
              <a:rPr lang="en-US" dirty="0" err="1" smtClean="0"/>
              <a:t>các</a:t>
            </a:r>
            <a:r>
              <a:rPr lang="en-US" baseline="0" dirty="0" smtClean="0"/>
              <a:t> </a:t>
            </a:r>
            <a:r>
              <a:rPr lang="vi-VN" dirty="0" smtClean="0"/>
              <a:t>hành vi động mà không</a:t>
            </a:r>
            <a:r>
              <a:rPr lang="en-US" dirty="0" smtClean="0"/>
              <a:t> </a:t>
            </a:r>
            <a:r>
              <a:rPr lang="en-US" dirty="0" err="1" smtClean="0"/>
              <a:t>bị</a:t>
            </a:r>
            <a:r>
              <a:rPr lang="en-US" baseline="0" dirty="0" smtClean="0"/>
              <a:t> </a:t>
            </a:r>
            <a:r>
              <a:rPr lang="en-US" baseline="0" dirty="0" err="1" smtClean="0"/>
              <a:t>chuyển</a:t>
            </a:r>
            <a:r>
              <a:rPr lang="en-US" baseline="0" dirty="0" smtClean="0"/>
              <a:t> </a:t>
            </a:r>
            <a:r>
              <a:rPr lang="en-US" baseline="0" dirty="0" err="1" smtClean="0"/>
              <a:t>biến</a:t>
            </a:r>
            <a:r>
              <a:rPr lang="vi-VN" dirty="0" smtClean="0"/>
              <a:t> xấu đi theo thời gian.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3. </a:t>
            </a:r>
            <a:r>
              <a:rPr lang="en-US" sz="1200" b="1" dirty="0" smtClean="0"/>
              <a:t>Large Databases</a:t>
            </a:r>
          </a:p>
          <a:p>
            <a:pPr marL="0" indent="0">
              <a:buFontTx/>
              <a:buNone/>
            </a:pPr>
            <a:r>
              <a:rPr lang="en-US" dirty="0" smtClean="0"/>
              <a:t>- </a:t>
            </a:r>
            <a:r>
              <a:rPr lang="en-US"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lớn</a:t>
            </a:r>
            <a:r>
              <a:rPr lang="en-US" baseline="0" dirty="0" smtClean="0"/>
              <a:t> </a:t>
            </a:r>
            <a:r>
              <a:rPr lang="en-US" baseline="0" dirty="0" err="1" smtClean="0"/>
              <a:t>dần</a:t>
            </a:r>
            <a:r>
              <a:rPr lang="en-US" baseline="0" dirty="0" smtClean="0"/>
              <a:t>.</a:t>
            </a:r>
          </a:p>
          <a:p>
            <a:pPr marL="0" indent="0">
              <a:buFontTx/>
              <a:buNone/>
            </a:pP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địa</a:t>
            </a:r>
            <a:r>
              <a:rPr lang="en-US" baseline="0" dirty="0" smtClean="0"/>
              <a:t> </a:t>
            </a:r>
            <a:r>
              <a:rPr lang="en-US" baseline="0" dirty="0" err="1" smtClean="0"/>
              <a:t>lý</a:t>
            </a:r>
            <a:r>
              <a:rPr lang="en-US" baseline="0" dirty="0" smtClean="0"/>
              <a:t> </a:t>
            </a:r>
            <a:r>
              <a:rPr lang="en-US" baseline="0" dirty="0" err="1" smtClean="0"/>
              <a:t>là</a:t>
            </a:r>
            <a:r>
              <a:rPr lang="en-US" baseline="0" dirty="0" smtClean="0"/>
              <a:t> 1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thường</a:t>
            </a:r>
            <a:r>
              <a:rPr lang="en-US" baseline="0" dirty="0" smtClean="0"/>
              <a:t> </a:t>
            </a:r>
            <a:r>
              <a:rPr lang="en-US" baseline="0" dirty="0" err="1" smtClean="0"/>
              <a:t>chiếm</a:t>
            </a:r>
            <a:r>
              <a:rPr lang="en-US" baseline="0" dirty="0" smtClean="0"/>
              <a:t> dung </a:t>
            </a:r>
            <a:r>
              <a:rPr lang="en-US" baseline="0" dirty="0" err="1" smtClean="0"/>
              <a:t>lượng</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lên</a:t>
            </a:r>
            <a:r>
              <a:rPr lang="en-US" baseline="0" dirty="0" smtClean="0"/>
              <a:t> </a:t>
            </a:r>
            <a:r>
              <a:rPr lang="en-US" baseline="0" dirty="0" err="1" smtClean="0"/>
              <a:t>tới</a:t>
            </a:r>
            <a:r>
              <a:rPr lang="en-US" baseline="0" dirty="0" smtClean="0"/>
              <a:t> </a:t>
            </a:r>
            <a:r>
              <a:rPr lang="en-US" baseline="0" dirty="0" err="1" smtClean="0"/>
              <a:t>vài</a:t>
            </a:r>
            <a:r>
              <a:rPr lang="en-US" baseline="0" dirty="0" smtClean="0"/>
              <a:t> Gigabytes. </a:t>
            </a:r>
            <a:r>
              <a:rPr lang="en-US" baseline="0" dirty="0" err="1" smtClean="0"/>
              <a:t>Việc</a:t>
            </a:r>
            <a:r>
              <a:rPr lang="en-US" baseline="0" dirty="0" smtClean="0"/>
              <a:t>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thứ</a:t>
            </a:r>
            <a:r>
              <a:rPr lang="en-US" baseline="0" dirty="0" smtClean="0"/>
              <a:t> </a:t>
            </a:r>
            <a:r>
              <a:rPr lang="en-US" baseline="0" dirty="0" err="1" smtClean="0"/>
              <a:t>cấp</a:t>
            </a:r>
            <a:r>
              <a:rPr lang="en-US" baseline="0" dirty="0" smtClean="0"/>
              <a:t> </a:t>
            </a:r>
            <a:r>
              <a:rPr lang="en-US" baseline="0" dirty="0" err="1" smtClean="0"/>
              <a:t>với</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endParaRPr lang="en-US" dirty="0" smtClean="0"/>
          </a:p>
          <a:p>
            <a:r>
              <a:rPr lang="en-US" b="1" dirty="0" smtClean="0"/>
              <a:t>4. No standard set of operators</a:t>
            </a:r>
          </a:p>
          <a:p>
            <a:r>
              <a:rPr lang="vi-VN" dirty="0" smtClean="0"/>
              <a:t>không có đại số</a:t>
            </a:r>
            <a:r>
              <a:rPr lang="en-US" dirty="0" smtClean="0"/>
              <a:t> (con</a:t>
            </a:r>
            <a:r>
              <a:rPr lang="en-US" baseline="0" dirty="0" smtClean="0"/>
              <a:t> </a:t>
            </a:r>
            <a:r>
              <a:rPr lang="en-US" baseline="0" dirty="0" err="1" smtClean="0"/>
              <a:t>số</a:t>
            </a:r>
            <a:r>
              <a:rPr lang="en-US" dirty="0" smtClean="0"/>
              <a:t>)</a:t>
            </a:r>
            <a:r>
              <a:rPr lang="vi-VN" dirty="0" smtClean="0"/>
              <a:t> tiêu chuẩn </a:t>
            </a:r>
            <a:r>
              <a:rPr lang="en-US" dirty="0" err="1" smtClean="0"/>
              <a:t>nào</a:t>
            </a:r>
            <a:r>
              <a:rPr lang="en-US" baseline="0" dirty="0" smtClean="0"/>
              <a:t> </a:t>
            </a:r>
            <a:r>
              <a:rPr lang="vi-VN" dirty="0" smtClean="0"/>
              <a:t>được xác định trên dữ liệu không gian</a:t>
            </a:r>
            <a:r>
              <a:rPr lang="en-US" dirty="0" smtClean="0"/>
              <a:t>.</a:t>
            </a:r>
            <a:endParaRPr lang="en-US" b="1" dirty="0" smtClean="0"/>
          </a:p>
          <a:p>
            <a:r>
              <a:rPr lang="en-US" b="1" dirty="0" smtClean="0"/>
              <a:t>5. Operators return any kind of objects</a:t>
            </a:r>
          </a:p>
          <a:p>
            <a:endParaRPr lang="en-US" b="0" dirty="0"/>
          </a:p>
        </p:txBody>
      </p:sp>
      <p:sp>
        <p:nvSpPr>
          <p:cNvPr id="4" name="Slide Number Placeholder 3"/>
          <p:cNvSpPr>
            <a:spLocks noGrp="1"/>
          </p:cNvSpPr>
          <p:nvPr>
            <p:ph type="sldNum" sz="quarter" idx="10"/>
          </p:nvPr>
        </p:nvSpPr>
        <p:spPr/>
        <p:txBody>
          <a:bodyPr/>
          <a:lstStyle/>
          <a:p>
            <a:fld id="{7FFA90E5-467D-E24C-9439-320B1E1C323A}" type="slidenum">
              <a:rPr lang="en-US" smtClean="0"/>
              <a:t>5</a:t>
            </a:fld>
            <a:endParaRPr lang="en-US"/>
          </a:p>
        </p:txBody>
      </p:sp>
    </p:spTree>
    <p:extLst>
      <p:ext uri="{BB962C8B-B14F-4D97-AF65-F5344CB8AC3E}">
        <p14:creationId xmlns:p14="http://schemas.microsoft.com/office/powerpoint/2010/main" val="2720288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kết quả phân vùng của vũ trụ</a:t>
            </a:r>
            <a:r>
              <a:rPr lang="en-US" dirty="0" smtClean="0"/>
              <a:t>:</a:t>
            </a:r>
            <a:r>
              <a:rPr lang="en-US" baseline="0" dirty="0" smtClean="0"/>
              <a:t> </a:t>
            </a:r>
            <a:r>
              <a:rPr lang="vi-VN" dirty="0" smtClean="0"/>
              <a:t> </a:t>
            </a:r>
            <a:endParaRPr lang="en-US" dirty="0" smtClean="0"/>
          </a:p>
          <a:p>
            <a:pPr marL="171450" indent="-171450">
              <a:buFontTx/>
              <a:buChar char="-"/>
            </a:pPr>
            <a:r>
              <a:rPr lang="vi-VN" dirty="0" smtClean="0"/>
              <a:t>mỗi </a:t>
            </a:r>
            <a:r>
              <a:rPr lang="vi-VN" b="1" dirty="0" smtClean="0"/>
              <a:t>hyperplane</a:t>
            </a:r>
            <a:r>
              <a:rPr lang="vi-VN" dirty="0" smtClean="0"/>
              <a:t> tương ứng với một nút bên trong của cây </a:t>
            </a:r>
            <a:endParaRPr lang="en-US" dirty="0" smtClean="0"/>
          </a:p>
          <a:p>
            <a:pPr marL="171450" indent="-171450">
              <a:buFontTx/>
              <a:buChar char="-"/>
            </a:pPr>
            <a:r>
              <a:rPr lang="vi-VN" dirty="0" smtClean="0"/>
              <a:t>và mỗi không gian con tương ứng với một lá. </a:t>
            </a:r>
            <a:endParaRPr lang="en-US" dirty="0" smtClean="0"/>
          </a:p>
          <a:p>
            <a:pPr marL="171450" indent="-171450">
              <a:buFontTx/>
              <a:buChar char="-"/>
            </a:pPr>
            <a:r>
              <a:rPr lang="vi-VN" dirty="0" smtClean="0"/>
              <a:t>Mỗi lá</a:t>
            </a:r>
            <a:r>
              <a:rPr lang="en-US" dirty="0" smtClean="0"/>
              <a:t> </a:t>
            </a:r>
            <a:r>
              <a:rPr lang="en-US" dirty="0" err="1" smtClean="0"/>
              <a:t>lưu</a:t>
            </a:r>
            <a:r>
              <a:rPr lang="en-US" baseline="0" dirty="0" smtClean="0"/>
              <a:t> </a:t>
            </a:r>
            <a:r>
              <a:rPr lang="en-US" baseline="0" dirty="0" err="1" smtClean="0"/>
              <a:t>trữ</a:t>
            </a:r>
            <a:r>
              <a:rPr lang="en-US" baseline="0" dirty="0" smtClean="0"/>
              <a:t> </a:t>
            </a:r>
            <a:r>
              <a:rPr lang="vi-VN" dirty="0" smtClean="0"/>
              <a:t>references cho các đối tượng được chứa trong các không gian con tương ứng.</a:t>
            </a: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constructed by inserting points one by one</a:t>
            </a:r>
          </a:p>
          <a:p>
            <a:pPr lvl="1"/>
            <a:r>
              <a:rPr lang="en-US" dirty="0" smtClean="0"/>
              <a:t>deletion: requires reconstructing </a:t>
            </a:r>
            <a:r>
              <a:rPr lang="en-US" dirty="0" err="1" smtClean="0"/>
              <a:t>subtree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29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Previous access methods: designed for main memory; not optimized for secondary storage (no control over how OS accesses disks)</a:t>
            </a:r>
          </a:p>
          <a:p>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31</a:t>
            </a:fld>
            <a:endParaRPr lang="en-US"/>
          </a:p>
        </p:txBody>
      </p:sp>
    </p:spTree>
    <p:extLst>
      <p:ext uri="{BB962C8B-B14F-4D97-AF65-F5344CB8AC3E}">
        <p14:creationId xmlns:p14="http://schemas.microsoft.com/office/powerpoint/2010/main" val="3388495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points pi</a:t>
            </a:r>
          </a:p>
          <a:p>
            <a:r>
              <a:rPr lang="en-US" dirty="0" smtClean="0"/>
              <a:t>10 polygon </a:t>
            </a:r>
            <a:r>
              <a:rPr lang="en-US" dirty="0" err="1" smtClean="0"/>
              <a:t>ri</a:t>
            </a:r>
            <a:r>
              <a:rPr lang="en-US" dirty="0" smtClean="0"/>
              <a:t>: centroid ci &amp; minimum bounding box MBB mi </a:t>
            </a:r>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32</a:t>
            </a:fld>
            <a:endParaRPr lang="en-US"/>
          </a:p>
        </p:txBody>
      </p:sp>
    </p:spTree>
    <p:extLst>
      <p:ext uri="{BB962C8B-B14F-4D97-AF65-F5344CB8AC3E}">
        <p14:creationId xmlns:p14="http://schemas.microsoft.com/office/powerpoint/2010/main" val="2144876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Deletion:</a:t>
            </a:r>
            <a:r>
              <a:rPr lang="en-US" baseline="0" dirty="0" smtClean="0"/>
              <a:t> </a:t>
            </a:r>
            <a:r>
              <a:rPr lang="en-US" dirty="0" smtClean="0"/>
              <a:t>possible to merge cells in some cases, find neighbor to merge &gt; new problem</a:t>
            </a:r>
          </a:p>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đây</a:t>
            </a:r>
            <a:r>
              <a:rPr lang="en-US" dirty="0" smtClean="0"/>
              <a:t>,</a:t>
            </a:r>
            <a:r>
              <a:rPr lang="en-US" baseline="0" dirty="0" smtClean="0"/>
              <a:t> </a:t>
            </a:r>
            <a:r>
              <a:rPr lang="en-US" baseline="0" dirty="0" err="1" smtClean="0"/>
              <a:t>là</a:t>
            </a:r>
            <a:r>
              <a:rPr lang="en-US" baseline="0" dirty="0" smtClean="0"/>
              <a:t> </a:t>
            </a:r>
            <a:r>
              <a:rPr lang="en-US" baseline="0" dirty="0" err="1" smtClean="0"/>
              <a:t>một</a:t>
            </a:r>
            <a:r>
              <a:rPr lang="vi-VN" dirty="0" smtClean="0"/>
              <a:t> loạt các yêu cầu</a:t>
            </a:r>
            <a:r>
              <a:rPr lang="en-US" dirty="0" smtClean="0"/>
              <a:t> </a:t>
            </a:r>
            <a:r>
              <a:rPr lang="en-US" dirty="0" err="1" smtClean="0"/>
              <a:t>tiêu</a:t>
            </a:r>
            <a:r>
              <a:rPr lang="en-US" baseline="0" dirty="0" smtClean="0"/>
              <a:t> </a:t>
            </a:r>
            <a:r>
              <a:rPr lang="en-US" baseline="0" dirty="0" err="1" smtClean="0"/>
              <a:t>biểu</a:t>
            </a:r>
            <a:r>
              <a:rPr lang="vi-VN" dirty="0" smtClean="0"/>
              <a:t> mà các </a:t>
            </a:r>
            <a:r>
              <a:rPr lang="en-US" dirty="0" smtClean="0"/>
              <a:t>“P</a:t>
            </a:r>
            <a:r>
              <a:rPr lang="vi-VN" dirty="0" smtClean="0"/>
              <a:t>hương pháp tiếp cận đa chiều</a:t>
            </a:r>
            <a:r>
              <a:rPr lang="en-US" dirty="0" smtClean="0"/>
              <a:t>”</a:t>
            </a:r>
            <a:r>
              <a:rPr lang="vi-VN" dirty="0" smtClean="0"/>
              <a:t> nên đáp ứng, dựa trên các thuộc tính của </a:t>
            </a:r>
            <a:r>
              <a:rPr lang="en-US" dirty="0" smtClean="0"/>
              <a:t>D</a:t>
            </a:r>
            <a:r>
              <a:rPr lang="vi-VN" dirty="0" smtClean="0"/>
              <a:t>ữ liệu không gian và </a:t>
            </a:r>
            <a:r>
              <a:rPr lang="en-US" dirty="0" err="1" smtClean="0"/>
              <a:t>ứng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mà</a:t>
            </a:r>
            <a:r>
              <a:rPr lang="en-US" baseline="0" dirty="0" smtClean="0"/>
              <a:t> </a:t>
            </a:r>
            <a:r>
              <a:rPr lang="en-US" baseline="0" dirty="0" err="1" smtClean="0"/>
              <a:t>người</a:t>
            </a:r>
            <a:r>
              <a:rPr lang="en-US" baseline="0" dirty="0" smtClean="0"/>
              <a:t> </a:t>
            </a:r>
            <a:r>
              <a:rPr lang="en-US" baseline="0" dirty="0" err="1" smtClean="0"/>
              <a:t>khai</a:t>
            </a:r>
            <a:r>
              <a:rPr lang="en-US" baseline="0" dirty="0" smtClean="0"/>
              <a:t> </a:t>
            </a:r>
            <a:r>
              <a:rPr lang="en-US" baseline="0" dirty="0" err="1" smtClean="0"/>
              <a:t>triển</a:t>
            </a:r>
            <a:r>
              <a:rPr lang="en-US" baseline="0" dirty="0" smtClean="0"/>
              <a:t> </a:t>
            </a:r>
            <a:r>
              <a:rPr lang="en-US" baseline="0" dirty="0" err="1" smtClean="0"/>
              <a:t>đang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a:t>
            </a:r>
            <a:endParaRPr lang="en-US" dirty="0" smtClean="0"/>
          </a:p>
          <a:p>
            <a:endParaRPr lang="en-US" dirty="0" smtClean="0"/>
          </a:p>
          <a:p>
            <a:r>
              <a:rPr lang="en-US" b="1" dirty="0" smtClean="0"/>
              <a:t>1. Keep tracks of changes: insertion or deletion: </a:t>
            </a:r>
            <a:r>
              <a:rPr lang="vi-VN" dirty="0" smtClean="0"/>
              <a:t>Khi đối tượng dữ liệu được chèn vào và xóa khỏi cơ sở dữ liệu theo thứ tự nhất định, </a:t>
            </a:r>
            <a:r>
              <a:rPr lang="en-US" dirty="0" err="1" smtClean="0"/>
              <a:t>các</a:t>
            </a:r>
            <a:r>
              <a:rPr lang="en-US" baseline="0" dirty="0" smtClean="0"/>
              <a:t> </a:t>
            </a:r>
            <a:r>
              <a:rPr lang="vi-VN" dirty="0" smtClean="0"/>
              <a:t>phương pháp tiếp cận</a:t>
            </a:r>
            <a:r>
              <a:rPr lang="en-US" dirty="0" smtClean="0"/>
              <a:t> </a:t>
            </a:r>
            <a:r>
              <a:rPr lang="en-US" dirty="0" err="1" smtClean="0"/>
              <a:t>nên</a:t>
            </a:r>
            <a:r>
              <a:rPr lang="vi-VN" dirty="0" smtClean="0"/>
              <a:t> liên tục theo dõi các thay đổi.</a:t>
            </a:r>
            <a:endParaRPr lang="en-US" b="1" dirty="0" smtClean="0"/>
          </a:p>
          <a:p>
            <a:r>
              <a:rPr lang="en-US" b="1" dirty="0" smtClean="0"/>
              <a:t>2. For big data: </a:t>
            </a:r>
            <a:r>
              <a:rPr lang="en-US" b="0" dirty="0" err="1" smtClean="0"/>
              <a:t>Dữ</a:t>
            </a:r>
            <a:r>
              <a:rPr lang="en-US" b="0" baseline="0" dirty="0" smtClean="0"/>
              <a:t> </a:t>
            </a:r>
            <a:r>
              <a:rPr lang="en-US" b="0" baseline="0" dirty="0" err="1" smtClean="0"/>
              <a:t>liệu</a:t>
            </a:r>
            <a:r>
              <a:rPr lang="en-US" b="0" baseline="0" dirty="0" smtClean="0"/>
              <a:t> </a:t>
            </a:r>
            <a:r>
              <a:rPr lang="en-US" b="0" baseline="0" dirty="0" err="1" smtClean="0"/>
              <a:t>không</a:t>
            </a:r>
            <a:r>
              <a:rPr lang="en-US" b="0" baseline="0" dirty="0" smtClean="0"/>
              <a:t> </a:t>
            </a:r>
            <a:r>
              <a:rPr lang="en-US" b="0" baseline="0" dirty="0" err="1" smtClean="0"/>
              <a:t>hoàn</a:t>
            </a:r>
            <a:r>
              <a:rPr lang="en-US" b="0" baseline="0" dirty="0" smtClean="0"/>
              <a:t> </a:t>
            </a:r>
            <a:r>
              <a:rPr lang="en-US" b="0" baseline="0" dirty="0" err="1" smtClean="0"/>
              <a:t>toàn</a:t>
            </a:r>
            <a:r>
              <a:rPr lang="en-US" b="0" baseline="0" dirty="0" smtClean="0"/>
              <a:t> </a:t>
            </a:r>
            <a:r>
              <a:rPr lang="en-US" b="0" baseline="0" dirty="0" err="1" smtClean="0"/>
              <a:t>được</a:t>
            </a:r>
            <a:r>
              <a:rPr lang="en-US" b="0" baseline="0" dirty="0" smtClean="0"/>
              <a:t> </a:t>
            </a:r>
            <a:r>
              <a:rPr lang="en-US" b="0" baseline="0" dirty="0" err="1" smtClean="0"/>
              <a:t>lưu</a:t>
            </a:r>
            <a:r>
              <a:rPr lang="en-US" b="0" baseline="0" dirty="0" smtClean="0"/>
              <a:t> </a:t>
            </a:r>
            <a:r>
              <a:rPr lang="en-US" b="0" baseline="0" dirty="0" err="1" smtClean="0"/>
              <a:t>trong</a:t>
            </a:r>
            <a:r>
              <a:rPr lang="en-US" b="0" baseline="0" dirty="0" smtClean="0"/>
              <a:t> </a:t>
            </a:r>
            <a:r>
              <a:rPr lang="en-US" b="0" baseline="0" dirty="0" err="1" smtClean="0"/>
              <a:t>Bộ</a:t>
            </a:r>
            <a:r>
              <a:rPr lang="en-US" b="0" baseline="0" dirty="0" smtClean="0"/>
              <a:t> </a:t>
            </a:r>
            <a:r>
              <a:rPr lang="en-US" b="0" baseline="0" dirty="0" err="1" smtClean="0"/>
              <a:t>nhớ</a:t>
            </a:r>
            <a:r>
              <a:rPr lang="en-US" b="0" baseline="0" dirty="0" smtClean="0"/>
              <a:t> </a:t>
            </a:r>
            <a:r>
              <a:rPr lang="en-US" b="0" baseline="0" dirty="0" err="1" smtClean="0"/>
              <a:t>chính</a:t>
            </a:r>
            <a:r>
              <a:rPr lang="en-US" b="0" baseline="0" dirty="0" smtClean="0"/>
              <a:t>; </a:t>
            </a:r>
            <a:r>
              <a:rPr lang="en-US" b="0" baseline="0" dirty="0" err="1" smtClean="0"/>
              <a:t>vì</a:t>
            </a:r>
            <a:r>
              <a:rPr lang="en-US" b="0" baseline="0" dirty="0" smtClean="0"/>
              <a:t> </a:t>
            </a:r>
            <a:r>
              <a:rPr lang="en-US" b="0" baseline="0" dirty="0" err="1" smtClean="0"/>
              <a:t>vậy</a:t>
            </a:r>
            <a:r>
              <a:rPr lang="en-US" b="0" baseline="0" dirty="0" smtClean="0"/>
              <a:t>, </a:t>
            </a:r>
            <a:r>
              <a:rPr lang="en-US" b="0" baseline="0" dirty="0" err="1" smtClean="0"/>
              <a:t>các</a:t>
            </a:r>
            <a:r>
              <a:rPr lang="en-US" b="0" baseline="0" dirty="0" smtClean="0"/>
              <a:t> p/</a:t>
            </a:r>
            <a:r>
              <a:rPr lang="en-US" b="0" baseline="0" dirty="0" err="1" smtClean="0"/>
              <a:t>pháp</a:t>
            </a:r>
            <a:r>
              <a:rPr lang="en-US" b="0" baseline="0" dirty="0" smtClean="0"/>
              <a:t> </a:t>
            </a:r>
            <a:r>
              <a:rPr lang="en-US" b="0" baseline="0" dirty="0" err="1" smtClean="0"/>
              <a:t>truy</a:t>
            </a:r>
            <a:r>
              <a:rPr lang="en-US" b="0" baseline="0" dirty="0" smtClean="0"/>
              <a:t> </a:t>
            </a:r>
            <a:r>
              <a:rPr lang="en-US" b="0" baseline="0" dirty="0" err="1" smtClean="0"/>
              <a:t>cập</a:t>
            </a:r>
            <a:r>
              <a:rPr lang="en-US" b="0" baseline="0" dirty="0" smtClean="0"/>
              <a:t> </a:t>
            </a:r>
            <a:r>
              <a:rPr lang="en-US" b="0" baseline="0" dirty="0" err="1" smtClean="0"/>
              <a:t>cần</a:t>
            </a:r>
            <a:r>
              <a:rPr lang="en-US" b="0" baseline="0" dirty="0" smtClean="0"/>
              <a:t> </a:t>
            </a:r>
            <a:r>
              <a:rPr lang="en-US" b="0" baseline="0" dirty="0" err="1" smtClean="0"/>
              <a:t>phải</a:t>
            </a:r>
            <a:r>
              <a:rPr lang="en-US" b="0" baseline="0" dirty="0" smtClean="0"/>
              <a:t> </a:t>
            </a:r>
            <a:r>
              <a:rPr lang="en-US" b="0" baseline="0" dirty="0" err="1" smtClean="0"/>
              <a:t>được</a:t>
            </a:r>
            <a:r>
              <a:rPr lang="en-US" b="0" baseline="0" dirty="0" smtClean="0"/>
              <a:t> </a:t>
            </a:r>
            <a:r>
              <a:rPr lang="en-US" b="0" baseline="0" dirty="0" err="1" smtClean="0"/>
              <a:t>tích</a:t>
            </a:r>
            <a:r>
              <a:rPr lang="en-US" b="0" baseline="0" dirty="0" smtClean="0"/>
              <a:t> </a:t>
            </a:r>
            <a:r>
              <a:rPr lang="en-US" b="0" baseline="0" dirty="0" err="1" smtClean="0"/>
              <a:t>hợp</a:t>
            </a:r>
            <a:r>
              <a:rPr lang="en-US" b="0" baseline="0" dirty="0" smtClean="0"/>
              <a:t> </a:t>
            </a:r>
            <a:r>
              <a:rPr lang="en-US" b="0" baseline="0" dirty="0" err="1" smtClean="0"/>
              <a:t>liền</a:t>
            </a:r>
            <a:r>
              <a:rPr lang="en-US" b="0" baseline="0" dirty="0" smtClean="0"/>
              <a:t> </a:t>
            </a:r>
            <a:r>
              <a:rPr lang="en-US" b="0" baseline="0" dirty="0" err="1" smtClean="0"/>
              <a:t>mạch</a:t>
            </a:r>
            <a:r>
              <a:rPr lang="en-US" b="0" baseline="0" dirty="0" smtClean="0"/>
              <a:t> </a:t>
            </a:r>
            <a:r>
              <a:rPr lang="en-US" b="0" baseline="0" dirty="0" err="1" smtClean="0"/>
              <a:t>giữa</a:t>
            </a:r>
            <a:r>
              <a:rPr lang="en-US" b="0" baseline="0" dirty="0" smtClean="0"/>
              <a:t> </a:t>
            </a:r>
            <a:r>
              <a:rPr lang="en-US" b="0" baseline="0" dirty="0" err="1" smtClean="0"/>
              <a:t>Bộ</a:t>
            </a:r>
            <a:r>
              <a:rPr lang="en-US" b="0" baseline="0" dirty="0" smtClean="0"/>
              <a:t> </a:t>
            </a:r>
            <a:r>
              <a:rPr lang="en-US" b="0" baseline="0" dirty="0" err="1" smtClean="0"/>
              <a:t>nhớ</a:t>
            </a:r>
            <a:r>
              <a:rPr lang="en-US" b="0" baseline="0" dirty="0" smtClean="0"/>
              <a:t> </a:t>
            </a:r>
            <a:r>
              <a:rPr lang="en-US" b="0" baseline="0" dirty="0" err="1" smtClean="0"/>
              <a:t>chính</a:t>
            </a:r>
            <a:r>
              <a:rPr lang="en-US" b="0" baseline="0" dirty="0" smtClean="0"/>
              <a:t> </a:t>
            </a:r>
            <a:r>
              <a:rPr lang="en-US" b="0" baseline="0" dirty="0" err="1" smtClean="0"/>
              <a:t>và</a:t>
            </a:r>
            <a:r>
              <a:rPr lang="en-US" b="0" baseline="0" dirty="0" smtClean="0"/>
              <a:t> </a:t>
            </a:r>
            <a:r>
              <a:rPr lang="en-US" b="0" baseline="0" dirty="0" err="1" smtClean="0"/>
              <a:t>bộ</a:t>
            </a:r>
            <a:r>
              <a:rPr lang="en-US" b="0" baseline="0" dirty="0" smtClean="0"/>
              <a:t> </a:t>
            </a:r>
            <a:r>
              <a:rPr lang="en-US" b="0" baseline="0" dirty="0" err="1" smtClean="0"/>
              <a:t>nhớ</a:t>
            </a:r>
            <a:r>
              <a:rPr lang="en-US" b="0" baseline="0" dirty="0" smtClean="0"/>
              <a:t> </a:t>
            </a:r>
            <a:r>
              <a:rPr lang="en-US" b="0" baseline="0" dirty="0" err="1" smtClean="0"/>
              <a:t>thứ</a:t>
            </a:r>
            <a:r>
              <a:rPr lang="en-US" b="0" baseline="0" dirty="0" smtClean="0"/>
              <a:t>.</a:t>
            </a:r>
            <a:endParaRPr lang="en-US" b="1" dirty="0" smtClean="0"/>
          </a:p>
          <a:p>
            <a:r>
              <a:rPr lang="en-US" b="1" dirty="0" smtClean="0"/>
              <a:t>3. </a:t>
            </a:r>
            <a:r>
              <a:rPr lang="en-US" sz="1200" b="1" i="1" kern="1200" dirty="0" smtClean="0">
                <a:solidFill>
                  <a:schemeClr val="tx1"/>
                </a:solidFill>
                <a:effectLst/>
                <a:latin typeface="+mn-lt"/>
                <a:ea typeface="+mn-ea"/>
                <a:cs typeface="+mn-cs"/>
              </a:rPr>
              <a:t>Broad range of supported operations</a:t>
            </a:r>
            <a:endParaRPr lang="en-US" dirty="0" smtClean="0"/>
          </a:p>
          <a:p>
            <a:r>
              <a:rPr lang="en-US" b="1" dirty="0" smtClean="0"/>
              <a:t>4. </a:t>
            </a:r>
            <a:r>
              <a:rPr lang="en-US" sz="1200" b="1" i="1" kern="1200" dirty="0" smtClean="0">
                <a:solidFill>
                  <a:schemeClr val="tx1"/>
                </a:solidFill>
                <a:effectLst/>
                <a:latin typeface="+mn-lt"/>
                <a:ea typeface="+mn-ea"/>
                <a:cs typeface="+mn-cs"/>
              </a:rPr>
              <a:t>Independence of the input data and insertion sequence</a:t>
            </a:r>
            <a:r>
              <a:rPr lang="en-US" b="1" dirty="0" smtClean="0"/>
              <a:t>. </a:t>
            </a:r>
          </a:p>
          <a:p>
            <a:pPr marL="171450" indent="-171450">
              <a:buFontTx/>
              <a:buChar char="-"/>
            </a:pPr>
            <a:r>
              <a:rPr lang="en-US" b="0" baseline="0" dirty="0" err="1" smtClean="0"/>
              <a:t>Sự</a:t>
            </a:r>
            <a:r>
              <a:rPr lang="en-US" b="0" baseline="0" dirty="0" smtClean="0"/>
              <a:t> </a:t>
            </a:r>
            <a:r>
              <a:rPr lang="en-US" b="0" baseline="0" dirty="0" err="1" smtClean="0"/>
              <a:t>độc</a:t>
            </a:r>
            <a:r>
              <a:rPr lang="en-US" b="0" baseline="0" dirty="0" smtClean="0"/>
              <a:t> </a:t>
            </a:r>
            <a:r>
              <a:rPr lang="en-US" b="0" baseline="0" dirty="0" err="1" smtClean="0"/>
              <a:t>lập</a:t>
            </a:r>
            <a:r>
              <a:rPr lang="en-US" b="0" baseline="0" dirty="0" smtClean="0"/>
              <a:t> </a:t>
            </a:r>
            <a:r>
              <a:rPr lang="en-US" b="0" baseline="0" dirty="0" err="1" smtClean="0"/>
              <a:t>các</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đầu</a:t>
            </a:r>
            <a:r>
              <a:rPr lang="en-US" b="0" baseline="0" dirty="0" smtClean="0"/>
              <a:t> </a:t>
            </a:r>
            <a:r>
              <a:rPr lang="en-US" b="0" baseline="0" dirty="0" err="1" smtClean="0"/>
              <a:t>và</a:t>
            </a:r>
            <a:r>
              <a:rPr lang="en-US" b="0" baseline="0" dirty="0" smtClean="0"/>
              <a:t>, </a:t>
            </a:r>
            <a:r>
              <a:rPr lang="en-US" b="0" baseline="0" dirty="0" err="1" smtClean="0"/>
              <a:t>không</a:t>
            </a:r>
            <a:r>
              <a:rPr lang="en-US" b="0" baseline="0" dirty="0" smtClean="0"/>
              <a:t> </a:t>
            </a:r>
            <a:r>
              <a:rPr lang="en-US" b="0" baseline="0" dirty="0" err="1" smtClean="0"/>
              <a:t>theo</a:t>
            </a:r>
            <a:r>
              <a:rPr lang="en-US" b="0" baseline="0" dirty="0" smtClean="0"/>
              <a:t> </a:t>
            </a:r>
            <a:r>
              <a:rPr lang="en-US" b="0" baseline="0" dirty="0" err="1" smtClean="0"/>
              <a:t>thứ</a:t>
            </a:r>
            <a:r>
              <a:rPr lang="en-US" b="0" baseline="0" dirty="0" smtClean="0"/>
              <a:t> </a:t>
            </a:r>
            <a:r>
              <a:rPr lang="en-US" b="0" baseline="0" dirty="0" err="1" smtClean="0"/>
              <a:t>tự</a:t>
            </a:r>
            <a:r>
              <a:rPr lang="en-US" b="0" baseline="0" dirty="0" smtClean="0"/>
              <a:t> </a:t>
            </a:r>
            <a:r>
              <a:rPr lang="en-US" b="0" baseline="0" dirty="0" err="1" smtClean="0"/>
              <a:t>được</a:t>
            </a:r>
            <a:r>
              <a:rPr lang="en-US" b="0" baseline="0" dirty="0" smtClean="0"/>
              <a:t> insert.</a:t>
            </a:r>
          </a:p>
          <a:p>
            <a:pPr marL="0" indent="0">
              <a:buFontTx/>
              <a:buNone/>
            </a:pPr>
            <a:r>
              <a:rPr lang="en-US" b="1" baseline="0" dirty="0" smtClean="0"/>
              <a:t>5. </a:t>
            </a:r>
            <a:r>
              <a:rPr lang="en-US" b="1" baseline="0" dirty="0" err="1" smtClean="0"/>
              <a:t>Sự</a:t>
            </a:r>
            <a:r>
              <a:rPr lang="en-US" b="1" baseline="0" dirty="0" smtClean="0"/>
              <a:t> </a:t>
            </a:r>
            <a:r>
              <a:rPr lang="en-US" b="1" baseline="0" dirty="0" err="1" smtClean="0"/>
              <a:t>đơn</a:t>
            </a:r>
            <a:r>
              <a:rPr lang="en-US" b="1" baseline="0" dirty="0" smtClean="0"/>
              <a:t> </a:t>
            </a:r>
            <a:r>
              <a:rPr lang="en-US" b="1" baseline="0" dirty="0" err="1" smtClean="0"/>
              <a:t>giản</a:t>
            </a:r>
            <a:r>
              <a:rPr lang="en-US" b="1" baseline="0" dirty="0" smtClean="0"/>
              <a:t>: </a:t>
            </a:r>
            <a:r>
              <a:rPr lang="en-US" b="0" baseline="0" dirty="0" err="1" smtClean="0"/>
              <a:t>Các</a:t>
            </a:r>
            <a:r>
              <a:rPr lang="en-US" b="0" baseline="0" dirty="0" smtClean="0"/>
              <a:t> </a:t>
            </a:r>
            <a:r>
              <a:rPr lang="en-US" b="0" baseline="0" dirty="0" err="1" smtClean="0"/>
              <a:t>phương</a:t>
            </a:r>
            <a:r>
              <a:rPr lang="en-US" b="0" baseline="0" dirty="0" smtClean="0"/>
              <a:t> </a:t>
            </a:r>
            <a:r>
              <a:rPr lang="en-US" b="0" baseline="0" dirty="0" err="1" smtClean="0"/>
              <a:t>thức</a:t>
            </a:r>
            <a:r>
              <a:rPr lang="en-US" b="0" baseline="0" dirty="0" smtClean="0"/>
              <a:t> </a:t>
            </a:r>
            <a:r>
              <a:rPr lang="en-US" b="0" baseline="0" dirty="0" err="1" smtClean="0"/>
              <a:t>truy</a:t>
            </a:r>
            <a:r>
              <a:rPr lang="en-US" b="0" baseline="0" dirty="0" smtClean="0"/>
              <a:t> </a:t>
            </a:r>
            <a:r>
              <a:rPr lang="en-US" b="0" baseline="0" dirty="0" err="1" smtClean="0"/>
              <a:t>cập</a:t>
            </a:r>
            <a:r>
              <a:rPr lang="en-US" b="0" baseline="0" dirty="0" smtClean="0"/>
              <a:t> </a:t>
            </a:r>
            <a:r>
              <a:rPr lang="en-US" b="0" baseline="0" dirty="0" err="1" smtClean="0"/>
              <a:t>quá</a:t>
            </a:r>
            <a:r>
              <a:rPr lang="en-US" b="0" baseline="0" dirty="0" smtClean="0"/>
              <a:t> </a:t>
            </a:r>
            <a:r>
              <a:rPr lang="en-US" b="0" baseline="0" dirty="0" err="1" smtClean="0"/>
              <a:t>phức</a:t>
            </a:r>
            <a:r>
              <a:rPr lang="en-US" b="0" baseline="0" dirty="0" smtClean="0"/>
              <a:t> </a:t>
            </a:r>
            <a:r>
              <a:rPr lang="en-US" b="0" baseline="0" dirty="0" err="1" smtClean="0"/>
              <a:t>tạp</a:t>
            </a:r>
            <a:r>
              <a:rPr lang="en-US" b="0" baseline="0" dirty="0" smtClean="0"/>
              <a:t>, </a:t>
            </a:r>
            <a:r>
              <a:rPr lang="en-US" b="0" baseline="0" dirty="0" err="1" smtClean="0"/>
              <a:t>thường</a:t>
            </a:r>
            <a:r>
              <a:rPr lang="en-US" b="0" baseline="0" dirty="0" smtClean="0"/>
              <a:t> </a:t>
            </a:r>
            <a:r>
              <a:rPr lang="en-US" b="0" baseline="0" dirty="0" err="1" smtClean="0"/>
              <a:t>khó</a:t>
            </a:r>
            <a:r>
              <a:rPr lang="en-US" b="0" baseline="0" dirty="0" smtClean="0"/>
              <a:t> </a:t>
            </a:r>
            <a:r>
              <a:rPr lang="en-US" b="0" baseline="0" dirty="0" err="1" smtClean="0"/>
              <a:t>thực</a:t>
            </a:r>
            <a:r>
              <a:rPr lang="en-US" b="0" baseline="0" dirty="0" smtClean="0"/>
              <a:t> </a:t>
            </a:r>
            <a:r>
              <a:rPr lang="en-US" b="0" baseline="0" dirty="0" err="1" smtClean="0"/>
              <a:t>hiện</a:t>
            </a:r>
            <a:r>
              <a:rPr lang="en-US" b="0" baseline="0" dirty="0" smtClean="0"/>
              <a:t>/</a:t>
            </a:r>
            <a:r>
              <a:rPr lang="en-US" b="0" baseline="0" dirty="0" err="1" smtClean="0"/>
              <a:t>áp</a:t>
            </a:r>
            <a:r>
              <a:rPr lang="en-US" b="0" baseline="0" dirty="0" smtClean="0"/>
              <a:t> </a:t>
            </a:r>
            <a:r>
              <a:rPr lang="en-US" b="0" baseline="0" dirty="0" err="1" smtClean="0"/>
              <a:t>dụng</a:t>
            </a:r>
            <a:r>
              <a:rPr lang="en-US" b="0" baseline="0" dirty="0" smtClean="0"/>
              <a:t>, </a:t>
            </a:r>
            <a:r>
              <a:rPr lang="en-US" b="0" baseline="0" dirty="0" err="1" smtClean="0"/>
              <a:t>dễ</a:t>
            </a:r>
            <a:r>
              <a:rPr lang="en-US" b="0" baseline="0" dirty="0" smtClean="0"/>
              <a:t> </a:t>
            </a:r>
            <a:r>
              <a:rPr lang="en-US" b="0" baseline="0" dirty="0" err="1" smtClean="0"/>
              <a:t>bị</a:t>
            </a:r>
            <a:r>
              <a:rPr lang="en-US" b="0" baseline="0" dirty="0" smtClean="0"/>
              <a:t> </a:t>
            </a:r>
            <a:r>
              <a:rPr lang="en-US" b="0" baseline="0" dirty="0" err="1" smtClean="0"/>
              <a:t>lỗi</a:t>
            </a:r>
            <a:r>
              <a:rPr lang="en-US" b="0" baseline="0" dirty="0" smtClean="0"/>
              <a:t>; </a:t>
            </a:r>
            <a:r>
              <a:rPr lang="en-US" b="0" baseline="0" dirty="0" err="1" smtClean="0"/>
              <a:t>khó</a:t>
            </a:r>
            <a:r>
              <a:rPr lang="en-US" b="0" baseline="0" dirty="0" smtClean="0"/>
              <a:t> </a:t>
            </a:r>
            <a:r>
              <a:rPr lang="en-US" b="0" baseline="0" dirty="0" err="1" smtClean="0"/>
              <a:t>triển</a:t>
            </a:r>
            <a:r>
              <a:rPr lang="en-US" b="0" baseline="0" dirty="0" smtClean="0"/>
              <a:t> </a:t>
            </a:r>
            <a:r>
              <a:rPr lang="en-US" b="0" baseline="0" dirty="0" err="1" smtClean="0"/>
              <a:t>khai</a:t>
            </a:r>
            <a:r>
              <a:rPr lang="en-US" b="0" baseline="0" dirty="0" smtClean="0"/>
              <a:t> </a:t>
            </a:r>
            <a:r>
              <a:rPr lang="en-US" b="0" baseline="0" dirty="0" err="1" smtClean="0"/>
              <a:t>cho</a:t>
            </a:r>
            <a:r>
              <a:rPr lang="en-US" b="0" baseline="0" dirty="0" smtClean="0"/>
              <a:t> </a:t>
            </a:r>
            <a:r>
              <a:rPr lang="en-US" b="0" baseline="0" dirty="0" err="1" smtClean="0"/>
              <a:t>các</a:t>
            </a:r>
            <a:r>
              <a:rPr lang="en-US" b="0" baseline="0" dirty="0" smtClean="0"/>
              <a:t> </a:t>
            </a:r>
            <a:r>
              <a:rPr lang="en-US" b="0" baseline="0" dirty="0" err="1" smtClean="0"/>
              <a:t>ứng</a:t>
            </a:r>
            <a:r>
              <a:rPr lang="en-US" b="0" baseline="0" dirty="0" smtClean="0"/>
              <a:t> </a:t>
            </a:r>
            <a:r>
              <a:rPr lang="en-US" b="0" baseline="0" dirty="0" err="1" smtClean="0"/>
              <a:t>dụng</a:t>
            </a:r>
            <a:r>
              <a:rPr lang="en-US" b="0" baseline="0" dirty="0" smtClean="0"/>
              <a:t> ở </a:t>
            </a:r>
            <a:r>
              <a:rPr lang="en-US" b="0" baseline="0" dirty="0" err="1" smtClean="0"/>
              <a:t>quy</a:t>
            </a:r>
            <a:r>
              <a:rPr lang="en-US" b="0" baseline="0" dirty="0" smtClean="0"/>
              <a:t> </a:t>
            </a:r>
            <a:r>
              <a:rPr lang="en-US" b="0" baseline="0" dirty="0" err="1" smtClean="0"/>
              <a:t>mô</a:t>
            </a:r>
            <a:r>
              <a:rPr lang="en-US" b="0" baseline="0" dirty="0" smtClean="0"/>
              <a:t> </a:t>
            </a:r>
            <a:r>
              <a:rPr lang="en-US" b="0" baseline="0" dirty="0" err="1" smtClean="0"/>
              <a:t>lớn</a:t>
            </a:r>
            <a:r>
              <a:rPr lang="en-US" b="0" baseline="0" dirty="0" smtClean="0"/>
              <a:t>.</a:t>
            </a:r>
          </a:p>
          <a:p>
            <a:pPr marL="0" indent="0">
              <a:buFontTx/>
              <a:buNone/>
            </a:pPr>
            <a:r>
              <a:rPr lang="en-US" b="1" baseline="0" dirty="0" smtClean="0"/>
              <a:t>6. </a:t>
            </a:r>
            <a:r>
              <a:rPr lang="en-US" b="1" baseline="0" dirty="0" err="1" smtClean="0"/>
              <a:t>Khả</a:t>
            </a:r>
            <a:r>
              <a:rPr lang="en-US" b="1" baseline="0" dirty="0" smtClean="0"/>
              <a:t> </a:t>
            </a:r>
            <a:r>
              <a:rPr lang="en-US" b="1" baseline="0" dirty="0" err="1" smtClean="0"/>
              <a:t>năng</a:t>
            </a:r>
            <a:r>
              <a:rPr lang="en-US" b="1" baseline="0" dirty="0" smtClean="0"/>
              <a:t> </a:t>
            </a:r>
            <a:r>
              <a:rPr lang="en-US" b="1" baseline="0" dirty="0" err="1" smtClean="0"/>
              <a:t>mở</a:t>
            </a:r>
            <a:r>
              <a:rPr lang="en-US" b="1" baseline="0" dirty="0" smtClean="0"/>
              <a:t> </a:t>
            </a:r>
            <a:r>
              <a:rPr lang="en-US" b="1" baseline="0" dirty="0" err="1" smtClean="0"/>
              <a:t>rộng</a:t>
            </a:r>
            <a:r>
              <a:rPr lang="en-US" b="1" baseline="0" dirty="0" smtClean="0"/>
              <a:t>: </a:t>
            </a:r>
            <a:r>
              <a:rPr lang="vi-VN" dirty="0" smtClean="0"/>
              <a:t>Phương pháp truy cập nên thích nghi tốt với sự phát triển cơ sở dữ liệu.</a:t>
            </a:r>
            <a:endParaRPr lang="en-US" b="1" dirty="0" smtClean="0"/>
          </a:p>
          <a:p>
            <a:r>
              <a:rPr lang="en-US" b="1" dirty="0" smtClean="0"/>
              <a:t>7. Time efficiency:</a:t>
            </a:r>
            <a:r>
              <a:rPr lang="en-US" b="0" baseline="0" dirty="0" smtClean="0"/>
              <a:t> </a:t>
            </a:r>
            <a:r>
              <a:rPr lang="en-US" b="0" baseline="0" dirty="0" err="1" smtClean="0"/>
              <a:t>thời</a:t>
            </a:r>
            <a:r>
              <a:rPr lang="en-US" b="0" baseline="0" dirty="0" smtClean="0"/>
              <a:t> </a:t>
            </a:r>
            <a:r>
              <a:rPr lang="en-US" b="0" baseline="0" dirty="0" err="1" smtClean="0"/>
              <a:t>gian</a:t>
            </a:r>
            <a:r>
              <a:rPr lang="en-US" b="0" baseline="0" dirty="0" smtClean="0"/>
              <a:t> </a:t>
            </a:r>
            <a:r>
              <a:rPr lang="en-US" b="0" baseline="0" dirty="0" err="1" smtClean="0"/>
              <a:t>hiệu</a:t>
            </a:r>
            <a:r>
              <a:rPr lang="en-US" b="0" baseline="0" dirty="0" smtClean="0"/>
              <a:t> </a:t>
            </a:r>
            <a:r>
              <a:rPr lang="en-US" b="0" baseline="0" dirty="0" err="1" smtClean="0"/>
              <a:t>quả</a:t>
            </a:r>
            <a:r>
              <a:rPr lang="en-US" b="0" baseline="0" dirty="0" smtClean="0"/>
              <a:t>. </a:t>
            </a:r>
            <a:r>
              <a:rPr lang="en-US" b="0" baseline="0" dirty="0" err="1" smtClean="0"/>
              <a:t>Việc</a:t>
            </a:r>
            <a:r>
              <a:rPr lang="en-US" b="0" baseline="0" dirty="0" smtClean="0"/>
              <a:t> </a:t>
            </a:r>
            <a:r>
              <a:rPr lang="en-US" b="0" baseline="0" dirty="0" err="1" smtClean="0"/>
              <a:t>tìm</a:t>
            </a:r>
            <a:r>
              <a:rPr lang="en-US" b="0" baseline="0" dirty="0" smtClean="0"/>
              <a:t> </a:t>
            </a:r>
            <a:r>
              <a:rPr lang="en-US" b="0" baseline="0" dirty="0" err="1" smtClean="0"/>
              <a:t>kiếm</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không</a:t>
            </a:r>
            <a:r>
              <a:rPr lang="en-US" b="0" baseline="0" dirty="0" smtClean="0"/>
              <a:t> </a:t>
            </a:r>
            <a:r>
              <a:rPr lang="en-US" b="0" baseline="0" dirty="0" err="1" smtClean="0"/>
              <a:t>gian</a:t>
            </a:r>
            <a:r>
              <a:rPr lang="en-US" b="0" baseline="0" dirty="0" smtClean="0"/>
              <a:t> </a:t>
            </a:r>
            <a:r>
              <a:rPr lang="en-US" b="0" baseline="0" dirty="0" err="1" smtClean="0"/>
              <a:t>phải</a:t>
            </a:r>
            <a:r>
              <a:rPr lang="en-US" b="0" baseline="0" dirty="0" smtClean="0"/>
              <a:t> </a:t>
            </a:r>
            <a:r>
              <a:rPr lang="en-US" b="0" baseline="0" dirty="0" err="1" smtClean="0"/>
              <a:t>nhanh</a:t>
            </a:r>
            <a:r>
              <a:rPr lang="en-US" b="0" baseline="0" dirty="0" smtClean="0"/>
              <a:t>.</a:t>
            </a:r>
            <a:endParaRPr lang="en-US" b="1" dirty="0" smtClean="0"/>
          </a:p>
          <a:p>
            <a:r>
              <a:rPr lang="en-US" b="1" dirty="0" smtClean="0"/>
              <a:t>8.</a:t>
            </a:r>
            <a:r>
              <a:rPr lang="en-US" b="1" baseline="0" dirty="0" smtClean="0"/>
              <a:t> </a:t>
            </a:r>
            <a:r>
              <a:rPr lang="en-US" b="1" baseline="0" dirty="0" err="1" smtClean="0"/>
              <a:t>Hiệu</a:t>
            </a:r>
            <a:r>
              <a:rPr lang="en-US" b="1" baseline="0" dirty="0" smtClean="0"/>
              <a:t> </a:t>
            </a:r>
            <a:r>
              <a:rPr lang="en-US" b="1" baseline="0" dirty="0" err="1" smtClean="0"/>
              <a:t>quả</a:t>
            </a:r>
            <a:r>
              <a:rPr lang="en-US" b="1" baseline="0" dirty="0" smtClean="0"/>
              <a:t> </a:t>
            </a:r>
            <a:r>
              <a:rPr lang="en-US" b="1" baseline="0" dirty="0" err="1" smtClean="0"/>
              <a:t>không</a:t>
            </a:r>
            <a:r>
              <a:rPr lang="en-US" b="1" baseline="0" dirty="0" smtClean="0"/>
              <a:t> </a:t>
            </a:r>
            <a:r>
              <a:rPr lang="en-US" b="1" baseline="0" dirty="0" err="1" smtClean="0"/>
              <a:t>gian</a:t>
            </a:r>
            <a:r>
              <a:rPr lang="en-US" b="1" baseline="0" dirty="0" smtClean="0"/>
              <a:t>: </a:t>
            </a:r>
            <a:r>
              <a:rPr lang="en-US" dirty="0" err="1" smtClean="0"/>
              <a:t>Chỉ</a:t>
            </a:r>
            <a:r>
              <a:rPr lang="en-US" baseline="0" dirty="0" smtClean="0"/>
              <a:t> </a:t>
            </a:r>
            <a:r>
              <a:rPr lang="en-US" baseline="0" dirty="0" err="1" smtClean="0"/>
              <a:t>mục</a:t>
            </a:r>
            <a:r>
              <a:rPr lang="en-US" baseline="0" dirty="0" smtClean="0"/>
              <a:t> </a:t>
            </a:r>
            <a:r>
              <a:rPr lang="vi-VN" dirty="0" smtClean="0"/>
              <a:t>nên có kích thước nhỏ so với các dữ liệu được giải quyết và do đó đảm bảo sử dụng lưu trữ nhất định.</a:t>
            </a:r>
            <a:endParaRPr lang="en-US" b="1"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t>9. </a:t>
            </a:r>
            <a:r>
              <a:rPr lang="en-US" b="1" dirty="0" err="1" smtClean="0"/>
              <a:t>Truy</a:t>
            </a:r>
            <a:r>
              <a:rPr lang="en-US" b="1" dirty="0" smtClean="0"/>
              <a:t> </a:t>
            </a:r>
            <a:r>
              <a:rPr lang="en-US" b="1" dirty="0" err="1" smtClean="0"/>
              <a:t>cập</a:t>
            </a:r>
            <a:r>
              <a:rPr lang="en-US" b="1" baseline="0" dirty="0" smtClean="0"/>
              <a:t> </a:t>
            </a:r>
            <a:r>
              <a:rPr lang="en-US" b="1" baseline="0" dirty="0" err="1" smtClean="0"/>
              <a:t>đồng</a:t>
            </a:r>
            <a:r>
              <a:rPr lang="en-US" b="1" baseline="0" dirty="0" smtClean="0"/>
              <a:t> </a:t>
            </a:r>
            <a:r>
              <a:rPr lang="en-US" b="1" baseline="0" dirty="0" err="1" smtClean="0"/>
              <a:t>thời</a:t>
            </a:r>
            <a:r>
              <a:rPr lang="en-US" b="1" baseline="0" dirty="0" smtClean="0"/>
              <a:t> </a:t>
            </a:r>
            <a:r>
              <a:rPr lang="en-US" b="1" baseline="0" dirty="0" err="1" smtClean="0"/>
              <a:t>và</a:t>
            </a:r>
            <a:r>
              <a:rPr lang="en-US" b="1" baseline="0" dirty="0" smtClean="0"/>
              <a:t> </a:t>
            </a:r>
            <a:r>
              <a:rPr lang="en-US" b="1" baseline="0" dirty="0" err="1" smtClean="0"/>
              <a:t>khả</a:t>
            </a:r>
            <a:r>
              <a:rPr lang="en-US" b="1" baseline="0" dirty="0" smtClean="0"/>
              <a:t> </a:t>
            </a:r>
            <a:r>
              <a:rPr lang="en-US" b="1" baseline="0" dirty="0" err="1" smtClean="0"/>
              <a:t>năng</a:t>
            </a:r>
            <a:r>
              <a:rPr lang="en-US" b="1" baseline="0" dirty="0" smtClean="0"/>
              <a:t> </a:t>
            </a:r>
            <a:r>
              <a:rPr lang="en-US" b="1" baseline="0" dirty="0" err="1" smtClean="0"/>
              <a:t>phục</a:t>
            </a:r>
            <a:r>
              <a:rPr lang="en-US" b="1" baseline="0" dirty="0" smtClean="0"/>
              <a:t> </a:t>
            </a:r>
            <a:r>
              <a:rPr lang="en-US" b="1" baseline="0" dirty="0" err="1" smtClean="0"/>
              <a:t>hồi</a:t>
            </a:r>
            <a:r>
              <a:rPr lang="en-US" b="1" baseline="0" dirty="0" smtClean="0"/>
              <a:t>: </a:t>
            </a:r>
            <a:r>
              <a:rPr lang="vi-VN" dirty="0" smtClean="0"/>
              <a:t>Trong cơ sở dữ liệu hiện đại mà nhiều người dùng đồng thời cập nhật</a:t>
            </a:r>
            <a:r>
              <a:rPr lang="en-US" dirty="0" smtClean="0"/>
              <a:t>;</a:t>
            </a:r>
            <a:r>
              <a:rPr lang="vi-VN" dirty="0" smtClean="0"/>
              <a:t> tải về, và chèn dữ liệu, phương pháp truy cập sẽ cung cấp các kỹ thuật mạnh mẽ để quản lý giao dịch</a:t>
            </a:r>
            <a:endParaRPr lang="en-US" sz="1200" u="none" strike="noStrike" kern="1200" dirty="0" smtClean="0">
              <a:solidFill>
                <a:schemeClr val="tx1"/>
              </a:solidFill>
              <a:effectLst/>
              <a:latin typeface="+mn-lt"/>
              <a:ea typeface="+mn-ea"/>
              <a:cs typeface="+mn-cs"/>
            </a:endParaRPr>
          </a:p>
          <a:p>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Capacity: 4points/ bucket</a:t>
            </a:r>
          </a:p>
          <a:p>
            <a:r>
              <a:rPr lang="en-US" dirty="0" smtClean="0"/>
              <a:t>Data point displayed in the directory for demonstration only, not actually stored there.</a:t>
            </a:r>
          </a:p>
          <a:p>
            <a:r>
              <a:rPr lang="en-US" dirty="0" smtClean="0"/>
              <a:t>4 directory for the same page: bot left </a:t>
            </a:r>
          </a:p>
        </p:txBody>
      </p:sp>
      <p:sp>
        <p:nvSpPr>
          <p:cNvPr id="4" name="Slide Number Placeholder 3"/>
          <p:cNvSpPr>
            <a:spLocks noGrp="1"/>
          </p:cNvSpPr>
          <p:nvPr>
            <p:ph type="sldNum" sz="quarter" idx="10"/>
          </p:nvPr>
        </p:nvSpPr>
        <p:spPr/>
        <p:txBody>
          <a:bodyPr/>
          <a:lstStyle/>
          <a:p>
            <a:fld id="{7FFA90E5-467D-E24C-9439-320B1E1C323A}" type="slidenum">
              <a:rPr lang="en-US" smtClean="0"/>
              <a:t>34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Insert data: Could lead to bucket overflow or underflow in one</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Make the shift permanent if the number of buckets is minimized</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38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bucket: max 4 points</a:t>
            </a:r>
          </a:p>
        </p:txBody>
      </p:sp>
      <p:sp>
        <p:nvSpPr>
          <p:cNvPr id="4" name="Slide Number Placeholder 3"/>
          <p:cNvSpPr>
            <a:spLocks noGrp="1"/>
          </p:cNvSpPr>
          <p:nvPr>
            <p:ph type="sldNum" sz="quarter" idx="10"/>
          </p:nvPr>
        </p:nvSpPr>
        <p:spPr/>
        <p:txBody>
          <a:bodyPr/>
          <a:lstStyle/>
          <a:p>
            <a:fld id="{7FFA90E5-467D-E24C-9439-320B1E1C323A}" type="slidenum">
              <a:rPr lang="en-US" smtClean="0"/>
              <a:t>39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41</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42</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PAMs:</a:t>
            </a:r>
            <a:r>
              <a:rPr lang="en-US" baseline="0" dirty="0" smtClean="0"/>
              <a:t> </a:t>
            </a:r>
            <a:r>
              <a:rPr lang="vi-VN" dirty="0" smtClean="0"/>
              <a:t>Những điểm có thể được nhúng vào trong hai hoặc nhiều kích thước</a:t>
            </a:r>
            <a:r>
              <a:rPr lang="en-US" dirty="0" smtClean="0"/>
              <a:t>.</a:t>
            </a:r>
          </a:p>
          <a:p>
            <a:endParaRPr lang="en-US" dirty="0" smtClean="0"/>
          </a:p>
          <a:p>
            <a:r>
              <a:rPr lang="en-US" dirty="0" smtClean="0"/>
              <a:t>SAMs:</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first 3 rectangles: R1: R2, R5, R6</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then R3 and R4 in R2 and R5</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representation as bit interleaving </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 = universe</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a point search may require traversal of entire directory in depth-first manner</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Cons: incompatible index partitions can not be joined without re-computing the codes of at least one of the indices</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49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800" dirty="0" smtClean="0">
                <a:latin typeface="Comic Sans MS" charset="0"/>
                <a:cs typeface="+mn-cs"/>
              </a:rPr>
              <a:t>Previous methods are for points, not for objects with extension.</a:t>
            </a:r>
            <a:r>
              <a:rPr lang="en-US" sz="1800" baseline="0" dirty="0" smtClean="0">
                <a:latin typeface="Comic Sans MS" charset="0"/>
                <a:cs typeface="+mn-cs"/>
              </a:rPr>
              <a:t> </a:t>
            </a:r>
          </a:p>
          <a:p>
            <a:pPr>
              <a:defRPr/>
            </a:pPr>
            <a:r>
              <a:rPr lang="en-US" sz="1800" dirty="0" smtClean="0">
                <a:latin typeface="Comic Sans MS" charset="0"/>
                <a:cs typeface="+mn-cs"/>
              </a:rPr>
              <a:t>How to do objects with extension? modifying point access methods</a:t>
            </a:r>
            <a:endParaRPr lang="en-US" sz="1600" dirty="0" smtClean="0">
              <a:latin typeface="Comic Sans MS" charset="0"/>
            </a:endParaRPr>
          </a:p>
          <a:p>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51</a:t>
            </a:fld>
            <a:endParaRPr lang="en-US"/>
          </a:p>
        </p:txBody>
      </p:sp>
    </p:spTree>
    <p:extLst>
      <p:ext uri="{BB962C8B-B14F-4D97-AF65-F5344CB8AC3E}">
        <p14:creationId xmlns:p14="http://schemas.microsoft.com/office/powerpoint/2010/main" val="724027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points pi</a:t>
            </a:r>
          </a:p>
          <a:p>
            <a:r>
              <a:rPr lang="en-US" dirty="0" smtClean="0"/>
              <a:t>10 polygon </a:t>
            </a:r>
            <a:r>
              <a:rPr lang="en-US" dirty="0" err="1" smtClean="0"/>
              <a:t>ri</a:t>
            </a:r>
            <a:r>
              <a:rPr lang="en-US" dirty="0" smtClean="0"/>
              <a:t>: centroid ci &amp; minimum bounding box MBB mi </a:t>
            </a:r>
            <a:endParaRPr lang="en-US" dirty="0"/>
          </a:p>
        </p:txBody>
      </p:sp>
      <p:sp>
        <p:nvSpPr>
          <p:cNvPr id="4" name="Slide Number Placeholder 3"/>
          <p:cNvSpPr>
            <a:spLocks noGrp="1"/>
          </p:cNvSpPr>
          <p:nvPr>
            <p:ph type="sldNum" sz="quarter" idx="10"/>
          </p:nvPr>
        </p:nvSpPr>
        <p:spPr/>
        <p:txBody>
          <a:bodyPr/>
          <a:lstStyle/>
          <a:p>
            <a:fld id="{7FFA90E5-467D-E24C-9439-320B1E1C323A}" type="slidenum">
              <a:rPr lang="en-US" smtClean="0"/>
              <a:t>52</a:t>
            </a:fld>
            <a:endParaRPr lang="en-US"/>
          </a:p>
        </p:txBody>
      </p:sp>
    </p:spTree>
    <p:extLst>
      <p:ext uri="{BB962C8B-B14F-4D97-AF65-F5344CB8AC3E}">
        <p14:creationId xmlns:p14="http://schemas.microsoft.com/office/powerpoint/2010/main" val="2144876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20000"/>
              </a:spcBef>
              <a:buFontTx/>
              <a:buNone/>
              <a:defRPr/>
            </a:pPr>
            <a:r>
              <a:rPr lang="en-US" sz="2000" dirty="0" smtClean="0">
                <a:cs typeface="+mn-cs"/>
              </a:rPr>
              <a:t>Transformation:</a:t>
            </a:r>
            <a:r>
              <a:rPr lang="en-US" sz="1800" baseline="0" dirty="0" smtClean="0">
                <a:cs typeface="+mn-cs"/>
              </a:rPr>
              <a:t> </a:t>
            </a:r>
          </a:p>
          <a:p>
            <a:pPr marL="0" indent="0">
              <a:spcBef>
                <a:spcPct val="20000"/>
              </a:spcBef>
              <a:buFontTx/>
              <a:buNone/>
              <a:defRPr/>
            </a:pPr>
            <a:r>
              <a:rPr lang="en-US" sz="1800" baseline="0" dirty="0" smtClean="0">
                <a:cs typeface="+mn-cs"/>
              </a:rPr>
              <a:t>	</a:t>
            </a:r>
            <a:r>
              <a:rPr lang="en-US" sz="1600" dirty="0" smtClean="0">
                <a:cs typeface="+mn-cs"/>
              </a:rPr>
              <a:t>transform object to different representation </a:t>
            </a:r>
          </a:p>
          <a:p>
            <a:pPr marL="457200" lvl="1" indent="0">
              <a:spcBef>
                <a:spcPct val="20000"/>
              </a:spcBef>
              <a:buFontTx/>
              <a:buNone/>
              <a:defRPr/>
            </a:pPr>
            <a:r>
              <a:rPr lang="en-US" sz="1600" dirty="0" smtClean="0">
                <a:cs typeface="+mn-cs"/>
              </a:rPr>
              <a:t>then use PAMs or one-dimensional access methods</a:t>
            </a:r>
          </a:p>
          <a:p>
            <a:pPr marL="742950" lvl="1" indent="-285750">
              <a:spcBef>
                <a:spcPct val="20000"/>
              </a:spcBef>
              <a:buFontTx/>
              <a:buChar char="–"/>
              <a:defRPr/>
            </a:pPr>
            <a:endParaRPr lang="en-US" sz="1600" dirty="0" smtClean="0">
              <a:cs typeface="+mn-cs"/>
            </a:endParaRPr>
          </a:p>
          <a:p>
            <a:pPr marL="285750" lvl="0" indent="-285750">
              <a:spcBef>
                <a:spcPct val="20000"/>
              </a:spcBef>
              <a:buFontTx/>
              <a:buChar char="–"/>
              <a:defRPr/>
            </a:pPr>
            <a:r>
              <a:rPr lang="en-US" sz="1600" dirty="0" smtClean="0">
                <a:cs typeface="+mn-cs"/>
              </a:rPr>
              <a:t>possible options:</a:t>
            </a:r>
          </a:p>
          <a:p>
            <a:pPr marL="685800" lvl="1" indent="-228600">
              <a:spcBef>
                <a:spcPct val="20000"/>
              </a:spcBef>
              <a:buFontTx/>
              <a:buChar char="•"/>
              <a:defRPr/>
            </a:pPr>
            <a:r>
              <a:rPr lang="en-US" sz="1600" dirty="0" smtClean="0">
                <a:cs typeface="+mn-cs"/>
              </a:rPr>
              <a:t>transform each object to higher dimensional point</a:t>
            </a:r>
          </a:p>
          <a:p>
            <a:pPr marL="685800" lvl="1" indent="-228600">
              <a:spcBef>
                <a:spcPct val="20000"/>
              </a:spcBef>
              <a:buFontTx/>
              <a:buChar char="•"/>
              <a:defRPr/>
            </a:pPr>
            <a:r>
              <a:rPr lang="en-US" sz="1600" dirty="0" smtClean="0">
                <a:cs typeface="+mn-cs"/>
              </a:rPr>
              <a:t>transform object to one-dimensional intervals using space-filling curves</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Đối tượng o: được xác định bởi một số thuộc tính không gian và một thuộc tính của một số loại dữ liệu không gian. </a:t>
            </a:r>
            <a:br>
              <a:rPr lang="vi-VN" dirty="0" smtClean="0"/>
            </a:br>
            <a:r>
              <a:rPr lang="en-US" dirty="0" smtClean="0"/>
              <a:t>O.G:</a:t>
            </a:r>
            <a:r>
              <a:rPr lang="vi-VN" dirty="0" smtClean="0"/>
              <a:t>  </a:t>
            </a:r>
            <a:r>
              <a:rPr lang="en-US" dirty="0" err="1" smtClean="0"/>
              <a:t>miền</a:t>
            </a:r>
            <a:r>
              <a:rPr lang="vi-VN" dirty="0" smtClean="0"/>
              <a:t> Không gian</a:t>
            </a:r>
            <a:r>
              <a:rPr lang="en-US" dirty="0" smtClean="0"/>
              <a:t> </a:t>
            </a:r>
            <a:r>
              <a:rPr lang="en-US" dirty="0" err="1" smtClean="0"/>
              <a:t>lưu</a:t>
            </a:r>
            <a:r>
              <a:rPr lang="en-US" baseline="0" dirty="0" smtClean="0"/>
              <a:t> </a:t>
            </a:r>
            <a:r>
              <a:rPr lang="en-US" baseline="0" dirty="0" err="1" smtClean="0"/>
              <a:t>trữ</a:t>
            </a:r>
            <a:r>
              <a:rPr lang="en-US" baseline="0" dirty="0" smtClean="0"/>
              <a:t> </a:t>
            </a:r>
            <a:r>
              <a:rPr lang="en-US" baseline="0" dirty="0" err="1" smtClean="0"/>
              <a:t>của</a:t>
            </a:r>
            <a:r>
              <a:rPr lang="en-US" baseline="0" dirty="0" smtClean="0"/>
              <a:t> </a:t>
            </a:r>
            <a:r>
              <a:rPr lang="vi-VN" dirty="0" smtClean="0"/>
              <a:t>đối tượng</a:t>
            </a:r>
            <a:r>
              <a:rPr lang="en-US" dirty="0" smtClean="0"/>
              <a:t> o.</a:t>
            </a:r>
          </a:p>
        </p:txBody>
      </p:sp>
      <p:sp>
        <p:nvSpPr>
          <p:cNvPr id="4" name="Slide Number Placeholder 3"/>
          <p:cNvSpPr>
            <a:spLocks noGrp="1"/>
          </p:cNvSpPr>
          <p:nvPr>
            <p:ph type="sldNum" sz="quarter" idx="10"/>
          </p:nvPr>
        </p:nvSpPr>
        <p:spPr/>
        <p:txBody>
          <a:bodyPr/>
          <a:lstStyle/>
          <a:p>
            <a:fld id="{7FFA90E5-467D-E24C-9439-320B1E1C323A}" type="slidenum">
              <a:rPr lang="en-US" smtClean="0"/>
              <a:t>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9 regions, different shapes and sizes</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if </a:t>
            </a:r>
            <a:r>
              <a:rPr lang="en-US" dirty="0" err="1" smtClean="0"/>
              <a:t>peano</a:t>
            </a:r>
            <a:r>
              <a:rPr lang="en-US" dirty="0" smtClean="0"/>
              <a:t> code z1 if a prefix of z2, then region corresponding to z1 is enclosed in z2</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minor problem: ambiguity during insertion, any subspace could be picked to enlarge</a:t>
            </a:r>
          </a:p>
          <a:p>
            <a:pPr lvl="0"/>
            <a:r>
              <a:rPr lang="en-US" dirty="0" smtClean="0"/>
              <a:t>solution: </a:t>
            </a:r>
          </a:p>
          <a:p>
            <a:pPr lvl="0"/>
            <a:r>
              <a:rPr lang="en-US" dirty="0" smtClean="0"/>
              <a:t>pick subspace that causes minimal additional overlap</a:t>
            </a:r>
            <a:r>
              <a:rPr lang="en-US" baseline="0" dirty="0" smtClean="0"/>
              <a:t> </a:t>
            </a:r>
            <a:r>
              <a:rPr lang="en-US" dirty="0" smtClean="0"/>
              <a:t>or the one that requires least enlargement</a:t>
            </a:r>
            <a:r>
              <a:rPr lang="en-US" baseline="0" dirty="0" smtClean="0"/>
              <a:t> </a:t>
            </a:r>
            <a:r>
              <a:rPr lang="en-US" dirty="0" smtClean="0"/>
              <a:t>or takes less time</a:t>
            </a:r>
          </a:p>
          <a:p>
            <a:pPr marL="0" marR="0" lvl="2" indent="-45720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 ensures efficient storage</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 maximum number of entries per page</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57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A point query with search point X results in two paths:</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R8 &gt; R4 &gt; m7</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R7 &gt; R3 &gt; m5</a:t>
            </a:r>
          </a:p>
        </p:txBody>
      </p:sp>
      <p:sp>
        <p:nvSpPr>
          <p:cNvPr id="4" name="Slide Number Placeholder 3"/>
          <p:cNvSpPr>
            <a:spLocks noGrp="1"/>
          </p:cNvSpPr>
          <p:nvPr>
            <p:ph type="sldNum" sz="quarter" idx="10"/>
          </p:nvPr>
        </p:nvSpPr>
        <p:spPr/>
        <p:txBody>
          <a:bodyPr/>
          <a:lstStyle/>
          <a:p>
            <a:fld id="{7FFA90E5-467D-E24C-9439-320B1E1C323A}" type="slidenum">
              <a:rPr lang="en-US" smtClean="0"/>
              <a:t>58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 ensures efficient storage</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 maximum number of entries per page</a:t>
            </a:r>
          </a:p>
        </p:txBody>
      </p:sp>
      <p:sp>
        <p:nvSpPr>
          <p:cNvPr id="4" name="Slide Number Placeholder 3"/>
          <p:cNvSpPr>
            <a:spLocks noGrp="1"/>
          </p:cNvSpPr>
          <p:nvPr>
            <p:ph type="sldNum" sz="quarter" idx="10"/>
          </p:nvPr>
        </p:nvSpPr>
        <p:spPr/>
        <p:txBody>
          <a:bodyPr/>
          <a:lstStyle/>
          <a:p>
            <a:fld id="{7FFA90E5-467D-E24C-9439-320B1E1C323A}" type="slidenum">
              <a:rPr lang="en-US" smtClean="0"/>
              <a:t>59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experimental results: m=10 good for d=2 (5 times more space)</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61</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62</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Combine advantages of R*-tree and cell tree</a:t>
            </a:r>
          </a:p>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pentagon and hexagon offer best tradeoff</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63</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experimental results: m=10 good for d=2 (5 times more space)</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66</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m7 clipped and inserted into 2 nodes</a:t>
            </a:r>
          </a:p>
        </p:txBody>
      </p:sp>
      <p:sp>
        <p:nvSpPr>
          <p:cNvPr id="4" name="Slide Number Placeholder 3"/>
          <p:cNvSpPr>
            <a:spLocks noGrp="1"/>
          </p:cNvSpPr>
          <p:nvPr>
            <p:ph type="sldNum" sz="quarter" idx="10"/>
          </p:nvPr>
        </p:nvSpPr>
        <p:spPr/>
        <p:txBody>
          <a:bodyPr/>
          <a:lstStyle/>
          <a:p>
            <a:fld id="{7FFA90E5-467D-E24C-9439-320B1E1C323A}" type="slidenum">
              <a:rPr lang="en-US" smtClean="0"/>
              <a:t>67</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68</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69</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Insert object:</a:t>
            </a:r>
          </a:p>
          <a:p>
            <a:pPr lvl="1"/>
            <a:r>
              <a:rPr lang="en-US" dirty="0" smtClean="0"/>
              <a:t>Find lowest layer that its hyperplanes don’t split the object</a:t>
            </a:r>
          </a:p>
          <a:p>
            <a:pPr lvl="1"/>
            <a:r>
              <a:rPr lang="en-US" dirty="0" smtClean="0"/>
              <a:t>If there is any, insert in to it</a:t>
            </a:r>
          </a:p>
          <a:p>
            <a:pPr lvl="1"/>
            <a:r>
              <a:rPr lang="en-US" dirty="0" smtClean="0"/>
              <a:t>If overflow, split the data region by introducing new hyperplane  and distributes the entries accordingly</a:t>
            </a:r>
          </a:p>
          <a:p>
            <a:pPr lvl="1"/>
            <a:r>
              <a:rPr lang="en-US" dirty="0" smtClean="0"/>
              <a:t>Object intersect with hyperplane are moved to a higher layer</a:t>
            </a:r>
          </a:p>
          <a:p>
            <a:pPr lvl="1"/>
            <a:r>
              <a:rPr lang="en-US" dirty="0" smtClean="0"/>
              <a:t>Result: large object in higher layers, close objects in lower layers</a:t>
            </a:r>
          </a:p>
          <a:p>
            <a:pPr marL="0" marR="0" lvl="1" indent="-91440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70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Insert: Size of the bucket regions typically increase within the sequence (larger object go to later layers)</a:t>
            </a:r>
          </a:p>
        </p:txBody>
      </p:sp>
      <p:sp>
        <p:nvSpPr>
          <p:cNvPr id="4" name="Slide Number Placeholder 3"/>
          <p:cNvSpPr>
            <a:spLocks noGrp="1"/>
          </p:cNvSpPr>
          <p:nvPr>
            <p:ph type="sldNum" sz="quarter" idx="10"/>
          </p:nvPr>
        </p:nvSpPr>
        <p:spPr/>
        <p:txBody>
          <a:bodyPr/>
          <a:lstStyle/>
          <a:p>
            <a:fld id="{7FFA90E5-467D-E24C-9439-320B1E1C323A}" type="slidenum">
              <a:rPr lang="en-US" smtClean="0"/>
              <a:t>71</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72</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74</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10</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dirty="0" smtClean="0"/>
              <a:t>Example:</a:t>
            </a:r>
          </a:p>
          <a:p>
            <a:pPr marL="457200" marR="0" lvl="4" indent="0" algn="l" defTabSz="457200" rtl="0" eaLnBrk="1" fontAlgn="auto" latinLnBrk="0" hangingPunct="1">
              <a:lnSpc>
                <a:spcPct val="100000"/>
              </a:lnSpc>
              <a:spcBef>
                <a:spcPts val="0"/>
              </a:spcBef>
              <a:spcAft>
                <a:spcPts val="0"/>
              </a:spcAft>
              <a:buClrTx/>
              <a:buSzTx/>
              <a:buFontTx/>
              <a:buNone/>
              <a:tabLst/>
              <a:defRPr/>
            </a:pPr>
            <a:r>
              <a:rPr lang="en-US" dirty="0" smtClean="0"/>
              <a:t>A good access method for </a:t>
            </a:r>
            <a:r>
              <a:rPr lang="en-US" dirty="0" err="1" smtClean="0"/>
              <a:t>iso</a:t>
            </a:r>
            <a:r>
              <a:rPr lang="en-US" dirty="0" smtClean="0"/>
              <a:t>-oriented rectangles, may not be good for arbitrarily oriented lines.</a:t>
            </a:r>
          </a:p>
          <a:p>
            <a:pPr marL="457200" marR="0" lvl="4" indent="0" algn="l" defTabSz="457200" rtl="0" eaLnBrk="1" fontAlgn="auto" latinLnBrk="0" hangingPunct="1">
              <a:lnSpc>
                <a:spcPct val="100000"/>
              </a:lnSpc>
              <a:spcBef>
                <a:spcPts val="0"/>
              </a:spcBef>
              <a:spcAft>
                <a:spcPts val="0"/>
              </a:spcAft>
              <a:buClrTx/>
              <a:buSzTx/>
              <a:buFontTx/>
              <a:buNone/>
              <a:tabLst/>
              <a:defRPr/>
            </a:pPr>
            <a:r>
              <a:rPr lang="en-US" dirty="0" smtClean="0"/>
              <a:t>A good access method for dense data may not be good for sparse data.</a:t>
            </a:r>
          </a:p>
          <a:p>
            <a:pPr marL="457200" marR="0" lvl="4" indent="0" algn="l" defTabSz="457200" rtl="0" eaLnBrk="1" fontAlgn="auto" latinLnBrk="0" hangingPunct="1">
              <a:lnSpc>
                <a:spcPct val="100000"/>
              </a:lnSpc>
              <a:spcBef>
                <a:spcPts val="0"/>
              </a:spcBef>
              <a:spcAft>
                <a:spcPts val="0"/>
              </a:spcAft>
              <a:buClrTx/>
              <a:buSzTx/>
              <a:buFontTx/>
              <a:buNone/>
              <a:tabLst/>
              <a:defRPr/>
            </a:pPr>
            <a:r>
              <a:rPr lang="en-US" dirty="0" smtClean="0"/>
              <a:t>An optimized index method for point queries may be inefficient for region query</a:t>
            </a:r>
          </a:p>
          <a:p>
            <a:pPr marL="457200" marR="0" lvl="4" indent="0" algn="l" defTabSz="457200" rtl="0" eaLnBrk="1" fontAlgn="auto" latinLnBrk="0" hangingPunct="1">
              <a:lnSpc>
                <a:spcPct val="100000"/>
              </a:lnSpc>
              <a:spcBef>
                <a:spcPts val="0"/>
              </a:spcBef>
              <a:spcAft>
                <a:spcPts val="0"/>
              </a:spcAft>
              <a:buClrTx/>
              <a:buSzTx/>
              <a:buFontTx/>
              <a:buNone/>
              <a:tabLst/>
              <a:defRPr/>
            </a:pPr>
            <a:r>
              <a:rPr lang="en-US" dirty="0" smtClean="0"/>
              <a:t>A good method for static environment may not be good for an environment which has too many insertion/deletion.</a:t>
            </a:r>
          </a:p>
          <a:p>
            <a:pPr lvl="0"/>
            <a:r>
              <a:rPr lang="en-US" dirty="0" smtClean="0"/>
              <a:t>Examples:</a:t>
            </a:r>
          </a:p>
          <a:p>
            <a:pPr lvl="1"/>
            <a:r>
              <a:rPr lang="en-US" dirty="0" err="1" smtClean="0"/>
              <a:t>Quadtree</a:t>
            </a:r>
            <a:r>
              <a:rPr lang="en-US" dirty="0" smtClean="0"/>
              <a:t> for SICAD and </a:t>
            </a:r>
            <a:r>
              <a:rPr lang="en-US" dirty="0" err="1" smtClean="0"/>
              <a:t>SmallWorld</a:t>
            </a:r>
            <a:r>
              <a:rPr lang="en-US" dirty="0" smtClean="0"/>
              <a:t> GIS</a:t>
            </a:r>
          </a:p>
          <a:p>
            <a:pPr lvl="1"/>
            <a:r>
              <a:rPr lang="en-US" dirty="0" smtClean="0"/>
              <a:t>R-tree by Informix</a:t>
            </a:r>
          </a:p>
          <a:p>
            <a:pPr lvl="1"/>
            <a:r>
              <a:rPr lang="en-US" dirty="0" smtClean="0"/>
              <a:t>Z-ordering by Oracle</a:t>
            </a:r>
          </a:p>
          <a:p>
            <a:pPr marL="0" marR="0" lvl="3"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75</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11</a:t>
            </a:fld>
            <a:endParaRPr lang="en-US"/>
          </a:p>
        </p:txBody>
      </p:sp>
    </p:spTree>
    <p:extLst>
      <p:ext uri="{BB962C8B-B14F-4D97-AF65-F5344CB8AC3E}">
        <p14:creationId xmlns:p14="http://schemas.microsoft.com/office/powerpoint/2010/main" val="106224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FFA90E5-467D-E24C-9439-320B1E1C323A}" type="slidenum">
              <a:rPr lang="en-US" smtClean="0"/>
              <a:t>12</a:t>
            </a:fld>
            <a:endParaRPr lang="en-US"/>
          </a:p>
        </p:txBody>
      </p:sp>
    </p:spTree>
    <p:extLst>
      <p:ext uri="{BB962C8B-B14F-4D97-AF65-F5344CB8AC3E}">
        <p14:creationId xmlns:p14="http://schemas.microsoft.com/office/powerpoint/2010/main" val="106224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D59A8FB-254E-1945-B919-F1AD8A7B0DD8}"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
        <p:nvSpPr>
          <p:cNvPr id="5" name="Title 1"/>
          <p:cNvSpPr>
            <a:spLocks noGrp="1"/>
          </p:cNvSpPr>
          <p:nvPr>
            <p:ph type="title"/>
          </p:nvPr>
        </p:nvSpPr>
        <p:spPr>
          <a:xfrm>
            <a:off x="455613" y="117489"/>
            <a:ext cx="8229600" cy="769153"/>
          </a:xfrm>
        </p:spPr>
        <p:txBody>
          <a:bodyPr/>
          <a:lstStyle>
            <a:lvl1pPr>
              <a:defRPr sz="3600"/>
            </a:lvl1pPr>
          </a:lstStyle>
          <a:p>
            <a:r>
              <a:rPr lang="en-US" dirty="0" smtClean="0"/>
              <a:t>Click to edit Master title style</a:t>
            </a:r>
            <a:endParaRPr dirty="0"/>
          </a:p>
        </p:txBody>
      </p:sp>
      <p:sp>
        <p:nvSpPr>
          <p:cNvPr id="6" name="Content Placeholder 2"/>
          <p:cNvSpPr>
            <a:spLocks noGrp="1"/>
          </p:cNvSpPr>
          <p:nvPr>
            <p:ph idx="1"/>
          </p:nvPr>
        </p:nvSpPr>
        <p:spPr>
          <a:xfrm>
            <a:off x="739775" y="1425818"/>
            <a:ext cx="7662864" cy="4611446"/>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EA3405F-BF95-C44A-821A-AAD842CF7078}"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809429C8-DF13-0D47-8B18-D46B912269EB}"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D26405E-9913-274F-A302-CC368A2D9696}"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32F18B8-2FAF-7D40-8877-6A0A0F52F9AD}"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A74CC75-E494-3442-96AE-7E929C48E629}"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7BCF563-E2FD-794A-A91D-BA81E8C7EFFA}" type="datetime4">
              <a:rPr lang="en-US" smtClean="0"/>
              <a:t>September 6, 2014</a:t>
            </a:fld>
            <a:endParaRPr lang="en-US"/>
          </a:p>
        </p:txBody>
      </p:sp>
      <p:sp>
        <p:nvSpPr>
          <p:cNvPr id="4" name="Footer Placeholder 3"/>
          <p:cNvSpPr>
            <a:spLocks noGrp="1"/>
          </p:cNvSpPr>
          <p:nvPr>
            <p:ph type="ftr" sz="quarter" idx="11"/>
          </p:nvPr>
        </p:nvSpPr>
        <p:spPr/>
        <p:txBody>
          <a:bodyPr/>
          <a:lstStyle/>
          <a:p>
            <a:r>
              <a:rPr lang="en-US" smtClean="0"/>
              <a:t>Multidimensional Access Methods</a:t>
            </a:r>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30A5D41-B9CC-0D4B-B134-259F4064D5A6}"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E043DA1D-281A-0544-8F19-2D059D9449AE}" type="datetime4">
              <a:rPr lang="en-US" smtClean="0"/>
              <a:t>September 6, 2014</a:t>
            </a:fld>
            <a:endParaRPr lang="en-US"/>
          </a:p>
        </p:txBody>
      </p:sp>
      <p:sp>
        <p:nvSpPr>
          <p:cNvPr id="5" name="Footer Placeholder 4"/>
          <p:cNvSpPr>
            <a:spLocks noGrp="1"/>
          </p:cNvSpPr>
          <p:nvPr>
            <p:ph type="ftr" sz="quarter" idx="11"/>
          </p:nvPr>
        </p:nvSpPr>
        <p:spPr>
          <a:xfrm>
            <a:off x="7238999" y="6356350"/>
            <a:ext cx="1446213" cy="365125"/>
          </a:xfrm>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121A37B-1BB6-BE46-A4AE-73083C5712C0}"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F0F14A9-F707-1F44-8E1C-239F9B442AB5}" type="datetime4">
              <a:rPr lang="en-US" smtClean="0"/>
              <a:t>September 6, 2014</a:t>
            </a:fld>
            <a:endParaRPr lang="en-US"/>
          </a:p>
        </p:txBody>
      </p:sp>
      <p:sp>
        <p:nvSpPr>
          <p:cNvPr id="8" name="Footer Placeholder 7"/>
          <p:cNvSpPr>
            <a:spLocks noGrp="1"/>
          </p:cNvSpPr>
          <p:nvPr>
            <p:ph type="ftr" sz="quarter" idx="11"/>
          </p:nvPr>
        </p:nvSpPr>
        <p:spPr/>
        <p:txBody>
          <a:bodyPr/>
          <a:lstStyle/>
          <a:p>
            <a:r>
              <a:rPr lang="en-US" smtClean="0"/>
              <a:t>Multidimensional Access Methods</a:t>
            </a:r>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AA307AC-97C1-D44B-9EB2-FB1F2BA97849}"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E72B41F-F666-004F-8F9B-9ADA8BDEF477}"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F1D4BCC-A565-0445-A291-C06BD448C024}" type="datetime4">
              <a:rPr lang="en-US" smtClean="0"/>
              <a:t>September 6, 2014</a:t>
            </a:fld>
            <a:endParaRPr lang="en-US"/>
          </a:p>
        </p:txBody>
      </p:sp>
      <p:sp>
        <p:nvSpPr>
          <p:cNvPr id="6" name="Footer Placeholder 5"/>
          <p:cNvSpPr>
            <a:spLocks noGrp="1"/>
          </p:cNvSpPr>
          <p:nvPr>
            <p:ph type="ftr" sz="quarter" idx="11"/>
          </p:nvPr>
        </p:nvSpPr>
        <p:spPr/>
        <p:txBody>
          <a:bodyPr/>
          <a:lstStyle/>
          <a:p>
            <a:r>
              <a:rPr lang="en-US" smtClean="0"/>
              <a:t>Multidimensional Access Methods</a:t>
            </a:r>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81F3AFE-38A7-9648-8AA8-0716BE198986}" type="datetime4">
              <a:rPr lang="en-US" smtClean="0"/>
              <a:t>September 6, 2014</a:t>
            </a:fld>
            <a:endParaRPr lang="en-US"/>
          </a:p>
        </p:txBody>
      </p:sp>
      <p:sp>
        <p:nvSpPr>
          <p:cNvPr id="4" name="Footer Placeholder 3"/>
          <p:cNvSpPr>
            <a:spLocks noGrp="1"/>
          </p:cNvSpPr>
          <p:nvPr>
            <p:ph type="ftr" sz="quarter" idx="11"/>
          </p:nvPr>
        </p:nvSpPr>
        <p:spPr/>
        <p:txBody>
          <a:bodyPr/>
          <a:lstStyle/>
          <a:p>
            <a:r>
              <a:rPr lang="en-US" smtClean="0"/>
              <a:t>Multidimensional Access Methods</a:t>
            </a:r>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9DFA931-3680-B649-92F1-4177F09CA852}" type="datetime4">
              <a:rPr lang="en-US" smtClean="0"/>
              <a:t>September 6, 2014</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smtClean="0"/>
              <a:t>Multidimensional Access Methods</a:t>
            </a:r>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jpe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jpe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4" Type="http://schemas.openxmlformats.org/officeDocument/2006/relationships/slide" Target="slide31.xml"/><Relationship Id="rId5" Type="http://schemas.openxmlformats.org/officeDocument/2006/relationships/slide" Target="slide51.xml"/><Relationship Id="rId6" Type="http://schemas.openxmlformats.org/officeDocument/2006/relationships/slide" Target="slide73.xml"/><Relationship Id="rId1" Type="http://schemas.openxmlformats.org/officeDocument/2006/relationships/slideLayout" Target="../slideLayouts/slideLayout2.xml"/><Relationship Id="rId2"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8.jpeg"/></Relationships>
</file>

<file path=ppt/slides/_rels/slide31.xml.rels><?xml version="1.0" encoding="UTF-8" standalone="yes"?>
<Relationships xmlns="http://schemas.openxmlformats.org/package/2006/relationships"><Relationship Id="rId11" Type="http://schemas.openxmlformats.org/officeDocument/2006/relationships/slide" Target="slide47.xml"/><Relationship Id="rId12" Type="http://schemas.openxmlformats.org/officeDocument/2006/relationships/slide" Target="slide48.xml"/><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slide" Target="slide33.xml"/><Relationship Id="rId4" Type="http://schemas.openxmlformats.org/officeDocument/2006/relationships/slide" Target="slide35.xml"/><Relationship Id="rId5" Type="http://schemas.openxmlformats.org/officeDocument/2006/relationships/slide" Target="slide36.xml"/><Relationship Id="rId6" Type="http://schemas.openxmlformats.org/officeDocument/2006/relationships/slide" Target="slide38.xml"/><Relationship Id="rId7" Type="http://schemas.openxmlformats.org/officeDocument/2006/relationships/slide" Target="slide40.xml"/><Relationship Id="rId8" Type="http://schemas.openxmlformats.org/officeDocument/2006/relationships/slide" Target="slide41.xml"/><Relationship Id="rId9" Type="http://schemas.openxmlformats.org/officeDocument/2006/relationships/slide" Target="slide43.xml"/><Relationship Id="rId10" Type="http://schemas.openxmlformats.org/officeDocument/2006/relationships/slide" Target="slide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3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3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3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3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 Id="rId3" Type="http://schemas.openxmlformats.org/officeDocument/2006/relationships/image" Target="../media/image3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4" Type="http://schemas.openxmlformats.org/officeDocument/2006/relationships/image" Target="../media/image37.png"/><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1" Type="http://schemas.openxmlformats.org/officeDocument/2006/relationships/slide" Target="slide66.xml"/><Relationship Id="rId12" Type="http://schemas.openxmlformats.org/officeDocument/2006/relationships/slide" Target="slide68.xml"/><Relationship Id="rId13" Type="http://schemas.openxmlformats.org/officeDocument/2006/relationships/slide" Target="slide70.xml"/><Relationship Id="rId14" Type="http://schemas.openxmlformats.org/officeDocument/2006/relationships/slide" Target="slide71.xml"/><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slide" Target="slide53.xml"/><Relationship Id="rId4" Type="http://schemas.openxmlformats.org/officeDocument/2006/relationships/slide" Target="slide54.xml"/><Relationship Id="rId5" Type="http://schemas.openxmlformats.org/officeDocument/2006/relationships/slide" Target="slide56.xml"/><Relationship Id="rId6" Type="http://schemas.openxmlformats.org/officeDocument/2006/relationships/slide" Target="slide57.xml"/><Relationship Id="rId7" Type="http://schemas.openxmlformats.org/officeDocument/2006/relationships/slide" Target="slide59.xml"/><Relationship Id="rId8" Type="http://schemas.openxmlformats.org/officeDocument/2006/relationships/slide" Target="slide61.xml"/><Relationship Id="rId9" Type="http://schemas.openxmlformats.org/officeDocument/2006/relationships/slide" Target="slide63.xml"/><Relationship Id="rId10" Type="http://schemas.openxmlformats.org/officeDocument/2006/relationships/slide" Target="slide6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 Id="rId3" Type="http://schemas.openxmlformats.org/officeDocument/2006/relationships/image" Target="../media/image2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 Id="rId3" Type="http://schemas.openxmlformats.org/officeDocument/2006/relationships/image" Target="../media/image3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 Id="rId3" Type="http://schemas.openxmlformats.org/officeDocument/2006/relationships/image" Target="../media/image39.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image" Target="../media/image40.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 Id="rId3" Type="http://schemas.openxmlformats.org/officeDocument/2006/relationships/image" Target="../media/image4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 Id="rId3" Type="http://schemas.openxmlformats.org/officeDocument/2006/relationships/image" Target="../media/image4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 Id="rId3" Type="http://schemas.openxmlformats.org/officeDocument/2006/relationships/image" Target="../media/image4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 Id="rId3" Type="http://schemas.openxmlformats.org/officeDocument/2006/relationships/image" Target="../media/image4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 Id="rId3" Type="http://schemas.openxmlformats.org/officeDocument/2006/relationships/image" Target="../media/image45.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Multidimensional</a:t>
            </a:r>
            <a:br>
              <a:rPr lang="en-US" dirty="0" smtClean="0"/>
            </a:br>
            <a:r>
              <a:rPr lang="en-US" dirty="0" smtClean="0"/>
              <a:t>Access Methods</a:t>
            </a:r>
            <a:endParaRPr lang="en-US" dirty="0"/>
          </a:p>
        </p:txBody>
      </p:sp>
      <p:sp>
        <p:nvSpPr>
          <p:cNvPr id="3" name="Subtitle 2"/>
          <p:cNvSpPr>
            <a:spLocks noGrp="1"/>
          </p:cNvSpPr>
          <p:nvPr>
            <p:ph type="subTitle" idx="1"/>
          </p:nvPr>
        </p:nvSpPr>
        <p:spPr>
          <a:xfrm>
            <a:off x="457199" y="4498134"/>
            <a:ext cx="8228013" cy="1331920"/>
          </a:xfrm>
        </p:spPr>
        <p:txBody>
          <a:bodyPr/>
          <a:lstStyle/>
          <a:p>
            <a:r>
              <a:rPr lang="en-US" dirty="0" smtClean="0"/>
              <a:t>NGUYỄN LÊ HOÀNG</a:t>
            </a:r>
          </a:p>
          <a:p>
            <a:r>
              <a:rPr lang="en-US" dirty="0" smtClean="0"/>
              <a:t>TRẦN NGỌC NHƯ QUỲNH</a:t>
            </a:r>
            <a:endParaRPr lang="en-US" dirty="0"/>
          </a:p>
        </p:txBody>
      </p:sp>
    </p:spTree>
    <p:extLst>
      <p:ext uri="{BB962C8B-B14F-4D97-AF65-F5344CB8AC3E}">
        <p14:creationId xmlns:p14="http://schemas.microsoft.com/office/powerpoint/2010/main" val="26155026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10</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2: Point Query PQ</a:t>
            </a:r>
          </a:p>
          <a:p>
            <a:pPr lvl="2"/>
            <a:r>
              <a:rPr lang="en-US" dirty="0" smtClean="0"/>
              <a:t>Returns objects that contain a given point</a:t>
            </a:r>
          </a:p>
          <a:p>
            <a:pPr lvl="2"/>
            <a:endParaRPr lang="en-US" dirty="0"/>
          </a:p>
          <a:p>
            <a:pPr lvl="2"/>
            <a:endParaRPr lang="en-US" dirty="0" smtClean="0"/>
          </a:p>
        </p:txBody>
      </p:sp>
      <p:pic>
        <p:nvPicPr>
          <p:cNvPr id="9" name="Picture 5" descr="D:\Mohammad\Presentations\599\q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65000" y="3493471"/>
            <a:ext cx="30337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D:\Mohammad\Presentations\599\f3.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227492" y="2153920"/>
            <a:ext cx="4074405" cy="426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582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11</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3: Window Query WQ, Range Query</a:t>
            </a:r>
          </a:p>
          <a:p>
            <a:pPr lvl="2"/>
            <a:r>
              <a:rPr lang="en-US" dirty="0" smtClean="0"/>
              <a:t>Returns objects that contain at least one point</a:t>
            </a:r>
          </a:p>
          <a:p>
            <a:pPr lvl="2"/>
            <a:r>
              <a:rPr lang="en-US" dirty="0" smtClean="0"/>
              <a:t>Returns isolated objects</a:t>
            </a:r>
          </a:p>
          <a:p>
            <a:pPr lvl="2"/>
            <a:endParaRPr lang="en-US" dirty="0"/>
          </a:p>
          <a:p>
            <a:pPr lvl="2"/>
            <a:endParaRPr lang="en-US" dirty="0" smtClean="0"/>
          </a:p>
        </p:txBody>
      </p:sp>
      <p:pic>
        <p:nvPicPr>
          <p:cNvPr id="11" name="Picture 6" descr="D:\Mohammad\Presentations\599\q3.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74675" y="3765126"/>
            <a:ext cx="33226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D:\Mohammad\Presentations\599\f4.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0" y="2542560"/>
            <a:ext cx="3676695" cy="387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5606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12</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4: Intersection Query IQ, Region Query, Overlap Query</a:t>
            </a:r>
          </a:p>
          <a:p>
            <a:pPr lvl="2"/>
            <a:r>
              <a:rPr lang="en-US" dirty="0" smtClean="0"/>
              <a:t>Returns objects that contain at least one common point with another object.</a:t>
            </a:r>
            <a:endParaRPr lang="en-US" dirty="0"/>
          </a:p>
          <a:p>
            <a:pPr lvl="2"/>
            <a:endParaRPr lang="en-US" dirty="0" smtClean="0"/>
          </a:p>
        </p:txBody>
      </p:sp>
      <p:pic>
        <p:nvPicPr>
          <p:cNvPr id="9" name="Picture 6" descr="D:\Mohammad\Presentations\599\q4.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57787" y="3886728"/>
            <a:ext cx="35290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D:\Mohammad\Presentations\599\f5.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373585" y="2557602"/>
            <a:ext cx="3438129" cy="37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4256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13</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5: Enclosure Query EQ</a:t>
            </a:r>
          </a:p>
          <a:p>
            <a:pPr lvl="2"/>
            <a:r>
              <a:rPr lang="en-US" dirty="0" smtClean="0"/>
              <a:t>Returns objects that enclose another object.</a:t>
            </a:r>
            <a:endParaRPr lang="en-US" dirty="0"/>
          </a:p>
          <a:p>
            <a:pPr lvl="2"/>
            <a:endParaRPr lang="en-US" dirty="0" smtClean="0"/>
          </a:p>
        </p:txBody>
      </p:sp>
      <p:pic>
        <p:nvPicPr>
          <p:cNvPr id="11" name="Picture 6" descr="D:\Mohammad\Presentations\599\q5.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48237" y="3643715"/>
            <a:ext cx="3992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D:\Mohammad\Presentations\599\f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05268" y="2250896"/>
            <a:ext cx="3816924" cy="400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8174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14</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6: Containment Query CQ</a:t>
            </a:r>
          </a:p>
          <a:p>
            <a:pPr lvl="2"/>
            <a:r>
              <a:rPr lang="en-US" dirty="0" smtClean="0"/>
              <a:t>Returns objects that are contained in another object.</a:t>
            </a:r>
          </a:p>
          <a:p>
            <a:pPr lvl="2"/>
            <a:endParaRPr lang="en-US" dirty="0"/>
          </a:p>
          <a:p>
            <a:pPr lvl="2"/>
            <a:endParaRPr lang="en-US" dirty="0" smtClean="0"/>
          </a:p>
        </p:txBody>
      </p:sp>
      <p:pic>
        <p:nvPicPr>
          <p:cNvPr id="9" name="Picture 6" descr="D:\Mohammad\Presentations\599\q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38700" y="3285066"/>
            <a:ext cx="39163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D:\Mohammad\Presentations\599\f7.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03935" y="2281226"/>
            <a:ext cx="3746501" cy="398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60078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15</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349250" lvl="1" indent="0">
              <a:buNone/>
            </a:pPr>
            <a:r>
              <a:rPr lang="en-US" dirty="0" smtClean="0"/>
              <a:t>QUERY 7: Adjacency Query AQ</a:t>
            </a:r>
          </a:p>
          <a:p>
            <a:pPr lvl="2"/>
            <a:r>
              <a:rPr lang="en-US" dirty="0" smtClean="0"/>
              <a:t>Returns adjacent objects.</a:t>
            </a:r>
          </a:p>
        </p:txBody>
      </p:sp>
      <p:pic>
        <p:nvPicPr>
          <p:cNvPr id="11" name="Picture 6" descr="D:\Mohammad\Presentations\599\q7.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39220" y="3199784"/>
            <a:ext cx="43973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D:\Mohammad\Presentations\599\f8.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8800" y="2222565"/>
            <a:ext cx="3954281" cy="413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9025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276152"/>
            <a:ext cx="3696459" cy="2678245"/>
          </a:xfrm>
        </p:spPr>
        <p:txBody>
          <a:bodyPr/>
          <a:lstStyle/>
          <a:p>
            <a:r>
              <a:rPr lang="en-US" sz="3200" dirty="0" smtClean="0"/>
              <a:t>2.</a:t>
            </a:r>
            <a:br>
              <a:rPr lang="en-US" sz="3200" dirty="0" smtClean="0"/>
            </a:br>
            <a:r>
              <a:rPr lang="en-US" sz="3200" dirty="0" smtClean="0"/>
              <a:t>BASIC </a:t>
            </a:r>
            <a:br>
              <a:rPr lang="en-US" sz="3200" dirty="0" smtClean="0"/>
            </a:br>
            <a:r>
              <a:rPr lang="en-US" sz="3200" dirty="0" smtClean="0"/>
              <a:t>DATA</a:t>
            </a:r>
            <a:br>
              <a:rPr lang="en-US" sz="3200" dirty="0" smtClean="0"/>
            </a:br>
            <a:r>
              <a:rPr lang="en-US" sz="3200" dirty="0" smtClean="0"/>
              <a:t>STRUCTURES</a:t>
            </a:r>
            <a:endParaRPr lang="en-US" sz="32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ONE dimensional access methods:</a:t>
            </a:r>
          </a:p>
          <a:p>
            <a:r>
              <a:rPr lang="en-US" dirty="0" smtClean="0"/>
              <a:t>Linear hashing</a:t>
            </a:r>
          </a:p>
          <a:p>
            <a:r>
              <a:rPr lang="en-US" dirty="0" smtClean="0"/>
              <a:t>Extendible hashing</a:t>
            </a:r>
          </a:p>
          <a:p>
            <a:r>
              <a:rPr lang="en-US" dirty="0" smtClean="0"/>
              <a:t>B-Tree</a:t>
            </a:r>
          </a:p>
          <a:p>
            <a:pPr marL="0" indent="0">
              <a:buNone/>
            </a:pPr>
            <a:r>
              <a:rPr lang="en-US" dirty="0" smtClean="0"/>
              <a:t>Main Memory Structures</a:t>
            </a:r>
          </a:p>
          <a:p>
            <a:r>
              <a:rPr lang="en-US" dirty="0" smtClean="0"/>
              <a:t>K-d-Tree</a:t>
            </a:r>
          </a:p>
          <a:p>
            <a:r>
              <a:rPr lang="en-US" dirty="0" smtClean="0"/>
              <a:t>Adaptive k-d-Tree</a:t>
            </a:r>
          </a:p>
          <a:p>
            <a:r>
              <a:rPr lang="en-US" dirty="0" smtClean="0"/>
              <a:t>BSP Tree</a:t>
            </a:r>
          </a:p>
          <a:p>
            <a:r>
              <a:rPr lang="en-US" dirty="0" smtClean="0"/>
              <a:t>BD Tree</a:t>
            </a:r>
          </a:p>
          <a:p>
            <a:r>
              <a:rPr lang="en-US" dirty="0" err="1" smtClean="0"/>
              <a:t>Quadtree</a:t>
            </a:r>
            <a:endParaRPr lang="en-US" dirty="0" smtClean="0"/>
          </a:p>
          <a:p>
            <a:endParaRPr lang="en-US" dirty="0"/>
          </a:p>
        </p:txBody>
      </p:sp>
      <p:sp>
        <p:nvSpPr>
          <p:cNvPr id="4" name="Date Placeholder 3"/>
          <p:cNvSpPr>
            <a:spLocks noGrp="1"/>
          </p:cNvSpPr>
          <p:nvPr>
            <p:ph type="dt" sz="half" idx="10"/>
          </p:nvPr>
        </p:nvSpPr>
        <p:spPr/>
        <p:txBody>
          <a:bodyPr/>
          <a:lstStyle/>
          <a:p>
            <a:fld id="{2E8F8003-9F74-2C40-AECC-38D6AEF6B223}"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16</a:t>
            </a:fld>
            <a:endParaRPr lang="en-US"/>
          </a:p>
        </p:txBody>
      </p:sp>
    </p:spTree>
    <p:extLst>
      <p:ext uri="{BB962C8B-B14F-4D97-AF65-F5344CB8AC3E}">
        <p14:creationId xmlns:p14="http://schemas.microsoft.com/office/powerpoint/2010/main" val="26866164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17</a:t>
            </a:fld>
            <a:endParaRPr lang="en-US"/>
          </a:p>
        </p:txBody>
      </p:sp>
      <p:sp>
        <p:nvSpPr>
          <p:cNvPr id="5"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ONE DIMENSIONAL ACCESS METHODS</a:t>
            </a:r>
            <a:r>
              <a:rPr lang="en-US" sz="3200" dirty="0" smtClean="0"/>
              <a:t/>
            </a:r>
            <a:br>
              <a:rPr lang="en-US" sz="3200" dirty="0" smtClean="0"/>
            </a:br>
            <a:endParaRPr lang="en-US" sz="2400" dirty="0"/>
          </a:p>
        </p:txBody>
      </p:sp>
      <p:sp>
        <p:nvSpPr>
          <p:cNvPr id="7" name="Content Placeholder 2"/>
          <p:cNvSpPr txBox="1">
            <a:spLocks/>
          </p:cNvSpPr>
          <p:nvPr/>
        </p:nvSpPr>
        <p:spPr>
          <a:xfrm>
            <a:off x="196398" y="1411111"/>
            <a:ext cx="8759385" cy="4586111"/>
          </a:xfrm>
          <a:prstGeom prst="rect">
            <a:avLst/>
          </a:prstGeom>
        </p:spPr>
        <p:txBody>
          <a:bodyPr>
            <a:normAutofit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Linear Hashing: </a:t>
            </a:r>
          </a:p>
          <a:p>
            <a:pPr lvl="1"/>
            <a:r>
              <a:rPr lang="en-US" dirty="0" smtClean="0"/>
              <a:t>Divide universe [A, B) of possible hash values into binary intervals with size: (B-A)/2^k and (B-A)/2^(k+1)</a:t>
            </a:r>
          </a:p>
          <a:p>
            <a:pPr lvl="1"/>
            <a:r>
              <a:rPr lang="en-US" dirty="0" smtClean="0"/>
              <a:t>If a bucket is full, split the intervals to 2 equal subintervals</a:t>
            </a:r>
          </a:p>
          <a:p>
            <a:pPr lvl="1"/>
            <a:r>
              <a:rPr lang="en-US" dirty="0" smtClean="0"/>
              <a:t>Put overload of a bucket in overflow page and link it to original</a:t>
            </a:r>
          </a:p>
          <a:p>
            <a:pPr lvl="1"/>
            <a:endParaRPr lang="en-US" dirty="0"/>
          </a:p>
          <a:p>
            <a:r>
              <a:rPr lang="en-US" dirty="0" smtClean="0"/>
              <a:t>Extendible Hashing:</a:t>
            </a:r>
          </a:p>
          <a:p>
            <a:pPr lvl="1"/>
            <a:r>
              <a:rPr lang="en-US" dirty="0" smtClean="0"/>
              <a:t>Binary intervals (cells)</a:t>
            </a:r>
          </a:p>
          <a:p>
            <a:pPr lvl="1"/>
            <a:r>
              <a:rPr lang="en-US" dirty="0" smtClean="0"/>
              <a:t>Index in a directory for each cell</a:t>
            </a:r>
          </a:p>
          <a:p>
            <a:pPr lvl="1"/>
            <a:r>
              <a:rPr lang="en-US" dirty="0" smtClean="0"/>
              <a:t>If a bucket is full, split all cells into two.</a:t>
            </a:r>
          </a:p>
          <a:p>
            <a:pPr lvl="1"/>
            <a:r>
              <a:rPr lang="en-US" dirty="0" smtClean="0"/>
              <a:t>Pro: match takes at most 2 page accesses</a:t>
            </a:r>
          </a:p>
          <a:p>
            <a:pPr lvl="1"/>
            <a:r>
              <a:rPr lang="en-US" dirty="0" smtClean="0"/>
              <a:t>Con: double growth</a:t>
            </a:r>
          </a:p>
        </p:txBody>
      </p:sp>
    </p:spTree>
    <p:extLst>
      <p:ext uri="{BB962C8B-B14F-4D97-AF65-F5344CB8AC3E}">
        <p14:creationId xmlns:p14="http://schemas.microsoft.com/office/powerpoint/2010/main" val="17475656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18</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B-Tree: </a:t>
            </a:r>
          </a:p>
          <a:p>
            <a:pPr lvl="1"/>
            <a:r>
              <a:rPr lang="en-US" dirty="0" smtClean="0"/>
              <a:t>Organize data hierarchically</a:t>
            </a:r>
          </a:p>
          <a:p>
            <a:pPr lvl="1"/>
            <a:r>
              <a:rPr lang="en-US" dirty="0" smtClean="0"/>
              <a:t>Balance</a:t>
            </a:r>
          </a:p>
          <a:p>
            <a:pPr lvl="1"/>
            <a:r>
              <a:rPr lang="en-US" dirty="0" smtClean="0"/>
              <a:t>Relate to nesting of intervals</a:t>
            </a:r>
          </a:p>
          <a:p>
            <a:pPr lvl="1"/>
            <a:r>
              <a:rPr lang="en-US" dirty="0" smtClean="0"/>
              <a:t>Interior node: point to immediate mutually disjoint descendants</a:t>
            </a:r>
          </a:p>
          <a:p>
            <a:pPr lvl="1"/>
            <a:r>
              <a:rPr lang="en-US" dirty="0" smtClean="0"/>
              <a:t>Leaf node: data item</a:t>
            </a:r>
          </a:p>
          <a:p>
            <a:pPr lvl="1"/>
            <a:r>
              <a:rPr lang="en-US" dirty="0" smtClean="0"/>
              <a:t>If a node is full, split it to two</a:t>
            </a:r>
          </a:p>
          <a:p>
            <a:pPr lvl="1"/>
            <a:r>
              <a:rPr lang="en-US" dirty="0" smtClean="0"/>
              <a:t>Splits propagate up the tree</a:t>
            </a:r>
            <a:endParaRPr lang="en-US" dirty="0"/>
          </a:p>
          <a:p>
            <a:pPr marL="6350" indent="0">
              <a:buNone/>
            </a:pPr>
            <a:r>
              <a:rPr lang="en-US" dirty="0">
                <a:latin typeface="Wingdings"/>
                <a:ea typeface="Wingdings"/>
                <a:cs typeface="Wingdings"/>
                <a:sym typeface="Wingdings"/>
              </a:rPr>
              <a:t></a:t>
            </a:r>
            <a:r>
              <a:rPr lang="en-US" dirty="0">
                <a:sym typeface="Wingdings"/>
              </a:rPr>
              <a:t> </a:t>
            </a:r>
            <a:r>
              <a:rPr lang="en-US" dirty="0" smtClean="0">
                <a:sym typeface="Wingdings"/>
              </a:rPr>
              <a:t>Adaptive data structure</a:t>
            </a:r>
            <a:endParaRPr lang="en-US" dirty="0" smtClean="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ONE DIMENSIONAL ACCESS METHODS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6785300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19</a:t>
            </a:fld>
            <a:endParaRPr lang="en-US"/>
          </a:p>
        </p:txBody>
      </p:sp>
      <p:pic>
        <p:nvPicPr>
          <p:cNvPr id="5" name="Picture 4" descr="D:\Mohammad\Presentations\599\f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828"/>
            <a:ext cx="9144000" cy="581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RUNNING EXAMPLE</a:t>
            </a:r>
          </a:p>
          <a:p>
            <a:r>
              <a:rPr lang="en-US" sz="3200" dirty="0" smtClean="0"/>
              <a:t/>
            </a:r>
            <a:br>
              <a:rPr lang="en-US" sz="3200" dirty="0" smtClean="0"/>
            </a:br>
            <a:endParaRPr lang="en-US" sz="2400" dirty="0"/>
          </a:p>
        </p:txBody>
      </p:sp>
    </p:spTree>
    <p:extLst>
      <p:ext uri="{BB962C8B-B14F-4D97-AF65-F5344CB8AC3E}">
        <p14:creationId xmlns:p14="http://schemas.microsoft.com/office/powerpoint/2010/main" val="2483235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39775" y="1702224"/>
            <a:ext cx="7662864" cy="4952368"/>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Data Management: </a:t>
            </a:r>
          </a:p>
          <a:p>
            <a:pPr lvl="1"/>
            <a:r>
              <a:rPr lang="en-US" dirty="0" smtClean="0"/>
              <a:t>Geosciences</a:t>
            </a:r>
          </a:p>
          <a:p>
            <a:pPr lvl="1"/>
            <a:r>
              <a:rPr lang="en-US" dirty="0" smtClean="0"/>
              <a:t>Mechanical CAD</a:t>
            </a:r>
          </a:p>
          <a:p>
            <a:pPr lvl="1"/>
            <a:r>
              <a:rPr lang="en-US" dirty="0" smtClean="0"/>
              <a:t>Robotics</a:t>
            </a:r>
          </a:p>
          <a:p>
            <a:pPr lvl="1"/>
            <a:r>
              <a:rPr lang="en-US" dirty="0" smtClean="0"/>
              <a:t>Autonomous Navigation</a:t>
            </a:r>
          </a:p>
          <a:p>
            <a:pPr lvl="1"/>
            <a:r>
              <a:rPr lang="en-US" dirty="0" smtClean="0"/>
              <a:t>Environmental Protection</a:t>
            </a:r>
          </a:p>
          <a:p>
            <a:pPr lvl="1"/>
            <a:r>
              <a:rPr lang="en-US" dirty="0" smtClean="0"/>
              <a:t>Medical Imaging</a:t>
            </a:r>
          </a:p>
          <a:p>
            <a:pPr marL="0" indent="0">
              <a:buNone/>
            </a:pPr>
            <a:r>
              <a:rPr lang="en-US" dirty="0" smtClean="0">
                <a:latin typeface="Wingdings"/>
                <a:ea typeface="Wingdings"/>
                <a:cs typeface="Wingdings"/>
                <a:sym typeface="Wingdings"/>
              </a:rPr>
              <a:t></a:t>
            </a:r>
            <a:r>
              <a:rPr lang="en-US" dirty="0" smtClean="0">
                <a:sym typeface="Wingdings"/>
              </a:rPr>
              <a:t> </a:t>
            </a:r>
            <a:r>
              <a:rPr lang="en-US" dirty="0" smtClean="0"/>
              <a:t>SPATIAL DATABASE SYSTEM </a:t>
            </a:r>
          </a:p>
          <a:p>
            <a:pPr marL="0" indent="0">
              <a:buNone/>
            </a:pPr>
            <a:r>
              <a:rPr lang="en-US" dirty="0">
                <a:latin typeface="Wingdings"/>
                <a:ea typeface="Wingdings"/>
                <a:cs typeface="Wingdings"/>
                <a:sym typeface="Wingdings"/>
              </a:rPr>
              <a:t></a:t>
            </a:r>
            <a:r>
              <a:rPr lang="en-US" dirty="0">
                <a:sym typeface="Wingdings"/>
              </a:rPr>
              <a:t> </a:t>
            </a:r>
            <a:r>
              <a:rPr lang="en-US" dirty="0" smtClean="0">
                <a:sym typeface="Wingdings"/>
              </a:rPr>
              <a:t>Challenges: find Abstractions and Architectures to implement Systems.</a:t>
            </a:r>
            <a:r>
              <a:rPr lang="en-US" dirty="0" smtClean="0"/>
              <a:t> </a:t>
            </a:r>
            <a:endParaRPr lang="en-US" dirty="0"/>
          </a:p>
        </p:txBody>
      </p:sp>
      <p:sp>
        <p:nvSpPr>
          <p:cNvPr id="3" name="Title 1"/>
          <p:cNvSpPr txBox="1">
            <a:spLocks/>
          </p:cNvSpPr>
          <p:nvPr/>
        </p:nvSpPr>
        <p:spPr>
          <a:xfrm>
            <a:off x="457200" y="201107"/>
            <a:ext cx="8229600" cy="78094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2800" dirty="0" smtClean="0"/>
              <a:t>PREFACE</a:t>
            </a:r>
            <a:endParaRPr lang="en-US" sz="2800" dirty="0"/>
          </a:p>
        </p:txBody>
      </p:sp>
      <p:sp>
        <p:nvSpPr>
          <p:cNvPr id="4" name="Date Placeholder 3"/>
          <p:cNvSpPr>
            <a:spLocks noGrp="1"/>
          </p:cNvSpPr>
          <p:nvPr>
            <p:ph type="dt" sz="half" idx="10"/>
          </p:nvPr>
        </p:nvSpPr>
        <p:spPr/>
        <p:txBody>
          <a:bodyPr/>
          <a:lstStyle/>
          <a:p>
            <a:fld id="{DF5882D7-6B5B-8C4E-BBEE-75D853B8674C}"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2</a:t>
            </a:fld>
            <a:endParaRPr lang="en-US"/>
          </a:p>
        </p:txBody>
      </p:sp>
    </p:spTree>
    <p:extLst>
      <p:ext uri="{BB962C8B-B14F-4D97-AF65-F5344CB8AC3E}">
        <p14:creationId xmlns:p14="http://schemas.microsoft.com/office/powerpoint/2010/main" val="42178809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20</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k-d-Tree: </a:t>
            </a:r>
          </a:p>
          <a:p>
            <a:pPr lvl="2"/>
            <a:r>
              <a:rPr lang="en-US" dirty="0" smtClean="0"/>
              <a:t>Binary tree that can only handle points</a:t>
            </a:r>
          </a:p>
          <a:p>
            <a:pPr lvl="2"/>
            <a:r>
              <a:rPr lang="en-US" dirty="0" smtClean="0"/>
              <a:t>Divide universe using (d-1)-dimensional hyperplanes</a:t>
            </a:r>
          </a:p>
          <a:p>
            <a:pPr lvl="2"/>
            <a:r>
              <a:rPr lang="en-US" dirty="0" smtClean="0"/>
              <a:t>Hyperplane: </a:t>
            </a:r>
            <a:r>
              <a:rPr lang="en-US" dirty="0" err="1" smtClean="0"/>
              <a:t>iso</a:t>
            </a:r>
            <a:r>
              <a:rPr lang="en-US" dirty="0" smtClean="0"/>
              <a:t>-oriented and having at least 1 data point</a:t>
            </a:r>
          </a:p>
          <a:p>
            <a:pPr lvl="2"/>
            <a:r>
              <a:rPr lang="en-US" dirty="0" smtClean="0"/>
              <a:t>Interior node: has 1 or 2 descendant nodes, used to guide search</a:t>
            </a:r>
          </a:p>
          <a:p>
            <a:pPr lvl="2"/>
            <a:r>
              <a:rPr lang="en-US" dirty="0" smtClean="0"/>
              <a:t>Insert and Search are straight forward</a:t>
            </a:r>
          </a:p>
          <a:p>
            <a:pPr lvl="2"/>
            <a:r>
              <a:rPr lang="en-US" dirty="0" smtClean="0"/>
              <a:t>Delete: require reorganizing a sub-tree </a:t>
            </a:r>
          </a:p>
          <a:p>
            <a:pPr lvl="2"/>
            <a:endParaRPr lang="en-US" dirty="0"/>
          </a:p>
          <a:p>
            <a:pPr lvl="1"/>
            <a:r>
              <a:rPr lang="en-US" dirty="0" smtClean="0"/>
              <a:t>Cons:</a:t>
            </a:r>
          </a:p>
          <a:p>
            <a:pPr lvl="2"/>
            <a:r>
              <a:rPr lang="en-US" dirty="0" smtClean="0"/>
              <a:t>Data points are scattered</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7364062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21</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k-d-Tree: </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5" descr="D:\Mohammad\Presentations\599\f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8" y="1828427"/>
            <a:ext cx="8759385" cy="445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18037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22</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Adaptive k-d-Tree: </a:t>
            </a:r>
          </a:p>
          <a:p>
            <a:pPr lvl="2"/>
            <a:r>
              <a:rPr lang="en-US" dirty="0" smtClean="0"/>
              <a:t>Try to split with about the same number of elements in each side</a:t>
            </a:r>
          </a:p>
          <a:p>
            <a:pPr lvl="2"/>
            <a:r>
              <a:rPr lang="en-US" dirty="0" smtClean="0"/>
              <a:t>Hyperplane: </a:t>
            </a:r>
            <a:r>
              <a:rPr lang="en-US" dirty="0" err="1" smtClean="0"/>
              <a:t>iso</a:t>
            </a:r>
            <a:r>
              <a:rPr lang="en-US" dirty="0" smtClean="0"/>
              <a:t>-oriented and need not contains data point</a:t>
            </a:r>
          </a:p>
          <a:p>
            <a:pPr lvl="2"/>
            <a:r>
              <a:rPr lang="en-US" dirty="0" smtClean="0"/>
              <a:t>Split until each subspace has some specific number of elements</a:t>
            </a:r>
          </a:p>
          <a:p>
            <a:pPr lvl="2"/>
            <a:r>
              <a:rPr lang="en-US" dirty="0" smtClean="0"/>
              <a:t>Interior nodes: contain dimension and coordinates of split</a:t>
            </a:r>
          </a:p>
          <a:p>
            <a:pPr lvl="2"/>
            <a:r>
              <a:rPr lang="en-US" dirty="0" smtClean="0"/>
              <a:t>All data on leaves</a:t>
            </a:r>
          </a:p>
          <a:p>
            <a:pPr lvl="2"/>
            <a:endParaRPr lang="en-US" dirty="0"/>
          </a:p>
          <a:p>
            <a:pPr lvl="1"/>
            <a:r>
              <a:rPr lang="en-US" dirty="0" smtClean="0"/>
              <a:t>Cons:</a:t>
            </a:r>
          </a:p>
          <a:p>
            <a:pPr lvl="2"/>
            <a:r>
              <a:rPr lang="en-US" dirty="0" smtClean="0"/>
              <a:t>Unbalanced tree</a:t>
            </a:r>
          </a:p>
          <a:p>
            <a:pPr lvl="2"/>
            <a:r>
              <a:rPr lang="en-US" dirty="0" smtClean="0"/>
              <a:t>For all k-d-tree: for some distributions, no hyper plane can split the data.</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300931146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23</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Adaptive k-d-Tree: </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4" descr="D:\Mohammad\Presentations\599\f1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6400" y="1936750"/>
            <a:ext cx="865463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4729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24</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BSP Tree: (Binary Space Partitioning)</a:t>
            </a:r>
          </a:p>
          <a:p>
            <a:pPr lvl="2"/>
            <a:r>
              <a:rPr lang="en-US" dirty="0" smtClean="0"/>
              <a:t>Split </a:t>
            </a:r>
            <a:r>
              <a:rPr lang="en-US" dirty="0"/>
              <a:t>the </a:t>
            </a:r>
            <a:r>
              <a:rPr lang="en-US" dirty="0" smtClean="0"/>
              <a:t>universe</a:t>
            </a:r>
            <a:endParaRPr lang="en-US" dirty="0"/>
          </a:p>
          <a:p>
            <a:pPr lvl="2"/>
            <a:r>
              <a:rPr lang="en-US" dirty="0" smtClean="0"/>
              <a:t>Hyperplane: arbitrary </a:t>
            </a:r>
            <a:r>
              <a:rPr lang="en-US" dirty="0"/>
              <a:t>orientations (not </a:t>
            </a:r>
            <a:r>
              <a:rPr lang="en-US" dirty="0" err="1"/>
              <a:t>iso</a:t>
            </a:r>
            <a:r>
              <a:rPr lang="en-US" dirty="0"/>
              <a:t>-oriented</a:t>
            </a:r>
            <a:r>
              <a:rPr lang="en-US" dirty="0" smtClean="0"/>
              <a:t>), depends on the distribution of data</a:t>
            </a:r>
            <a:endParaRPr lang="en-US" dirty="0"/>
          </a:p>
          <a:p>
            <a:pPr lvl="2"/>
            <a:r>
              <a:rPr lang="en-US" dirty="0" smtClean="0"/>
              <a:t>Decompose </a:t>
            </a:r>
            <a:r>
              <a:rPr lang="en-US" dirty="0"/>
              <a:t>until number of objects is less than a threshold</a:t>
            </a:r>
          </a:p>
          <a:p>
            <a:pPr lvl="2"/>
            <a:r>
              <a:rPr lang="en-US" dirty="0" smtClean="0"/>
              <a:t>Interior </a:t>
            </a:r>
            <a:r>
              <a:rPr lang="en-US" dirty="0"/>
              <a:t>node: </a:t>
            </a:r>
            <a:r>
              <a:rPr lang="en-US" dirty="0" smtClean="0"/>
              <a:t>hyperplanes</a:t>
            </a:r>
            <a:endParaRPr lang="en-US" dirty="0"/>
          </a:p>
          <a:p>
            <a:pPr lvl="2"/>
            <a:r>
              <a:rPr lang="en-US" dirty="0" smtClean="0"/>
              <a:t>Leaf </a:t>
            </a:r>
            <a:r>
              <a:rPr lang="en-US" dirty="0"/>
              <a:t>nodes: subspaces, </a:t>
            </a:r>
            <a:r>
              <a:rPr lang="en-US" dirty="0" smtClean="0"/>
              <a:t>links to </a:t>
            </a:r>
            <a:r>
              <a:rPr lang="en-US" dirty="0"/>
              <a:t>contained </a:t>
            </a:r>
            <a:r>
              <a:rPr lang="en-US" dirty="0" smtClean="0"/>
              <a:t>objects</a:t>
            </a:r>
            <a:endParaRPr lang="en-US" dirty="0"/>
          </a:p>
          <a:p>
            <a:pPr lvl="2"/>
            <a:r>
              <a:rPr lang="en-US" dirty="0" smtClean="0"/>
              <a:t>Search: </a:t>
            </a:r>
            <a:r>
              <a:rPr lang="en-US" dirty="0"/>
              <a:t>straight </a:t>
            </a:r>
            <a:r>
              <a:rPr lang="en-US" dirty="0" smtClean="0"/>
              <a:t>forward</a:t>
            </a:r>
          </a:p>
          <a:p>
            <a:pPr lvl="1"/>
            <a:r>
              <a:rPr lang="en-US" dirty="0" smtClean="0"/>
              <a:t>Pros</a:t>
            </a:r>
            <a:r>
              <a:rPr lang="en-US" dirty="0"/>
              <a:t>:</a:t>
            </a:r>
          </a:p>
          <a:p>
            <a:pPr lvl="2"/>
            <a:r>
              <a:rPr lang="en-US" dirty="0" smtClean="0"/>
              <a:t>Adaptive for </a:t>
            </a:r>
            <a:r>
              <a:rPr lang="en-US" dirty="0"/>
              <a:t>different </a:t>
            </a:r>
            <a:r>
              <a:rPr lang="en-US" dirty="0" smtClean="0"/>
              <a:t>distributions</a:t>
            </a:r>
            <a:endParaRPr lang="en-US" dirty="0"/>
          </a:p>
          <a:p>
            <a:pPr lvl="1"/>
            <a:r>
              <a:rPr lang="en-US" dirty="0" smtClean="0"/>
              <a:t>Cons</a:t>
            </a:r>
            <a:r>
              <a:rPr lang="en-US" dirty="0"/>
              <a:t>:</a:t>
            </a:r>
          </a:p>
          <a:p>
            <a:pPr lvl="2"/>
            <a:r>
              <a:rPr lang="en-US" dirty="0" smtClean="0"/>
              <a:t>Not balanced</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39789368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25</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BSP Tree: (Binary Space Partitioning)</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1028" descr="D:\Mohammad\Presentations\599\f12.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6397" y="1818903"/>
            <a:ext cx="875938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4299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26</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BD Tree:</a:t>
            </a:r>
          </a:p>
          <a:p>
            <a:pPr lvl="2"/>
            <a:r>
              <a:rPr lang="en-US" dirty="0" smtClean="0"/>
              <a:t>Binary tree representing </a:t>
            </a:r>
            <a:r>
              <a:rPr lang="en-US" dirty="0"/>
              <a:t>subdivisions of data into interval shaped regions</a:t>
            </a:r>
          </a:p>
          <a:p>
            <a:pPr lvl="2"/>
            <a:r>
              <a:rPr lang="en-US" dirty="0" smtClean="0"/>
              <a:t>Encode </a:t>
            </a:r>
            <a:r>
              <a:rPr lang="en-US" dirty="0"/>
              <a:t>regions in bit strings (DZ expressions, z values</a:t>
            </a:r>
            <a:r>
              <a:rPr lang="en-US" dirty="0" smtClean="0"/>
              <a:t>, …)</a:t>
            </a:r>
            <a:endParaRPr lang="en-US" dirty="0"/>
          </a:p>
          <a:p>
            <a:pPr lvl="2"/>
            <a:r>
              <a:rPr lang="en-US" dirty="0" smtClean="0"/>
              <a:t>Bit values: </a:t>
            </a:r>
          </a:p>
          <a:p>
            <a:pPr lvl="3"/>
            <a:r>
              <a:rPr lang="en-US" dirty="0" smtClean="0"/>
              <a:t>Left </a:t>
            </a:r>
            <a:r>
              <a:rPr lang="en-US" dirty="0"/>
              <a:t>and down of hyperplanes : 0</a:t>
            </a:r>
          </a:p>
          <a:p>
            <a:pPr lvl="3"/>
            <a:r>
              <a:rPr lang="en-US" dirty="0" smtClean="0"/>
              <a:t>Right </a:t>
            </a:r>
            <a:r>
              <a:rPr lang="en-US" dirty="0"/>
              <a:t>and up of hyperplanes: </a:t>
            </a:r>
            <a:r>
              <a:rPr lang="en-US" dirty="0" smtClean="0"/>
              <a:t>1</a:t>
            </a:r>
            <a:endParaRPr lang="en-US" dirty="0"/>
          </a:p>
          <a:p>
            <a:pPr lvl="2"/>
            <a:r>
              <a:rPr lang="en-US" dirty="0" smtClean="0"/>
              <a:t>Interval</a:t>
            </a:r>
            <a:r>
              <a:rPr lang="en-US" dirty="0"/>
              <a:t>-shaped excision: one node is excision (interval-shaped) part, the other one is remainder of the subspace</a:t>
            </a:r>
          </a:p>
          <a:p>
            <a:pPr lvl="2"/>
            <a:r>
              <a:rPr lang="en-US" dirty="0" smtClean="0"/>
              <a:t>Searching: find full bit prefix of search record, then </a:t>
            </a:r>
            <a:r>
              <a:rPr lang="en-US" dirty="0"/>
              <a:t>traverses the tree based on prefix</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356183800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27</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BD Tree:</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1028" descr="D:\Mohammad\Presentations\599\f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9" y="1833528"/>
            <a:ext cx="8759384"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3366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28</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The </a:t>
            </a:r>
            <a:r>
              <a:rPr lang="en-US" dirty="0" err="1" smtClean="0"/>
              <a:t>Quadtree</a:t>
            </a:r>
            <a:r>
              <a:rPr lang="en-US" dirty="0" smtClean="0"/>
              <a:t>:</a:t>
            </a:r>
          </a:p>
          <a:p>
            <a:pPr lvl="2"/>
            <a:r>
              <a:rPr lang="en-US" dirty="0" smtClean="0"/>
              <a:t>Closely similar </a:t>
            </a:r>
            <a:r>
              <a:rPr lang="en-US" dirty="0"/>
              <a:t>to k-d-</a:t>
            </a:r>
            <a:r>
              <a:rPr lang="en-US" dirty="0" smtClean="0"/>
              <a:t>tree: decompose universe </a:t>
            </a:r>
            <a:r>
              <a:rPr lang="en-US" dirty="0"/>
              <a:t>with </a:t>
            </a:r>
            <a:r>
              <a:rPr lang="en-US" dirty="0" err="1"/>
              <a:t>iso</a:t>
            </a:r>
            <a:r>
              <a:rPr lang="en-US" dirty="0"/>
              <a:t>-oriented hyperplanes</a:t>
            </a:r>
          </a:p>
          <a:p>
            <a:pPr lvl="2"/>
            <a:r>
              <a:rPr lang="en-US" dirty="0" smtClean="0"/>
              <a:t>Not </a:t>
            </a:r>
            <a:r>
              <a:rPr lang="en-US" dirty="0"/>
              <a:t>binary </a:t>
            </a:r>
            <a:r>
              <a:rPr lang="en-US" dirty="0" smtClean="0"/>
              <a:t>tree: each </a:t>
            </a:r>
            <a:r>
              <a:rPr lang="en-US" dirty="0"/>
              <a:t>node has 2^d descendants (in d dimensional space</a:t>
            </a:r>
            <a:r>
              <a:rPr lang="en-US" dirty="0" smtClean="0"/>
              <a:t>)</a:t>
            </a:r>
          </a:p>
          <a:p>
            <a:pPr lvl="2"/>
            <a:r>
              <a:rPr lang="en-US" dirty="0"/>
              <a:t>Decompose until number of objects is less than a threshold</a:t>
            </a:r>
          </a:p>
          <a:p>
            <a:pPr lvl="2"/>
            <a:r>
              <a:rPr lang="en-US" dirty="0" smtClean="0"/>
              <a:t>Each node: </a:t>
            </a:r>
            <a:r>
              <a:rPr lang="en-US" dirty="0"/>
              <a:t>interval shaped </a:t>
            </a:r>
            <a:r>
              <a:rPr lang="en-US" dirty="0" smtClean="0"/>
              <a:t>partitions</a:t>
            </a:r>
          </a:p>
          <a:p>
            <a:pPr lvl="2"/>
            <a:r>
              <a:rPr lang="en-US" dirty="0" smtClean="0"/>
              <a:t>Search </a:t>
            </a:r>
            <a:r>
              <a:rPr lang="en-US" dirty="0"/>
              <a:t>is similar to k-d-tree</a:t>
            </a:r>
          </a:p>
          <a:p>
            <a:pPr lvl="3"/>
            <a:r>
              <a:rPr lang="en-US" dirty="0" smtClean="0"/>
              <a:t>Point </a:t>
            </a:r>
            <a:r>
              <a:rPr lang="en-US" dirty="0"/>
              <a:t>query: traverses one </a:t>
            </a:r>
            <a:r>
              <a:rPr lang="en-US" dirty="0" err="1"/>
              <a:t>subtree</a:t>
            </a:r>
            <a:r>
              <a:rPr lang="en-US" dirty="0"/>
              <a:t> </a:t>
            </a:r>
          </a:p>
          <a:p>
            <a:pPr lvl="3"/>
            <a:r>
              <a:rPr lang="en-US" dirty="0" smtClean="0"/>
              <a:t>Region </a:t>
            </a:r>
            <a:r>
              <a:rPr lang="en-US" dirty="0"/>
              <a:t>query: goes to often more than one </a:t>
            </a:r>
            <a:r>
              <a:rPr lang="en-US" dirty="0" err="1" smtClean="0"/>
              <a:t>subtree</a:t>
            </a:r>
            <a:endParaRPr lang="en-US" dirty="0" smtClean="0"/>
          </a:p>
          <a:p>
            <a:pPr lvl="1"/>
            <a:r>
              <a:rPr lang="en-US" dirty="0" smtClean="0"/>
              <a:t>Cons</a:t>
            </a:r>
            <a:r>
              <a:rPr lang="en-US" dirty="0"/>
              <a:t>: </a:t>
            </a:r>
          </a:p>
          <a:p>
            <a:pPr lvl="2"/>
            <a:r>
              <a:rPr lang="en-US" dirty="0" smtClean="0"/>
              <a:t>Not balanced</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4536722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29</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a:t>The </a:t>
            </a:r>
            <a:r>
              <a:rPr lang="en-US" dirty="0" err="1"/>
              <a:t>Quadtree</a:t>
            </a:r>
            <a:r>
              <a:rPr lang="en-US" dirty="0"/>
              <a:t> - Point </a:t>
            </a:r>
            <a:r>
              <a:rPr lang="en-US" dirty="0" err="1"/>
              <a:t>Quadtree</a:t>
            </a:r>
            <a:r>
              <a:rPr lang="en-US" dirty="0" smtClean="0"/>
              <a:t>:</a:t>
            </a:r>
          </a:p>
          <a:p>
            <a:pPr lvl="2"/>
            <a:r>
              <a:rPr lang="en-US" dirty="0" smtClean="0"/>
              <a:t>Divide </a:t>
            </a:r>
            <a:r>
              <a:rPr lang="en-US" dirty="0"/>
              <a:t>corresponding partition to 2^d subspaces, new point in center</a:t>
            </a:r>
          </a:p>
          <a:p>
            <a:pPr lvl="2"/>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1028" descr="D:\Mohammad\Presentations\599\f14.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6398" y="2425618"/>
            <a:ext cx="8759385" cy="394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11089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739775" y="2770094"/>
            <a:ext cx="7662864" cy="3884498"/>
          </a:xfrm>
        </p:spPr>
        <p:txBody>
          <a:bodyPr>
            <a:normAutofit/>
          </a:bodyPr>
          <a:lstStyle/>
          <a:p>
            <a:r>
              <a:rPr lang="en-US" dirty="0" smtClean="0">
                <a:hlinkClick r:id="rId2" action="ppaction://hlinksldjump"/>
              </a:rPr>
              <a:t>1. SPATIAL DATA</a:t>
            </a:r>
            <a:endParaRPr lang="en-US" dirty="0" smtClean="0"/>
          </a:p>
          <a:p>
            <a:r>
              <a:rPr lang="en-US" dirty="0" smtClean="0">
                <a:hlinkClick r:id="rId3" action="ppaction://hlinksldjump"/>
              </a:rPr>
              <a:t>2. BASIC DATA STRUCTURES</a:t>
            </a:r>
            <a:endParaRPr lang="en-US" dirty="0" smtClean="0"/>
          </a:p>
          <a:p>
            <a:r>
              <a:rPr lang="en-US" dirty="0" smtClean="0">
                <a:hlinkClick r:id="rId4" action="ppaction://hlinksldjump"/>
              </a:rPr>
              <a:t>3. POINT ACCESS METHODS</a:t>
            </a:r>
            <a:endParaRPr lang="en-US" dirty="0" smtClean="0"/>
          </a:p>
          <a:p>
            <a:r>
              <a:rPr lang="en-US" dirty="0" smtClean="0">
                <a:hlinkClick r:id="rId5" action="ppaction://hlinksldjump"/>
              </a:rPr>
              <a:t>4. SPATIAL ACCESS METHODS</a:t>
            </a:r>
            <a:endParaRPr lang="en-US" dirty="0" smtClean="0"/>
          </a:p>
          <a:p>
            <a:r>
              <a:rPr lang="en-US" dirty="0" smtClean="0">
                <a:hlinkClick r:id="rId6" action="ppaction://hlinksldjump"/>
              </a:rPr>
              <a:t>5.CONCLUSIONS</a:t>
            </a:r>
            <a:endParaRPr lang="en-US" dirty="0"/>
          </a:p>
        </p:txBody>
      </p:sp>
      <p:sp>
        <p:nvSpPr>
          <p:cNvPr id="4" name="Date Placeholder 3"/>
          <p:cNvSpPr>
            <a:spLocks noGrp="1"/>
          </p:cNvSpPr>
          <p:nvPr>
            <p:ph type="dt" sz="half" idx="10"/>
          </p:nvPr>
        </p:nvSpPr>
        <p:spPr/>
        <p:txBody>
          <a:bodyPr/>
          <a:lstStyle/>
          <a:p>
            <a:fld id="{1B3CCD44-BA10-4E4D-84EC-35526A6DE49A}"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3</a:t>
            </a:fld>
            <a:endParaRPr lang="en-US"/>
          </a:p>
        </p:txBody>
      </p:sp>
    </p:spTree>
    <p:extLst>
      <p:ext uri="{BB962C8B-B14F-4D97-AF65-F5344CB8AC3E}">
        <p14:creationId xmlns:p14="http://schemas.microsoft.com/office/powerpoint/2010/main" val="13675822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30</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a:t>The </a:t>
            </a:r>
            <a:r>
              <a:rPr lang="en-US" dirty="0" err="1"/>
              <a:t>Quadtree</a:t>
            </a:r>
            <a:r>
              <a:rPr lang="en-US" dirty="0"/>
              <a:t> – Region </a:t>
            </a:r>
            <a:r>
              <a:rPr lang="en-US" dirty="0" err="1"/>
              <a:t>Quadtree</a:t>
            </a:r>
            <a:r>
              <a:rPr lang="en-US" dirty="0" smtClean="0"/>
              <a:t>:</a:t>
            </a:r>
          </a:p>
          <a:p>
            <a:pPr lvl="2"/>
            <a:r>
              <a:rPr lang="en-US" dirty="0" smtClean="0"/>
              <a:t>Regular </a:t>
            </a:r>
            <a:r>
              <a:rPr lang="en-US" dirty="0"/>
              <a:t>decomposition of the </a:t>
            </a:r>
            <a:r>
              <a:rPr lang="en-US" dirty="0" smtClean="0"/>
              <a:t>universe to 2</a:t>
            </a:r>
            <a:r>
              <a:rPr lang="en-US" dirty="0"/>
              <a:t>^d </a:t>
            </a:r>
            <a:r>
              <a:rPr lang="en-US" dirty="0" smtClean="0"/>
              <a:t>equal subspaces</a:t>
            </a:r>
            <a:endParaRPr lang="en-US" dirty="0"/>
          </a:p>
          <a:p>
            <a:pPr lvl="1"/>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2. BASIC DATA STRUCTURES</a:t>
            </a:r>
          </a:p>
          <a:p>
            <a:r>
              <a:rPr lang="en-US" sz="2400" dirty="0" smtClean="0"/>
              <a:t>MAIN MEMORY STRUCTURES</a:t>
            </a:r>
            <a:r>
              <a:rPr lang="en-US" sz="3200" dirty="0" smtClean="0"/>
              <a:t/>
            </a:r>
            <a:br>
              <a:rPr lang="en-US" sz="3200" dirty="0" smtClean="0"/>
            </a:br>
            <a:endParaRPr lang="en-US" sz="2400" dirty="0"/>
          </a:p>
        </p:txBody>
      </p:sp>
      <p:pic>
        <p:nvPicPr>
          <p:cNvPr id="9" name="Picture 1029" descr="D:\Mohammad\Presentations\599\f15.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6399" y="2286350"/>
            <a:ext cx="8759385" cy="411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02778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44051"/>
            <a:ext cx="3696459" cy="3045512"/>
          </a:xfrm>
        </p:spPr>
        <p:txBody>
          <a:bodyPr/>
          <a:lstStyle/>
          <a:p>
            <a:r>
              <a:rPr lang="en-US" sz="3200" dirty="0" smtClean="0"/>
              <a:t>3.</a:t>
            </a:r>
            <a:br>
              <a:rPr lang="en-US" sz="3200" dirty="0" smtClean="0"/>
            </a:br>
            <a:r>
              <a:rPr lang="en-US" sz="3200" dirty="0" smtClean="0"/>
              <a:t>POINT</a:t>
            </a:r>
            <a:br>
              <a:rPr lang="en-US" sz="3200" dirty="0" smtClean="0"/>
            </a:br>
            <a:r>
              <a:rPr lang="en-US" sz="3200" dirty="0" smtClean="0"/>
              <a:t>ACCESS</a:t>
            </a:r>
            <a:br>
              <a:rPr lang="en-US" sz="3200" dirty="0" smtClean="0"/>
            </a:br>
            <a:r>
              <a:rPr lang="en-US" sz="3200" dirty="0" smtClean="0"/>
              <a:t>METHODS</a:t>
            </a:r>
            <a:endParaRPr lang="en-US" sz="3200" dirty="0"/>
          </a:p>
        </p:txBody>
      </p:sp>
      <p:sp>
        <p:nvSpPr>
          <p:cNvPr id="3" name="Content Placeholder 2"/>
          <p:cNvSpPr>
            <a:spLocks noGrp="1"/>
          </p:cNvSpPr>
          <p:nvPr>
            <p:ph idx="1"/>
          </p:nvPr>
        </p:nvSpPr>
        <p:spPr>
          <a:xfrm>
            <a:off x="4838701" y="273050"/>
            <a:ext cx="4093632" cy="6083300"/>
          </a:xfrm>
        </p:spPr>
        <p:txBody>
          <a:bodyPr>
            <a:normAutofit/>
          </a:bodyPr>
          <a:lstStyle/>
          <a:p>
            <a:r>
              <a:rPr lang="en-US" dirty="0" smtClean="0">
                <a:hlinkClick r:id="rId3" action="ppaction://hlinksldjump"/>
              </a:rPr>
              <a:t>Multidimensional Hashing:</a:t>
            </a:r>
            <a:endParaRPr lang="en-US" dirty="0" smtClean="0"/>
          </a:p>
          <a:p>
            <a:pPr lvl="1"/>
            <a:r>
              <a:rPr lang="en-US" dirty="0" smtClean="0">
                <a:hlinkClick r:id="rId3" action="ppaction://hlinksldjump"/>
              </a:rPr>
              <a:t>Grid File</a:t>
            </a:r>
            <a:endParaRPr lang="en-US" dirty="0" smtClean="0"/>
          </a:p>
          <a:p>
            <a:pPr lvl="1"/>
            <a:r>
              <a:rPr lang="en-US" dirty="0" smtClean="0">
                <a:hlinkClick r:id="rId4" action="ppaction://hlinksldjump"/>
              </a:rPr>
              <a:t>EXCELL</a:t>
            </a:r>
            <a:endParaRPr lang="en-US" dirty="0" smtClean="0"/>
          </a:p>
          <a:p>
            <a:pPr lvl="1"/>
            <a:r>
              <a:rPr lang="en-US" dirty="0" smtClean="0">
                <a:hlinkClick r:id="rId5" action="ppaction://hlinksldjump"/>
              </a:rPr>
              <a:t>Two-level Grid File</a:t>
            </a:r>
            <a:endParaRPr lang="en-US" dirty="0" smtClean="0"/>
          </a:p>
          <a:p>
            <a:pPr lvl="1"/>
            <a:r>
              <a:rPr lang="en-US" dirty="0" smtClean="0">
                <a:hlinkClick r:id="rId6" action="ppaction://hlinksldjump"/>
              </a:rPr>
              <a:t>Twin Grid File</a:t>
            </a:r>
            <a:endParaRPr lang="en-US" dirty="0" smtClean="0"/>
          </a:p>
          <a:p>
            <a:r>
              <a:rPr lang="en-US" dirty="0" smtClean="0">
                <a:hlinkClick r:id="rId7" action="ppaction://hlinksldjump"/>
              </a:rPr>
              <a:t>Hierarchical Access Methods:</a:t>
            </a:r>
            <a:endParaRPr lang="en-US" dirty="0" smtClean="0"/>
          </a:p>
          <a:p>
            <a:pPr lvl="1"/>
            <a:r>
              <a:rPr lang="en-US" dirty="0" smtClean="0">
                <a:hlinkClick r:id="rId8" action="ppaction://hlinksldjump"/>
              </a:rPr>
              <a:t>K-d-B-Tree</a:t>
            </a:r>
            <a:endParaRPr lang="en-US" dirty="0" smtClean="0"/>
          </a:p>
          <a:p>
            <a:pPr lvl="1"/>
            <a:r>
              <a:rPr lang="en-US" dirty="0" smtClean="0">
                <a:hlinkClick r:id="rId9" action="ppaction://hlinksldjump"/>
              </a:rPr>
              <a:t>LSD Tree</a:t>
            </a:r>
            <a:endParaRPr lang="en-US" dirty="0" smtClean="0"/>
          </a:p>
          <a:p>
            <a:pPr lvl="1"/>
            <a:r>
              <a:rPr lang="en-US" dirty="0" smtClean="0">
                <a:hlinkClick r:id="rId10" action="ppaction://hlinksldjump"/>
              </a:rPr>
              <a:t>Buddy Tree</a:t>
            </a:r>
            <a:endParaRPr lang="en-US" dirty="0" smtClean="0"/>
          </a:p>
          <a:p>
            <a:pPr lvl="1"/>
            <a:r>
              <a:rPr lang="en-US" dirty="0" smtClean="0">
                <a:hlinkClick r:id="rId11" action="ppaction://hlinksldjump"/>
              </a:rPr>
              <a:t>BANG File</a:t>
            </a:r>
            <a:endParaRPr lang="en-US" dirty="0" smtClean="0"/>
          </a:p>
          <a:p>
            <a:r>
              <a:rPr lang="en-US" dirty="0" smtClean="0">
                <a:hlinkClick r:id="rId12" action="ppaction://hlinksldjump"/>
              </a:rPr>
              <a:t>Space-Filling Curves for Point Data</a:t>
            </a:r>
            <a:endParaRPr lang="en-US" dirty="0"/>
          </a:p>
        </p:txBody>
      </p:sp>
      <p:sp>
        <p:nvSpPr>
          <p:cNvPr id="4" name="Date Placeholder 3"/>
          <p:cNvSpPr>
            <a:spLocks noGrp="1"/>
          </p:cNvSpPr>
          <p:nvPr>
            <p:ph type="dt" sz="half" idx="10"/>
          </p:nvPr>
        </p:nvSpPr>
        <p:spPr/>
        <p:txBody>
          <a:bodyPr/>
          <a:lstStyle/>
          <a:p>
            <a:fld id="{CBDA3DE3-7DF9-BB46-BF9F-92D13F80AC4F}"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31</a:t>
            </a:fld>
            <a:endParaRPr lang="en-US"/>
          </a:p>
        </p:txBody>
      </p:sp>
    </p:spTree>
    <p:extLst>
      <p:ext uri="{BB962C8B-B14F-4D97-AF65-F5344CB8AC3E}">
        <p14:creationId xmlns:p14="http://schemas.microsoft.com/office/powerpoint/2010/main" val="26866164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32</a:t>
            </a:fld>
            <a:endParaRPr lang="en-US"/>
          </a:p>
        </p:txBody>
      </p:sp>
      <p:pic>
        <p:nvPicPr>
          <p:cNvPr id="5" name="Picture 4" descr="D:\Mohammad\Presentations\599\f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828"/>
            <a:ext cx="9144000" cy="581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RUNNING EXAMPLE</a:t>
            </a:r>
          </a:p>
          <a:p>
            <a:r>
              <a:rPr lang="en-US" sz="3200" dirty="0" smtClean="0"/>
              <a:t/>
            </a:r>
            <a:br>
              <a:rPr lang="en-US" sz="3200" dirty="0" smtClean="0"/>
            </a:br>
            <a:endParaRPr lang="en-US" sz="2400" dirty="0"/>
          </a:p>
        </p:txBody>
      </p:sp>
    </p:spTree>
    <p:extLst>
      <p:ext uri="{BB962C8B-B14F-4D97-AF65-F5344CB8AC3E}">
        <p14:creationId xmlns:p14="http://schemas.microsoft.com/office/powerpoint/2010/main" val="4699277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33</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Grid </a:t>
            </a:r>
            <a:r>
              <a:rPr lang="en-US" dirty="0"/>
              <a:t>File:</a:t>
            </a:r>
          </a:p>
          <a:p>
            <a:pPr lvl="1"/>
            <a:r>
              <a:rPr lang="en-US" dirty="0" smtClean="0"/>
              <a:t>Superimposes </a:t>
            </a:r>
            <a:r>
              <a:rPr lang="en-US" dirty="0"/>
              <a:t>d-dimensional orthogonal grid on the </a:t>
            </a:r>
            <a:r>
              <a:rPr lang="en-US" dirty="0" smtClean="0"/>
              <a:t>universe</a:t>
            </a:r>
            <a:endParaRPr lang="en-US" dirty="0"/>
          </a:p>
          <a:p>
            <a:pPr lvl="1"/>
            <a:r>
              <a:rPr lang="en-US" dirty="0"/>
              <a:t>Grids not regular, different shapes and sizes for cells</a:t>
            </a:r>
          </a:p>
          <a:p>
            <a:pPr lvl="1"/>
            <a:r>
              <a:rPr lang="en-US" dirty="0" smtClean="0"/>
              <a:t>Grid </a:t>
            </a:r>
            <a:r>
              <a:rPr lang="en-US" dirty="0"/>
              <a:t>directory links cells to data </a:t>
            </a:r>
            <a:r>
              <a:rPr lang="en-US" dirty="0" smtClean="0"/>
              <a:t>buckets and is stored on disk per each</a:t>
            </a:r>
            <a:endParaRPr lang="en-US" dirty="0"/>
          </a:p>
          <a:p>
            <a:pPr lvl="1"/>
            <a:r>
              <a:rPr lang="en-US" dirty="0" smtClean="0"/>
              <a:t>Search:</a:t>
            </a:r>
          </a:p>
          <a:p>
            <a:pPr lvl="2">
              <a:buFont typeface="Wingdings" charset="2"/>
              <a:buChar char="S"/>
            </a:pPr>
            <a:r>
              <a:rPr lang="en-US" dirty="0" smtClean="0"/>
              <a:t>For exact </a:t>
            </a:r>
            <a:r>
              <a:rPr lang="en-US" dirty="0"/>
              <a:t>match point query: </a:t>
            </a:r>
            <a:r>
              <a:rPr lang="en-US" dirty="0" smtClean="0"/>
              <a:t>use </a:t>
            </a:r>
            <a:r>
              <a:rPr lang="en-US" dirty="0"/>
              <a:t>scales to locate </a:t>
            </a:r>
            <a:r>
              <a:rPr lang="en-US" dirty="0" smtClean="0"/>
              <a:t>cell</a:t>
            </a:r>
          </a:p>
          <a:p>
            <a:pPr lvl="2"/>
            <a:r>
              <a:rPr lang="en-US" dirty="0" smtClean="0"/>
              <a:t>For range query: test all cells that overlap the search</a:t>
            </a:r>
          </a:p>
          <a:p>
            <a:pPr lvl="1"/>
            <a:r>
              <a:rPr lang="en-US" dirty="0" smtClean="0"/>
              <a:t>Insert </a:t>
            </a:r>
            <a:r>
              <a:rPr lang="en-US" dirty="0"/>
              <a:t>data: if bucket is full, requires cell </a:t>
            </a:r>
            <a:r>
              <a:rPr lang="en-US" dirty="0" smtClean="0"/>
              <a:t>splitting</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THE GRID FILE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32163110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34</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Grid File:</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THE GRID FILE</a:t>
            </a:r>
            <a:r>
              <a:rPr lang="en-US" sz="3200" dirty="0" smtClean="0"/>
              <a:t/>
            </a:r>
            <a:br>
              <a:rPr lang="en-US" sz="3200" dirty="0" smtClean="0"/>
            </a:br>
            <a:endParaRPr lang="en-US" sz="2400" dirty="0"/>
          </a:p>
        </p:txBody>
      </p:sp>
      <p:pic>
        <p:nvPicPr>
          <p:cNvPr id="9" name="Picture 4" descr="D:\Mohammad\Presentations\599\f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318" y="1214237"/>
            <a:ext cx="4633913" cy="514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8467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35</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EXCELL (Extendible Cell)</a:t>
            </a:r>
            <a:endParaRPr lang="en-US" dirty="0"/>
          </a:p>
          <a:p>
            <a:pPr lvl="1"/>
            <a:r>
              <a:rPr lang="en-US" dirty="0" smtClean="0"/>
              <a:t>Like </a:t>
            </a:r>
            <a:r>
              <a:rPr lang="en-US" dirty="0"/>
              <a:t>grid file</a:t>
            </a:r>
          </a:p>
          <a:p>
            <a:pPr lvl="1"/>
            <a:r>
              <a:rPr lang="en-US" dirty="0" smtClean="0"/>
              <a:t>Decompose </a:t>
            </a:r>
            <a:r>
              <a:rPr lang="en-US" dirty="0"/>
              <a:t>the universe </a:t>
            </a:r>
            <a:r>
              <a:rPr lang="en-US" dirty="0" smtClean="0"/>
              <a:t>regularly: all grid cell are of equal size</a:t>
            </a:r>
            <a:endParaRPr lang="en-US" dirty="0"/>
          </a:p>
          <a:p>
            <a:pPr lvl="1"/>
            <a:r>
              <a:rPr lang="en-US" dirty="0" smtClean="0"/>
              <a:t>If </a:t>
            </a:r>
            <a:r>
              <a:rPr lang="en-US" dirty="0"/>
              <a:t>insert require cell splitting, splits all cells (double the directory size)</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EXCELL</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93500090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36</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Two-Level Grid File</a:t>
            </a:r>
            <a:endParaRPr lang="en-US" dirty="0"/>
          </a:p>
          <a:p>
            <a:pPr lvl="1"/>
            <a:r>
              <a:rPr lang="en-US" dirty="0" smtClean="0"/>
              <a:t>Use </a:t>
            </a:r>
            <a:r>
              <a:rPr lang="en-US" dirty="0"/>
              <a:t>a second grid file to manage grid directory</a:t>
            </a:r>
          </a:p>
          <a:p>
            <a:pPr lvl="1"/>
            <a:r>
              <a:rPr lang="en-US" dirty="0" smtClean="0"/>
              <a:t>First level: root directory, points to second level</a:t>
            </a:r>
            <a:endParaRPr lang="en-US" dirty="0"/>
          </a:p>
          <a:p>
            <a:pPr lvl="1"/>
            <a:r>
              <a:rPr lang="en-US" dirty="0" smtClean="0"/>
              <a:t>Second level: </a:t>
            </a:r>
            <a:r>
              <a:rPr lang="en-US" dirty="0"/>
              <a:t>actual grid </a:t>
            </a:r>
            <a:r>
              <a:rPr lang="en-US" dirty="0" smtClean="0"/>
              <a:t>directory, points to data</a:t>
            </a:r>
            <a:endParaRPr lang="en-US" dirty="0"/>
          </a:p>
          <a:p>
            <a:r>
              <a:rPr lang="en-US" dirty="0" smtClean="0"/>
              <a:t>Pros:</a:t>
            </a:r>
            <a:endParaRPr lang="en-US" dirty="0"/>
          </a:p>
          <a:p>
            <a:pPr lvl="1"/>
            <a:r>
              <a:rPr lang="en-US" dirty="0" smtClean="0"/>
              <a:t>Splits </a:t>
            </a:r>
            <a:r>
              <a:rPr lang="en-US" dirty="0"/>
              <a:t>are confined to subdirectory regions, not effecting their surroundings: slower directory growth</a:t>
            </a:r>
            <a:r>
              <a:rPr lang="en-US" dirty="0" smtClean="0"/>
              <a:t>.</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TWO-LEVEL GRID FILE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01110639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Mohammad\Presentations\599\f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227" y="1562100"/>
            <a:ext cx="6544885" cy="496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37</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Two-Level Grid File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TWO-LEVEL GRID FILE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40022754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38</a:t>
            </a:fld>
            <a:endParaRPr lang="en-US"/>
          </a:p>
        </p:txBody>
      </p:sp>
      <p:sp>
        <p:nvSpPr>
          <p:cNvPr id="7" name="Content Placeholder 2"/>
          <p:cNvSpPr txBox="1">
            <a:spLocks/>
          </p:cNvSpPr>
          <p:nvPr/>
        </p:nvSpPr>
        <p:spPr>
          <a:xfrm>
            <a:off x="196398" y="1411111"/>
            <a:ext cx="8759385" cy="4945239"/>
          </a:xfrm>
          <a:prstGeom prst="rect">
            <a:avLst/>
          </a:prstGeom>
        </p:spPr>
        <p:txBody>
          <a:bodyPr>
            <a:normAutofit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Twin Grid File</a:t>
            </a:r>
            <a:endParaRPr lang="en-US" dirty="0"/>
          </a:p>
          <a:p>
            <a:pPr lvl="1"/>
            <a:r>
              <a:rPr lang="en-US" dirty="0" smtClean="0"/>
              <a:t>Idea</a:t>
            </a:r>
            <a:r>
              <a:rPr lang="en-US" dirty="0"/>
              <a:t>: </a:t>
            </a:r>
            <a:r>
              <a:rPr lang="en-US" dirty="0" smtClean="0"/>
              <a:t>increase </a:t>
            </a:r>
            <a:r>
              <a:rPr lang="en-US" dirty="0"/>
              <a:t>space </a:t>
            </a:r>
            <a:r>
              <a:rPr lang="en-US" dirty="0" smtClean="0"/>
              <a:t>utilization by using </a:t>
            </a:r>
            <a:r>
              <a:rPr lang="en-US" dirty="0"/>
              <a:t>second grid </a:t>
            </a:r>
            <a:r>
              <a:rPr lang="en-US" dirty="0" smtClean="0"/>
              <a:t>file and </a:t>
            </a:r>
            <a:r>
              <a:rPr lang="en-US" dirty="0"/>
              <a:t>reduce total number of buckets (or cells) in two files</a:t>
            </a:r>
          </a:p>
          <a:p>
            <a:pPr lvl="1"/>
            <a:r>
              <a:rPr lang="en-US" dirty="0" smtClean="0"/>
              <a:t>Two grid files: span whole universe and not hierarchical</a:t>
            </a:r>
            <a:endParaRPr lang="en-US" dirty="0"/>
          </a:p>
          <a:p>
            <a:pPr lvl="1"/>
            <a:r>
              <a:rPr lang="en-US" dirty="0" smtClean="0"/>
              <a:t>Data </a:t>
            </a:r>
            <a:r>
              <a:rPr lang="en-US" dirty="0"/>
              <a:t>is distributed between two files dynamically</a:t>
            </a:r>
          </a:p>
          <a:p>
            <a:pPr lvl="1"/>
            <a:r>
              <a:rPr lang="en-US" dirty="0" smtClean="0"/>
              <a:t>Insert </a:t>
            </a:r>
            <a:r>
              <a:rPr lang="en-US" dirty="0"/>
              <a:t>data:</a:t>
            </a:r>
          </a:p>
          <a:p>
            <a:pPr lvl="2"/>
            <a:r>
              <a:rPr lang="en-US" dirty="0" smtClean="0"/>
              <a:t>If </a:t>
            </a:r>
            <a:r>
              <a:rPr lang="en-US" dirty="0"/>
              <a:t>bucket overflows, first try to redistribute the data between files</a:t>
            </a:r>
          </a:p>
          <a:p>
            <a:pPr lvl="2"/>
            <a:r>
              <a:rPr lang="en-US" dirty="0" smtClean="0"/>
              <a:t>Otherwise </a:t>
            </a:r>
            <a:r>
              <a:rPr lang="en-US" dirty="0"/>
              <a:t>split the bucket</a:t>
            </a:r>
          </a:p>
          <a:p>
            <a:pPr lvl="1"/>
            <a:r>
              <a:rPr lang="en-US" dirty="0" smtClean="0"/>
              <a:t>Search: </a:t>
            </a:r>
            <a:r>
              <a:rPr lang="en-US" dirty="0"/>
              <a:t>requires checking both </a:t>
            </a:r>
            <a:r>
              <a:rPr lang="en-US" dirty="0" smtClean="0"/>
              <a:t>files</a:t>
            </a:r>
            <a:endParaRPr lang="en-US" dirty="0"/>
          </a:p>
          <a:p>
            <a:r>
              <a:rPr lang="en-US" dirty="0" smtClean="0"/>
              <a:t>Pros: </a:t>
            </a:r>
            <a:endParaRPr lang="en-US" dirty="0"/>
          </a:p>
          <a:p>
            <a:pPr lvl="1"/>
            <a:r>
              <a:rPr lang="en-US" dirty="0" smtClean="0"/>
              <a:t>Space utilization</a:t>
            </a:r>
          </a:p>
          <a:p>
            <a:r>
              <a:rPr lang="en-US" dirty="0" smtClean="0"/>
              <a:t>Cons: </a:t>
            </a:r>
          </a:p>
          <a:p>
            <a:pPr lvl="1"/>
            <a:r>
              <a:rPr lang="en-US" dirty="0" smtClean="0"/>
              <a:t>Inferior </a:t>
            </a:r>
            <a:r>
              <a:rPr lang="en-US" dirty="0"/>
              <a:t>to original grid for smaller query </a:t>
            </a:r>
            <a:r>
              <a:rPr lang="en-US" dirty="0" smtClean="0"/>
              <a:t>ranges</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TWIN GRID FILE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59050234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39</a:t>
            </a:fld>
            <a:endParaRPr lang="en-US"/>
          </a:p>
        </p:txBody>
      </p:sp>
      <p:sp>
        <p:nvSpPr>
          <p:cNvPr id="7" name="Content Placeholder 2"/>
          <p:cNvSpPr txBox="1">
            <a:spLocks/>
          </p:cNvSpPr>
          <p:nvPr/>
        </p:nvSpPr>
        <p:spPr>
          <a:xfrm>
            <a:off x="196398" y="1411111"/>
            <a:ext cx="8759385"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Twin Grid File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Multidimensional Hashing</a:t>
            </a:r>
          </a:p>
          <a:p>
            <a:r>
              <a:rPr lang="en-US" sz="2400" dirty="0" smtClean="0"/>
              <a:t>TWIN GRID FILE</a:t>
            </a:r>
            <a:r>
              <a:rPr lang="en-US" sz="3200" dirty="0" smtClean="0"/>
              <a:t/>
            </a:r>
            <a:br>
              <a:rPr lang="en-US" sz="3200" dirty="0" smtClean="0"/>
            </a:br>
            <a:endParaRPr lang="en-US" sz="2400" dirty="0"/>
          </a:p>
        </p:txBody>
      </p:sp>
      <p:pic>
        <p:nvPicPr>
          <p:cNvPr id="9" name="Picture 4" descr="D:\Mohammad\Presentations\599\f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14351"/>
            <a:ext cx="829945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0043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44051"/>
            <a:ext cx="3696459" cy="2209800"/>
          </a:xfrm>
        </p:spPr>
        <p:txBody>
          <a:bodyPr/>
          <a:lstStyle/>
          <a:p>
            <a:r>
              <a:rPr lang="en-US" sz="3200" dirty="0" smtClean="0"/>
              <a:t>1.</a:t>
            </a:r>
            <a:br>
              <a:rPr lang="en-US" sz="3200" dirty="0" smtClean="0"/>
            </a:br>
            <a:r>
              <a:rPr lang="en-US" sz="3200" dirty="0" smtClean="0"/>
              <a:t>SPATIAL DATA</a:t>
            </a:r>
            <a:endParaRPr lang="en-US" sz="3200" dirty="0"/>
          </a:p>
        </p:txBody>
      </p:sp>
      <p:sp>
        <p:nvSpPr>
          <p:cNvPr id="3" name="Content Placeholder 2"/>
          <p:cNvSpPr>
            <a:spLocks noGrp="1"/>
          </p:cNvSpPr>
          <p:nvPr>
            <p:ph idx="1"/>
          </p:nvPr>
        </p:nvSpPr>
        <p:spPr>
          <a:xfrm>
            <a:off x="5029200" y="1643530"/>
            <a:ext cx="3657600" cy="4482634"/>
          </a:xfrm>
        </p:spPr>
        <p:txBody>
          <a:bodyPr/>
          <a:lstStyle/>
          <a:p>
            <a:r>
              <a:rPr lang="en-US" dirty="0" smtClean="0"/>
              <a:t>Basic Properties</a:t>
            </a:r>
          </a:p>
          <a:p>
            <a:r>
              <a:rPr lang="en-US" dirty="0" smtClean="0"/>
              <a:t>Requirements for MAMs</a:t>
            </a:r>
          </a:p>
          <a:p>
            <a:r>
              <a:rPr lang="en-US" dirty="0" smtClean="0"/>
              <a:t>PAMs and SAMs</a:t>
            </a:r>
          </a:p>
          <a:p>
            <a:r>
              <a:rPr lang="en-US" dirty="0" smtClean="0"/>
              <a:t>Common Queries</a:t>
            </a:r>
            <a:endParaRPr lang="en-US" dirty="0"/>
          </a:p>
        </p:txBody>
      </p:sp>
      <p:sp>
        <p:nvSpPr>
          <p:cNvPr id="4" name="Date Placeholder 3"/>
          <p:cNvSpPr>
            <a:spLocks noGrp="1"/>
          </p:cNvSpPr>
          <p:nvPr>
            <p:ph type="dt" sz="half" idx="10"/>
          </p:nvPr>
        </p:nvSpPr>
        <p:spPr/>
        <p:txBody>
          <a:bodyPr/>
          <a:lstStyle/>
          <a:p>
            <a:fld id="{F1FDADFC-6388-E749-A7D4-C7B9DA3E6BAC}"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dirty="0" smtClean="0"/>
              <a:t>Multidimensional Access Methods</a:t>
            </a:r>
            <a:endParaRPr lang="en-US" dirty="0"/>
          </a:p>
        </p:txBody>
      </p:sp>
      <p:sp>
        <p:nvSpPr>
          <p:cNvPr id="6" name="Slide Number Placeholder 5"/>
          <p:cNvSpPr>
            <a:spLocks noGrp="1"/>
          </p:cNvSpPr>
          <p:nvPr>
            <p:ph type="sldNum" sz="quarter" idx="12"/>
          </p:nvPr>
        </p:nvSpPr>
        <p:spPr/>
        <p:txBody>
          <a:bodyPr/>
          <a:lstStyle/>
          <a:p>
            <a:fld id="{9F2F5E10-5301-4EE6-90D2-A6C4A3F62BED}" type="slidenum">
              <a:rPr lang="en-US" smtClean="0"/>
              <a:t>4</a:t>
            </a:fld>
            <a:endParaRPr lang="en-US"/>
          </a:p>
        </p:txBody>
      </p:sp>
    </p:spTree>
    <p:extLst>
      <p:ext uri="{BB962C8B-B14F-4D97-AF65-F5344CB8AC3E}">
        <p14:creationId xmlns:p14="http://schemas.microsoft.com/office/powerpoint/2010/main" val="2488654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40</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Hierarchical Access Methods</a:t>
            </a:r>
          </a:p>
          <a:p>
            <a:pPr lvl="1"/>
            <a:r>
              <a:rPr lang="en-US" dirty="0" smtClean="0"/>
              <a:t>Based </a:t>
            </a:r>
            <a:r>
              <a:rPr lang="en-US" dirty="0"/>
              <a:t>on binary of </a:t>
            </a:r>
            <a:r>
              <a:rPr lang="en-US" dirty="0" smtClean="0"/>
              <a:t>multi way </a:t>
            </a:r>
            <a:r>
              <a:rPr lang="en-US" dirty="0"/>
              <a:t>tree structure</a:t>
            </a:r>
          </a:p>
          <a:p>
            <a:pPr lvl="1"/>
            <a:r>
              <a:rPr lang="en-US" dirty="0" smtClean="0"/>
              <a:t>Like hashing: </a:t>
            </a:r>
            <a:r>
              <a:rPr lang="en-US" dirty="0"/>
              <a:t>stores data in bucket</a:t>
            </a:r>
          </a:p>
          <a:p>
            <a:pPr lvl="1"/>
            <a:r>
              <a:rPr lang="en-US" dirty="0" smtClean="0"/>
              <a:t>Each </a:t>
            </a:r>
            <a:r>
              <a:rPr lang="en-US" dirty="0"/>
              <a:t>bucket is leaf of a node, and a disk page</a:t>
            </a:r>
          </a:p>
          <a:p>
            <a:pPr lvl="1"/>
            <a:r>
              <a:rPr lang="en-US" dirty="0" smtClean="0"/>
              <a:t>Interior </a:t>
            </a:r>
            <a:r>
              <a:rPr lang="en-US" dirty="0"/>
              <a:t>nodes of the tree guide search</a:t>
            </a:r>
          </a:p>
          <a:p>
            <a:pPr lvl="1"/>
            <a:r>
              <a:rPr lang="en-US" dirty="0" smtClean="0"/>
              <a:t>Search</a:t>
            </a:r>
            <a:r>
              <a:rPr lang="en-US" dirty="0"/>
              <a:t>: top-down tree traversal</a:t>
            </a:r>
          </a:p>
          <a:p>
            <a:r>
              <a:rPr lang="en-US" dirty="0" smtClean="0"/>
              <a:t>Hybrid structures:</a:t>
            </a:r>
          </a:p>
          <a:p>
            <a:pPr lvl="1"/>
            <a:r>
              <a:rPr lang="en-US" dirty="0" smtClean="0"/>
              <a:t>BANG File</a:t>
            </a:r>
          </a:p>
          <a:p>
            <a:pPr lvl="1"/>
            <a:r>
              <a:rPr lang="en-US" dirty="0" smtClean="0"/>
              <a:t>Buddy Tree</a:t>
            </a:r>
            <a:endParaRPr lang="en-US" dirty="0"/>
          </a:p>
          <a:p>
            <a:r>
              <a:rPr lang="en-US" dirty="0" smtClean="0"/>
              <a:t>Difference </a:t>
            </a:r>
            <a:r>
              <a:rPr lang="en-US" dirty="0"/>
              <a:t>between different methods: characteristics of the regions</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OVERVIEW</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74779911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41</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k</a:t>
            </a:r>
            <a:r>
              <a:rPr lang="en-US" dirty="0"/>
              <a:t>-d-B-</a:t>
            </a:r>
            <a:r>
              <a:rPr lang="en-US" dirty="0" smtClean="0"/>
              <a:t>tree: combination </a:t>
            </a:r>
            <a:r>
              <a:rPr lang="en-US" dirty="0"/>
              <a:t>of adaptive k-d-tree and B-tree</a:t>
            </a:r>
          </a:p>
          <a:p>
            <a:pPr lvl="1"/>
            <a:r>
              <a:rPr lang="en-US" dirty="0" smtClean="0"/>
              <a:t>Partition </a:t>
            </a:r>
            <a:r>
              <a:rPr lang="en-US" dirty="0"/>
              <a:t>the universe like adaptive k-</a:t>
            </a:r>
            <a:r>
              <a:rPr lang="en-US" dirty="0" smtClean="0"/>
              <a:t>d</a:t>
            </a:r>
          </a:p>
          <a:p>
            <a:pPr lvl="1"/>
            <a:r>
              <a:rPr lang="en-US" dirty="0" smtClean="0"/>
              <a:t>Balanced like </a:t>
            </a:r>
            <a:r>
              <a:rPr lang="en-US" dirty="0"/>
              <a:t>B-</a:t>
            </a:r>
            <a:r>
              <a:rPr lang="en-US" dirty="0" smtClean="0"/>
              <a:t>tree</a:t>
            </a:r>
            <a:endParaRPr lang="en-US" dirty="0"/>
          </a:p>
          <a:p>
            <a:pPr lvl="1"/>
            <a:r>
              <a:rPr lang="en-US" dirty="0" smtClean="0"/>
              <a:t>Associates </a:t>
            </a:r>
            <a:r>
              <a:rPr lang="en-US" dirty="0"/>
              <a:t>subspaces to tree nodes </a:t>
            </a:r>
          </a:p>
          <a:p>
            <a:pPr lvl="1"/>
            <a:r>
              <a:rPr lang="en-US" dirty="0" smtClean="0"/>
              <a:t>Interior node: interval shaped region</a:t>
            </a:r>
          </a:p>
          <a:p>
            <a:pPr lvl="1"/>
            <a:r>
              <a:rPr lang="en-US" dirty="0" smtClean="0"/>
              <a:t>Nodes </a:t>
            </a:r>
            <a:r>
              <a:rPr lang="en-US" dirty="0"/>
              <a:t>in same level are mutually disjoint</a:t>
            </a:r>
          </a:p>
          <a:p>
            <a:pPr lvl="1"/>
            <a:r>
              <a:rPr lang="en-US" dirty="0" smtClean="0"/>
              <a:t>Search straightforward</a:t>
            </a:r>
            <a:endParaRPr lang="en-US" dirty="0"/>
          </a:p>
          <a:p>
            <a:pPr lvl="1"/>
            <a:r>
              <a:rPr lang="en-US" dirty="0" smtClean="0"/>
              <a:t>Insert</a:t>
            </a:r>
            <a:r>
              <a:rPr lang="en-US" dirty="0"/>
              <a:t>: </a:t>
            </a:r>
            <a:r>
              <a:rPr lang="en-US" dirty="0" smtClean="0"/>
              <a:t>find the right bucket; if required, </a:t>
            </a:r>
            <a:r>
              <a:rPr lang="en-US" dirty="0"/>
              <a:t>split and move half the data to </a:t>
            </a:r>
            <a:r>
              <a:rPr lang="en-US" dirty="0" smtClean="0"/>
              <a:t>it</a:t>
            </a:r>
            <a:endParaRPr lang="en-US" dirty="0"/>
          </a:p>
          <a:p>
            <a:pPr lvl="1"/>
            <a:r>
              <a:rPr lang="en-US" dirty="0"/>
              <a:t>Deletion: search, remove, if necessary merge node with siblings</a:t>
            </a:r>
          </a:p>
          <a:p>
            <a:endParaRPr lang="en-US" dirty="0"/>
          </a:p>
          <a:p>
            <a:r>
              <a:rPr lang="en-US" dirty="0" smtClean="0"/>
              <a:t>Cons: </a:t>
            </a:r>
            <a:r>
              <a:rPr lang="en-US" dirty="0"/>
              <a:t>no minimum space utilization can be guaranteed</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K-D-B-TREE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390500714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42</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k</a:t>
            </a:r>
            <a:r>
              <a:rPr lang="en-US" dirty="0"/>
              <a:t>-d-B-</a:t>
            </a:r>
            <a:r>
              <a:rPr lang="en-US" dirty="0" smtClean="0"/>
              <a:t>tree: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K-D-B-TREE</a:t>
            </a:r>
            <a:r>
              <a:rPr lang="en-US" sz="3200" dirty="0" smtClean="0"/>
              <a:t/>
            </a:r>
            <a:br>
              <a:rPr lang="en-US" sz="3200" dirty="0" smtClean="0"/>
            </a:br>
            <a:endParaRPr lang="en-US" sz="2400" dirty="0"/>
          </a:p>
        </p:txBody>
      </p:sp>
      <p:pic>
        <p:nvPicPr>
          <p:cNvPr id="9" name="Picture 4" descr="D:\Mohammad\Presentations\599\f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5" y="1758551"/>
            <a:ext cx="7107238" cy="440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07824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43</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LSD-Tree: (Local Split Decision Tree) </a:t>
            </a:r>
            <a:endParaRPr lang="en-US" dirty="0"/>
          </a:p>
          <a:p>
            <a:pPr lvl="1"/>
            <a:r>
              <a:rPr lang="en-US" dirty="0" smtClean="0"/>
              <a:t>Directory </a:t>
            </a:r>
            <a:r>
              <a:rPr lang="en-US" dirty="0"/>
              <a:t>is organized same as adaptive k-d-tree </a:t>
            </a:r>
          </a:p>
          <a:p>
            <a:pPr lvl="1"/>
            <a:r>
              <a:rPr lang="en-US" dirty="0" smtClean="0"/>
              <a:t>External </a:t>
            </a:r>
            <a:r>
              <a:rPr lang="en-US" dirty="0"/>
              <a:t>balancing property: heights of external </a:t>
            </a:r>
            <a:r>
              <a:rPr lang="en-US" dirty="0" smtClean="0"/>
              <a:t>sub trees </a:t>
            </a:r>
            <a:r>
              <a:rPr lang="en-US" dirty="0"/>
              <a:t>differ at most by </a:t>
            </a:r>
            <a:r>
              <a:rPr lang="en-US" dirty="0" smtClean="0"/>
              <a:t>one</a:t>
            </a:r>
            <a:endParaRPr lang="en-US" dirty="0"/>
          </a:p>
          <a:p>
            <a:pPr lvl="1"/>
            <a:r>
              <a:rPr lang="en-US" dirty="0" smtClean="0"/>
              <a:t>Two </a:t>
            </a:r>
            <a:r>
              <a:rPr lang="en-US" dirty="0"/>
              <a:t>split strategies to accommodate skewed data:</a:t>
            </a:r>
          </a:p>
          <a:p>
            <a:pPr lvl="2"/>
            <a:r>
              <a:rPr lang="en-US" dirty="0" smtClean="0"/>
              <a:t>Data</a:t>
            </a:r>
            <a:r>
              <a:rPr lang="en-US" dirty="0"/>
              <a:t>-dependent : based on data, tries to achieve most balanced structure (equal number of data in both sides of split)</a:t>
            </a:r>
          </a:p>
          <a:p>
            <a:pPr lvl="2"/>
            <a:r>
              <a:rPr lang="en-US" dirty="0" smtClean="0"/>
              <a:t>Distribution</a:t>
            </a:r>
            <a:r>
              <a:rPr lang="en-US" dirty="0"/>
              <a:t>-dependent: split at fixed dimension and position (know distribution is assumed)</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LSD-TREE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754086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44</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LSD-Tree: (Local Split Decision Tree) </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LSD-TREE</a:t>
            </a:r>
            <a:r>
              <a:rPr lang="en-US" sz="3200" dirty="0" smtClean="0"/>
              <a:t/>
            </a:r>
            <a:br>
              <a:rPr lang="en-US" sz="3200" dirty="0" smtClean="0"/>
            </a:br>
            <a:endParaRPr lang="en-US" sz="2400" dirty="0"/>
          </a:p>
        </p:txBody>
      </p:sp>
      <p:pic>
        <p:nvPicPr>
          <p:cNvPr id="9" name="Picture 4" descr="D:\Mohammad\Presentations\599\f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15476"/>
            <a:ext cx="8610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02126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45</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Buddy Tree: dynamic </a:t>
            </a:r>
            <a:r>
              <a:rPr lang="en-US" dirty="0"/>
              <a:t>hashing scheme with tree structure (hybrid</a:t>
            </a:r>
            <a:r>
              <a:rPr lang="en-US" dirty="0" smtClean="0"/>
              <a:t>)</a:t>
            </a:r>
            <a:endParaRPr lang="en-US" dirty="0"/>
          </a:p>
          <a:p>
            <a:pPr lvl="1"/>
            <a:r>
              <a:rPr lang="en-US" dirty="0" smtClean="0"/>
              <a:t>Split </a:t>
            </a:r>
            <a:r>
              <a:rPr lang="en-US" dirty="0"/>
              <a:t>the universe equally with </a:t>
            </a:r>
            <a:r>
              <a:rPr lang="en-US" dirty="0" err="1"/>
              <a:t>iso</a:t>
            </a:r>
            <a:r>
              <a:rPr lang="en-US" dirty="0"/>
              <a:t>-oriented hyperplanes</a:t>
            </a:r>
          </a:p>
          <a:p>
            <a:pPr lvl="1"/>
            <a:r>
              <a:rPr lang="en-US" dirty="0" smtClean="0"/>
              <a:t>Interior node: </a:t>
            </a:r>
            <a:r>
              <a:rPr lang="en-US" dirty="0"/>
              <a:t>a partition and an interval (MBB of points or intervals below node)</a:t>
            </a:r>
          </a:p>
          <a:p>
            <a:pPr lvl="1"/>
            <a:r>
              <a:rPr lang="en-US" dirty="0" smtClean="0"/>
              <a:t>Intervals </a:t>
            </a:r>
            <a:r>
              <a:rPr lang="en-US" dirty="0"/>
              <a:t>in same level nodes are mutually disjoint</a:t>
            </a:r>
          </a:p>
          <a:p>
            <a:pPr lvl="1"/>
            <a:r>
              <a:rPr lang="en-US" dirty="0" smtClean="0"/>
              <a:t>Leaf node: data point</a:t>
            </a:r>
            <a:endParaRPr lang="en-US" dirty="0"/>
          </a:p>
          <a:p>
            <a:r>
              <a:rPr lang="en-US" dirty="0" smtClean="0"/>
              <a:t>Properties:</a:t>
            </a:r>
            <a:endParaRPr lang="en-US" dirty="0"/>
          </a:p>
          <a:p>
            <a:pPr lvl="1"/>
            <a:r>
              <a:rPr lang="en-US" dirty="0" smtClean="0"/>
              <a:t>Each </a:t>
            </a:r>
            <a:r>
              <a:rPr lang="en-US" dirty="0"/>
              <a:t>directory node has at least two </a:t>
            </a:r>
            <a:r>
              <a:rPr lang="en-US" dirty="0" smtClean="0"/>
              <a:t>entries: may not </a:t>
            </a:r>
            <a:r>
              <a:rPr lang="en-US" dirty="0"/>
              <a:t>be balanced</a:t>
            </a:r>
          </a:p>
          <a:p>
            <a:pPr lvl="1"/>
            <a:r>
              <a:rPr lang="en-US" dirty="0" smtClean="0"/>
              <a:t>Except </a:t>
            </a:r>
            <a:r>
              <a:rPr lang="en-US" dirty="0"/>
              <a:t>for root, only one pointer refers to each directory </a:t>
            </a:r>
            <a:r>
              <a:rPr lang="en-US" dirty="0" smtClean="0"/>
              <a:t>page: linear </a:t>
            </a:r>
            <a:r>
              <a:rPr lang="en-US" dirty="0"/>
              <a:t>growth</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BUDDY TREE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225731605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46</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Buddy Tree: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BUDDY TREE</a:t>
            </a:r>
            <a:r>
              <a:rPr lang="en-US" sz="3200" dirty="0" smtClean="0"/>
              <a:t/>
            </a:r>
            <a:br>
              <a:rPr lang="en-US" sz="3200" dirty="0" smtClean="0"/>
            </a:br>
            <a:endParaRPr lang="en-US" sz="2400" dirty="0"/>
          </a:p>
        </p:txBody>
      </p:sp>
      <p:pic>
        <p:nvPicPr>
          <p:cNvPr id="9" name="Picture 4" descr="D:\Mohammad\Presentations\599\f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85" y="1830387"/>
            <a:ext cx="6985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0294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47</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BANG File: (Balanced And Nested Grid File) (hybrid)</a:t>
            </a:r>
            <a:endParaRPr lang="en-US" dirty="0"/>
          </a:p>
          <a:p>
            <a:pPr lvl="1"/>
            <a:r>
              <a:rPr lang="en-US" dirty="0" smtClean="0"/>
              <a:t>Like Grid File: split </a:t>
            </a:r>
            <a:r>
              <a:rPr lang="en-US" dirty="0"/>
              <a:t>the </a:t>
            </a:r>
            <a:r>
              <a:rPr lang="en-US" dirty="0" smtClean="0"/>
              <a:t>universe </a:t>
            </a:r>
            <a:r>
              <a:rPr lang="en-US" dirty="0"/>
              <a:t>to intervals (boxes), </a:t>
            </a:r>
            <a:endParaRPr lang="en-US" dirty="0" smtClean="0"/>
          </a:p>
          <a:p>
            <a:pPr lvl="1"/>
            <a:r>
              <a:rPr lang="en-US" dirty="0" smtClean="0"/>
              <a:t>But bucket </a:t>
            </a:r>
            <a:r>
              <a:rPr lang="en-US" dirty="0"/>
              <a:t>regions may </a:t>
            </a:r>
            <a:r>
              <a:rPr lang="en-US" dirty="0" smtClean="0"/>
              <a:t>intersect and can </a:t>
            </a:r>
            <a:r>
              <a:rPr lang="en-US" dirty="0"/>
              <a:t>form nonrectangular bucket regions by taking geometric difference of two intervals (nesting</a:t>
            </a:r>
            <a:r>
              <a:rPr lang="en-US" dirty="0" smtClean="0"/>
              <a:t>)</a:t>
            </a:r>
            <a:endParaRPr lang="en-US" dirty="0"/>
          </a:p>
          <a:p>
            <a:pPr lvl="1"/>
            <a:r>
              <a:rPr lang="en-US" dirty="0" smtClean="0"/>
              <a:t>Insertion: </a:t>
            </a:r>
            <a:r>
              <a:rPr lang="en-US" dirty="0"/>
              <a:t>redistributes data between bucket </a:t>
            </a:r>
            <a:r>
              <a:rPr lang="en-US" dirty="0" smtClean="0"/>
              <a:t>to increased </a:t>
            </a:r>
            <a:r>
              <a:rPr lang="en-US" dirty="0"/>
              <a:t>storage </a:t>
            </a:r>
            <a:r>
              <a:rPr lang="en-US" dirty="0" smtClean="0"/>
              <a:t>utilization</a:t>
            </a:r>
          </a:p>
          <a:p>
            <a:pPr lvl="1"/>
            <a:r>
              <a:rPr lang="en-US" dirty="0" smtClean="0"/>
              <a:t>Balanced search tree to manage directory</a:t>
            </a:r>
          </a:p>
          <a:p>
            <a:pPr lvl="1"/>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BANG FILE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50000167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48</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BANG File: (Balanced And Nested Grid File) (hybrid)</a:t>
            </a:r>
            <a:endParaRPr lang="en-US" dirty="0"/>
          </a:p>
          <a:p>
            <a:pPr lvl="1"/>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Hierarchical Access Methods</a:t>
            </a:r>
          </a:p>
          <a:p>
            <a:r>
              <a:rPr lang="en-US" sz="2400" dirty="0" smtClean="0"/>
              <a:t>THE BANG FILE</a:t>
            </a:r>
            <a:r>
              <a:rPr lang="en-US" sz="3200" dirty="0" smtClean="0"/>
              <a:t/>
            </a:r>
            <a:br>
              <a:rPr lang="en-US" sz="3200" dirty="0" smtClean="0"/>
            </a:br>
            <a:endParaRPr lang="en-US" sz="2400" dirty="0"/>
          </a:p>
        </p:txBody>
      </p:sp>
      <p:pic>
        <p:nvPicPr>
          <p:cNvPr id="9" name="Picture 4" descr="D:\Mohammad\Presentations\599\f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353975"/>
            <a:ext cx="8133624" cy="3396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34706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49</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Reason that multidimensional </a:t>
            </a:r>
            <a:r>
              <a:rPr lang="en-US" dirty="0"/>
              <a:t>is harder than one-dimensional:</a:t>
            </a:r>
          </a:p>
          <a:p>
            <a:pPr lvl="1"/>
            <a:r>
              <a:rPr lang="en-US" dirty="0"/>
              <a:t>No total ordering that preserves spatial </a:t>
            </a:r>
            <a:r>
              <a:rPr lang="en-US" dirty="0" smtClean="0"/>
              <a:t>proximity</a:t>
            </a:r>
          </a:p>
          <a:p>
            <a:r>
              <a:rPr lang="en-US" dirty="0" smtClean="0"/>
              <a:t>Methods</a:t>
            </a:r>
            <a:r>
              <a:rPr lang="en-US" dirty="0"/>
              <a:t>: total orders that preserves proximity at least to some extend</a:t>
            </a:r>
          </a:p>
          <a:p>
            <a:r>
              <a:rPr lang="en-US" dirty="0" smtClean="0"/>
              <a:t>Idea: objects that are close in original space, should also be close in total order (one-dimensional image space)</a:t>
            </a:r>
            <a:endParaRPr lang="en-US" dirty="0"/>
          </a:p>
          <a:p>
            <a:r>
              <a:rPr lang="en-US" dirty="0" smtClean="0"/>
              <a:t>Maybe </a:t>
            </a:r>
            <a:r>
              <a:rPr lang="en-US" dirty="0"/>
              <a:t>good for point queries, not good for region </a:t>
            </a:r>
            <a:r>
              <a:rPr lang="en-US" dirty="0" smtClean="0"/>
              <a:t>queries</a:t>
            </a:r>
          </a:p>
          <a:p>
            <a:r>
              <a:rPr lang="en-US" dirty="0" smtClean="0"/>
              <a:t>All methods:</a:t>
            </a:r>
          </a:p>
          <a:p>
            <a:pPr lvl="1"/>
            <a:r>
              <a:rPr lang="en-US" dirty="0" smtClean="0"/>
              <a:t>Divide space to grids</a:t>
            </a:r>
          </a:p>
          <a:p>
            <a:pPr lvl="1"/>
            <a:r>
              <a:rPr lang="en-US" dirty="0" smtClean="0"/>
              <a:t>Assign unique numbers for each grid</a:t>
            </a:r>
          </a:p>
          <a:p>
            <a:r>
              <a:rPr lang="en-US" dirty="0" smtClean="0"/>
              <a:t>Pros: </a:t>
            </a:r>
            <a:r>
              <a:rPr lang="en-US" dirty="0"/>
              <a:t>insensitive to </a:t>
            </a:r>
            <a:r>
              <a:rPr lang="en-US" dirty="0" smtClean="0"/>
              <a:t>dimension</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Space-Filling Curves for Point Data</a:t>
            </a:r>
            <a:endParaRPr lang="en-US" sz="2400" dirty="0"/>
          </a:p>
        </p:txBody>
      </p:sp>
    </p:spTree>
    <p:extLst>
      <p:ext uri="{BB962C8B-B14F-4D97-AF65-F5344CB8AC3E}">
        <p14:creationId xmlns:p14="http://schemas.microsoft.com/office/powerpoint/2010/main" val="15957539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BASIC PROPERTIES</a:t>
            </a:r>
            <a:endParaRPr lang="en-US" sz="2400" dirty="0"/>
          </a:p>
        </p:txBody>
      </p:sp>
      <p:sp>
        <p:nvSpPr>
          <p:cNvPr id="6" name="Content Placeholder 2"/>
          <p:cNvSpPr txBox="1">
            <a:spLocks/>
          </p:cNvSpPr>
          <p:nvPr/>
        </p:nvSpPr>
        <p:spPr>
          <a:xfrm>
            <a:off x="739775" y="1759337"/>
            <a:ext cx="7662864" cy="331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sz="2800" dirty="0" smtClean="0"/>
              <a:t>1. Complex Structures</a:t>
            </a:r>
          </a:p>
          <a:p>
            <a:r>
              <a:rPr lang="en-US" sz="2800" dirty="0" smtClean="0"/>
              <a:t>2. Dynamic Data</a:t>
            </a:r>
          </a:p>
          <a:p>
            <a:r>
              <a:rPr lang="en-US" sz="2800" dirty="0" smtClean="0"/>
              <a:t>3. Large Databases</a:t>
            </a:r>
          </a:p>
          <a:p>
            <a:r>
              <a:rPr lang="en-US" sz="2800" dirty="0" smtClean="0"/>
              <a:t>4. No Standard Algebra</a:t>
            </a:r>
          </a:p>
          <a:p>
            <a:r>
              <a:rPr lang="en-US" sz="2800" dirty="0" smtClean="0"/>
              <a:t>5. Complicated and Costly Operators</a:t>
            </a:r>
          </a:p>
        </p:txBody>
      </p:sp>
    </p:spTree>
    <p:extLst>
      <p:ext uri="{BB962C8B-B14F-4D97-AF65-F5344CB8AC3E}">
        <p14:creationId xmlns:p14="http://schemas.microsoft.com/office/powerpoint/2010/main" val="62266476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50</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3. PAMs – Space-Filling Curves for Point Data</a:t>
            </a:r>
            <a:endParaRPr lang="en-US" sz="2400" dirty="0"/>
          </a:p>
        </p:txBody>
      </p:sp>
      <p:pic>
        <p:nvPicPr>
          <p:cNvPr id="9" name="Picture 4" descr="D:\Mohammad\Presentations\599\f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44" y="1308100"/>
            <a:ext cx="7438004"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1090892" y="1411111"/>
            <a:ext cx="6908800" cy="4470400"/>
          </a:xfrm>
          <a:prstGeom prst="rect">
            <a:avLst/>
          </a:prstGeom>
        </p:spPr>
      </p:pic>
    </p:spTree>
    <p:extLst>
      <p:ext uri="{BB962C8B-B14F-4D97-AF65-F5344CB8AC3E}">
        <p14:creationId xmlns:p14="http://schemas.microsoft.com/office/powerpoint/2010/main" val="2608782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44051"/>
            <a:ext cx="3696459" cy="3045512"/>
          </a:xfrm>
        </p:spPr>
        <p:txBody>
          <a:bodyPr/>
          <a:lstStyle/>
          <a:p>
            <a:r>
              <a:rPr lang="en-US" sz="3200" dirty="0" smtClean="0"/>
              <a:t>4.</a:t>
            </a:r>
            <a:br>
              <a:rPr lang="en-US" sz="3200" dirty="0" smtClean="0"/>
            </a:br>
            <a:r>
              <a:rPr lang="en-US" sz="3200" dirty="0" smtClean="0"/>
              <a:t>SPATIAL</a:t>
            </a:r>
            <a:br>
              <a:rPr lang="en-US" sz="3200" dirty="0" smtClean="0"/>
            </a:br>
            <a:r>
              <a:rPr lang="en-US" sz="3200" dirty="0" smtClean="0"/>
              <a:t>ACCESS</a:t>
            </a:r>
            <a:br>
              <a:rPr lang="en-US" sz="3200" dirty="0" smtClean="0"/>
            </a:br>
            <a:r>
              <a:rPr lang="en-US" sz="3200" dirty="0" smtClean="0"/>
              <a:t>METHODS</a:t>
            </a:r>
            <a:endParaRPr lang="en-US" sz="3200" dirty="0"/>
          </a:p>
        </p:txBody>
      </p:sp>
      <p:sp>
        <p:nvSpPr>
          <p:cNvPr id="3" name="Content Placeholder 2"/>
          <p:cNvSpPr>
            <a:spLocks noGrp="1"/>
          </p:cNvSpPr>
          <p:nvPr>
            <p:ph idx="1"/>
          </p:nvPr>
        </p:nvSpPr>
        <p:spPr>
          <a:xfrm>
            <a:off x="4547250" y="141112"/>
            <a:ext cx="4596750" cy="5985052"/>
          </a:xfrm>
        </p:spPr>
        <p:txBody>
          <a:bodyPr>
            <a:normAutofit lnSpcReduction="10000"/>
          </a:bodyPr>
          <a:lstStyle/>
          <a:p>
            <a:r>
              <a:rPr lang="en-US" dirty="0" smtClean="0"/>
              <a:t>Transformation</a:t>
            </a:r>
          </a:p>
          <a:p>
            <a:pPr lvl="1"/>
            <a:r>
              <a:rPr lang="en-US" dirty="0" smtClean="0">
                <a:hlinkClick r:id="rId3" action="ppaction://hlinksldjump"/>
              </a:rPr>
              <a:t>Mapping to Higher Dimensional Space</a:t>
            </a:r>
            <a:endParaRPr lang="en-US" dirty="0" smtClean="0"/>
          </a:p>
          <a:p>
            <a:pPr lvl="1"/>
            <a:r>
              <a:rPr lang="en-US" dirty="0" smtClean="0">
                <a:hlinkClick r:id="rId4" action="ppaction://hlinksldjump"/>
              </a:rPr>
              <a:t>Space-Filling Curves for Extended Objects</a:t>
            </a:r>
            <a:endParaRPr lang="en-US" dirty="0" smtClean="0"/>
          </a:p>
          <a:p>
            <a:r>
              <a:rPr lang="en-US" dirty="0" smtClean="0">
                <a:hlinkClick r:id="rId5" action="ppaction://hlinksldjump"/>
              </a:rPr>
              <a:t>Overlapping Regions</a:t>
            </a:r>
            <a:endParaRPr lang="en-US" dirty="0" smtClean="0"/>
          </a:p>
          <a:p>
            <a:pPr lvl="1"/>
            <a:r>
              <a:rPr lang="en-US" dirty="0" smtClean="0">
                <a:hlinkClick r:id="rId6" action="ppaction://hlinksldjump"/>
              </a:rPr>
              <a:t>R-Tree</a:t>
            </a:r>
            <a:endParaRPr lang="en-US" dirty="0" smtClean="0"/>
          </a:p>
          <a:p>
            <a:pPr lvl="1"/>
            <a:r>
              <a:rPr lang="en-US" dirty="0" smtClean="0">
                <a:hlinkClick r:id="rId7" action="ppaction://hlinksldjump"/>
              </a:rPr>
              <a:t>R*-Tree</a:t>
            </a:r>
            <a:endParaRPr lang="en-US" dirty="0" smtClean="0"/>
          </a:p>
          <a:p>
            <a:pPr lvl="1"/>
            <a:r>
              <a:rPr lang="en-US" dirty="0" smtClean="0">
                <a:hlinkClick r:id="rId8" action="ppaction://hlinksldjump"/>
              </a:rPr>
              <a:t>JP-Tree</a:t>
            </a:r>
            <a:endParaRPr lang="en-US" dirty="0" smtClean="0"/>
          </a:p>
          <a:p>
            <a:pPr lvl="1"/>
            <a:r>
              <a:rPr lang="en-US" dirty="0" smtClean="0">
                <a:hlinkClick r:id="rId9" action="ppaction://hlinksldjump"/>
              </a:rPr>
              <a:t>SP-Tree</a:t>
            </a:r>
            <a:endParaRPr lang="en-US" dirty="0" smtClean="0"/>
          </a:p>
          <a:p>
            <a:r>
              <a:rPr lang="en-US" dirty="0" smtClean="0">
                <a:hlinkClick r:id="rId10" action="ppaction://hlinksldjump"/>
              </a:rPr>
              <a:t>Clipping</a:t>
            </a:r>
            <a:endParaRPr lang="en-US" dirty="0" smtClean="0"/>
          </a:p>
          <a:p>
            <a:pPr lvl="1"/>
            <a:r>
              <a:rPr lang="en-US" dirty="0" smtClean="0">
                <a:hlinkClick r:id="rId11" action="ppaction://hlinksldjump"/>
              </a:rPr>
              <a:t>Extended k-d-Tree</a:t>
            </a:r>
            <a:endParaRPr lang="en-US" dirty="0" smtClean="0"/>
          </a:p>
          <a:p>
            <a:pPr lvl="1"/>
            <a:r>
              <a:rPr lang="en-US" dirty="0" smtClean="0">
                <a:hlinkClick r:id="rId12" action="ppaction://hlinksldjump"/>
              </a:rPr>
              <a:t>R+-Tree</a:t>
            </a:r>
            <a:endParaRPr lang="en-US" dirty="0" smtClean="0"/>
          </a:p>
          <a:p>
            <a:r>
              <a:rPr lang="en-US" dirty="0" smtClean="0">
                <a:hlinkClick r:id="rId13" action="ppaction://hlinksldjump"/>
              </a:rPr>
              <a:t>Multiple Layers</a:t>
            </a:r>
            <a:endParaRPr lang="en-US" dirty="0" smtClean="0"/>
          </a:p>
          <a:p>
            <a:pPr lvl="1"/>
            <a:r>
              <a:rPr lang="en-US" dirty="0" smtClean="0">
                <a:hlinkClick r:id="rId14" action="ppaction://hlinksldjump"/>
              </a:rPr>
              <a:t>Multiple layer Grid File</a:t>
            </a:r>
            <a:endParaRPr lang="en-US" dirty="0" smtClean="0"/>
          </a:p>
        </p:txBody>
      </p:sp>
      <p:sp>
        <p:nvSpPr>
          <p:cNvPr id="4" name="Date Placeholder 3"/>
          <p:cNvSpPr>
            <a:spLocks noGrp="1"/>
          </p:cNvSpPr>
          <p:nvPr>
            <p:ph type="dt" sz="half" idx="10"/>
          </p:nvPr>
        </p:nvSpPr>
        <p:spPr/>
        <p:txBody>
          <a:bodyPr/>
          <a:lstStyle/>
          <a:p>
            <a:fld id="{66ADF21E-B203-764E-AEBB-1E73179EED85}"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51</a:t>
            </a:fld>
            <a:endParaRPr lang="en-US"/>
          </a:p>
        </p:txBody>
      </p:sp>
    </p:spTree>
    <p:extLst>
      <p:ext uri="{BB962C8B-B14F-4D97-AF65-F5344CB8AC3E}">
        <p14:creationId xmlns:p14="http://schemas.microsoft.com/office/powerpoint/2010/main" val="268661644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52</a:t>
            </a:fld>
            <a:endParaRPr lang="en-US"/>
          </a:p>
        </p:txBody>
      </p:sp>
      <p:pic>
        <p:nvPicPr>
          <p:cNvPr id="5" name="Picture 4" descr="D:\Mohammad\Presentations\599\f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2828"/>
            <a:ext cx="9144000" cy="581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RUNNING EXAMPLE</a:t>
            </a:r>
          </a:p>
          <a:p>
            <a:r>
              <a:rPr lang="en-US" sz="3200" dirty="0" smtClean="0"/>
              <a:t/>
            </a:r>
            <a:br>
              <a:rPr lang="en-US" sz="3200" dirty="0" smtClean="0"/>
            </a:br>
            <a:endParaRPr lang="en-US" sz="2400" dirty="0"/>
          </a:p>
        </p:txBody>
      </p:sp>
    </p:spTree>
    <p:extLst>
      <p:ext uri="{BB962C8B-B14F-4D97-AF65-F5344CB8AC3E}">
        <p14:creationId xmlns:p14="http://schemas.microsoft.com/office/powerpoint/2010/main" val="46992772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53</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Mapping </a:t>
            </a:r>
            <a:r>
              <a:rPr lang="en-US" dirty="0"/>
              <a:t>to higher dimensional </a:t>
            </a:r>
            <a:r>
              <a:rPr lang="en-US" dirty="0" smtClean="0"/>
              <a:t>space:</a:t>
            </a:r>
            <a:endParaRPr lang="en-US" dirty="0"/>
          </a:p>
          <a:p>
            <a:pPr lvl="1"/>
            <a:r>
              <a:rPr lang="en-US" dirty="0" smtClean="0"/>
              <a:t>Simple geometric shapes can be represented as points in higher dimensional space</a:t>
            </a:r>
          </a:p>
          <a:p>
            <a:pPr lvl="2"/>
            <a:r>
              <a:rPr lang="en-US" dirty="0" smtClean="0"/>
              <a:t>e.g</a:t>
            </a:r>
            <a:r>
              <a:rPr lang="en-US" dirty="0"/>
              <a:t>., four numbers ( = to a point in four dimensional space) for a rectangle</a:t>
            </a:r>
          </a:p>
          <a:p>
            <a:pPr lvl="1"/>
            <a:r>
              <a:rPr lang="en-US" dirty="0" smtClean="0"/>
              <a:t>Use </a:t>
            </a:r>
            <a:r>
              <a:rPr lang="en-US" dirty="0"/>
              <a:t>one of the PAMs for this new point</a:t>
            </a:r>
          </a:p>
          <a:p>
            <a:pPr lvl="1"/>
            <a:r>
              <a:rPr lang="en-US" dirty="0" smtClean="0"/>
              <a:t>Options</a:t>
            </a:r>
            <a:r>
              <a:rPr lang="en-US" dirty="0"/>
              <a:t>:</a:t>
            </a:r>
          </a:p>
          <a:p>
            <a:pPr lvl="2"/>
            <a:r>
              <a:rPr lang="en-US" dirty="0" smtClean="0"/>
              <a:t>Endpoint transformation: x </a:t>
            </a:r>
            <a:r>
              <a:rPr lang="en-US" dirty="0"/>
              <a:t>and y coordinates of two diagonal </a:t>
            </a:r>
            <a:r>
              <a:rPr lang="en-US" dirty="0" smtClean="0"/>
              <a:t>corners</a:t>
            </a:r>
            <a:endParaRPr lang="en-US" dirty="0"/>
          </a:p>
          <a:p>
            <a:pPr lvl="2"/>
            <a:r>
              <a:rPr lang="en-US" dirty="0" smtClean="0"/>
              <a:t>Midpoint transformation: x </a:t>
            </a:r>
            <a:r>
              <a:rPr lang="en-US" dirty="0"/>
              <a:t>and y coordinates of center, and height and </a:t>
            </a:r>
            <a:r>
              <a:rPr lang="en-US" dirty="0" smtClean="0"/>
              <a:t>width</a:t>
            </a:r>
          </a:p>
          <a:p>
            <a:pPr lvl="1"/>
            <a:r>
              <a:rPr lang="en-US" dirty="0" smtClean="0"/>
              <a:t>More </a:t>
            </a:r>
            <a:r>
              <a:rPr lang="en-US" dirty="0"/>
              <a:t>complex objects: approximate with rectangle or </a:t>
            </a:r>
            <a:r>
              <a:rPr lang="en-US" dirty="0" smtClean="0"/>
              <a:t>sphere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Transformation</a:t>
            </a:r>
          </a:p>
          <a:p>
            <a:r>
              <a:rPr lang="en-US" sz="2400" dirty="0" smtClean="0"/>
              <a:t>MAPPING TO HIGHER-DIMENSIONAL SPACE</a:t>
            </a:r>
            <a:r>
              <a:rPr lang="en-US" sz="3200" dirty="0" smtClean="0"/>
              <a:t/>
            </a:r>
            <a:br>
              <a:rPr lang="en-US" sz="3200" dirty="0" smtClean="0"/>
            </a:br>
            <a:endParaRPr lang="en-US" sz="2400" dirty="0"/>
          </a:p>
        </p:txBody>
      </p:sp>
    </p:spTree>
    <p:extLst>
      <p:ext uri="{BB962C8B-B14F-4D97-AF65-F5344CB8AC3E}">
        <p14:creationId xmlns:p14="http://schemas.microsoft.com/office/powerpoint/2010/main" val="413008290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54</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Space-Filling Curves for Extended Objects</a:t>
            </a:r>
          </a:p>
          <a:p>
            <a:pPr lvl="1"/>
            <a:r>
              <a:rPr lang="en-US" dirty="0" smtClean="0"/>
              <a:t>Represent </a:t>
            </a:r>
            <a:r>
              <a:rPr lang="en-US" dirty="0"/>
              <a:t>extended objects with grid </a:t>
            </a:r>
            <a:r>
              <a:rPr lang="en-US" dirty="0" smtClean="0"/>
              <a:t>cells</a:t>
            </a:r>
            <a:endParaRPr lang="en-US" dirty="0"/>
          </a:p>
          <a:p>
            <a:pPr lvl="2"/>
            <a:r>
              <a:rPr lang="en-US" dirty="0" smtClean="0"/>
              <a:t>Represents </a:t>
            </a:r>
            <a:r>
              <a:rPr lang="en-US" dirty="0"/>
              <a:t>extended object with union of several simpler objects</a:t>
            </a:r>
          </a:p>
          <a:p>
            <a:pPr lvl="2"/>
            <a:r>
              <a:rPr lang="en-US" dirty="0" smtClean="0"/>
              <a:t>List </a:t>
            </a:r>
            <a:r>
              <a:rPr lang="en-US" dirty="0"/>
              <a:t>of one-dimensional intervals that define position of the grids</a:t>
            </a:r>
            <a:r>
              <a:rPr lang="en-US" dirty="0" smtClean="0"/>
              <a:t>.</a:t>
            </a:r>
            <a:endParaRPr lang="en-US" dirty="0"/>
          </a:p>
          <a:p>
            <a:pPr lvl="1"/>
            <a:r>
              <a:rPr lang="en-US" dirty="0" smtClean="0"/>
              <a:t>Variations</a:t>
            </a:r>
            <a:r>
              <a:rPr lang="en-US" dirty="0"/>
              <a:t>: z-ordering, Hilbert R-tree, UB-</a:t>
            </a:r>
            <a:r>
              <a:rPr lang="en-US" dirty="0" smtClean="0"/>
              <a:t>tree</a:t>
            </a:r>
          </a:p>
          <a:p>
            <a:r>
              <a:rPr lang="en-US" dirty="0" smtClean="0"/>
              <a:t>Z-ordering: based on </a:t>
            </a:r>
            <a:r>
              <a:rPr lang="en-US" dirty="0" err="1" smtClean="0"/>
              <a:t>Peano</a:t>
            </a:r>
            <a:r>
              <a:rPr lang="en-US" dirty="0" smtClean="0"/>
              <a:t> </a:t>
            </a:r>
            <a:r>
              <a:rPr lang="en-US" dirty="0"/>
              <a:t>curve</a:t>
            </a:r>
          </a:p>
          <a:p>
            <a:pPr lvl="1"/>
            <a:r>
              <a:rPr lang="en-US" dirty="0" smtClean="0"/>
              <a:t>Recursively </a:t>
            </a:r>
            <a:r>
              <a:rPr lang="en-US" dirty="0"/>
              <a:t>splits universe to equal subspaces with </a:t>
            </a:r>
            <a:r>
              <a:rPr lang="en-US" dirty="0" err="1"/>
              <a:t>iso</a:t>
            </a:r>
            <a:r>
              <a:rPr lang="en-US" dirty="0"/>
              <a:t>-oriented </a:t>
            </a:r>
            <a:r>
              <a:rPr lang="en-US" dirty="0" smtClean="0"/>
              <a:t>hyperplanes</a:t>
            </a:r>
            <a:endParaRPr lang="en-US" dirty="0"/>
          </a:p>
          <a:p>
            <a:pPr lvl="1"/>
            <a:r>
              <a:rPr lang="en-US" dirty="0" smtClean="0"/>
              <a:t>Z-values: assigned </a:t>
            </a:r>
            <a:r>
              <a:rPr lang="en-US" dirty="0"/>
              <a:t>to z-</a:t>
            </a:r>
            <a:r>
              <a:rPr lang="en-US" dirty="0" smtClean="0"/>
              <a:t>regions and stored in </a:t>
            </a:r>
            <a:r>
              <a:rPr lang="en-US" dirty="0"/>
              <a:t>standard one-dimensional </a:t>
            </a:r>
            <a:r>
              <a:rPr lang="en-US" dirty="0" smtClean="0"/>
              <a:t>index</a:t>
            </a:r>
            <a:endParaRPr lang="en-US" dirty="0"/>
          </a:p>
          <a:p>
            <a:pPr lvl="1"/>
            <a:r>
              <a:rPr lang="en-US" dirty="0" smtClean="0"/>
              <a:t>An </a:t>
            </a:r>
            <a:r>
              <a:rPr lang="en-US" dirty="0"/>
              <a:t>approximation of the original </a:t>
            </a:r>
            <a:r>
              <a:rPr lang="en-US" dirty="0" smtClean="0"/>
              <a:t>object: more </a:t>
            </a:r>
            <a:r>
              <a:rPr lang="en-US" dirty="0"/>
              <a:t>z-regions = more accuracy = increase the size and complexity of </a:t>
            </a:r>
            <a:r>
              <a:rPr lang="en-US" dirty="0" smtClean="0"/>
              <a:t>approximation</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Transformation</a:t>
            </a:r>
          </a:p>
          <a:p>
            <a:r>
              <a:rPr lang="en-US" sz="2400" dirty="0" smtClean="0"/>
              <a:t>SPACE-FILLING CURVES FOR EXTENDED OBJECTS</a:t>
            </a:r>
            <a:r>
              <a:rPr lang="en-US" sz="3200" dirty="0" smtClean="0"/>
              <a:t/>
            </a:r>
            <a:br>
              <a:rPr lang="en-US" sz="3200" dirty="0" smtClean="0"/>
            </a:br>
            <a:endParaRPr lang="en-US" sz="2400" dirty="0"/>
          </a:p>
        </p:txBody>
      </p:sp>
    </p:spTree>
    <p:extLst>
      <p:ext uri="{BB962C8B-B14F-4D97-AF65-F5344CB8AC3E}">
        <p14:creationId xmlns:p14="http://schemas.microsoft.com/office/powerpoint/2010/main" val="123642247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55</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Space-Filling Curves for Extended Objects</a:t>
            </a:r>
          </a:p>
          <a:p>
            <a:pPr lvl="1"/>
            <a:r>
              <a:rPr lang="en-US" dirty="0" smtClean="0"/>
              <a:t>Z – ordering:</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Transformation</a:t>
            </a:r>
          </a:p>
          <a:p>
            <a:r>
              <a:rPr lang="en-US" sz="2400" dirty="0" smtClean="0"/>
              <a:t>SPACE-FILLING CURVES FOR EXTENDED OBJECTS</a:t>
            </a:r>
            <a:r>
              <a:rPr lang="en-US" sz="3200" dirty="0" smtClean="0"/>
              <a:t/>
            </a:r>
            <a:br>
              <a:rPr lang="en-US" sz="3200" dirty="0" smtClean="0"/>
            </a:br>
            <a:endParaRPr lang="en-US" sz="2400" dirty="0"/>
          </a:p>
        </p:txBody>
      </p:sp>
      <p:pic>
        <p:nvPicPr>
          <p:cNvPr id="9" name="Picture 5" descr="D:\Mohammad\Presentations\599\f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518564"/>
            <a:ext cx="8296275"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06645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56</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Overlapping regions</a:t>
            </a:r>
          </a:p>
          <a:p>
            <a:pPr lvl="1"/>
            <a:r>
              <a:rPr lang="en-US" dirty="0" smtClean="0"/>
              <a:t>Idea</a:t>
            </a:r>
            <a:r>
              <a:rPr lang="en-US" dirty="0"/>
              <a:t>: different data buckets correspond to mutually overlapping subspaces</a:t>
            </a:r>
          </a:p>
          <a:p>
            <a:pPr lvl="1"/>
            <a:r>
              <a:rPr lang="en-US" dirty="0" smtClean="0"/>
              <a:t>Can </a:t>
            </a:r>
            <a:r>
              <a:rPr lang="en-US" dirty="0"/>
              <a:t>put any object to one bucket</a:t>
            </a:r>
          </a:p>
          <a:p>
            <a:pPr lvl="1"/>
            <a:r>
              <a:rPr lang="en-US" dirty="0" smtClean="0"/>
              <a:t>Extends </a:t>
            </a:r>
            <a:r>
              <a:rPr lang="en-US" dirty="0"/>
              <a:t>regions to accommodate new data</a:t>
            </a:r>
          </a:p>
          <a:p>
            <a:pPr lvl="1"/>
            <a:r>
              <a:rPr lang="en-US" dirty="0" smtClean="0"/>
              <a:t>Increase </a:t>
            </a:r>
            <a:r>
              <a:rPr lang="en-US" dirty="0"/>
              <a:t>search paths (due to overlap), even for point</a:t>
            </a:r>
          </a:p>
          <a:p>
            <a:r>
              <a:rPr lang="en-US" dirty="0" smtClean="0"/>
              <a:t>Problem</a:t>
            </a:r>
            <a:r>
              <a:rPr lang="en-US" dirty="0"/>
              <a:t>: </a:t>
            </a:r>
            <a:endParaRPr lang="en-US" dirty="0" smtClean="0"/>
          </a:p>
          <a:p>
            <a:pPr lvl="1"/>
            <a:r>
              <a:rPr lang="en-US" dirty="0" smtClean="0"/>
              <a:t>Performance</a:t>
            </a:r>
            <a:r>
              <a:rPr lang="en-US" dirty="0"/>
              <a:t>, specially when objects are large in compare to universe</a:t>
            </a:r>
          </a:p>
          <a:p>
            <a:pPr lvl="1"/>
            <a:r>
              <a:rPr lang="en-US" dirty="0" smtClean="0"/>
              <a:t>Very </a:t>
            </a:r>
            <a:r>
              <a:rPr lang="en-US" dirty="0"/>
              <a:t>large objects lead to ineffective index, the whole index should be </a:t>
            </a:r>
            <a:r>
              <a:rPr lang="en-US" dirty="0" smtClean="0"/>
              <a:t>searched</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br>
              <a:rPr lang="en-US" sz="3200" dirty="0" smtClean="0"/>
            </a:br>
            <a:r>
              <a:rPr lang="en-US" sz="2400" dirty="0" smtClean="0"/>
              <a:t>OVERVIEW</a:t>
            </a:r>
            <a:endParaRPr lang="en-US" sz="2400" dirty="0"/>
          </a:p>
        </p:txBody>
      </p:sp>
    </p:spTree>
    <p:extLst>
      <p:ext uri="{BB962C8B-B14F-4D97-AF65-F5344CB8AC3E}">
        <p14:creationId xmlns:p14="http://schemas.microsoft.com/office/powerpoint/2010/main" val="31405524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57</a:t>
            </a:fld>
            <a:endParaRPr lang="en-US"/>
          </a:p>
        </p:txBody>
      </p:sp>
      <p:sp>
        <p:nvSpPr>
          <p:cNvPr id="7" name="Content Placeholder 2"/>
          <p:cNvSpPr txBox="1">
            <a:spLocks/>
          </p:cNvSpPr>
          <p:nvPr/>
        </p:nvSpPr>
        <p:spPr>
          <a:xfrm>
            <a:off x="196398" y="1411111"/>
            <a:ext cx="8759385" cy="4945239"/>
          </a:xfrm>
          <a:prstGeom prst="rect">
            <a:avLst/>
          </a:prstGeom>
        </p:spPr>
        <p:txBody>
          <a:bodyPr>
            <a:normAutofit fontScale="925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R-Tree</a:t>
            </a:r>
            <a:r>
              <a:rPr lang="en-US" dirty="0"/>
              <a:t>:</a:t>
            </a:r>
          </a:p>
          <a:p>
            <a:pPr lvl="1"/>
            <a:r>
              <a:rPr lang="en-US" dirty="0" smtClean="0"/>
              <a:t>Hierarchy </a:t>
            </a:r>
            <a:r>
              <a:rPr lang="en-US" dirty="0"/>
              <a:t>of nested intervals</a:t>
            </a:r>
          </a:p>
          <a:p>
            <a:pPr lvl="1"/>
            <a:r>
              <a:rPr lang="en-US" dirty="0" smtClean="0"/>
              <a:t>Nodes </a:t>
            </a:r>
            <a:r>
              <a:rPr lang="en-US" dirty="0"/>
              <a:t>correspond to intervals</a:t>
            </a:r>
          </a:p>
          <a:p>
            <a:pPr lvl="1"/>
            <a:r>
              <a:rPr lang="en-US" dirty="0" smtClean="0"/>
              <a:t>Intervals </a:t>
            </a:r>
            <a:r>
              <a:rPr lang="en-US" dirty="0"/>
              <a:t>of descendant of a node are contained in interval of that </a:t>
            </a:r>
            <a:r>
              <a:rPr lang="en-US" dirty="0" smtClean="0"/>
              <a:t>node</a:t>
            </a:r>
            <a:endParaRPr lang="en-US" dirty="0"/>
          </a:p>
          <a:p>
            <a:pPr lvl="1"/>
            <a:r>
              <a:rPr lang="en-US" dirty="0"/>
              <a:t>Same level nodes may have overlap</a:t>
            </a:r>
          </a:p>
          <a:p>
            <a:pPr lvl="1"/>
            <a:r>
              <a:rPr lang="en-US" dirty="0" smtClean="0"/>
              <a:t>Leaf </a:t>
            </a:r>
            <a:r>
              <a:rPr lang="en-US" dirty="0"/>
              <a:t>node: MBB and reference of the actual data</a:t>
            </a:r>
          </a:p>
          <a:p>
            <a:r>
              <a:rPr lang="en-US" dirty="0" smtClean="0"/>
              <a:t>Other properties:</a:t>
            </a:r>
            <a:endParaRPr lang="en-US" dirty="0"/>
          </a:p>
          <a:p>
            <a:pPr lvl="1"/>
            <a:r>
              <a:rPr lang="en-US" dirty="0"/>
              <a:t>Each node has between m (lower threshold) and M (upper threshold) entries</a:t>
            </a:r>
          </a:p>
          <a:p>
            <a:pPr lvl="1"/>
            <a:r>
              <a:rPr lang="en-US" dirty="0" smtClean="0"/>
              <a:t>Height</a:t>
            </a:r>
            <a:r>
              <a:rPr lang="en-US" dirty="0"/>
              <a:t>-</a:t>
            </a:r>
            <a:r>
              <a:rPr lang="en-US" dirty="0" smtClean="0"/>
              <a:t>balanced: all leaves at same level</a:t>
            </a:r>
            <a:endParaRPr lang="en-US" dirty="0"/>
          </a:p>
          <a:p>
            <a:pPr lvl="1"/>
            <a:r>
              <a:rPr lang="en-US" dirty="0" smtClean="0"/>
              <a:t>Search: similar </a:t>
            </a:r>
            <a:r>
              <a:rPr lang="en-US" dirty="0"/>
              <a:t>to B-tree, but several intervals </a:t>
            </a:r>
            <a:r>
              <a:rPr lang="en-US" dirty="0" smtClean="0"/>
              <a:t>may </a:t>
            </a:r>
            <a:r>
              <a:rPr lang="en-US" dirty="0"/>
              <a:t>satisfy the search</a:t>
            </a:r>
          </a:p>
          <a:p>
            <a:pPr lvl="1"/>
            <a:r>
              <a:rPr lang="en-US" dirty="0" smtClean="0"/>
              <a:t>Insertion</a:t>
            </a:r>
            <a:r>
              <a:rPr lang="en-US" dirty="0"/>
              <a:t>: only one path is traversed, at each node pick the child which requires least enlargement to cover the object</a:t>
            </a:r>
          </a:p>
          <a:p>
            <a:pPr lvl="1"/>
            <a:r>
              <a:rPr lang="en-US" dirty="0" smtClean="0"/>
              <a:t>Deletion: </a:t>
            </a:r>
            <a:r>
              <a:rPr lang="en-US" dirty="0"/>
              <a:t>may require adjustment in size of the covering interval </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R-TREE</a:t>
            </a:r>
            <a:endParaRPr lang="en-US" sz="2400" dirty="0"/>
          </a:p>
        </p:txBody>
      </p:sp>
    </p:spTree>
    <p:extLst>
      <p:ext uri="{BB962C8B-B14F-4D97-AF65-F5344CB8AC3E}">
        <p14:creationId xmlns:p14="http://schemas.microsoft.com/office/powerpoint/2010/main" val="234524665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58</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R-Tree: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R-TREE</a:t>
            </a:r>
            <a:endParaRPr lang="en-US" sz="2400" dirty="0"/>
          </a:p>
        </p:txBody>
      </p:sp>
      <p:pic>
        <p:nvPicPr>
          <p:cNvPr id="9" name="Picture 5" descr="D:\Mohammad\Presentations\599\f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9" y="1854960"/>
            <a:ext cx="8759384" cy="409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2302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59</a:t>
            </a:fld>
            <a:endParaRPr lang="en-US"/>
          </a:p>
        </p:txBody>
      </p:sp>
      <p:sp>
        <p:nvSpPr>
          <p:cNvPr id="7" name="Content Placeholder 2"/>
          <p:cNvSpPr txBox="1">
            <a:spLocks/>
          </p:cNvSpPr>
          <p:nvPr/>
        </p:nvSpPr>
        <p:spPr>
          <a:xfrm>
            <a:off x="196398" y="1411111"/>
            <a:ext cx="8759385" cy="4945239"/>
          </a:xfrm>
          <a:prstGeom prst="rect">
            <a:avLst/>
          </a:prstGeom>
        </p:spPr>
        <p:txBody>
          <a:bodyPr>
            <a:normAutofit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R</a:t>
            </a:r>
            <a:r>
              <a:rPr lang="en-US" dirty="0"/>
              <a:t>*-tree</a:t>
            </a:r>
            <a:r>
              <a:rPr lang="en-US" dirty="0" smtClean="0"/>
              <a:t>:</a:t>
            </a:r>
          </a:p>
          <a:p>
            <a:pPr lvl="1"/>
            <a:r>
              <a:rPr lang="en-US" dirty="0" smtClean="0"/>
              <a:t>Forced reinsert policy: </a:t>
            </a:r>
          </a:p>
          <a:p>
            <a:pPr lvl="2"/>
            <a:r>
              <a:rPr lang="en-US" dirty="0" smtClean="0"/>
              <a:t>If a node overflows, don’t split right away</a:t>
            </a:r>
          </a:p>
          <a:p>
            <a:pPr lvl="2"/>
            <a:r>
              <a:rPr lang="en-US" dirty="0" smtClean="0"/>
              <a:t>Remove some (30% of M) nodes from the node, and reinsert them</a:t>
            </a:r>
          </a:p>
          <a:p>
            <a:pPr lvl="1"/>
            <a:r>
              <a:rPr lang="en-US" dirty="0" smtClean="0"/>
              <a:t>Deletion and search are same as R-tree </a:t>
            </a:r>
          </a:p>
          <a:p>
            <a:r>
              <a:rPr lang="en-US" dirty="0" smtClean="0"/>
              <a:t>Splitting policy:</a:t>
            </a:r>
          </a:p>
          <a:p>
            <a:pPr lvl="1"/>
            <a:r>
              <a:rPr lang="en-US" dirty="0" smtClean="0"/>
              <a:t>Minimize overlap between same level nodes (less probability for multiple search paths)</a:t>
            </a:r>
          </a:p>
          <a:p>
            <a:pPr lvl="1"/>
            <a:r>
              <a:rPr lang="en-US" dirty="0" smtClean="0"/>
              <a:t>Minimized region perimeters (regions should become squares)</a:t>
            </a:r>
          </a:p>
          <a:p>
            <a:pPr lvl="1"/>
            <a:r>
              <a:rPr lang="en-US" dirty="0" smtClean="0"/>
              <a:t>Maximize storage utilization</a:t>
            </a:r>
          </a:p>
          <a:p>
            <a:r>
              <a:rPr lang="en-US" dirty="0" smtClean="0"/>
              <a:t>Pros: 50% performance improvements</a:t>
            </a:r>
          </a:p>
          <a:p>
            <a:r>
              <a:rPr lang="en-US" dirty="0" smtClean="0"/>
              <a:t>Cons: CPU overhead for reinsert</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R*-TREE</a:t>
            </a:r>
            <a:endParaRPr lang="en-US" sz="2400" dirty="0"/>
          </a:p>
        </p:txBody>
      </p:sp>
    </p:spTree>
    <p:extLst>
      <p:ext uri="{BB962C8B-B14F-4D97-AF65-F5344CB8AC3E}">
        <p14:creationId xmlns:p14="http://schemas.microsoft.com/office/powerpoint/2010/main" val="6596762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a:t>REQUIREMENTS</a:t>
            </a:r>
          </a:p>
        </p:txBody>
      </p:sp>
      <p:sp>
        <p:nvSpPr>
          <p:cNvPr id="7" name="Content Placeholder 2"/>
          <p:cNvSpPr txBox="1">
            <a:spLocks/>
          </p:cNvSpPr>
          <p:nvPr/>
        </p:nvSpPr>
        <p:spPr>
          <a:xfrm>
            <a:off x="739775" y="1411111"/>
            <a:ext cx="7662864" cy="4945239"/>
          </a:xfrm>
          <a:prstGeom prst="rect">
            <a:avLst/>
          </a:prstGeom>
        </p:spPr>
        <p:txBody>
          <a:bodyPr>
            <a:normAutofit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1. Dynamics</a:t>
            </a:r>
          </a:p>
          <a:p>
            <a:r>
              <a:rPr lang="en-US" dirty="0" smtClean="0"/>
              <a:t>2. Secondary Storage Management</a:t>
            </a:r>
          </a:p>
          <a:p>
            <a:r>
              <a:rPr lang="en-US" dirty="0" smtClean="0"/>
              <a:t>3. </a:t>
            </a:r>
            <a:r>
              <a:rPr lang="en-US" dirty="0"/>
              <a:t>Broad range of supported operations</a:t>
            </a:r>
            <a:endParaRPr lang="en-US" dirty="0" smtClean="0"/>
          </a:p>
          <a:p>
            <a:r>
              <a:rPr lang="en-US" dirty="0" smtClean="0"/>
              <a:t>4. </a:t>
            </a:r>
            <a:r>
              <a:rPr lang="en-US" dirty="0"/>
              <a:t>Independence of the input data and insertion </a:t>
            </a:r>
            <a:r>
              <a:rPr lang="en-US" dirty="0" smtClean="0"/>
              <a:t>sequence</a:t>
            </a:r>
          </a:p>
          <a:p>
            <a:r>
              <a:rPr lang="en-US" dirty="0" smtClean="0"/>
              <a:t>5. </a:t>
            </a:r>
            <a:r>
              <a:rPr lang="en-US" dirty="0"/>
              <a:t>Simplicity</a:t>
            </a:r>
            <a:endParaRPr lang="en-US" dirty="0" smtClean="0"/>
          </a:p>
          <a:p>
            <a:r>
              <a:rPr lang="en-US" dirty="0" smtClean="0"/>
              <a:t>6. Scalability</a:t>
            </a:r>
          </a:p>
          <a:p>
            <a:r>
              <a:rPr lang="en-US" dirty="0" smtClean="0"/>
              <a:t>7. </a:t>
            </a:r>
            <a:r>
              <a:rPr lang="en-US" dirty="0"/>
              <a:t>Time efficiency</a:t>
            </a:r>
            <a:endParaRPr lang="en-US" dirty="0" smtClean="0"/>
          </a:p>
          <a:p>
            <a:r>
              <a:rPr lang="en-US" dirty="0" smtClean="0"/>
              <a:t>8. Space efficiency</a:t>
            </a:r>
          </a:p>
          <a:p>
            <a:r>
              <a:rPr lang="en-US" dirty="0" smtClean="0"/>
              <a:t>9. Concurrency and Recovery</a:t>
            </a:r>
          </a:p>
        </p:txBody>
      </p:sp>
    </p:spTree>
    <p:extLst>
      <p:ext uri="{BB962C8B-B14F-4D97-AF65-F5344CB8AC3E}">
        <p14:creationId xmlns:p14="http://schemas.microsoft.com/office/powerpoint/2010/main" val="319242741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60</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R</a:t>
            </a:r>
            <a:r>
              <a:rPr lang="en-US" dirty="0"/>
              <a:t>*-tree</a:t>
            </a:r>
            <a:r>
              <a:rPr lang="en-US" dirty="0" smtClean="0"/>
              <a:t>:</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R*-TREE</a:t>
            </a:r>
            <a:endParaRPr lang="en-US" sz="2400" dirty="0"/>
          </a:p>
        </p:txBody>
      </p:sp>
      <p:pic>
        <p:nvPicPr>
          <p:cNvPr id="9" name="Picture 5" descr="D:\Mohammad\Presentations\599\f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9" y="2047875"/>
            <a:ext cx="8759383" cy="3955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12834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61</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JP-</a:t>
            </a:r>
            <a:r>
              <a:rPr lang="en-US" dirty="0"/>
              <a:t>tree</a:t>
            </a:r>
            <a:r>
              <a:rPr lang="en-US" dirty="0" smtClean="0"/>
              <a:t>: (</a:t>
            </a:r>
            <a:r>
              <a:rPr lang="en-US" dirty="0" err="1" smtClean="0"/>
              <a:t>Jagadish</a:t>
            </a:r>
            <a:r>
              <a:rPr lang="en-US" dirty="0" smtClean="0"/>
              <a:t> P-Tree)</a:t>
            </a:r>
          </a:p>
          <a:p>
            <a:pPr lvl="1"/>
            <a:r>
              <a:rPr lang="en-US" dirty="0" smtClean="0"/>
              <a:t>Idea</a:t>
            </a:r>
            <a:r>
              <a:rPr lang="en-US" dirty="0"/>
              <a:t>: approximations of objects are not MBBs</a:t>
            </a:r>
          </a:p>
          <a:p>
            <a:pPr lvl="1"/>
            <a:r>
              <a:rPr lang="en-US" dirty="0" smtClean="0"/>
              <a:t>Introduces </a:t>
            </a:r>
            <a:r>
              <a:rPr lang="en-US" dirty="0"/>
              <a:t>m orientation (m &gt; d)</a:t>
            </a:r>
          </a:p>
          <a:p>
            <a:pPr lvl="2"/>
            <a:r>
              <a:rPr lang="en-US" dirty="0" smtClean="0"/>
              <a:t>e.g., for d=2, m=4: two parallel to coordinate axes, two parallel to diagonals. </a:t>
            </a:r>
          </a:p>
          <a:p>
            <a:pPr lvl="2"/>
            <a:r>
              <a:rPr lang="en-US" dirty="0" err="1" smtClean="0"/>
              <a:t>Polytopes</a:t>
            </a:r>
            <a:r>
              <a:rPr lang="en-US" dirty="0" smtClean="0"/>
              <a:t> </a:t>
            </a:r>
            <a:r>
              <a:rPr lang="en-US" dirty="0"/>
              <a:t>are parallel to these orientations</a:t>
            </a:r>
          </a:p>
          <a:p>
            <a:pPr lvl="2"/>
            <a:r>
              <a:rPr lang="en-US" dirty="0" smtClean="0"/>
              <a:t>Quality </a:t>
            </a:r>
            <a:r>
              <a:rPr lang="en-US" dirty="0"/>
              <a:t>of approximation is related to m.</a:t>
            </a:r>
          </a:p>
          <a:p>
            <a:pPr lvl="1"/>
            <a:r>
              <a:rPr lang="en-US" dirty="0" smtClean="0"/>
              <a:t>Interior </a:t>
            </a:r>
            <a:r>
              <a:rPr lang="en-US" dirty="0"/>
              <a:t>nodes are nested </a:t>
            </a:r>
            <a:r>
              <a:rPr lang="en-US" dirty="0" err="1"/>
              <a:t>polytopes</a:t>
            </a:r>
            <a:r>
              <a:rPr lang="en-US" dirty="0"/>
              <a:t> (not intervals)</a:t>
            </a:r>
          </a:p>
          <a:p>
            <a:pPr lvl="1"/>
            <a:r>
              <a:rPr lang="en-US" dirty="0" err="1" smtClean="0"/>
              <a:t>Polytopes</a:t>
            </a:r>
            <a:r>
              <a:rPr lang="en-US" dirty="0" smtClean="0"/>
              <a:t> </a:t>
            </a:r>
            <a:r>
              <a:rPr lang="en-US" dirty="0"/>
              <a:t>in same level overlap</a:t>
            </a:r>
          </a:p>
          <a:p>
            <a:pPr lvl="1"/>
            <a:endParaRPr lang="en-US" dirty="0"/>
          </a:p>
          <a:p>
            <a:r>
              <a:rPr lang="en-US" dirty="0" smtClean="0"/>
              <a:t>Pros: </a:t>
            </a:r>
            <a:r>
              <a:rPr lang="en-US" dirty="0"/>
              <a:t>better approximation</a:t>
            </a:r>
          </a:p>
          <a:p>
            <a:r>
              <a:rPr lang="en-US" dirty="0" smtClean="0"/>
              <a:t>Cons: </a:t>
            </a:r>
            <a:r>
              <a:rPr lang="en-US" dirty="0"/>
              <a:t>larger </a:t>
            </a:r>
            <a:r>
              <a:rPr lang="en-US" dirty="0" smtClean="0"/>
              <a:t>size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P-TREE</a:t>
            </a:r>
            <a:endParaRPr lang="en-US" sz="2400" dirty="0"/>
          </a:p>
        </p:txBody>
      </p:sp>
    </p:spTree>
    <p:extLst>
      <p:ext uri="{BB962C8B-B14F-4D97-AF65-F5344CB8AC3E}">
        <p14:creationId xmlns:p14="http://schemas.microsoft.com/office/powerpoint/2010/main" val="243690340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62</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The JP-tree: (</a:t>
            </a:r>
            <a:r>
              <a:rPr lang="en-US" dirty="0" err="1"/>
              <a:t>Jagadish</a:t>
            </a:r>
            <a:r>
              <a:rPr lang="en-US" dirty="0"/>
              <a:t> P-Tree)</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P-TREE</a:t>
            </a:r>
            <a:endParaRPr lang="en-US" sz="2400" dirty="0"/>
          </a:p>
        </p:txBody>
      </p:sp>
      <p:pic>
        <p:nvPicPr>
          <p:cNvPr id="9" name="Picture 5" descr="D:\Mohammad\Presentations\599\f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00" y="1919230"/>
            <a:ext cx="8759384" cy="42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816438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63</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SP-Tree: </a:t>
            </a:r>
            <a:r>
              <a:rPr lang="en-US" dirty="0"/>
              <a:t>(</a:t>
            </a:r>
            <a:r>
              <a:rPr lang="en-US" dirty="0" err="1" smtClean="0"/>
              <a:t>Schiwietz</a:t>
            </a:r>
            <a:r>
              <a:rPr lang="en-US" dirty="0" smtClean="0"/>
              <a:t> P-Tree)</a:t>
            </a:r>
            <a:endParaRPr lang="en-US" dirty="0"/>
          </a:p>
          <a:p>
            <a:pPr lvl="1"/>
            <a:r>
              <a:rPr lang="en-US" dirty="0" smtClean="0"/>
              <a:t>Similar </a:t>
            </a:r>
            <a:r>
              <a:rPr lang="en-US" dirty="0"/>
              <a:t>to R-tree, but interior nodes are nested </a:t>
            </a:r>
            <a:r>
              <a:rPr lang="en-US" dirty="0" err="1"/>
              <a:t>polytopes</a:t>
            </a:r>
            <a:r>
              <a:rPr lang="en-US" dirty="0"/>
              <a:t> instead of rectangles</a:t>
            </a:r>
          </a:p>
          <a:p>
            <a:pPr lvl="1"/>
            <a:r>
              <a:rPr lang="en-US" dirty="0" smtClean="0"/>
              <a:t>Idea</a:t>
            </a:r>
            <a:r>
              <a:rPr lang="en-US" dirty="0"/>
              <a:t>: number of vertices of </a:t>
            </a:r>
            <a:r>
              <a:rPr lang="en-US" dirty="0" err="1"/>
              <a:t>polytopes</a:t>
            </a:r>
            <a:r>
              <a:rPr lang="en-US" dirty="0"/>
              <a:t> are not bounded</a:t>
            </a:r>
          </a:p>
          <a:p>
            <a:pPr lvl="1"/>
            <a:r>
              <a:rPr lang="en-US" dirty="0" smtClean="0"/>
              <a:t>If </a:t>
            </a:r>
            <a:r>
              <a:rPr lang="en-US" dirty="0"/>
              <a:t>insertion or splitting leads to more vertices for bounding rectangles, surplus vertices are moved one by one.</a:t>
            </a:r>
          </a:p>
          <a:p>
            <a:pPr lvl="1"/>
            <a:endParaRPr lang="en-US" dirty="0" smtClean="0"/>
          </a:p>
          <a:p>
            <a:r>
              <a:rPr lang="en-US" dirty="0" smtClean="0"/>
              <a:t>Pros: </a:t>
            </a:r>
            <a:r>
              <a:rPr lang="en-US" dirty="0"/>
              <a:t>more vertices, better approximation</a:t>
            </a:r>
          </a:p>
          <a:p>
            <a:r>
              <a:rPr lang="en-US" dirty="0" smtClean="0"/>
              <a:t>Cons: </a:t>
            </a:r>
            <a:r>
              <a:rPr lang="en-US" dirty="0"/>
              <a:t>should be bound to guarantee minimum </a:t>
            </a:r>
            <a:r>
              <a:rPr lang="en-US" dirty="0" err="1" smtClean="0"/>
              <a:t>fanout</a:t>
            </a:r>
            <a:r>
              <a:rPr lang="en-US" dirty="0" smtClean="0"/>
              <a:t> </a:t>
            </a:r>
            <a:r>
              <a:rPr lang="en-US" dirty="0"/>
              <a:t>of interior </a:t>
            </a:r>
            <a:r>
              <a:rPr lang="en-US" dirty="0" smtClean="0"/>
              <a:t>nodes</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P-TREE</a:t>
            </a:r>
            <a:endParaRPr lang="en-US" sz="2400" dirty="0"/>
          </a:p>
        </p:txBody>
      </p:sp>
    </p:spTree>
    <p:extLst>
      <p:ext uri="{BB962C8B-B14F-4D97-AF65-F5344CB8AC3E}">
        <p14:creationId xmlns:p14="http://schemas.microsoft.com/office/powerpoint/2010/main" val="335854560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64</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SP-Tree: </a:t>
            </a:r>
            <a:r>
              <a:rPr lang="en-US" dirty="0"/>
              <a:t>(</a:t>
            </a:r>
            <a:r>
              <a:rPr lang="en-US" dirty="0" err="1" smtClean="0"/>
              <a:t>Schiwietz</a:t>
            </a:r>
            <a:r>
              <a:rPr lang="en-US" dirty="0" smtClean="0"/>
              <a:t> P-Tree)</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Overlapping Regions</a:t>
            </a:r>
          </a:p>
          <a:p>
            <a:r>
              <a:rPr lang="en-US" sz="2400" dirty="0" smtClean="0"/>
              <a:t>THE P-TREE</a:t>
            </a:r>
            <a:endParaRPr lang="en-US" sz="2400" dirty="0"/>
          </a:p>
        </p:txBody>
      </p:sp>
      <p:pic>
        <p:nvPicPr>
          <p:cNvPr id="9" name="Picture 5" descr="D:\Mohammad\Presentations\599\f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9" y="1919112"/>
            <a:ext cx="8759384" cy="427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3257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65</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Clipping</a:t>
            </a:r>
          </a:p>
          <a:p>
            <a:pPr lvl="1"/>
            <a:r>
              <a:rPr lang="en-US" dirty="0" smtClean="0"/>
              <a:t>No </a:t>
            </a:r>
            <a:r>
              <a:rPr lang="en-US" dirty="0"/>
              <a:t>overlap between bucket regions (mutually disjoint)</a:t>
            </a:r>
          </a:p>
          <a:p>
            <a:pPr lvl="1"/>
            <a:r>
              <a:rPr lang="en-US" dirty="0" smtClean="0"/>
              <a:t>Result</a:t>
            </a:r>
            <a:r>
              <a:rPr lang="en-US" dirty="0"/>
              <a:t>: point queries follow single </a:t>
            </a:r>
            <a:r>
              <a:rPr lang="en-US" dirty="0" smtClean="0"/>
              <a:t>path</a:t>
            </a:r>
            <a:endParaRPr lang="en-US" dirty="0"/>
          </a:p>
          <a:p>
            <a:r>
              <a:rPr lang="en-US" dirty="0" smtClean="0"/>
              <a:t>Cons</a:t>
            </a:r>
            <a:r>
              <a:rPr lang="en-US" dirty="0"/>
              <a:t>:</a:t>
            </a:r>
          </a:p>
          <a:p>
            <a:pPr lvl="1"/>
            <a:r>
              <a:rPr lang="en-US" dirty="0" smtClean="0"/>
              <a:t>Insertion</a:t>
            </a:r>
            <a:r>
              <a:rPr lang="en-US" dirty="0"/>
              <a:t>: any data that spans more than one bucket has to be subdivided along the partitioning hyperplanes. (several bucket entries for same object)</a:t>
            </a:r>
          </a:p>
          <a:p>
            <a:pPr lvl="1"/>
            <a:r>
              <a:rPr lang="en-US" dirty="0" smtClean="0"/>
              <a:t>Deletion</a:t>
            </a:r>
            <a:r>
              <a:rPr lang="en-US" dirty="0"/>
              <a:t>: has to delete from several buckets</a:t>
            </a:r>
          </a:p>
          <a:p>
            <a:pPr lvl="1"/>
            <a:r>
              <a:rPr lang="en-US" dirty="0" smtClean="0"/>
              <a:t>If </a:t>
            </a:r>
            <a:r>
              <a:rPr lang="en-US" dirty="0"/>
              <a:t>a method doesn’t partition complete data space, a new object may lead to enlargement of several buckets</a:t>
            </a:r>
          </a:p>
          <a:p>
            <a:pPr lvl="1"/>
            <a:r>
              <a:rPr lang="en-US" dirty="0" smtClean="0"/>
              <a:t>Splitting</a:t>
            </a:r>
            <a:r>
              <a:rPr lang="en-US" dirty="0"/>
              <a:t>: there might be cases that a bucket has to be split, but there is no hyperplane that splits none of the objects in the bucket (triggers other splits, problem for large files)</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Clipping</a:t>
            </a:r>
          </a:p>
          <a:p>
            <a:r>
              <a:rPr lang="en-US" sz="2400" dirty="0" smtClean="0"/>
              <a:t>OVERVIEW</a:t>
            </a:r>
            <a:endParaRPr lang="en-US" sz="2400" dirty="0"/>
          </a:p>
        </p:txBody>
      </p:sp>
    </p:spTree>
    <p:extLst>
      <p:ext uri="{BB962C8B-B14F-4D97-AF65-F5344CB8AC3E}">
        <p14:creationId xmlns:p14="http://schemas.microsoft.com/office/powerpoint/2010/main" val="301355952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66</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Extended k-d-tree:</a:t>
            </a:r>
          </a:p>
          <a:p>
            <a:pPr lvl="1"/>
            <a:r>
              <a:rPr lang="en-US" dirty="0" smtClean="0"/>
              <a:t>Extension </a:t>
            </a:r>
            <a:r>
              <a:rPr lang="en-US" dirty="0"/>
              <a:t>of adaptive k-d-</a:t>
            </a:r>
            <a:r>
              <a:rPr lang="en-US" dirty="0" smtClean="0"/>
              <a:t>tree and based on clipping</a:t>
            </a:r>
            <a:endParaRPr lang="en-US" dirty="0"/>
          </a:p>
          <a:p>
            <a:pPr lvl="1"/>
            <a:r>
              <a:rPr lang="en-US" dirty="0" smtClean="0"/>
              <a:t>Interior node: </a:t>
            </a:r>
            <a:r>
              <a:rPr lang="en-US" dirty="0"/>
              <a:t>(d-1) dimensional partitioning </a:t>
            </a:r>
            <a:r>
              <a:rPr lang="en-US" dirty="0" smtClean="0"/>
              <a:t>hyperplane, </a:t>
            </a:r>
            <a:r>
              <a:rPr lang="en-US" dirty="0"/>
              <a:t>represented by dimension and discriminator </a:t>
            </a:r>
          </a:p>
          <a:p>
            <a:pPr lvl="1"/>
            <a:r>
              <a:rPr lang="en-US" dirty="0" smtClean="0"/>
              <a:t>Leaf </a:t>
            </a:r>
            <a:r>
              <a:rPr lang="en-US" dirty="0"/>
              <a:t>node: rectangular subspace, and address of data page</a:t>
            </a:r>
          </a:p>
          <a:p>
            <a:pPr lvl="1"/>
            <a:r>
              <a:rPr lang="en-US" dirty="0" smtClean="0"/>
              <a:t>Data </a:t>
            </a:r>
            <a:r>
              <a:rPr lang="en-US" dirty="0"/>
              <a:t>page may be referenced by different leaf nodes</a:t>
            </a:r>
          </a:p>
          <a:p>
            <a:pPr lvl="1"/>
            <a:r>
              <a:rPr lang="en-US" dirty="0" smtClean="0"/>
              <a:t>Insert</a:t>
            </a:r>
            <a:r>
              <a:rPr lang="en-US" dirty="0"/>
              <a:t>:</a:t>
            </a:r>
          </a:p>
          <a:p>
            <a:pPr lvl="2"/>
            <a:r>
              <a:rPr lang="en-US" dirty="0" smtClean="0"/>
              <a:t>Start </a:t>
            </a:r>
            <a:r>
              <a:rPr lang="en-US" dirty="0"/>
              <a:t>from </a:t>
            </a:r>
            <a:r>
              <a:rPr lang="en-US" dirty="0" smtClean="0"/>
              <a:t>root and test </a:t>
            </a:r>
            <a:r>
              <a:rPr lang="en-US" dirty="0"/>
              <a:t>intersection with stored hyperplane</a:t>
            </a:r>
          </a:p>
          <a:p>
            <a:pPr lvl="2"/>
            <a:r>
              <a:rPr lang="en-US" dirty="0" smtClean="0"/>
              <a:t>Either </a:t>
            </a:r>
            <a:r>
              <a:rPr lang="en-US" dirty="0"/>
              <a:t>go to one direction, or clip the object and go in both directions</a:t>
            </a:r>
          </a:p>
          <a:p>
            <a:pPr lvl="2"/>
            <a:r>
              <a:rPr lang="en-US" dirty="0" smtClean="0"/>
              <a:t>Overflow case: </a:t>
            </a:r>
            <a:r>
              <a:rPr lang="en-US" dirty="0"/>
              <a:t>split page by new hyperplane (dimension perpendicular) </a:t>
            </a:r>
          </a:p>
          <a:p>
            <a:pPr lvl="1"/>
            <a:r>
              <a:rPr lang="en-US" dirty="0" smtClean="0"/>
              <a:t>Delete</a:t>
            </a:r>
            <a:r>
              <a:rPr lang="en-US" dirty="0"/>
              <a:t>: </a:t>
            </a:r>
          </a:p>
          <a:p>
            <a:pPr lvl="2"/>
            <a:r>
              <a:rPr lang="en-US" dirty="0" smtClean="0"/>
              <a:t>Visit </a:t>
            </a:r>
            <a:r>
              <a:rPr lang="en-US" dirty="0"/>
              <a:t>all subspaces intersecting with object</a:t>
            </a:r>
          </a:p>
          <a:p>
            <a:pPr lvl="2"/>
            <a:r>
              <a:rPr lang="en-US" dirty="0" smtClean="0"/>
              <a:t>Underflow</a:t>
            </a:r>
            <a:r>
              <a:rPr lang="en-US" dirty="0"/>
              <a:t>, merge with siblings</a:t>
            </a:r>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Clipping</a:t>
            </a:r>
          </a:p>
          <a:p>
            <a:r>
              <a:rPr lang="en-US" sz="2400" dirty="0" smtClean="0"/>
              <a:t>THE EXTENDED K-D-TREE</a:t>
            </a:r>
            <a:endParaRPr lang="en-US" sz="2400" dirty="0"/>
          </a:p>
        </p:txBody>
      </p:sp>
    </p:spTree>
    <p:extLst>
      <p:ext uri="{BB962C8B-B14F-4D97-AF65-F5344CB8AC3E}">
        <p14:creationId xmlns:p14="http://schemas.microsoft.com/office/powerpoint/2010/main" val="818422925"/>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67</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Extended k-d-tree</a:t>
            </a:r>
            <a:r>
              <a:rPr lang="en-US" dirty="0" smtClean="0"/>
              <a:t>:</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Clipping</a:t>
            </a:r>
          </a:p>
          <a:p>
            <a:r>
              <a:rPr lang="en-US" sz="2400" dirty="0"/>
              <a:t>THE EXTENDED K-D-TREE</a:t>
            </a:r>
          </a:p>
        </p:txBody>
      </p:sp>
      <p:pic>
        <p:nvPicPr>
          <p:cNvPr id="9" name="Picture 5" descr="D:\Mohammad\Presentations\599\f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7" y="2133599"/>
            <a:ext cx="8759385" cy="359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61906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68</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R+-tree</a:t>
            </a:r>
            <a:r>
              <a:rPr lang="en-US" dirty="0" smtClean="0"/>
              <a:t>:</a:t>
            </a:r>
            <a:endParaRPr lang="en-US" dirty="0"/>
          </a:p>
          <a:p>
            <a:pPr lvl="1"/>
            <a:r>
              <a:rPr lang="en-US" dirty="0" smtClean="0"/>
              <a:t>No </a:t>
            </a:r>
            <a:r>
              <a:rPr lang="en-US" dirty="0"/>
              <a:t>overlap in same level nodes, if intersect more than one index interval, has to be stored on different </a:t>
            </a:r>
            <a:r>
              <a:rPr lang="en-US" dirty="0" smtClean="0"/>
              <a:t>pages</a:t>
            </a:r>
            <a:endParaRPr lang="en-US" dirty="0"/>
          </a:p>
          <a:p>
            <a:pPr lvl="1"/>
            <a:r>
              <a:rPr lang="en-US" dirty="0" smtClean="0"/>
              <a:t>Point </a:t>
            </a:r>
            <a:r>
              <a:rPr lang="en-US" dirty="0"/>
              <a:t>search: single path (faster than R-tree)</a:t>
            </a:r>
          </a:p>
          <a:p>
            <a:pPr lvl="1"/>
            <a:r>
              <a:rPr lang="en-US" dirty="0" smtClean="0"/>
              <a:t>Range </a:t>
            </a:r>
            <a:r>
              <a:rPr lang="en-US" dirty="0"/>
              <a:t>searches: usually more than one path</a:t>
            </a:r>
          </a:p>
          <a:p>
            <a:pPr lvl="1"/>
            <a:r>
              <a:rPr lang="en-US" dirty="0" smtClean="0"/>
              <a:t>Insert</a:t>
            </a:r>
            <a:r>
              <a:rPr lang="en-US" dirty="0"/>
              <a:t>:</a:t>
            </a:r>
          </a:p>
          <a:p>
            <a:pPr lvl="2"/>
            <a:r>
              <a:rPr lang="en-US" dirty="0" smtClean="0"/>
              <a:t>Depending </a:t>
            </a:r>
            <a:r>
              <a:rPr lang="en-US" dirty="0"/>
              <a:t>on number of intersection, may follow different paths</a:t>
            </a:r>
          </a:p>
          <a:p>
            <a:pPr lvl="2"/>
            <a:r>
              <a:rPr lang="en-US" dirty="0" smtClean="0"/>
              <a:t>May </a:t>
            </a:r>
            <a:r>
              <a:rPr lang="en-US" dirty="0"/>
              <a:t>place different fragments in different leaf nodes</a:t>
            </a:r>
          </a:p>
          <a:p>
            <a:pPr lvl="2"/>
            <a:r>
              <a:rPr lang="en-US" dirty="0" smtClean="0"/>
              <a:t>May </a:t>
            </a:r>
            <a:r>
              <a:rPr lang="en-US" dirty="0"/>
              <a:t>need to enlarge interval for a corresponding leaf node, which may overlap with other intervals, then split and reinsert</a:t>
            </a:r>
          </a:p>
          <a:p>
            <a:pPr lvl="1"/>
            <a:r>
              <a:rPr lang="en-US" dirty="0" smtClean="0"/>
              <a:t>Delete</a:t>
            </a:r>
            <a:r>
              <a:rPr lang="en-US" dirty="0"/>
              <a:t>:</a:t>
            </a:r>
          </a:p>
          <a:p>
            <a:pPr lvl="2"/>
            <a:r>
              <a:rPr lang="en-US" dirty="0" smtClean="0"/>
              <a:t>Remove </a:t>
            </a:r>
            <a:r>
              <a:rPr lang="en-US" dirty="0"/>
              <a:t>all fragments</a:t>
            </a:r>
          </a:p>
          <a:p>
            <a:pPr lvl="2"/>
            <a:r>
              <a:rPr lang="en-US" dirty="0" smtClean="0"/>
              <a:t>If </a:t>
            </a:r>
            <a:r>
              <a:rPr lang="en-US" dirty="0"/>
              <a:t>underflow, merge with </a:t>
            </a:r>
            <a:r>
              <a:rPr lang="en-US" dirty="0" smtClean="0"/>
              <a:t>siblings</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Clipping</a:t>
            </a:r>
          </a:p>
          <a:p>
            <a:r>
              <a:rPr lang="en-US" sz="2400" dirty="0" smtClean="0"/>
              <a:t>THE R+-TREE</a:t>
            </a:r>
            <a:endParaRPr lang="en-US" sz="2400" dirty="0"/>
          </a:p>
        </p:txBody>
      </p:sp>
    </p:spTree>
    <p:extLst>
      <p:ext uri="{BB962C8B-B14F-4D97-AF65-F5344CB8AC3E}">
        <p14:creationId xmlns:p14="http://schemas.microsoft.com/office/powerpoint/2010/main" val="359063168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69</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R+-tree</a:t>
            </a:r>
            <a:r>
              <a:rPr lang="en-US" dirty="0" smtClean="0"/>
              <a:t>:</a:t>
            </a: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Clipping</a:t>
            </a:r>
          </a:p>
          <a:p>
            <a:r>
              <a:rPr lang="en-US" sz="2400" dirty="0"/>
              <a:t>THE R+-TREE</a:t>
            </a:r>
          </a:p>
        </p:txBody>
      </p:sp>
      <p:pic>
        <p:nvPicPr>
          <p:cNvPr id="9" name="Picture 5" descr="D:\Mohammad\Presentations\599\f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9" y="1827388"/>
            <a:ext cx="8759385" cy="4113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1783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PAMs and SAMs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Multidimensional Access Methods</a:t>
            </a:r>
          </a:p>
          <a:p>
            <a:pPr lvl="1"/>
            <a:r>
              <a:rPr lang="en-US" dirty="0" smtClean="0"/>
              <a:t>Point Access Methods (PAMs): perform spatial search in Point database</a:t>
            </a:r>
          </a:p>
          <a:p>
            <a:pPr lvl="1"/>
            <a:r>
              <a:rPr lang="en-US" dirty="0" smtClean="0"/>
              <a:t>Spatial Access Methods (SAMs): manage extended objects: lines, polygons, …</a:t>
            </a:r>
          </a:p>
          <a:p>
            <a:pPr lvl="1"/>
            <a:endParaRPr lang="en-US" dirty="0"/>
          </a:p>
          <a:p>
            <a:r>
              <a:rPr lang="en-US" dirty="0" smtClean="0"/>
              <a:t>Reminders:</a:t>
            </a:r>
          </a:p>
          <a:p>
            <a:pPr lvl="1"/>
            <a:r>
              <a:rPr lang="en-US" dirty="0"/>
              <a:t>d-dimensional Euclidean space E(d)</a:t>
            </a:r>
          </a:p>
          <a:p>
            <a:pPr lvl="1"/>
            <a:r>
              <a:rPr lang="en-US" dirty="0"/>
              <a:t>A point: unique location with d coordinates</a:t>
            </a:r>
          </a:p>
          <a:p>
            <a:pPr lvl="1"/>
            <a:r>
              <a:rPr lang="en-US" dirty="0"/>
              <a:t>Hyperplane</a:t>
            </a:r>
          </a:p>
          <a:p>
            <a:pPr lvl="1"/>
            <a:r>
              <a:rPr lang="en-US" dirty="0" smtClean="0"/>
              <a:t>Half space</a:t>
            </a:r>
            <a:endParaRPr lang="en-US" dirty="0"/>
          </a:p>
          <a:p>
            <a:pPr lvl="1"/>
            <a:endParaRPr lang="en-US" dirty="0" smtClean="0"/>
          </a:p>
        </p:txBody>
      </p:sp>
    </p:spTree>
    <p:extLst>
      <p:ext uri="{BB962C8B-B14F-4D97-AF65-F5344CB8AC3E}">
        <p14:creationId xmlns:p14="http://schemas.microsoft.com/office/powerpoint/2010/main" val="274871178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70</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Multiple Layers</a:t>
            </a:r>
          </a:p>
          <a:p>
            <a:pPr lvl="1"/>
            <a:r>
              <a:rPr lang="en-US" dirty="0" smtClean="0"/>
              <a:t>A </a:t>
            </a:r>
            <a:r>
              <a:rPr lang="en-US" dirty="0"/>
              <a:t>variant of </a:t>
            </a:r>
            <a:r>
              <a:rPr lang="en-US" dirty="0" smtClean="0"/>
              <a:t>overlapping: data </a:t>
            </a:r>
            <a:r>
              <a:rPr lang="en-US" dirty="0"/>
              <a:t>regions in different layers may overlap</a:t>
            </a:r>
          </a:p>
          <a:p>
            <a:pPr lvl="1"/>
            <a:r>
              <a:rPr lang="en-US" dirty="0" smtClean="0"/>
              <a:t>Layers </a:t>
            </a:r>
            <a:r>
              <a:rPr lang="en-US" dirty="0"/>
              <a:t>are organized in a </a:t>
            </a:r>
            <a:r>
              <a:rPr lang="en-US" dirty="0" smtClean="0"/>
              <a:t>hierarchy, each </a:t>
            </a:r>
            <a:r>
              <a:rPr lang="en-US" dirty="0"/>
              <a:t>layer partitions the complete universe </a:t>
            </a:r>
            <a:endParaRPr lang="en-US" dirty="0" smtClean="0"/>
          </a:p>
          <a:p>
            <a:pPr lvl="1"/>
            <a:r>
              <a:rPr lang="en-US" dirty="0" smtClean="0"/>
              <a:t>Data </a:t>
            </a:r>
            <a:r>
              <a:rPr lang="en-US" dirty="0"/>
              <a:t>layers within layers are </a:t>
            </a:r>
            <a:r>
              <a:rPr lang="en-US" dirty="0" smtClean="0"/>
              <a:t>disjoint</a:t>
            </a:r>
            <a:endParaRPr lang="en-US" dirty="0"/>
          </a:p>
          <a:p>
            <a:r>
              <a:rPr lang="en-US" dirty="0" smtClean="0"/>
              <a:t>Pros:</a:t>
            </a:r>
          </a:p>
          <a:p>
            <a:pPr lvl="1"/>
            <a:r>
              <a:rPr lang="en-US" dirty="0" smtClean="0"/>
              <a:t>Possibly higher selectivity during searching due to restricted overlap of different layers</a:t>
            </a:r>
          </a:p>
          <a:p>
            <a:r>
              <a:rPr lang="en-US" dirty="0" smtClean="0"/>
              <a:t>C</a:t>
            </a:r>
            <a:r>
              <a:rPr lang="en-US" sz="2200" dirty="0" smtClean="0"/>
              <a:t>ons:</a:t>
            </a:r>
          </a:p>
          <a:p>
            <a:pPr lvl="1"/>
            <a:r>
              <a:rPr lang="en-US" sz="2000" dirty="0" smtClean="0"/>
              <a:t>Bad for some distributions, fragmentation fo</a:t>
            </a:r>
            <a:r>
              <a:rPr lang="en-US" dirty="0" smtClean="0"/>
              <a:t>r large database</a:t>
            </a:r>
          </a:p>
          <a:p>
            <a:pPr lvl="1"/>
            <a:r>
              <a:rPr lang="en-US" sz="2000" dirty="0" smtClean="0"/>
              <a:t>Queries require all layers</a:t>
            </a:r>
          </a:p>
          <a:p>
            <a:pPr marL="336550" lvl="1" indent="0">
              <a:buNone/>
            </a:pPr>
            <a:endParaRPr lang="en-US" dirty="0" smtClean="0"/>
          </a:p>
          <a:p>
            <a:pPr marL="336550" lvl="1" indent="0">
              <a:buNone/>
            </a:pP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Multiple Layers</a:t>
            </a:r>
          </a:p>
          <a:p>
            <a:r>
              <a:rPr lang="en-US" sz="2400" dirty="0" smtClean="0"/>
              <a:t>OVERVIEW</a:t>
            </a:r>
            <a:endParaRPr lang="en-US" sz="2400" dirty="0"/>
          </a:p>
        </p:txBody>
      </p:sp>
    </p:spTree>
    <p:extLst>
      <p:ext uri="{BB962C8B-B14F-4D97-AF65-F5344CB8AC3E}">
        <p14:creationId xmlns:p14="http://schemas.microsoft.com/office/powerpoint/2010/main" val="1027747787"/>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71</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Multilayer </a:t>
            </a:r>
            <a:r>
              <a:rPr lang="en-US" dirty="0"/>
              <a:t>Grid file</a:t>
            </a:r>
          </a:p>
          <a:p>
            <a:pPr lvl="1"/>
            <a:r>
              <a:rPr lang="en-US" dirty="0" smtClean="0"/>
              <a:t>Consists </a:t>
            </a:r>
            <a:r>
              <a:rPr lang="en-US" dirty="0"/>
              <a:t>of ordered sequence of grid layers</a:t>
            </a:r>
          </a:p>
          <a:p>
            <a:pPr lvl="1"/>
            <a:r>
              <a:rPr lang="en-US" dirty="0" smtClean="0"/>
              <a:t>E</a:t>
            </a:r>
            <a:r>
              <a:rPr lang="en-US" dirty="0"/>
              <a:t>ach layer </a:t>
            </a:r>
            <a:r>
              <a:rPr lang="en-US" dirty="0" smtClean="0"/>
              <a:t>covers </a:t>
            </a:r>
            <a:r>
              <a:rPr lang="en-US" dirty="0"/>
              <a:t>the whole </a:t>
            </a:r>
            <a:r>
              <a:rPr lang="en-US" dirty="0" smtClean="0"/>
              <a:t>universe and </a:t>
            </a:r>
            <a:r>
              <a:rPr lang="en-US" dirty="0"/>
              <a:t>corresponds to separate grid file</a:t>
            </a:r>
          </a:p>
          <a:p>
            <a:pPr lvl="1"/>
            <a:r>
              <a:rPr lang="en-US" dirty="0" smtClean="0"/>
              <a:t>Insert</a:t>
            </a:r>
            <a:r>
              <a:rPr lang="en-US" dirty="0"/>
              <a:t>: into first grid file in the sequence that does not imply any clipping of the </a:t>
            </a:r>
            <a:r>
              <a:rPr lang="en-US" dirty="0" smtClean="0"/>
              <a:t>object. </a:t>
            </a:r>
            <a:endParaRPr lang="en-US" dirty="0"/>
          </a:p>
          <a:p>
            <a:pPr lvl="2"/>
            <a:r>
              <a:rPr lang="en-US" dirty="0" smtClean="0"/>
              <a:t>If </a:t>
            </a:r>
            <a:r>
              <a:rPr lang="en-US" dirty="0"/>
              <a:t>a new object can not be stored in any of the current layers without clipping, a new layer has to be allocated</a:t>
            </a:r>
            <a:r>
              <a:rPr lang="en-US" dirty="0" smtClean="0"/>
              <a:t>.</a:t>
            </a:r>
            <a:endParaRPr lang="en-US" dirty="0"/>
          </a:p>
          <a:p>
            <a:pPr lvl="1"/>
            <a:r>
              <a:rPr lang="en-US" dirty="0" smtClean="0"/>
              <a:t>Search </a:t>
            </a:r>
          </a:p>
          <a:p>
            <a:pPr lvl="2"/>
            <a:r>
              <a:rPr lang="en-US" dirty="0" smtClean="0"/>
              <a:t>Exact </a:t>
            </a:r>
            <a:r>
              <a:rPr lang="en-US" dirty="0"/>
              <a:t>query: determine from scales which grid </a:t>
            </a:r>
            <a:r>
              <a:rPr lang="en-US" dirty="0" smtClean="0"/>
              <a:t>files hold </a:t>
            </a:r>
            <a:r>
              <a:rPr lang="en-US" dirty="0"/>
              <a:t>search </a:t>
            </a:r>
            <a:r>
              <a:rPr lang="en-US" dirty="0" smtClean="0"/>
              <a:t>interval</a:t>
            </a:r>
            <a:endParaRPr lang="en-US" dirty="0"/>
          </a:p>
          <a:p>
            <a:pPr lvl="2"/>
            <a:r>
              <a:rPr lang="en-US" dirty="0" smtClean="0"/>
              <a:t>Other queries</a:t>
            </a:r>
            <a:r>
              <a:rPr lang="en-US" dirty="0"/>
              <a:t>: traversing sequence of layers, performing search on </a:t>
            </a:r>
            <a:r>
              <a:rPr lang="en-US" dirty="0" smtClean="0"/>
              <a:t>each</a:t>
            </a:r>
            <a:endParaRPr lang="en-US" dirty="0"/>
          </a:p>
          <a:p>
            <a:r>
              <a:rPr lang="en-US" dirty="0" smtClean="0"/>
              <a:t>Pros: </a:t>
            </a:r>
            <a:r>
              <a:rPr lang="en-US" dirty="0"/>
              <a:t>superior to original grid file</a:t>
            </a:r>
          </a:p>
          <a:p>
            <a:r>
              <a:rPr lang="en-US" dirty="0" smtClean="0"/>
              <a:t>Cons</a:t>
            </a:r>
            <a:r>
              <a:rPr lang="en-US" dirty="0"/>
              <a:t>: low space utilization, expensive directory maintenance </a:t>
            </a:r>
          </a:p>
          <a:p>
            <a:pPr marL="336550" lvl="1" indent="0">
              <a:buNone/>
            </a:pP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Multiple Layers</a:t>
            </a:r>
          </a:p>
          <a:p>
            <a:r>
              <a:rPr lang="en-US" sz="2400" dirty="0" smtClean="0"/>
              <a:t>THE MULTILAYER GRID FILE</a:t>
            </a:r>
            <a:endParaRPr lang="en-US" sz="2400" dirty="0"/>
          </a:p>
        </p:txBody>
      </p:sp>
    </p:spTree>
    <p:extLst>
      <p:ext uri="{BB962C8B-B14F-4D97-AF65-F5344CB8AC3E}">
        <p14:creationId xmlns:p14="http://schemas.microsoft.com/office/powerpoint/2010/main" val="483021919"/>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72</a:t>
            </a:fld>
            <a:endParaRPr lang="en-US"/>
          </a:p>
        </p:txBody>
      </p:sp>
      <p:sp>
        <p:nvSpPr>
          <p:cNvPr id="7" name="Content Placeholder 2"/>
          <p:cNvSpPr txBox="1">
            <a:spLocks/>
          </p:cNvSpPr>
          <p:nvPr/>
        </p:nvSpPr>
        <p:spPr>
          <a:xfrm>
            <a:off x="196398" y="1411111"/>
            <a:ext cx="8759385" cy="4945239"/>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smtClean="0"/>
              <a:t>The Multilayer </a:t>
            </a:r>
            <a:r>
              <a:rPr lang="en-US" dirty="0"/>
              <a:t>Grid file</a:t>
            </a:r>
          </a:p>
          <a:p>
            <a:pPr marL="685800" lvl="2" indent="0">
              <a:buNone/>
            </a:pP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4. SAMs – Multiple Layers</a:t>
            </a:r>
          </a:p>
          <a:p>
            <a:r>
              <a:rPr lang="en-US" sz="2400" dirty="0" smtClean="0"/>
              <a:t>THE MULTILAYER GRID FILE</a:t>
            </a:r>
            <a:endParaRPr lang="en-US" sz="2400" dirty="0"/>
          </a:p>
        </p:txBody>
      </p:sp>
      <p:pic>
        <p:nvPicPr>
          <p:cNvPr id="9" name="Picture 1029" descr="D:\Mohammad\Presentations\599\f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8" y="1978840"/>
            <a:ext cx="8759386" cy="404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6994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44051"/>
            <a:ext cx="3696459" cy="2013588"/>
          </a:xfrm>
        </p:spPr>
        <p:txBody>
          <a:bodyPr/>
          <a:lstStyle/>
          <a:p>
            <a:r>
              <a:rPr lang="en-US" sz="3200" dirty="0" smtClean="0"/>
              <a:t>5.</a:t>
            </a:r>
            <a:br>
              <a:rPr lang="en-US" sz="3200" dirty="0" smtClean="0"/>
            </a:br>
            <a:r>
              <a:rPr lang="en-US" sz="3200" dirty="0" smtClean="0"/>
              <a:t>CONCLUSIONS</a:t>
            </a:r>
            <a:endParaRPr lang="en-US" sz="3200" dirty="0"/>
          </a:p>
        </p:txBody>
      </p:sp>
      <p:sp>
        <p:nvSpPr>
          <p:cNvPr id="3" name="Content Placeholder 2"/>
          <p:cNvSpPr>
            <a:spLocks noGrp="1"/>
          </p:cNvSpPr>
          <p:nvPr>
            <p:ph idx="1"/>
          </p:nvPr>
        </p:nvSpPr>
        <p:spPr>
          <a:xfrm>
            <a:off x="5029200" y="1529310"/>
            <a:ext cx="3657600" cy="4596853"/>
          </a:xfrm>
        </p:spPr>
        <p:txBody>
          <a:bodyPr/>
          <a:lstStyle/>
          <a:p>
            <a:r>
              <a:rPr lang="en-US" dirty="0" smtClean="0"/>
              <a:t>Comparative Studies</a:t>
            </a:r>
          </a:p>
          <a:p>
            <a:r>
              <a:rPr lang="en-US" dirty="0" smtClean="0"/>
              <a:t>Conclusions</a:t>
            </a:r>
            <a:endParaRPr lang="en-US" dirty="0"/>
          </a:p>
        </p:txBody>
      </p:sp>
      <p:sp>
        <p:nvSpPr>
          <p:cNvPr id="4" name="Date Placeholder 3"/>
          <p:cNvSpPr>
            <a:spLocks noGrp="1"/>
          </p:cNvSpPr>
          <p:nvPr>
            <p:ph type="dt" sz="half" idx="10"/>
          </p:nvPr>
        </p:nvSpPr>
        <p:spPr/>
        <p:txBody>
          <a:bodyPr/>
          <a:lstStyle/>
          <a:p>
            <a:fld id="{5B3C01F0-2110-9F46-A234-03CA208F9047}"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73</a:t>
            </a:fld>
            <a:endParaRPr lang="en-US"/>
          </a:p>
        </p:txBody>
      </p:sp>
    </p:spTree>
    <p:extLst>
      <p:ext uri="{BB962C8B-B14F-4D97-AF65-F5344CB8AC3E}">
        <p14:creationId xmlns:p14="http://schemas.microsoft.com/office/powerpoint/2010/main" val="1056094952"/>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74</a:t>
            </a:fld>
            <a:endParaRPr lang="en-US"/>
          </a:p>
        </p:txBody>
      </p:sp>
      <p:sp>
        <p:nvSpPr>
          <p:cNvPr id="7" name="Content Placeholder 2"/>
          <p:cNvSpPr txBox="1">
            <a:spLocks/>
          </p:cNvSpPr>
          <p:nvPr/>
        </p:nvSpPr>
        <p:spPr>
          <a:xfrm>
            <a:off x="196398" y="1411111"/>
            <a:ext cx="8759385" cy="4945239"/>
          </a:xfrm>
          <a:prstGeom prst="rect">
            <a:avLst/>
          </a:prstGeom>
        </p:spPr>
        <p:txBody>
          <a:bodyPr>
            <a:normAutofit fontScale="925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Results </a:t>
            </a:r>
            <a:r>
              <a:rPr lang="en-US" dirty="0" smtClean="0"/>
              <a:t>confusing: uniformly distributed, data type, lots </a:t>
            </a:r>
            <a:r>
              <a:rPr lang="en-US" dirty="0"/>
              <a:t>of </a:t>
            </a:r>
            <a:r>
              <a:rPr lang="en-US" dirty="0" smtClean="0"/>
              <a:t>overlaps, …</a:t>
            </a:r>
          </a:p>
          <a:p>
            <a:r>
              <a:rPr lang="en-US" dirty="0" smtClean="0"/>
              <a:t>Search performance: R-Tree, k-d-B-Tree, R+-Tree</a:t>
            </a:r>
          </a:p>
          <a:p>
            <a:pPr lvl="1"/>
            <a:r>
              <a:rPr lang="en-US" dirty="0" smtClean="0"/>
              <a:t>R-Tree ~ R+-Tree &gt; k-d-B-Tree</a:t>
            </a:r>
          </a:p>
          <a:p>
            <a:r>
              <a:rPr lang="en-US" dirty="0" smtClean="0"/>
              <a:t>PAMs performance: </a:t>
            </a:r>
            <a:r>
              <a:rPr lang="en-US" dirty="0" smtClean="0"/>
              <a:t>BANG </a:t>
            </a:r>
            <a:r>
              <a:rPr lang="en-US" dirty="0" smtClean="0"/>
              <a:t>file, buddy tree, two-level grid file</a:t>
            </a:r>
          </a:p>
          <a:p>
            <a:pPr lvl="1"/>
            <a:r>
              <a:rPr lang="en-US" dirty="0" smtClean="0"/>
              <a:t>Buddy tree &gt; BANG </a:t>
            </a:r>
            <a:r>
              <a:rPr lang="en-US" dirty="0" smtClean="0"/>
              <a:t>file </a:t>
            </a:r>
            <a:r>
              <a:rPr lang="en-US" dirty="0" smtClean="0"/>
              <a:t>&gt; </a:t>
            </a:r>
            <a:r>
              <a:rPr lang="en-US" dirty="0" smtClean="0"/>
              <a:t>two-level grid file</a:t>
            </a:r>
            <a:endParaRPr lang="en-US" dirty="0"/>
          </a:p>
          <a:p>
            <a:r>
              <a:rPr lang="en-US" dirty="0"/>
              <a:t>For extended objects: R-tree, </a:t>
            </a:r>
            <a:r>
              <a:rPr lang="en-US" dirty="0" smtClean="0"/>
              <a:t>buddy </a:t>
            </a:r>
            <a:r>
              <a:rPr lang="en-US" dirty="0"/>
              <a:t>tree, BANG file (enhanced with transformation technique to handle rectangles)</a:t>
            </a:r>
          </a:p>
          <a:p>
            <a:pPr lvl="1"/>
            <a:r>
              <a:rPr lang="en-US" dirty="0"/>
              <a:t>Buddy tree ~ BANG </a:t>
            </a:r>
            <a:r>
              <a:rPr lang="en-US" dirty="0" smtClean="0"/>
              <a:t>file </a:t>
            </a:r>
            <a:r>
              <a:rPr lang="en-US" dirty="0" smtClean="0"/>
              <a:t>&gt; </a:t>
            </a:r>
            <a:r>
              <a:rPr lang="en-US" dirty="0" smtClean="0"/>
              <a:t>R-tree</a:t>
            </a:r>
            <a:r>
              <a:rPr lang="en-US" dirty="0" smtClean="0"/>
              <a:t> </a:t>
            </a:r>
            <a:endParaRPr lang="en-US" dirty="0"/>
          </a:p>
          <a:p>
            <a:r>
              <a:rPr lang="en-US" dirty="0"/>
              <a:t>R*-tree with several variants of R-tree (performance for point, intersection and enclosure queries, also spatial join, for different data distributions)</a:t>
            </a:r>
          </a:p>
          <a:p>
            <a:pPr lvl="1"/>
            <a:r>
              <a:rPr lang="en-US" dirty="0"/>
              <a:t>R* is the winner for queries, best storage utilization and insertion time.</a:t>
            </a:r>
          </a:p>
          <a:p>
            <a:pPr>
              <a:defRPr/>
            </a:pPr>
            <a:endParaRPr lang="en-US" dirty="0">
              <a:latin typeface="Comic Sans MS" charset="0"/>
            </a:endParaRPr>
          </a:p>
          <a:p>
            <a:pPr lvl="1"/>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5. CONCLUSIONS</a:t>
            </a:r>
          </a:p>
          <a:p>
            <a:r>
              <a:rPr lang="en-US" sz="2400" dirty="0" smtClean="0"/>
              <a:t>COMPARATIVE STUDIES</a:t>
            </a:r>
          </a:p>
        </p:txBody>
      </p:sp>
    </p:spTree>
    <p:extLst>
      <p:ext uri="{BB962C8B-B14F-4D97-AF65-F5344CB8AC3E}">
        <p14:creationId xmlns:p14="http://schemas.microsoft.com/office/powerpoint/2010/main" val="2964347903"/>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75</a:t>
            </a:fld>
            <a:endParaRPr lang="en-US"/>
          </a:p>
        </p:txBody>
      </p:sp>
      <p:sp>
        <p:nvSpPr>
          <p:cNvPr id="7" name="Content Placeholder 2"/>
          <p:cNvSpPr txBox="1">
            <a:spLocks/>
          </p:cNvSpPr>
          <p:nvPr/>
        </p:nvSpPr>
        <p:spPr>
          <a:xfrm>
            <a:off x="196398" y="1411111"/>
            <a:ext cx="8759385" cy="4945239"/>
          </a:xfrm>
          <a:prstGeom prst="rect">
            <a:avLst/>
          </a:prstGeom>
        </p:spPr>
        <p:txBody>
          <a:bodyPr>
            <a:normAutofit lnSpcReduction="10000"/>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r>
              <a:rPr lang="en-US" dirty="0"/>
              <a:t>Different spatial access methods</a:t>
            </a:r>
          </a:p>
          <a:p>
            <a:r>
              <a:rPr lang="en-US" dirty="0"/>
              <a:t>No one is superior to others in whatever sense</a:t>
            </a:r>
          </a:p>
          <a:p>
            <a:r>
              <a:rPr lang="en-US" dirty="0"/>
              <a:t>A method is a clear winner by a benchmark, inferior by another </a:t>
            </a:r>
            <a:r>
              <a:rPr lang="en-US" dirty="0" smtClean="0"/>
              <a:t>benchmark</a:t>
            </a:r>
            <a:endParaRPr lang="en-US" dirty="0"/>
          </a:p>
          <a:p>
            <a:r>
              <a:rPr lang="en-US" dirty="0"/>
              <a:t>Reason:</a:t>
            </a:r>
          </a:p>
          <a:p>
            <a:pPr lvl="1"/>
            <a:r>
              <a:rPr lang="en-US" dirty="0"/>
              <a:t>So many different criteria for optimality</a:t>
            </a:r>
          </a:p>
          <a:p>
            <a:pPr lvl="1"/>
            <a:r>
              <a:rPr lang="en-US" dirty="0"/>
              <a:t>So many parameters to define </a:t>
            </a:r>
            <a:r>
              <a:rPr lang="en-US" dirty="0" smtClean="0"/>
              <a:t>performance</a:t>
            </a:r>
          </a:p>
          <a:p>
            <a:r>
              <a:rPr lang="en-US" dirty="0"/>
              <a:t>Technology transfer</a:t>
            </a:r>
          </a:p>
          <a:p>
            <a:pPr lvl="1"/>
            <a:r>
              <a:rPr lang="en-US" dirty="0"/>
              <a:t>Pick the method that is easy to understand and implement and robust</a:t>
            </a:r>
          </a:p>
          <a:p>
            <a:pPr lvl="1"/>
            <a:r>
              <a:rPr lang="en-US" dirty="0"/>
              <a:t>Performance not that much important</a:t>
            </a:r>
          </a:p>
          <a:p>
            <a:pPr lvl="1"/>
            <a:r>
              <a:rPr lang="en-US" dirty="0"/>
              <a:t>Try to optimize performance by highly tuned implementation</a:t>
            </a:r>
          </a:p>
          <a:p>
            <a:pPr marL="336550" lvl="1" indent="0">
              <a:buNone/>
            </a:pPr>
            <a:endParaRPr lang="en-US" dirty="0"/>
          </a:p>
        </p:txBody>
      </p:sp>
      <p:sp>
        <p:nvSpPr>
          <p:cNvPr id="8" name="Title 1"/>
          <p:cNvSpPr txBox="1">
            <a:spLocks/>
          </p:cNvSpPr>
          <p:nvPr/>
        </p:nvSpPr>
        <p:spPr>
          <a:xfrm>
            <a:off x="196399" y="-21745"/>
            <a:ext cx="8759385"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5. CONCLUSIONS</a:t>
            </a:r>
          </a:p>
        </p:txBody>
      </p:sp>
    </p:spTree>
    <p:extLst>
      <p:ext uri="{BB962C8B-B14F-4D97-AF65-F5344CB8AC3E}">
        <p14:creationId xmlns:p14="http://schemas.microsoft.com/office/powerpoint/2010/main" val="3085321791"/>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Volker </a:t>
            </a:r>
            <a:r>
              <a:rPr lang="en-US" dirty="0" err="1" smtClean="0"/>
              <a:t>Gaede</a:t>
            </a:r>
            <a:r>
              <a:rPr lang="en-US" dirty="0" smtClean="0"/>
              <a:t>, Oliver Gunther. 1998. Multidimensional Access Methods. In Journal of ACM Computing Survey (CSUR) Volume 30 Issue 2, 170-231.</a:t>
            </a:r>
            <a:endParaRPr lang="en-US" dirty="0"/>
          </a:p>
        </p:txBody>
      </p:sp>
      <p:sp>
        <p:nvSpPr>
          <p:cNvPr id="4" name="Date Placeholder 3"/>
          <p:cNvSpPr>
            <a:spLocks noGrp="1"/>
          </p:cNvSpPr>
          <p:nvPr>
            <p:ph type="dt" sz="half" idx="10"/>
          </p:nvPr>
        </p:nvSpPr>
        <p:spPr/>
        <p:txBody>
          <a:bodyPr/>
          <a:lstStyle/>
          <a:p>
            <a:fld id="{C99E7731-96A3-2446-8A12-3BA67A7CC94B}"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76</a:t>
            </a:fld>
            <a:endParaRPr lang="en-US"/>
          </a:p>
        </p:txBody>
      </p:sp>
    </p:spTree>
    <p:extLst>
      <p:ext uri="{BB962C8B-B14F-4D97-AF65-F5344CB8AC3E}">
        <p14:creationId xmlns:p14="http://schemas.microsoft.com/office/powerpoint/2010/main" val="2841540923"/>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marL="0" indent="0" algn="ctr">
              <a:buNone/>
            </a:pPr>
            <a:r>
              <a:rPr lang="en-US" sz="7200" dirty="0" smtClean="0">
                <a:hlinkClick r:id="rId2" action="ppaction://hlinksldjump"/>
              </a:rPr>
              <a:t>Q &amp; A</a:t>
            </a:r>
            <a:endParaRPr lang="en-US" sz="7200" dirty="0"/>
          </a:p>
        </p:txBody>
      </p:sp>
      <p:sp>
        <p:nvSpPr>
          <p:cNvPr id="4" name="Date Placeholder 3"/>
          <p:cNvSpPr>
            <a:spLocks noGrp="1"/>
          </p:cNvSpPr>
          <p:nvPr>
            <p:ph type="dt" sz="half" idx="10"/>
          </p:nvPr>
        </p:nvSpPr>
        <p:spPr/>
        <p:txBody>
          <a:bodyPr/>
          <a:lstStyle/>
          <a:p>
            <a:fld id="{730A5D41-B9CC-0D4B-B134-259F4064D5A6}" type="datetime4">
              <a:rPr lang="en-US" smtClean="0"/>
              <a:t>September 6, 2014</a:t>
            </a:fld>
            <a:endParaRPr lang="en-US"/>
          </a:p>
        </p:txBody>
      </p:sp>
      <p:sp>
        <p:nvSpPr>
          <p:cNvPr id="5" name="Footer Placeholder 4"/>
          <p:cNvSpPr>
            <a:spLocks noGrp="1"/>
          </p:cNvSpPr>
          <p:nvPr>
            <p:ph type="ftr" sz="quarter" idx="11"/>
          </p:nvPr>
        </p:nvSpPr>
        <p:spPr/>
        <p:txBody>
          <a:bodyPr/>
          <a:lstStyle/>
          <a:p>
            <a:r>
              <a:rPr lang="en-US" smtClean="0"/>
              <a:t>Multidimensional Access Methods</a:t>
            </a:r>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77</a:t>
            </a:fld>
            <a:endParaRPr lang="en-US"/>
          </a:p>
        </p:txBody>
      </p:sp>
    </p:spTree>
    <p:extLst>
      <p:ext uri="{BB962C8B-B14F-4D97-AF65-F5344CB8AC3E}">
        <p14:creationId xmlns:p14="http://schemas.microsoft.com/office/powerpoint/2010/main" val="32960771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dirty="0"/>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8</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1"/>
            <a:r>
              <a:rPr lang="en-US" dirty="0" smtClean="0"/>
              <a:t>Object o: is defined by several non spatial attributes and one attribute of some spatial data type.</a:t>
            </a:r>
          </a:p>
          <a:p>
            <a:pPr marL="349250" lvl="1" indent="0">
              <a:buNone/>
            </a:pPr>
            <a:r>
              <a:rPr lang="en-US" dirty="0">
                <a:sym typeface="Wingdings"/>
              </a:rPr>
              <a:t> </a:t>
            </a:r>
            <a:r>
              <a:rPr lang="en-US" dirty="0" smtClean="0">
                <a:sym typeface="Wingdings"/>
              </a:rPr>
              <a:t>     Object’s spatial extent </a:t>
            </a:r>
            <a:r>
              <a:rPr lang="en-US" dirty="0" err="1" smtClean="0">
                <a:sym typeface="Wingdings"/>
              </a:rPr>
              <a:t>o.G</a:t>
            </a:r>
            <a:endParaRPr lang="en-US" dirty="0"/>
          </a:p>
          <a:p>
            <a:pPr marL="349250" lvl="1" indent="0">
              <a:buNone/>
            </a:pPr>
            <a:endParaRPr lang="en-US" dirty="0" smtClean="0"/>
          </a:p>
          <a:p>
            <a:pPr lvl="1"/>
            <a:r>
              <a:rPr lang="en-US" dirty="0" smtClean="0"/>
              <a:t>Before inserting objects into an index:</a:t>
            </a:r>
          </a:p>
          <a:p>
            <a:pPr lvl="2"/>
            <a:r>
              <a:rPr lang="en-US" dirty="0" smtClean="0"/>
              <a:t>Abstract complex objects with simpler shapes like bounding box or sphere.</a:t>
            </a:r>
          </a:p>
          <a:p>
            <a:pPr lvl="2"/>
            <a:endParaRPr lang="en-US" dirty="0"/>
          </a:p>
          <a:p>
            <a:pPr lvl="2"/>
            <a:endParaRPr lang="en-US" dirty="0" smtClean="0"/>
          </a:p>
          <a:p>
            <a:pPr lvl="2"/>
            <a:r>
              <a:rPr lang="en-US" dirty="0" smtClean="0"/>
              <a:t>Decomposition: represent a shape with union of simpler shapes.</a:t>
            </a:r>
          </a:p>
        </p:txBody>
      </p:sp>
      <p:pic>
        <p:nvPicPr>
          <p:cNvPr id="14" name="Picture 4" descr="D:\Mohammad\Presentations\599\f9.jpg"/>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58024" t="3603" r="15105" b="79164"/>
          <a:stretch/>
        </p:blipFill>
        <p:spPr bwMode="auto">
          <a:xfrm>
            <a:off x="3484834" y="3867321"/>
            <a:ext cx="1640932" cy="66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08211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952C-E028-7D44-8EF6-D89E75024D1D}" type="datetime4">
              <a:rPr lang="en-US" smtClean="0"/>
              <a:t>September 6, 2014</a:t>
            </a:fld>
            <a:endParaRPr lang="en-US"/>
          </a:p>
        </p:txBody>
      </p:sp>
      <p:sp>
        <p:nvSpPr>
          <p:cNvPr id="3" name="Footer Placeholder 2"/>
          <p:cNvSpPr>
            <a:spLocks noGrp="1"/>
          </p:cNvSpPr>
          <p:nvPr>
            <p:ph type="ftr" sz="quarter" idx="11"/>
          </p:nvPr>
        </p:nvSpPr>
        <p:spPr/>
        <p:txBody>
          <a:bodyPr/>
          <a:lstStyle/>
          <a:p>
            <a:r>
              <a:rPr lang="en-US" smtClean="0"/>
              <a:t>Multidimensional Access Methods</a:t>
            </a:r>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9</a:t>
            </a:fld>
            <a:endParaRPr lang="en-US"/>
          </a:p>
        </p:txBody>
      </p:sp>
      <p:sp>
        <p:nvSpPr>
          <p:cNvPr id="5" name="Title 1"/>
          <p:cNvSpPr txBox="1">
            <a:spLocks/>
          </p:cNvSpPr>
          <p:nvPr/>
        </p:nvSpPr>
        <p:spPr>
          <a:xfrm>
            <a:off x="457200" y="-21745"/>
            <a:ext cx="8229600" cy="1009526"/>
          </a:xfrm>
          <a:prstGeom prst="rect">
            <a:avLst/>
          </a:prstGeom>
        </p:spPr>
        <p:txBody>
          <a:bodyPr/>
          <a:lstStyle>
            <a:lvl1pPr algn="ctr" defTabSz="914400" rtl="0" eaLnBrk="1" latinLnBrk="0" hangingPunct="1">
              <a:spcBef>
                <a:spcPct val="0"/>
              </a:spcBef>
              <a:buNone/>
              <a:defRPr sz="4600" kern="1200">
                <a:solidFill>
                  <a:schemeClr val="bg1"/>
                </a:solidFill>
                <a:latin typeface="+mj-lt"/>
                <a:ea typeface="+mj-ea"/>
                <a:cs typeface="+mj-cs"/>
              </a:defRPr>
            </a:lvl1pPr>
          </a:lstStyle>
          <a:p>
            <a:r>
              <a:rPr lang="en-US" sz="3200" dirty="0" smtClean="0"/>
              <a:t>1. SPATIAL DATA</a:t>
            </a:r>
            <a:br>
              <a:rPr lang="en-US" sz="3200" dirty="0" smtClean="0"/>
            </a:br>
            <a:r>
              <a:rPr lang="en-US" sz="2400" dirty="0" smtClean="0"/>
              <a:t>QUERIES</a:t>
            </a:r>
            <a:endParaRPr lang="en-US" sz="2400" dirty="0"/>
          </a:p>
        </p:txBody>
      </p:sp>
      <p:sp>
        <p:nvSpPr>
          <p:cNvPr id="7" name="Content Placeholder 2"/>
          <p:cNvSpPr txBox="1">
            <a:spLocks/>
          </p:cNvSpPr>
          <p:nvPr/>
        </p:nvSpPr>
        <p:spPr>
          <a:xfrm>
            <a:off x="739775" y="1411111"/>
            <a:ext cx="7662864" cy="4586111"/>
          </a:xfrm>
          <a:prstGeom prst="rect">
            <a:avLst/>
          </a:prstGeom>
        </p:spPr>
        <p:txBody>
          <a:bodyPr>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lvl="2"/>
            <a:r>
              <a:rPr lang="en-US" dirty="0" smtClean="0"/>
              <a:t>No standard query language</a:t>
            </a:r>
          </a:p>
          <a:p>
            <a:pPr lvl="2"/>
            <a:r>
              <a:rPr lang="en-US" dirty="0" smtClean="0"/>
              <a:t>Operators depend on application domain</a:t>
            </a:r>
          </a:p>
          <a:p>
            <a:pPr lvl="1"/>
            <a:endParaRPr lang="en-US" dirty="0"/>
          </a:p>
          <a:p>
            <a:pPr marL="349250" lvl="1" indent="0">
              <a:buNone/>
            </a:pPr>
            <a:r>
              <a:rPr lang="en-US" dirty="0" smtClean="0"/>
              <a:t>QUERY 1: Exact Match Query EMQ, Object Query</a:t>
            </a:r>
          </a:p>
          <a:p>
            <a:pPr lvl="2"/>
            <a:r>
              <a:rPr lang="en-US" dirty="0" smtClean="0"/>
              <a:t>Returns objects with the same spatial extent</a:t>
            </a:r>
          </a:p>
          <a:p>
            <a:pPr lvl="2"/>
            <a:endParaRPr lang="en-US" dirty="0"/>
          </a:p>
          <a:p>
            <a:pPr lvl="2"/>
            <a:endParaRPr lang="en-US" dirty="0" smtClean="0"/>
          </a:p>
        </p:txBody>
      </p:sp>
      <p:pic>
        <p:nvPicPr>
          <p:cNvPr id="8" name="Picture 4" descr="D:\Mohammad\Presentations\599\q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84200" y="3526484"/>
            <a:ext cx="30940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228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1972</TotalTime>
  <Words>5761</Words>
  <Application>Microsoft Macintosh PowerPoint</Application>
  <PresentationFormat>On-screen Show (4:3)</PresentationFormat>
  <Paragraphs>955</Paragraphs>
  <Slides>77</Slides>
  <Notes>70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Genesis</vt:lpstr>
      <vt:lpstr>Multidimensional Access Methods</vt:lpstr>
      <vt:lpstr>PowerPoint Presentation</vt:lpstr>
      <vt:lpstr>CONTENTS</vt:lpstr>
      <vt:lpstr>1. SPATIAL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BASIC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POINT ACCESS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SPATIAL ACCESS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CONCLUSIONS</vt:lpstr>
      <vt:lpstr>PowerPoint Presentation</vt:lpstr>
      <vt:lpstr>PowerPoint Presentation</vt:lpstr>
      <vt:lpstr>References</vt:lpstr>
      <vt:lpstr>THANK YOU</vt:lpstr>
    </vt:vector>
  </TitlesOfParts>
  <Company>OROCHI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Access Methods</dc:title>
  <dc:creator>Le Hoang Nguyen</dc:creator>
  <cp:lastModifiedBy>Le Hoang Nguyen</cp:lastModifiedBy>
  <cp:revision>253</cp:revision>
  <cp:lastPrinted>2014-09-05T10:52:49Z</cp:lastPrinted>
  <dcterms:created xsi:type="dcterms:W3CDTF">2014-08-29T15:58:15Z</dcterms:created>
  <dcterms:modified xsi:type="dcterms:W3CDTF">2014-09-06T07:20:42Z</dcterms:modified>
</cp:coreProperties>
</file>