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1" r:id="rId5"/>
    <p:sldId id="257" r:id="rId6"/>
    <p:sldId id="300" r:id="rId7"/>
    <p:sldId id="269" r:id="rId8"/>
    <p:sldId id="270" r:id="rId9"/>
    <p:sldId id="276" r:id="rId10"/>
    <p:sldId id="271" r:id="rId11"/>
    <p:sldId id="272" r:id="rId12"/>
    <p:sldId id="277" r:id="rId13"/>
    <p:sldId id="274" r:id="rId14"/>
    <p:sldId id="278" r:id="rId15"/>
    <p:sldId id="296" r:id="rId16"/>
    <p:sldId id="280" r:id="rId17"/>
    <p:sldId id="279" r:id="rId18"/>
    <p:sldId id="281" r:id="rId19"/>
    <p:sldId id="297" r:id="rId20"/>
    <p:sldId id="282" r:id="rId21"/>
    <p:sldId id="298" r:id="rId22"/>
    <p:sldId id="294" r:id="rId23"/>
    <p:sldId id="265" r:id="rId24"/>
    <p:sldId id="266" r:id="rId25"/>
    <p:sldId id="301" r:id="rId26"/>
    <p:sldId id="299" r:id="rId27"/>
    <p:sldId id="292" r:id="rId28"/>
    <p:sldId id="2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33" autoAdjust="0"/>
  </p:normalViewPr>
  <p:slideViewPr>
    <p:cSldViewPr snapToGrid="0">
      <p:cViewPr>
        <p:scale>
          <a:sx n="76" d="100"/>
          <a:sy n="76" d="100"/>
        </p:scale>
        <p:origin x="-94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 dirty="0" smtClean="0"/>
              <a:t>Internal threats</a:t>
            </a:r>
            <a:r>
              <a:rPr lang="en-US" altLang="en-US" sz="1200" b="1" dirty="0" smtClean="0"/>
              <a:t> </a:t>
            </a:r>
            <a:r>
              <a:rPr lang="en-US" altLang="en-US" sz="1200" dirty="0" smtClean="0"/>
              <a:t>are a much bigger concern today</a:t>
            </a:r>
            <a:r>
              <a:rPr lang="en-US" altLang="en-US" sz="1200" b="1" dirty="0" smtClean="0"/>
              <a:t> </a:t>
            </a:r>
            <a:r>
              <a:rPr lang="en-US" altLang="en-US" sz="1200" dirty="0" smtClean="0"/>
              <a:t>require enforcement of operational security policies - 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Who, When, Where</a:t>
            </a:r>
            <a:r>
              <a:rPr lang="en-US" altLang="en-US" sz="1200" dirty="0" smtClean="0"/>
              <a:t> can data be accessed?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200" dirty="0" smtClean="0"/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 dirty="0" smtClean="0"/>
              <a:t>Database consolidation strategy requires preventive measures against access to application data by </a:t>
            </a:r>
            <a:r>
              <a:rPr lang="en-US" altLang="en-US" sz="1200" b="1" dirty="0" smtClean="0">
                <a:solidFill>
                  <a:srgbClr val="E40000"/>
                </a:solidFill>
              </a:rPr>
              <a:t>Powerful (DBA) </a:t>
            </a:r>
            <a:r>
              <a:rPr lang="en-US" altLang="en-US" sz="1200" dirty="0" smtClean="0"/>
              <a:t>users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dirty="0" smtClean="0"/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en-US" sz="1200" dirty="0" smtClean="0"/>
              <a:t>I have requirements around SOX and PCI, how can I prevent my DBA from looking at the application data, including Credit Cards and Personal Information?</a:t>
            </a:r>
          </a:p>
          <a:p>
            <a:pPr marL="341313" indent="-341313">
              <a:spcBef>
                <a:spcPts val="6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en-US" sz="1200" dirty="0" smtClean="0"/>
              <a:t>No protection from users with DBA privileges</a:t>
            </a:r>
          </a:p>
          <a:p>
            <a:pPr marL="341313" indent="-341313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en-US" sz="1200" dirty="0" smtClean="0"/>
              <a:t>	DBA role with full access to user and business data</a:t>
            </a:r>
          </a:p>
          <a:p>
            <a:pPr marL="341313" indent="-341313">
              <a:spcBef>
                <a:spcPts val="6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en-US" sz="1200" dirty="0" smtClean="0"/>
              <a:t>Only few apps built with least-privilege model:</a:t>
            </a:r>
          </a:p>
          <a:p>
            <a:pPr marL="341313" indent="-341313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en-US" sz="1200" dirty="0" smtClean="0"/>
              <a:t>	various utilities require powerful administrator privileges</a:t>
            </a:r>
          </a:p>
          <a:p>
            <a:pPr marL="341313" indent="-341313">
              <a:spcBef>
                <a:spcPts val="6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en-US" sz="1200" dirty="0" smtClean="0"/>
              <a:t>Cannot meet new compliance requirements:</a:t>
            </a:r>
          </a:p>
          <a:p>
            <a:pPr marL="341313" indent="-341313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en-US" sz="1200" dirty="0" smtClean="0"/>
              <a:t>	separation of duty not enforced</a:t>
            </a:r>
          </a:p>
          <a:p>
            <a:pPr marL="341313" indent="-341313">
              <a:spcBef>
                <a:spcPts val="6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en-US" sz="1200" dirty="0" smtClean="0"/>
              <a:t>Cannot control user creation, role assignment, etc.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63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Controls for Privileged Accounts</a:t>
            </a:r>
          </a:p>
          <a:p>
            <a:r>
              <a:rPr lang="en-US" dirty="0" smtClean="0"/>
              <a:t>Controls for Database Configuration</a:t>
            </a:r>
          </a:p>
          <a:p>
            <a:r>
              <a:rPr lang="en-US" dirty="0" smtClean="0"/>
              <a:t>Enterprise Applications Protection Policies</a:t>
            </a:r>
          </a:p>
          <a:p>
            <a:r>
              <a:rPr lang="en-US" dirty="0" smtClean="0"/>
              <a:t>Run-time Privilege Analysis for Users and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Protecting against insider threat</a:t>
            </a:r>
            <a:r>
              <a:rPr lang="en-US" baseline="0" dirty="0" smtClean="0"/>
              <a:t> from highly privileged</a:t>
            </a:r>
          </a:p>
          <a:p>
            <a:r>
              <a:rPr lang="en-US" baseline="0" dirty="0" smtClean="0"/>
              <a:t>Authentication based on context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96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vs. Object </a:t>
            </a:r>
            <a:r>
              <a:rPr lang="en-US" dirty="0" err="1" smtClean="0"/>
              <a:t>Priv</a:t>
            </a:r>
            <a:r>
              <a:rPr lang="en-US" dirty="0" smtClean="0"/>
              <a:t>: http://docs.oracle.com/cd/E13085_01/doc/timesten.1121/e13070/privileges.htm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5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Oracle Database </a:t>
            </a:r>
            <a:r>
              <a:rPr lang="en-US" sz="6600" dirty="0" smtClean="0"/>
              <a:t>Vault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6767" y="5432563"/>
            <a:ext cx="4841387" cy="95918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Vĩnh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Khiêm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Database Vault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 </a:t>
            </a:r>
            <a:r>
              <a:rPr lang="en-US" dirty="0"/>
              <a:t>Control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Realms</a:t>
            </a:r>
          </a:p>
          <a:p>
            <a:r>
              <a:rPr lang="en-US" dirty="0"/>
              <a:t>Command </a:t>
            </a:r>
            <a:r>
              <a:rPr lang="en-US" dirty="0" smtClean="0"/>
              <a:t>Rules</a:t>
            </a:r>
          </a:p>
          <a:p>
            <a:r>
              <a:rPr lang="en-US" dirty="0"/>
              <a:t>Rule </a:t>
            </a:r>
            <a:r>
              <a:rPr lang="en-US" dirty="0" smtClean="0"/>
              <a:t>Sets</a:t>
            </a:r>
          </a:p>
          <a:p>
            <a:r>
              <a:rPr lang="en-US" dirty="0" smtClean="0"/>
              <a:t>Factors</a:t>
            </a:r>
          </a:p>
          <a:p>
            <a:r>
              <a:rPr lang="en-US" dirty="0" smtClean="0"/>
              <a:t>Secure Application Roles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b="1" smtClean="0"/>
              <a:t>10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437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schemas, objects and roles to be secured</a:t>
            </a:r>
          </a:p>
          <a:p>
            <a:r>
              <a:rPr lang="en-US" dirty="0"/>
              <a:t>Controls SELECT, DML, DDL, EXECUTE on protected objects</a:t>
            </a:r>
          </a:p>
          <a:p>
            <a:r>
              <a:rPr lang="en-US" dirty="0"/>
              <a:t>Prevents super user (ANY) access to security sensitive data</a:t>
            </a:r>
          </a:p>
          <a:p>
            <a:r>
              <a:rPr lang="en-US" dirty="0"/>
              <a:t>Does not impact direct object privileges</a:t>
            </a:r>
          </a:p>
          <a:p>
            <a:r>
              <a:rPr lang="en-US" dirty="0"/>
              <a:t>Realm owner </a:t>
            </a:r>
            <a:r>
              <a:rPr lang="en-US" dirty="0" smtClean="0"/>
              <a:t>determines: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can access the realm using </a:t>
            </a:r>
            <a:r>
              <a:rPr lang="en-US" dirty="0">
                <a:solidFill>
                  <a:srgbClr val="FF0000"/>
                </a:solidFill>
              </a:rPr>
              <a:t>system </a:t>
            </a:r>
            <a:r>
              <a:rPr lang="en-US" dirty="0" smtClean="0">
                <a:solidFill>
                  <a:srgbClr val="FF0000"/>
                </a:solidFill>
              </a:rPr>
              <a:t>privileges</a:t>
            </a:r>
          </a:p>
          <a:p>
            <a:pPr lvl="1"/>
            <a:r>
              <a:rPr lang="en-US" dirty="0" smtClean="0"/>
              <a:t>Grants/revokes </a:t>
            </a:r>
            <a:r>
              <a:rPr lang="en-US" dirty="0"/>
              <a:t>applicable roles</a:t>
            </a:r>
          </a:p>
          <a:p>
            <a:r>
              <a:rPr lang="en-US" dirty="0"/>
              <a:t>Authorization enforced at every data object access during SQL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b="1" smtClean="0"/>
              <a:t>11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6544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b="1" smtClean="0"/>
              <a:t>12</a:t>
            </a:fld>
            <a:endParaRPr lang="en-US" sz="1400" b="1" dirty="0"/>
          </a:p>
        </p:txBody>
      </p:sp>
      <p:pic>
        <p:nvPicPr>
          <p:cNvPr id="1026" name="Picture 2" descr="http://docs.oracle.com/database/121/DVADM/img/realm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820" y="1878950"/>
            <a:ext cx="7405942" cy="414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0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7008628" cy="3809999"/>
          </a:xfrm>
        </p:spPr>
        <p:txBody>
          <a:bodyPr/>
          <a:lstStyle/>
          <a:p>
            <a:r>
              <a:rPr lang="en-US" dirty="0"/>
              <a:t>A command rule is a rule </a:t>
            </a:r>
            <a:r>
              <a:rPr lang="en-US" dirty="0" smtClean="0"/>
              <a:t>which protects </a:t>
            </a:r>
            <a:r>
              <a:rPr lang="en-US" dirty="0"/>
              <a:t>SELECT, ALTER SYSTEM, database definition language (DDL), and data manipulation language (DML) statements that affect one or more database objects.</a:t>
            </a:r>
            <a:endParaRPr lang="en-US" dirty="0" smtClean="0"/>
          </a:p>
          <a:p>
            <a:pPr lvl="1"/>
            <a:r>
              <a:rPr lang="en-US" dirty="0" smtClean="0"/>
              <a:t>Works </a:t>
            </a:r>
            <a:r>
              <a:rPr lang="en-US" dirty="0"/>
              <a:t>very similar to DDL event </a:t>
            </a:r>
            <a:r>
              <a:rPr lang="en-US" dirty="0" smtClean="0"/>
              <a:t>triggers</a:t>
            </a:r>
            <a:endParaRPr lang="en-US" dirty="0"/>
          </a:p>
          <a:p>
            <a:pPr lvl="1"/>
            <a:r>
              <a:rPr lang="en-US" dirty="0"/>
              <a:t>Built into the SQL engine for optimization and </a:t>
            </a:r>
            <a:r>
              <a:rPr lang="en-US" dirty="0" smtClean="0"/>
              <a:t>security</a:t>
            </a:r>
            <a:endParaRPr lang="en-US" dirty="0"/>
          </a:p>
          <a:p>
            <a:pPr lvl="1"/>
            <a:r>
              <a:rPr lang="en-US" dirty="0"/>
              <a:t>Cover all basic DDL and DML commands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b="1" smtClean="0"/>
              <a:t>13</a:t>
            </a:fld>
            <a:endParaRPr lang="en-US" sz="1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8548574" y="1665765"/>
            <a:ext cx="2509284" cy="3746206"/>
            <a:chOff x="8548574" y="1665765"/>
            <a:chExt cx="2509284" cy="3746206"/>
          </a:xfrm>
        </p:grpSpPr>
        <p:sp>
          <p:nvSpPr>
            <p:cNvPr id="6" name="Rectangle 5"/>
            <p:cNvSpPr/>
            <p:nvPr/>
          </p:nvSpPr>
          <p:spPr>
            <a:xfrm>
              <a:off x="8548574" y="1665765"/>
              <a:ext cx="2509284" cy="3274828"/>
            </a:xfrm>
            <a:prstGeom prst="rect">
              <a:avLst/>
            </a:prstGeom>
            <a:noFill/>
            <a:ln w="38100" cap="rnd">
              <a:solidFill>
                <a:schemeClr val="accent1">
                  <a:shade val="50000"/>
                  <a:alpha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724010" y="1846518"/>
              <a:ext cx="2158409" cy="542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734644" y="2659907"/>
              <a:ext cx="2158409" cy="542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734644" y="3448487"/>
              <a:ext cx="2158409" cy="542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Owner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734644" y="4249476"/>
              <a:ext cx="2158409" cy="542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Rule Set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24010" y="5104194"/>
              <a:ext cx="214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Command </a:t>
              </a:r>
              <a:r>
                <a:rPr lang="en-US" sz="1400" i="1" dirty="0"/>
                <a:t>rule </a:t>
              </a:r>
              <a:r>
                <a:rPr lang="en-US" sz="1400" i="1" dirty="0" smtClean="0"/>
                <a:t>attributes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57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rule set is a collection of one or more rules that you can associate with a realm </a:t>
            </a:r>
            <a:r>
              <a:rPr lang="en-US" dirty="0" smtClean="0"/>
              <a:t>authorization, </a:t>
            </a:r>
            <a:r>
              <a:rPr lang="en-US" dirty="0"/>
              <a:t>command rule, or secure application </a:t>
            </a:r>
            <a:r>
              <a:rPr lang="en-US" dirty="0" smtClean="0"/>
              <a:t>role…</a:t>
            </a:r>
          </a:p>
          <a:p>
            <a:pPr lvl="1"/>
            <a:r>
              <a:rPr lang="en-US" dirty="0" smtClean="0"/>
              <a:t>Evaluation type: All </a:t>
            </a:r>
            <a:r>
              <a:rPr lang="en-US" dirty="0"/>
              <a:t>True or Any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it-IT" altLang="en-US" dirty="0"/>
              <a:t>Allow updates to the database structure only on the </a:t>
            </a:r>
            <a:r>
              <a:rPr lang="it-IT" altLang="en-US" dirty="0" smtClean="0"/>
              <a:t>weekend</a:t>
            </a:r>
          </a:p>
          <a:p>
            <a:pPr lvl="1"/>
            <a:r>
              <a:rPr lang="it-IT" altLang="en-US" dirty="0"/>
              <a:t>Users can only access </a:t>
            </a:r>
            <a:r>
              <a:rPr lang="it-IT" altLang="en-US" dirty="0" smtClean="0"/>
              <a:t>tables in </a:t>
            </a:r>
            <a:r>
              <a:rPr lang="it-IT" altLang="en-US" dirty="0"/>
              <a:t>official working hours</a:t>
            </a:r>
            <a:endParaRPr lang="it-IT" altLang="en-US" dirty="0" smtClean="0"/>
          </a:p>
          <a:p>
            <a:pPr lvl="1"/>
            <a:endParaRPr lang="it-IT" alt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b="1" smtClean="0"/>
              <a:t>14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306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factor: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an attribute of a database </a:t>
            </a:r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have a value, which can be labeled 	as an </a:t>
            </a:r>
            <a:r>
              <a:rPr lang="en-US" dirty="0">
                <a:solidFill>
                  <a:srgbClr val="FF0000"/>
                </a:solidFill>
              </a:rPr>
              <a:t>identity</a:t>
            </a:r>
          </a:p>
          <a:p>
            <a:r>
              <a:rPr lang="en-US" dirty="0"/>
              <a:t>Can easily be referenced in other Database Vault components to discern access</a:t>
            </a:r>
          </a:p>
          <a:p>
            <a:r>
              <a:rPr lang="en-US" dirty="0"/>
              <a:t>Can be combined with other factors to provide for </a:t>
            </a:r>
            <a:r>
              <a:rPr lang="en-US" dirty="0" smtClean="0"/>
              <a:t>multi-factored </a:t>
            </a:r>
            <a:r>
              <a:rPr lang="en-US" dirty="0"/>
              <a:t>authentication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b="1" smtClean="0"/>
              <a:t>15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291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/>
              <a:t>User </a:t>
            </a:r>
            <a:r>
              <a:rPr lang="en-US" dirty="0" smtClean="0"/>
              <a:t>Factors: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Authentication type</a:t>
            </a:r>
            <a:endParaRPr lang="en-US" dirty="0"/>
          </a:p>
          <a:p>
            <a:pPr lvl="1"/>
            <a:r>
              <a:rPr lang="en-US" dirty="0" smtClean="0"/>
              <a:t>Session User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Network </a:t>
            </a:r>
            <a:r>
              <a:rPr lang="en-US" dirty="0" smtClean="0"/>
              <a:t>Factors:</a:t>
            </a:r>
          </a:p>
          <a:p>
            <a:pPr lvl="1"/>
            <a:r>
              <a:rPr lang="en-US" dirty="0" smtClean="0"/>
              <a:t>Machine name</a:t>
            </a:r>
          </a:p>
          <a:p>
            <a:pPr lvl="1"/>
            <a:r>
              <a:rPr lang="en-US" dirty="0" smtClean="0"/>
              <a:t>Client IP</a:t>
            </a:r>
          </a:p>
          <a:p>
            <a:pPr lvl="1"/>
            <a:r>
              <a:rPr lang="en-US" dirty="0" smtClean="0"/>
              <a:t>Network Protocols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Database Factors:</a:t>
            </a:r>
          </a:p>
          <a:p>
            <a:pPr lvl="1"/>
            <a:r>
              <a:rPr lang="en-US" dirty="0" smtClean="0"/>
              <a:t>Database IP</a:t>
            </a:r>
          </a:p>
          <a:p>
            <a:pPr lvl="1"/>
            <a:r>
              <a:rPr lang="en-US" dirty="0" smtClean="0"/>
              <a:t>Database Instance</a:t>
            </a:r>
          </a:p>
          <a:p>
            <a:pPr lvl="1"/>
            <a:r>
              <a:rPr lang="en-US" dirty="0" smtClean="0"/>
              <a:t>Database Hostname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Runtime Factors: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Time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8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Application </a:t>
            </a:r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Database secure application roles are enabled by custom PL/SQL </a:t>
            </a:r>
            <a:r>
              <a:rPr lang="en-US" dirty="0" smtClean="0"/>
              <a:t>procedures</a:t>
            </a:r>
          </a:p>
          <a:p>
            <a:r>
              <a:rPr lang="en-US" dirty="0" smtClean="0"/>
              <a:t>Secure </a:t>
            </a:r>
            <a:r>
              <a:rPr lang="en-US" dirty="0"/>
              <a:t>application roles </a:t>
            </a:r>
            <a:r>
              <a:rPr lang="en-US" dirty="0" smtClean="0"/>
              <a:t>can prevent </a:t>
            </a:r>
            <a:r>
              <a:rPr lang="en-US" dirty="0"/>
              <a:t>users from accessing data from outside an application. This forces users to work within the framework of the application privileges that have been granted to the role.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b="1" smtClean="0"/>
              <a:t>17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3574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Vault Access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58950" y="2491558"/>
            <a:ext cx="2020186" cy="87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Protected by DV?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456968" y="4189219"/>
            <a:ext cx="2020186" cy="87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Rules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56968" y="2491558"/>
            <a:ext cx="2020186" cy="87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Realm Authorization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28977" y="2491558"/>
            <a:ext cx="2020186" cy="87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Exercising System Privileges? 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510363" y="2923940"/>
            <a:ext cx="648587" cy="3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3179136" y="2927494"/>
            <a:ext cx="9498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7" idx="1"/>
          </p:cNvCxnSpPr>
          <p:nvPr/>
        </p:nvCxnSpPr>
        <p:spPr>
          <a:xfrm>
            <a:off x="6149163" y="2927494"/>
            <a:ext cx="13078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6" idx="0"/>
          </p:cNvCxnSpPr>
          <p:nvPr/>
        </p:nvCxnSpPr>
        <p:spPr>
          <a:xfrm>
            <a:off x="8467061" y="3363429"/>
            <a:ext cx="0" cy="82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6" idx="1"/>
          </p:cNvCxnSpPr>
          <p:nvPr/>
        </p:nvCxnSpPr>
        <p:spPr>
          <a:xfrm rot="16200000" flipH="1">
            <a:off x="5667156" y="2835343"/>
            <a:ext cx="1261726" cy="23178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/>
          <p:cNvSpPr/>
          <p:nvPr/>
        </p:nvSpPr>
        <p:spPr>
          <a:xfrm>
            <a:off x="10494336" y="2828250"/>
            <a:ext cx="1212112" cy="1233372"/>
          </a:xfrm>
          <a:prstGeom prst="noSmoking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BLOCK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5" idx="2"/>
            <a:endCxn id="67" idx="2"/>
          </p:cNvCxnSpPr>
          <p:nvPr/>
        </p:nvCxnSpPr>
        <p:spPr>
          <a:xfrm rot="16200000" flipH="1">
            <a:off x="5314797" y="217674"/>
            <a:ext cx="2033784" cy="83252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25" idx="1"/>
          </p:cNvCxnSpPr>
          <p:nvPr/>
        </p:nvCxnSpPr>
        <p:spPr>
          <a:xfrm>
            <a:off x="9477154" y="2927494"/>
            <a:ext cx="1194692" cy="81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67" idx="1"/>
          </p:cNvCxnSpPr>
          <p:nvPr/>
        </p:nvCxnSpPr>
        <p:spPr>
          <a:xfrm>
            <a:off x="9477154" y="4625155"/>
            <a:ext cx="1194692" cy="34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25" idx="3"/>
          </p:cNvCxnSpPr>
          <p:nvPr/>
        </p:nvCxnSpPr>
        <p:spPr>
          <a:xfrm flipV="1">
            <a:off x="9477154" y="3880999"/>
            <a:ext cx="1194692" cy="74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15502" y="25340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274982" y="254042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520224" y="34676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664219" y="47233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69043" y="359165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224132" y="34729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664219" y="388905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723122" y="257410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10494336" y="4797663"/>
            <a:ext cx="1212112" cy="1199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ALLOW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135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Oracle Database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Vault</a:t>
            </a:r>
          </a:p>
          <a:p>
            <a:r>
              <a:rPr lang="en-US" dirty="0" smtClean="0"/>
              <a:t>Demo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b="1" smtClean="0"/>
              <a:t>19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820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Oracle Database </a:t>
            </a:r>
            <a:r>
              <a:rPr lang="en-US" dirty="0" smtClean="0"/>
              <a:t>Vault</a:t>
            </a:r>
          </a:p>
          <a:p>
            <a:r>
              <a:rPr lang="en-US" dirty="0"/>
              <a:t>Demo</a:t>
            </a:r>
            <a:endParaRPr lang="en-US" dirty="0" smtClean="0"/>
          </a:p>
          <a:p>
            <a:r>
              <a:rPr lang="en-US" dirty="0"/>
              <a:t>Conclusion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b="1" smtClean="0"/>
              <a:t>2</a:t>
            </a:fld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Configuring Oracle Database Vault Access Control Components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Oracle 12c</a:t>
            </a:r>
          </a:p>
          <a:p>
            <a:r>
              <a:rPr lang="en-US" dirty="0"/>
              <a:t>DBA can query sensitive data of Human Resource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Expectation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Turn on the Oracle Database Vault</a:t>
            </a:r>
          </a:p>
          <a:p>
            <a:r>
              <a:rPr lang="en-US" dirty="0"/>
              <a:t>Using Realm technique on the HR schema</a:t>
            </a:r>
          </a:p>
          <a:p>
            <a:r>
              <a:rPr lang="en-US" dirty="0"/>
              <a:t>=&gt; </a:t>
            </a:r>
            <a:r>
              <a:rPr lang="en-US" dirty="0" smtClean="0"/>
              <a:t>DBA </a:t>
            </a:r>
            <a:r>
              <a:rPr lang="en-US" dirty="0"/>
              <a:t>can not access to the data anymore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Oracle Database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Vault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b="1" smtClean="0"/>
              <a:t>22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8008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Data Vault solution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b="1" smtClean="0"/>
              <a:t>23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79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Kamal </a:t>
            </a:r>
            <a:r>
              <a:rPr lang="en-US" dirty="0" err="1" smtClean="0"/>
              <a:t>Tbeileh</a:t>
            </a:r>
            <a:r>
              <a:rPr lang="en-US" dirty="0" smtClean="0"/>
              <a:t>, </a:t>
            </a:r>
            <a:r>
              <a:rPr lang="en-US" b="1" i="1" dirty="0" smtClean="0"/>
              <a:t>Oracle </a:t>
            </a:r>
            <a:r>
              <a:rPr lang="en-US" b="1" i="1" dirty="0"/>
              <a:t>Database Vault </a:t>
            </a:r>
            <a:r>
              <a:rPr lang="en-US" b="1" i="1" dirty="0" smtClean="0"/>
              <a:t>with Oracle Database 12c</a:t>
            </a:r>
            <a:r>
              <a:rPr lang="en-US" dirty="0" smtClean="0"/>
              <a:t>, Oracle, 2013</a:t>
            </a:r>
            <a:endParaRPr lang="en-US" dirty="0"/>
          </a:p>
          <a:p>
            <a:r>
              <a:rPr lang="en-US" dirty="0"/>
              <a:t>Patricia </a:t>
            </a:r>
            <a:r>
              <a:rPr lang="en-US" dirty="0" smtClean="0"/>
              <a:t>Huey, </a:t>
            </a:r>
            <a:r>
              <a:rPr lang="en-US" b="1" i="1" dirty="0" smtClean="0"/>
              <a:t>Oracle</a:t>
            </a:r>
            <a:r>
              <a:rPr lang="en-US" b="1" i="1" dirty="0"/>
              <a:t>® Database Vault Administrator's </a:t>
            </a:r>
            <a:r>
              <a:rPr lang="en-US" b="1" i="1" dirty="0" smtClean="0"/>
              <a:t>Guide 12c </a:t>
            </a:r>
            <a:r>
              <a:rPr lang="en-US" b="1" i="1" dirty="0"/>
              <a:t>Release 1 (12.1</a:t>
            </a:r>
            <a:r>
              <a:rPr lang="en-US" b="1" i="1" dirty="0" smtClean="0"/>
              <a:t>), </a:t>
            </a:r>
            <a:r>
              <a:rPr lang="en-US" dirty="0" smtClean="0"/>
              <a:t>Oracle,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b="1" smtClean="0"/>
              <a:t>24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1234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31264" y="588474"/>
            <a:ext cx="538681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</a:t>
            </a: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&amp;</a:t>
            </a:r>
            <a:r>
              <a:rPr lang="en-US" sz="8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en-US" sz="8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 descr="C:\Users\vinhnl\AppData\Local\Microsoft\Windows\Temporary Internet Files\Content.IE5\8VHNHH9Y\MC90044152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31" y="2490003"/>
            <a:ext cx="3887078" cy="33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Oracle Database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Vault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b="1" smtClean="0"/>
              <a:t>3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8191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Attacks </a:t>
            </a:r>
            <a:r>
              <a:rPr lang="en-US" dirty="0"/>
              <a:t>on </a:t>
            </a:r>
            <a:r>
              <a:rPr lang="en-US" dirty="0" smtClean="0"/>
              <a:t>databases </a:t>
            </a:r>
            <a:r>
              <a:rPr lang="en-US" dirty="0"/>
              <a:t>are becoming </a:t>
            </a:r>
            <a:r>
              <a:rPr lang="en-US" dirty="0" smtClean="0"/>
              <a:t>increasingly</a:t>
            </a:r>
          </a:p>
          <a:p>
            <a:r>
              <a:rPr lang="en-US" altLang="en-US" dirty="0"/>
              <a:t>Internal threats</a:t>
            </a:r>
            <a:r>
              <a:rPr lang="en-US" altLang="en-US" b="1" dirty="0"/>
              <a:t> </a:t>
            </a:r>
            <a:endParaRPr lang="en-US" altLang="en-US" b="1" dirty="0" smtClean="0"/>
          </a:p>
          <a:p>
            <a:r>
              <a:rPr lang="en-US" dirty="0" smtClean="0"/>
              <a:t>Business requirements</a:t>
            </a:r>
          </a:p>
          <a:p>
            <a:r>
              <a:rPr lang="it-IT" altLang="en-US" dirty="0" smtClean="0"/>
              <a:t>Separation </a:t>
            </a:r>
            <a:r>
              <a:rPr lang="it-IT" altLang="en-US" dirty="0"/>
              <a:t>of </a:t>
            </a:r>
            <a:r>
              <a:rPr lang="it-IT" altLang="en-US" dirty="0" smtClean="0"/>
              <a:t>users’ duty </a:t>
            </a:r>
          </a:p>
          <a:p>
            <a:r>
              <a:rPr lang="it-IT" dirty="0" smtClean="0"/>
              <a:t>...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b="1" smtClean="0"/>
              <a:t>4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8561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b="1" smtClean="0"/>
              <a:t>5</a:t>
            </a:fld>
            <a:endParaRPr lang="en-US" sz="14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27903"/>
            <a:ext cx="9601200" cy="3716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98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/>
              <a:t>Oracle Database </a:t>
            </a:r>
            <a:r>
              <a:rPr lang="en-US" dirty="0" smtClean="0"/>
              <a:t>Vault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b="1" smtClean="0"/>
              <a:t>6</a:t>
            </a:fld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351213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Database Vault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Oracle Database Vault reduces the risk of insider and outsider threats and addresses common compliance requirements </a:t>
            </a:r>
            <a:r>
              <a:rPr lang="en-US" dirty="0" smtClean="0"/>
              <a:t>by:</a:t>
            </a:r>
          </a:p>
          <a:p>
            <a:pPr lvl="1"/>
            <a:r>
              <a:rPr lang="en-US" dirty="0" smtClean="0"/>
              <a:t>Preventing </a:t>
            </a:r>
            <a:r>
              <a:rPr lang="en-US" dirty="0"/>
              <a:t>privileged users (DBA) from accessing sensitive application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Preventing </a:t>
            </a:r>
            <a:r>
              <a:rPr lang="en-US" dirty="0"/>
              <a:t>compromised privileged users accounts from being used to steal sensitive data or make unauthorized changes to databases and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/>
              <a:t>strong controls inside the database over who can do what and controls over when and how applications, data and databases can be </a:t>
            </a:r>
            <a:r>
              <a:rPr lang="en-US" dirty="0" smtClean="0"/>
              <a:t>accessed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/>
              <a:t>privilege analysis for all users and applications inside the database to help achieve least privilege model and make the databases and applications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b="1" smtClean="0"/>
              <a:t>7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9964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Database </a:t>
            </a:r>
            <a:r>
              <a:rPr lang="en-US" dirty="0" smtClean="0"/>
              <a:t>Vault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b="1" smtClean="0"/>
              <a:t>8</a:t>
            </a:fld>
            <a:endParaRPr lang="en-US" sz="1400" b="1" dirty="0"/>
          </a:p>
        </p:txBody>
      </p:sp>
      <p:pic>
        <p:nvPicPr>
          <p:cNvPr id="3079" name="Picture 7" descr="Description of Figure 1-2 foll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339" y="1871539"/>
            <a:ext cx="5884073" cy="41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91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Database </a:t>
            </a:r>
            <a:r>
              <a:rPr lang="en-US" dirty="0" smtClean="0"/>
              <a:t>Vault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/>
              <a:t>Control Components</a:t>
            </a:r>
          </a:p>
          <a:p>
            <a:r>
              <a:rPr lang="en-US" dirty="0" smtClean="0"/>
              <a:t>Manager </a:t>
            </a:r>
            <a:r>
              <a:rPr lang="en-US" dirty="0"/>
              <a:t>Cloud Control Database Vault Administrator Pages</a:t>
            </a:r>
          </a:p>
          <a:p>
            <a:r>
              <a:rPr lang="en-US" dirty="0" smtClean="0"/>
              <a:t>DVSYS </a:t>
            </a:r>
            <a:r>
              <a:rPr lang="en-US" dirty="0"/>
              <a:t>and DVF Schemas</a:t>
            </a:r>
          </a:p>
          <a:p>
            <a:r>
              <a:rPr lang="en-US" dirty="0" smtClean="0"/>
              <a:t>PL/SQL </a:t>
            </a:r>
            <a:r>
              <a:rPr lang="en-US" dirty="0"/>
              <a:t>Interfaces and Packages</a:t>
            </a:r>
          </a:p>
          <a:p>
            <a:r>
              <a:rPr lang="en-US" dirty="0" smtClean="0"/>
              <a:t>Reporting </a:t>
            </a:r>
            <a:r>
              <a:rPr lang="en-US" dirty="0"/>
              <a:t>and Monitoring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400" b="1" smtClean="0"/>
              <a:t>9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7326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928D1E-68BA-412E-B34A-7160A7263FC7}">
  <ds:schemaRefs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739</Words>
  <Application>Microsoft Office PowerPoint</Application>
  <PresentationFormat>Custom</PresentationFormat>
  <Paragraphs>189</Paragraphs>
  <Slides>25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Diamond Grid 16x9</vt:lpstr>
      <vt:lpstr>Oracle Database Vault</vt:lpstr>
      <vt:lpstr>Outline</vt:lpstr>
      <vt:lpstr>Outline</vt:lpstr>
      <vt:lpstr>Introduction</vt:lpstr>
      <vt:lpstr>Introduction (cont.)</vt:lpstr>
      <vt:lpstr>Outline</vt:lpstr>
      <vt:lpstr>Oracle Database Vault</vt:lpstr>
      <vt:lpstr>Oracle Database Vault (cont.)</vt:lpstr>
      <vt:lpstr>Oracle Database Vault Components</vt:lpstr>
      <vt:lpstr>Oracle Database Vault  Access Control Components</vt:lpstr>
      <vt:lpstr>Realms</vt:lpstr>
      <vt:lpstr>Realms</vt:lpstr>
      <vt:lpstr>Command Rules</vt:lpstr>
      <vt:lpstr>Rule Sets</vt:lpstr>
      <vt:lpstr>Factors</vt:lpstr>
      <vt:lpstr>Factor Examples</vt:lpstr>
      <vt:lpstr>Secure Application Roles</vt:lpstr>
      <vt:lpstr>Database Vault Access Workflow</vt:lpstr>
      <vt:lpstr>Outline</vt:lpstr>
      <vt:lpstr>Demo</vt:lpstr>
      <vt:lpstr>Demo</vt:lpstr>
      <vt:lpstr>Outline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2014-09-13T12:14:38Z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