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6" r:id="rId2"/>
    <p:sldId id="277" r:id="rId3"/>
    <p:sldId id="309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60" r:id="rId25"/>
    <p:sldId id="359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380" autoAdjust="0"/>
  </p:normalViewPr>
  <p:slideViewPr>
    <p:cSldViewPr>
      <p:cViewPr>
        <p:scale>
          <a:sx n="76" d="100"/>
          <a:sy n="76" d="100"/>
        </p:scale>
        <p:origin x="-120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E8B74-FDA1-4787-A52F-52BF817F1374}" type="datetimeFigureOut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C5B01-AAE3-4D13-9CE0-B9BC6031F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96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“A”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SQL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“A”,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21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30</a:t>
            </a:r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SQL </a:t>
            </a:r>
            <a:r>
              <a:rPr lang="en-US" baseline="0" dirty="0" err="1" smtClean="0"/>
              <a:t>lồng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Join</a:t>
            </a:r>
          </a:p>
          <a:p>
            <a:r>
              <a:rPr lang="en-US" baseline="0" dirty="0" err="1" smtClean="0">
                <a:solidFill>
                  <a:srgbClr val="FF0000"/>
                </a:solidFill>
              </a:rPr>
              <a:t>Liệt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kê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tất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cả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đơn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hàng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lớn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hơn</a:t>
            </a:r>
            <a:r>
              <a:rPr lang="en-US" baseline="0" dirty="0" smtClean="0">
                <a:solidFill>
                  <a:srgbClr val="FF0000"/>
                </a:solidFill>
              </a:rPr>
              <a:t> $1000 </a:t>
            </a:r>
            <a:r>
              <a:rPr lang="en-US" baseline="0" dirty="0" err="1" smtClean="0">
                <a:solidFill>
                  <a:srgbClr val="FF0000"/>
                </a:solidFill>
              </a:rPr>
              <a:t>của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các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khách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hàng</a:t>
            </a:r>
            <a:r>
              <a:rPr lang="en-US" baseline="0" dirty="0" smtClean="0">
                <a:solidFill>
                  <a:srgbClr val="FF0000"/>
                </a:solidFill>
              </a:rPr>
              <a:t> </a:t>
            </a:r>
            <a:r>
              <a:rPr lang="en-US" baseline="0" dirty="0" err="1" smtClean="0">
                <a:solidFill>
                  <a:srgbClr val="FF0000"/>
                </a:solidFill>
              </a:rPr>
              <a:t>sống</a:t>
            </a:r>
            <a:r>
              <a:rPr lang="en-US" baseline="0" dirty="0" smtClean="0">
                <a:solidFill>
                  <a:srgbClr val="FF0000"/>
                </a:solidFill>
              </a:rPr>
              <a:t> ở </a:t>
            </a:r>
            <a:r>
              <a:rPr lang="en-US" dirty="0" smtClean="0">
                <a:solidFill>
                  <a:srgbClr val="FF0000"/>
                </a:solidFill>
              </a:rPr>
              <a:t>Washington</a:t>
            </a:r>
          </a:p>
          <a:p>
            <a:endParaRPr lang="en-US" baseline="0" dirty="0" smtClean="0"/>
          </a:p>
          <a:p>
            <a:r>
              <a:rPr lang="en-US" dirty="0" smtClean="0"/>
              <a:t>To make it interesting, we'll assume purchases are itemized (the classic Purchase / </a:t>
            </a:r>
            <a:r>
              <a:rPr lang="en-US" dirty="0" err="1" smtClean="0"/>
              <a:t>PurchaseItem</a:t>
            </a:r>
            <a:r>
              <a:rPr lang="en-US" dirty="0" smtClean="0"/>
              <a:t> scenario) and that we also want to include cash sales (with no customer). This requires querying across four tables (Purchase, Customer, Address and </a:t>
            </a:r>
            <a:r>
              <a:rPr lang="en-US" dirty="0" err="1" smtClean="0"/>
              <a:t>PurchaseItem</a:t>
            </a:r>
            <a:r>
              <a:rPr lang="en-US" dirty="0" smtClean="0"/>
              <a:t>). In LINQ, the query is effortless: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C5B01-AAE3-4D13-9CE0-B9BC6031F3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C0DD-BCF9-4ECC-93EC-C21E759E60A6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5870-443D-4461-868B-51A0294D1BC4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83C-30B0-4F21-A127-8D053D5C979D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CCD2-89E0-4D92-83E2-44AAB1438191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DD6-A0D3-420D-B35A-13C5B6295946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10CE-1422-4408-9847-A2E17C7924F2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FF47-BAB5-45AE-B6E0-098064BDE83B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95FA-4ABC-4B72-A3CE-CD1075B75308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E3B0-DA7E-4C20-AB8D-7FC75651C399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D7F4-4E09-4018-ADFD-3EE272C070D7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CBD2-4673-40AD-A7AF-90942F172492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15D767-0B43-48D5-BEC6-8C020F5F68E6}" type="datetime1">
              <a:rPr lang="en-US" smtClean="0"/>
              <a:pPr/>
              <a:t>9/6/2014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8C2F09-83D0-49DF-B32A-83789ED96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whylinqbeatssql.aspx" TargetMode="External"/><Relationship Id="rId2" Type="http://schemas.openxmlformats.org/officeDocument/2006/relationships/hyperlink" Target="http://msdn.microsoft.com/en-us/library/bb397926.asp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001000" cy="22098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Introduction to Language‐Integrated Query (LINQ)</a:t>
            </a:r>
            <a:endParaRPr lang="en-US" sz="4000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4876800"/>
            <a:ext cx="48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LÊ VĂN PHONG - 11070467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664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Why LINQ Beats SQL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3340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600" b="1" dirty="0" smtClean="0">
                <a:solidFill>
                  <a:srgbClr val="92D050"/>
                </a:solidFill>
                <a:sym typeface="Wingdings" pitchFamily="2" charset="2"/>
              </a:rPr>
              <a:t>S</a:t>
            </a:r>
            <a:r>
              <a:rPr lang="en-US" sz="4600" b="1" dirty="0" smtClean="0">
                <a:solidFill>
                  <a:srgbClr val="92D050"/>
                </a:solidFill>
              </a:rPr>
              <a:t>impler</a:t>
            </a:r>
            <a:endParaRPr lang="en-US" sz="4600" b="1" u="sng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SQL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TOP </a:t>
            </a:r>
            <a:r>
              <a:rPr lang="en-US" dirty="0" smtClean="0"/>
              <a:t>10 UPPER (c1.Name)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/>
              <a:t>Customer c1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c1.Name LIKE 'A%' AND c1.ID NOT IN </a:t>
            </a:r>
          </a:p>
          <a:p>
            <a:pPr marL="0" indent="0">
              <a:buNone/>
            </a:pPr>
            <a:r>
              <a:rPr lang="en-US" dirty="0" smtClean="0"/>
              <a:t>	(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TOP 20 c2.ID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/>
              <a:t>Customer c2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/>
              <a:t>c2.Name LIKE 'A%'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ORDER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c2.Name 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ORDER BY </a:t>
            </a:r>
            <a:r>
              <a:rPr lang="en-US" dirty="0" smtClean="0"/>
              <a:t>c1.Name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LINQ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query = from c in </a:t>
            </a:r>
            <a:r>
              <a:rPr lang="en-US" dirty="0" err="1" smtClean="0"/>
              <a:t>db.Customers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c.Name.StartsWith</a:t>
            </a:r>
            <a:r>
              <a:rPr lang="en-US" dirty="0" smtClean="0"/>
              <a:t> ("A") </a:t>
            </a:r>
          </a:p>
          <a:p>
            <a:pPr marL="0" indent="0">
              <a:buNone/>
            </a:pPr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en-US" dirty="0" err="1" smtClean="0"/>
              <a:t>c.Name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c.Name.ToUpper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92D050"/>
                </a:solidFill>
              </a:rPr>
              <a:t>var</a:t>
            </a:r>
            <a:r>
              <a:rPr lang="en-US" dirty="0" smtClean="0">
                <a:solidFill>
                  <a:srgbClr val="92D050"/>
                </a:solidFill>
              </a:rPr>
              <a:t> result = </a:t>
            </a:r>
            <a:r>
              <a:rPr lang="en-US" dirty="0" err="1" smtClean="0">
                <a:solidFill>
                  <a:srgbClr val="92D050"/>
                </a:solidFill>
              </a:rPr>
              <a:t>query.Skip</a:t>
            </a:r>
            <a:r>
              <a:rPr lang="en-US" dirty="0" smtClean="0">
                <a:solidFill>
                  <a:srgbClr val="92D050"/>
                </a:solidFill>
              </a:rPr>
              <a:t>(20).Take(10);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Why LINQ Beats SQL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600" b="1" dirty="0" smtClean="0">
                <a:solidFill>
                  <a:srgbClr val="92D050"/>
                </a:solidFill>
                <a:sym typeface="Wingdings" pitchFamily="2" charset="2"/>
              </a:rPr>
              <a:t>Associations</a:t>
            </a:r>
            <a:endParaRPr lang="en-US" sz="4000" b="1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SQL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/>
              <a:t>p</a:t>
            </a:r>
            <a:r>
              <a:rPr lang="en-US" dirty="0" smtClean="0"/>
              <a:t>.*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/>
              <a:t>	Purchase </a:t>
            </a:r>
            <a:r>
              <a:rPr lang="en-US" dirty="0" smtClean="0"/>
              <a:t>p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LEFT </a:t>
            </a:r>
            <a:r>
              <a:rPr lang="en-US" dirty="0" smtClean="0"/>
              <a:t>OUTER JOIN </a:t>
            </a:r>
            <a:r>
              <a:rPr lang="en-US" dirty="0" smtClean="0"/>
              <a:t>Customer 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INNER </a:t>
            </a:r>
            <a:r>
              <a:rPr lang="en-US" dirty="0" smtClean="0"/>
              <a:t>JOIN </a:t>
            </a:r>
            <a:r>
              <a:rPr lang="en-US" dirty="0" smtClean="0"/>
              <a:t>Address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ON </a:t>
            </a:r>
            <a:r>
              <a:rPr lang="en-US" dirty="0" err="1" smtClean="0"/>
              <a:t>c.AddressID</a:t>
            </a:r>
            <a:r>
              <a:rPr lang="en-US" dirty="0" smtClean="0"/>
              <a:t> = a.ID ON </a:t>
            </a:r>
            <a:r>
              <a:rPr lang="en-US" dirty="0" err="1" smtClean="0"/>
              <a:t>p.CustomerID</a:t>
            </a:r>
            <a:r>
              <a:rPr lang="en-US" dirty="0" smtClean="0"/>
              <a:t> = c.ID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a.State</a:t>
            </a:r>
            <a:r>
              <a:rPr lang="en-US" dirty="0" smtClean="0"/>
              <a:t> = 'WA' || </a:t>
            </a:r>
            <a:r>
              <a:rPr lang="en-US" dirty="0" err="1" smtClean="0"/>
              <a:t>p.CustomerID</a:t>
            </a:r>
            <a:r>
              <a:rPr lang="en-US" dirty="0" smtClean="0"/>
              <a:t> IS NULL)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p.ID </a:t>
            </a:r>
            <a:r>
              <a:rPr lang="en-US" dirty="0" smtClean="0"/>
              <a:t>in </a:t>
            </a:r>
            <a:r>
              <a:rPr lang="en-US" dirty="0" smtClean="0"/>
              <a:t>	 (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PurchaseID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  	   </a:t>
            </a: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PurchaseItem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  	   GROUP </a:t>
            </a:r>
            <a:r>
              <a:rPr lang="en-US" dirty="0" smtClean="0">
                <a:solidFill>
                  <a:srgbClr val="FF0000"/>
                </a:solidFill>
              </a:rPr>
              <a:t>BY </a:t>
            </a:r>
            <a:r>
              <a:rPr lang="en-US" dirty="0" err="1" smtClean="0"/>
              <a:t>PurchaseID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  	   HAVING </a:t>
            </a:r>
            <a:r>
              <a:rPr lang="en-US" dirty="0" smtClean="0"/>
              <a:t>SUM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SaleAmount</a:t>
            </a:r>
            <a:r>
              <a:rPr lang="en-US" dirty="0" smtClean="0"/>
              <a:t>) &gt; </a:t>
            </a:r>
            <a:r>
              <a:rPr lang="en-US" dirty="0" smtClean="0"/>
              <a:t>1000 )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LINQ</a:t>
            </a:r>
          </a:p>
          <a:p>
            <a:pPr marL="0" indent="0">
              <a:buNone/>
            </a:pPr>
            <a:r>
              <a:rPr lang="en-US" dirty="0" smtClean="0"/>
              <a:t>from p in </a:t>
            </a:r>
            <a:r>
              <a:rPr lang="en-US" dirty="0" err="1" smtClean="0"/>
              <a:t>db.Purchases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p.Customer.Address.State</a:t>
            </a:r>
            <a:r>
              <a:rPr lang="en-US" dirty="0" smtClean="0"/>
              <a:t> == "WA" || </a:t>
            </a:r>
            <a:r>
              <a:rPr lang="en-US" dirty="0" err="1" smtClean="0"/>
              <a:t>p.Customer</a:t>
            </a:r>
            <a:r>
              <a:rPr lang="en-US" dirty="0" smtClean="0"/>
              <a:t> == </a:t>
            </a: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p.PurchaseItems.Sum</a:t>
            </a:r>
            <a:r>
              <a:rPr lang="en-US" dirty="0" smtClean="0"/>
              <a:t> (pi =&gt; </a:t>
            </a:r>
            <a:r>
              <a:rPr lang="en-US" dirty="0" err="1" smtClean="0"/>
              <a:t>pi.SaleAmount</a:t>
            </a:r>
            <a:r>
              <a:rPr lang="en-US" dirty="0" smtClean="0"/>
              <a:t>) &gt; 1000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p;</a:t>
            </a:r>
            <a:endParaRPr lang="en-US" dirty="0" smtClean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Why LINQ Beats SQL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Parameterization</a:t>
            </a:r>
            <a:endParaRPr lang="en-US" sz="4000" b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b="1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LINQ</a:t>
            </a:r>
            <a:endParaRPr lang="en-US" b="1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= "WA";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query = from c in </a:t>
            </a:r>
            <a:r>
              <a:rPr lang="en-US" dirty="0" err="1" smtClean="0"/>
              <a:t>db.Customers</a:t>
            </a:r>
            <a:r>
              <a:rPr lang="en-US" dirty="0" smtClean="0"/>
              <a:t> </a:t>
            </a:r>
            <a:r>
              <a:rPr lang="en-US" dirty="0" smtClean="0"/>
              <a:t>where </a:t>
            </a:r>
            <a:r>
              <a:rPr lang="en-US" dirty="0" err="1" smtClean="0"/>
              <a:t>c.Address.State</a:t>
            </a:r>
            <a:r>
              <a:rPr lang="en-US" dirty="0" smtClean="0"/>
              <a:t> </a:t>
            </a:r>
            <a:r>
              <a:rPr lang="en-US" b="1" dirty="0" smtClean="0"/>
              <a:t>== </a:t>
            </a:r>
            <a:r>
              <a:rPr lang="en-US" b="1" dirty="0" smtClean="0">
                <a:solidFill>
                  <a:srgbClr val="FF0000"/>
                </a:solidFill>
              </a:rPr>
              <a:t>state</a:t>
            </a:r>
          </a:p>
          <a:p>
            <a:pPr marL="0" indent="0">
              <a:buNone/>
            </a:pPr>
            <a:r>
              <a:rPr lang="en-US" dirty="0" smtClean="0"/>
              <a:t>s</a:t>
            </a:r>
            <a:r>
              <a:rPr lang="en-US" dirty="0" smtClean="0"/>
              <a:t>elect c;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Introduction</a:t>
            </a:r>
          </a:p>
          <a:p>
            <a:pPr marL="0" indent="0"/>
            <a:r>
              <a:rPr lang="en-US" dirty="0" smtClean="0"/>
              <a:t> Using LINQ to SQL</a:t>
            </a:r>
          </a:p>
          <a:p>
            <a:pPr marL="0" indent="0"/>
            <a:r>
              <a:rPr lang="en-US" dirty="0" smtClean="0"/>
              <a:t> Using LINQ to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Using LINQ to XML</a:t>
            </a: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LINQ To Datasets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Restriction</a:t>
            </a:r>
          </a:p>
          <a:p>
            <a:pPr marL="0" indent="0" algn="ctr">
              <a:buNone/>
            </a:pPr>
            <a:endParaRPr lang="en-US" sz="4000" b="1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numbers = </a:t>
            </a:r>
            <a:r>
              <a:rPr lang="en-US" dirty="0" err="1" smtClean="0"/>
              <a:t>testDS.Tables</a:t>
            </a:r>
            <a:r>
              <a:rPr lang="en-US" dirty="0" smtClean="0"/>
              <a:t>["Numbers"].</a:t>
            </a:r>
            <a:r>
              <a:rPr lang="en-US" dirty="0" err="1" smtClean="0"/>
              <a:t>AsEnumerable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lowNums</a:t>
            </a:r>
            <a:r>
              <a:rPr lang="en-US" dirty="0" smtClean="0"/>
              <a:t> = from n in numbers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n.Field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&gt;("number") &lt; 5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/>
              <a:t>n;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LINQ To Datasets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Projection</a:t>
            </a:r>
            <a:endParaRPr lang="en-US" sz="4000" b="1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products = </a:t>
            </a:r>
            <a:r>
              <a:rPr lang="en-US" dirty="0" err="1" smtClean="0"/>
              <a:t>testDS.Tables</a:t>
            </a:r>
            <a:r>
              <a:rPr lang="en-US" dirty="0" smtClean="0"/>
              <a:t>["Products"].</a:t>
            </a:r>
            <a:r>
              <a:rPr lang="en-US" dirty="0" err="1" smtClean="0"/>
              <a:t>AsEnumerable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productNames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from p in products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p.Field</a:t>
            </a:r>
            <a:r>
              <a:rPr lang="en-US" dirty="0" smtClean="0"/>
              <a:t>&lt;string&gt;("</a:t>
            </a:r>
            <a:r>
              <a:rPr lang="en-US" dirty="0" err="1" smtClean="0"/>
              <a:t>ProductName</a:t>
            </a:r>
            <a:r>
              <a:rPr lang="en-US" dirty="0" smtClean="0"/>
              <a:t>");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LINQ </a:t>
            </a:r>
            <a:r>
              <a:rPr lang="en-US" dirty="0" smtClean="0">
                <a:solidFill>
                  <a:srgbClr val="00B0F0"/>
                </a:solidFill>
              </a:rPr>
              <a:t>to </a:t>
            </a:r>
            <a:r>
              <a:rPr lang="en-US" dirty="0" smtClean="0">
                <a:solidFill>
                  <a:srgbClr val="00B0F0"/>
                </a:solidFill>
              </a:rPr>
              <a:t>Datasets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1336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COUNT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SUM – MIN – MAX – AVG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lang="en-US" sz="2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JOIN – ODER BY – GROUP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lang="en-US" sz="2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Introduction</a:t>
            </a:r>
          </a:p>
          <a:p>
            <a:pPr marL="0" indent="0"/>
            <a:r>
              <a:rPr lang="en-US" dirty="0" smtClean="0"/>
              <a:t> Using LINQ to SQL</a:t>
            </a:r>
          </a:p>
          <a:p>
            <a:pPr marL="0" indent="0"/>
            <a:r>
              <a:rPr lang="en-US" dirty="0" smtClean="0"/>
              <a:t> Using LINQ to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/>
            <a:r>
              <a:rPr lang="en-US" dirty="0" smtClean="0"/>
              <a:t> Using LINQ to XML</a:t>
            </a: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LINQ To XML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Load</a:t>
            </a:r>
          </a:p>
          <a:p>
            <a:pPr>
              <a:buNone/>
            </a:pPr>
            <a:r>
              <a:rPr lang="en-US" dirty="0" err="1" smtClean="0"/>
              <a:t>XDocument</a:t>
            </a:r>
            <a:r>
              <a:rPr lang="en-US" dirty="0" smtClean="0"/>
              <a:t> </a:t>
            </a:r>
            <a:r>
              <a:rPr lang="en-US" dirty="0" smtClean="0"/>
              <a:t>doc = </a:t>
            </a:r>
            <a:r>
              <a:rPr lang="en-US" dirty="0" err="1" smtClean="0"/>
              <a:t>XDocument.Load</a:t>
            </a:r>
            <a:r>
              <a:rPr lang="en-US" dirty="0" smtClean="0"/>
              <a:t>(</a:t>
            </a:r>
            <a:r>
              <a:rPr lang="en-US" dirty="0" err="1" smtClean="0"/>
              <a:t>dataPath</a:t>
            </a:r>
            <a:r>
              <a:rPr lang="en-US" dirty="0" smtClean="0"/>
              <a:t> + "bib.xml</a:t>
            </a:r>
            <a:r>
              <a:rPr lang="en-US" dirty="0" smtClean="0"/>
              <a:t>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string xml = "&lt;book price='100' </a:t>
            </a:r>
            <a:r>
              <a:rPr lang="en-US" dirty="0" err="1" smtClean="0"/>
              <a:t>isbn</a:t>
            </a:r>
            <a:r>
              <a:rPr lang="en-US" dirty="0" smtClean="0"/>
              <a:t>='1002310'&gt;" +</a:t>
            </a:r>
          </a:p>
          <a:p>
            <a:pPr>
              <a:buNone/>
            </a:pPr>
            <a:r>
              <a:rPr lang="en-US" dirty="0" smtClean="0"/>
              <a:t>				"&lt;</a:t>
            </a:r>
            <a:r>
              <a:rPr lang="en-US" dirty="0" smtClean="0"/>
              <a:t>title&gt;</a:t>
            </a:r>
            <a:r>
              <a:rPr lang="en-US" dirty="0" err="1" smtClean="0"/>
              <a:t>XClarity</a:t>
            </a:r>
            <a:r>
              <a:rPr lang="en-US" dirty="0" smtClean="0"/>
              <a:t> Samples&lt;/title&gt;" +</a:t>
            </a:r>
          </a:p>
          <a:p>
            <a:pPr>
              <a:buNone/>
            </a:pPr>
            <a:r>
              <a:rPr lang="en-US" dirty="0" smtClean="0"/>
              <a:t>				"&lt;</a:t>
            </a:r>
            <a:r>
              <a:rPr lang="en-US" dirty="0" smtClean="0"/>
              <a:t>author&gt;Matt&lt;/author&gt;" +</a:t>
            </a:r>
          </a:p>
          <a:p>
            <a:pPr>
              <a:buNone/>
            </a:pPr>
            <a:r>
              <a:rPr lang="en-US" dirty="0" smtClean="0"/>
              <a:t>				"&lt;/</a:t>
            </a:r>
            <a:r>
              <a:rPr lang="en-US" dirty="0" smtClean="0"/>
              <a:t>book&gt;";</a:t>
            </a:r>
          </a:p>
          <a:p>
            <a:pPr>
              <a:buNone/>
            </a:pPr>
            <a:r>
              <a:rPr lang="en-US" dirty="0" err="1" smtClean="0"/>
              <a:t>XDocument</a:t>
            </a:r>
            <a:r>
              <a:rPr lang="en-US" dirty="0" smtClean="0"/>
              <a:t> </a:t>
            </a:r>
            <a:r>
              <a:rPr lang="en-US" dirty="0" smtClean="0"/>
              <a:t>doc = </a:t>
            </a:r>
            <a:r>
              <a:rPr lang="en-US" dirty="0" err="1" smtClean="0"/>
              <a:t>XDocument.Parse</a:t>
            </a:r>
            <a:r>
              <a:rPr lang="en-US" dirty="0" smtClean="0"/>
              <a:t>(xml);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LINQ To XML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Construction</a:t>
            </a:r>
          </a:p>
          <a:p>
            <a:pPr marL="0" indent="0" algn="ctr">
              <a:buNone/>
            </a:pPr>
            <a:endParaRPr lang="en-US" sz="3600" b="1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err="1" smtClean="0"/>
              <a:t>XDocument</a:t>
            </a:r>
            <a:r>
              <a:rPr lang="en-US" dirty="0" smtClean="0"/>
              <a:t> </a:t>
            </a:r>
            <a:r>
              <a:rPr lang="en-US" dirty="0" err="1" smtClean="0"/>
              <a:t>myDocument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  new </a:t>
            </a:r>
            <a:r>
              <a:rPr lang="en-US" dirty="0" err="1" smtClean="0"/>
              <a:t>XDocument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  new </a:t>
            </a:r>
            <a:r>
              <a:rPr lang="en-US" dirty="0" err="1" smtClean="0"/>
              <a:t>XElement</a:t>
            </a:r>
            <a:r>
              <a:rPr lang="en-US" dirty="0" smtClean="0"/>
              <a:t>("configuration",</a:t>
            </a:r>
          </a:p>
          <a:p>
            <a:pPr>
              <a:buNone/>
            </a:pPr>
            <a:r>
              <a:rPr lang="en-US" dirty="0" smtClean="0"/>
              <a:t>        new </a:t>
            </a:r>
            <a:r>
              <a:rPr lang="en-US" dirty="0" err="1" smtClean="0"/>
              <a:t>XElement</a:t>
            </a:r>
            <a:r>
              <a:rPr lang="en-US" dirty="0" smtClean="0"/>
              <a:t>("system.web",</a:t>
            </a:r>
          </a:p>
          <a:p>
            <a:pPr>
              <a:buNone/>
            </a:pPr>
            <a:r>
              <a:rPr lang="en-US" dirty="0" smtClean="0"/>
              <a:t>          new </a:t>
            </a:r>
            <a:r>
              <a:rPr lang="en-US" dirty="0" err="1" smtClean="0"/>
              <a:t>XElement</a:t>
            </a:r>
            <a:r>
              <a:rPr lang="en-US" dirty="0" smtClean="0"/>
              <a:t>("membership",</a:t>
            </a:r>
          </a:p>
          <a:p>
            <a:pPr>
              <a:buNone/>
            </a:pPr>
            <a:r>
              <a:rPr lang="en-US" dirty="0" smtClean="0"/>
              <a:t>            new </a:t>
            </a:r>
            <a:r>
              <a:rPr lang="en-US" dirty="0" err="1" smtClean="0"/>
              <a:t>XElement</a:t>
            </a:r>
            <a:r>
              <a:rPr lang="en-US" dirty="0" smtClean="0"/>
              <a:t>("providers",</a:t>
            </a:r>
          </a:p>
          <a:p>
            <a:pPr>
              <a:buNone/>
            </a:pPr>
            <a:r>
              <a:rPr lang="en-US" dirty="0" smtClean="0"/>
              <a:t>              new </a:t>
            </a:r>
            <a:r>
              <a:rPr lang="en-US" dirty="0" err="1" smtClean="0"/>
              <a:t>XElement</a:t>
            </a:r>
            <a:r>
              <a:rPr lang="en-US" dirty="0" smtClean="0"/>
              <a:t>("add",</a:t>
            </a:r>
          </a:p>
          <a:p>
            <a:pPr>
              <a:buNone/>
            </a:pPr>
            <a:r>
              <a:rPr lang="en-US" dirty="0" smtClean="0"/>
              <a:t>                new </a:t>
            </a:r>
            <a:r>
              <a:rPr lang="en-US" dirty="0" err="1" smtClean="0"/>
              <a:t>XAttribute</a:t>
            </a:r>
            <a:r>
              <a:rPr lang="en-US" dirty="0" smtClean="0"/>
              <a:t>("name",</a:t>
            </a:r>
          </a:p>
          <a:p>
            <a:pPr>
              <a:buNone/>
            </a:pPr>
            <a:r>
              <a:rPr lang="en-US" dirty="0" smtClean="0"/>
              <a:t>                               "</a:t>
            </a:r>
            <a:r>
              <a:rPr lang="en-US" dirty="0" err="1" smtClean="0"/>
              <a:t>WebAdminMembershipProvider</a:t>
            </a:r>
            <a:r>
              <a:rPr lang="en-US" dirty="0" smtClean="0"/>
              <a:t>"),</a:t>
            </a:r>
          </a:p>
          <a:p>
            <a:pPr>
              <a:buNone/>
            </a:pPr>
            <a:r>
              <a:rPr lang="en-US" dirty="0" smtClean="0"/>
              <a:t>                new </a:t>
            </a:r>
            <a:r>
              <a:rPr lang="en-US" dirty="0" err="1" smtClean="0"/>
              <a:t>XAttribute</a:t>
            </a:r>
            <a:r>
              <a:rPr lang="en-US" dirty="0" smtClean="0"/>
              <a:t>("</a:t>
            </a:r>
            <a:r>
              <a:rPr lang="en-US" dirty="0" smtClean="0"/>
              <a:t>type“,                               </a:t>
            </a:r>
            <a:r>
              <a:rPr lang="en-US" dirty="0" smtClean="0"/>
              <a:t>"</a:t>
            </a:r>
            <a:r>
              <a:rPr lang="en-US" dirty="0" err="1" smtClean="0"/>
              <a:t>System.Web.Administration.WebAdminMembershipProvider</a:t>
            </a:r>
            <a:r>
              <a:rPr lang="en-US" dirty="0" smtClean="0"/>
              <a:t>")))))));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Introduction</a:t>
            </a:r>
          </a:p>
          <a:p>
            <a:pPr marL="0" indent="0"/>
            <a:r>
              <a:rPr lang="en-US" dirty="0" smtClean="0"/>
              <a:t> Using LINQ to SQL</a:t>
            </a:r>
          </a:p>
          <a:p>
            <a:pPr marL="0" indent="0"/>
            <a:r>
              <a:rPr lang="en-US" dirty="0" smtClean="0"/>
              <a:t> Using LINQ to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/>
            <a:r>
              <a:rPr lang="en-US" dirty="0" smtClean="0"/>
              <a:t> Using LINQ to XML</a:t>
            </a:r>
          </a:p>
          <a:p>
            <a:pPr marL="0" indent="0"/>
            <a:r>
              <a:rPr lang="en-US" dirty="0" smtClean="0"/>
              <a:t> Conclusion</a:t>
            </a:r>
            <a:endParaRPr lang="en-US" dirty="0" smtClean="0"/>
          </a:p>
          <a:p>
            <a:pPr marL="36576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LINQ To XML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Query</a:t>
            </a:r>
          </a:p>
          <a:p>
            <a:pPr marL="0" indent="0" algn="ctr">
              <a:buNone/>
            </a:pPr>
            <a:endParaRPr lang="en-US" sz="3600" b="1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err="1" smtClean="0"/>
              <a:t>XDocument</a:t>
            </a:r>
            <a:r>
              <a:rPr lang="en-US" dirty="0" smtClean="0"/>
              <a:t> doc = </a:t>
            </a:r>
            <a:r>
              <a:rPr lang="en-US" dirty="0" err="1" smtClean="0"/>
              <a:t>XDocument.Load</a:t>
            </a:r>
            <a:r>
              <a:rPr lang="en-US" dirty="0" smtClean="0"/>
              <a:t>(</a:t>
            </a:r>
            <a:r>
              <a:rPr lang="en-US" dirty="0" err="1" smtClean="0"/>
              <a:t>dataPath</a:t>
            </a:r>
            <a:r>
              <a:rPr lang="en-US" dirty="0" smtClean="0"/>
              <a:t> + "nw_customers.xml");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query = </a:t>
            </a:r>
            <a:r>
              <a:rPr lang="en-US" dirty="0" err="1" smtClean="0"/>
              <a:t>doc.Element</a:t>
            </a:r>
            <a:r>
              <a:rPr lang="en-US" dirty="0" smtClean="0"/>
              <a:t>("Root")</a:t>
            </a:r>
          </a:p>
          <a:p>
            <a:pPr>
              <a:buNone/>
            </a:pPr>
            <a:r>
              <a:rPr lang="en-US" dirty="0" smtClean="0"/>
              <a:t>                   .Element("Customers")</a:t>
            </a:r>
          </a:p>
          <a:p>
            <a:pPr>
              <a:buNone/>
            </a:pPr>
            <a:r>
              <a:rPr lang="en-US" dirty="0" smtClean="0"/>
              <a:t>                   .Elements();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XElement</a:t>
            </a:r>
            <a:r>
              <a:rPr lang="en-US" dirty="0" smtClean="0"/>
              <a:t> result in query)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LINQ To XML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6388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92D050"/>
                </a:solidFill>
              </a:rPr>
              <a:t>Save</a:t>
            </a:r>
          </a:p>
          <a:p>
            <a:pPr marL="0" indent="0" algn="ctr">
              <a:buNone/>
            </a:pPr>
            <a:endParaRPr lang="en-US" sz="3600" b="1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dirty="0" err="1" smtClean="0"/>
              <a:t>StringWriter</a:t>
            </a:r>
            <a:r>
              <a:rPr lang="en-US" dirty="0" smtClean="0"/>
              <a:t> </a:t>
            </a:r>
            <a:r>
              <a:rPr lang="en-US" dirty="0" err="1" smtClean="0"/>
              <a:t>sw</a:t>
            </a:r>
            <a:r>
              <a:rPr lang="en-US" dirty="0" smtClean="0"/>
              <a:t> = new </a:t>
            </a:r>
            <a:r>
              <a:rPr lang="en-US" dirty="0" err="1" smtClean="0"/>
              <a:t>StringWriter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//save to </a:t>
            </a:r>
            <a:r>
              <a:rPr lang="en-US" dirty="0" err="1" smtClean="0"/>
              <a:t>XmlWriter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XmlWriterSettings</a:t>
            </a:r>
            <a:r>
              <a:rPr lang="en-US" dirty="0" smtClean="0"/>
              <a:t> settings = new </a:t>
            </a:r>
            <a:r>
              <a:rPr lang="en-US" dirty="0" err="1" smtClean="0"/>
              <a:t>XmlWriterSettings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settings.Indent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XmlWriter</a:t>
            </a:r>
            <a:r>
              <a:rPr lang="en-US" dirty="0" smtClean="0"/>
              <a:t> w = </a:t>
            </a:r>
            <a:r>
              <a:rPr lang="en-US" dirty="0" err="1" smtClean="0"/>
              <a:t>XmlWriter.Create</a:t>
            </a:r>
            <a:r>
              <a:rPr lang="en-US" dirty="0" smtClean="0"/>
              <a:t>(</a:t>
            </a:r>
            <a:r>
              <a:rPr lang="en-US" dirty="0" err="1" smtClean="0"/>
              <a:t>sw</a:t>
            </a:r>
            <a:r>
              <a:rPr lang="en-US" dirty="0" smtClean="0"/>
              <a:t>, settings);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doc.Save</a:t>
            </a:r>
            <a:r>
              <a:rPr lang="en-US" dirty="0" smtClean="0"/>
              <a:t>(w);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w.Close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//save to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doc.Save</a:t>
            </a:r>
            <a:r>
              <a:rPr lang="en-US" dirty="0" smtClean="0"/>
              <a:t>("out.xml");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Introduction</a:t>
            </a:r>
          </a:p>
          <a:p>
            <a:pPr marL="0" indent="0"/>
            <a:r>
              <a:rPr lang="en-US" dirty="0" smtClean="0"/>
              <a:t> Using LINQ to SQL</a:t>
            </a:r>
          </a:p>
          <a:p>
            <a:pPr marL="0" indent="0"/>
            <a:r>
              <a:rPr lang="en-US" dirty="0" smtClean="0"/>
              <a:t> Using LINQ to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/>
            <a:r>
              <a:rPr lang="en-US" dirty="0" smtClean="0"/>
              <a:t> Using LINQ to XML</a:t>
            </a:r>
          </a:p>
          <a:p>
            <a:pPr marL="0" indent="0"/>
            <a:r>
              <a:rPr lang="en-US" dirty="0" smtClean="0"/>
              <a:t> 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Advantages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1000" dirty="0" smtClean="0">
              <a:solidFill>
                <a:srgbClr val="FF0000"/>
              </a:solidFill>
            </a:endParaRPr>
          </a:p>
          <a:p>
            <a:pPr marL="0" indent="0"/>
            <a:r>
              <a:rPr lang="en-US" dirty="0" smtClean="0"/>
              <a:t> LINQ is easily-learned, simpler and tidier than SQL</a:t>
            </a:r>
          </a:p>
          <a:p>
            <a:pPr marL="0" indent="0"/>
            <a:r>
              <a:rPr lang="en-US" dirty="0" smtClean="0"/>
              <a:t> Don’t need the </a:t>
            </a:r>
            <a:r>
              <a:rPr lang="en-US" dirty="0" smtClean="0"/>
              <a:t>really database </a:t>
            </a:r>
            <a:r>
              <a:rPr lang="en-US" dirty="0" smtClean="0"/>
              <a:t>programmers</a:t>
            </a:r>
          </a:p>
          <a:p>
            <a:pPr marL="0" indent="0"/>
            <a:r>
              <a:rPr lang="en-US" dirty="0" smtClean="0">
                <a:cs typeface="Arial" pitchFamily="34" charset="0"/>
              </a:rPr>
              <a:t> Can manipulate many type of </a:t>
            </a:r>
            <a:r>
              <a:rPr lang="en-US" dirty="0" err="1" smtClean="0">
                <a:cs typeface="Arial" pitchFamily="34" charset="0"/>
              </a:rPr>
              <a:t>datasoures</a:t>
            </a:r>
            <a:endParaRPr lang="en-US" dirty="0" smtClean="0">
              <a:cs typeface="Arial" pitchFamily="34" charset="0"/>
            </a:endParaRPr>
          </a:p>
          <a:p>
            <a:pPr marL="0" indent="0"/>
            <a:r>
              <a:rPr lang="en-US" dirty="0" smtClean="0"/>
              <a:t> Tables </a:t>
            </a:r>
            <a:r>
              <a:rPr lang="en-US" dirty="0" smtClean="0"/>
              <a:t>are </a:t>
            </a:r>
            <a:r>
              <a:rPr lang="en-US" dirty="0" smtClean="0"/>
              <a:t>automatically created </a:t>
            </a:r>
            <a:r>
              <a:rPr lang="en-US" dirty="0" smtClean="0"/>
              <a:t>into class 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Columns </a:t>
            </a:r>
            <a:r>
              <a:rPr lang="en-US" dirty="0" smtClean="0"/>
              <a:t>are automatically created into </a:t>
            </a:r>
            <a:r>
              <a:rPr lang="en-US" dirty="0" smtClean="0"/>
              <a:t> properties</a:t>
            </a:r>
          </a:p>
          <a:p>
            <a:pPr marL="0" indent="0"/>
            <a:r>
              <a:rPr lang="en-US" dirty="0" smtClean="0"/>
              <a:t> Data </a:t>
            </a:r>
            <a:r>
              <a:rPr lang="en-US" dirty="0" smtClean="0"/>
              <a:t>is easy to setup and </a:t>
            </a:r>
            <a:r>
              <a:rPr lang="en-US" dirty="0" smtClean="0"/>
              <a:t>use </a:t>
            </a:r>
            <a:endParaRPr lang="en-US" dirty="0" smtClean="0">
              <a:cs typeface="Arial" pitchFamily="34" charset="0"/>
            </a:endParaRPr>
          </a:p>
          <a:p>
            <a:pPr marL="0" indent="0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Disadvantages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9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is an overhead for creating </a:t>
            </a:r>
            <a:r>
              <a:rPr lang="en-US" dirty="0" smtClean="0"/>
              <a:t>queries</a:t>
            </a:r>
          </a:p>
          <a:p>
            <a:endParaRPr lang="en-US" dirty="0" smtClean="0"/>
          </a:p>
          <a:p>
            <a:r>
              <a:rPr lang="en-US" dirty="0" smtClean="0"/>
              <a:t> The programmers are hard to understand how does </a:t>
            </a:r>
            <a:r>
              <a:rPr lang="en-US" smtClean="0"/>
              <a:t>it 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hlinkClick r:id="rId2"/>
              </a:rPr>
              <a:t>[1] http</a:t>
            </a:r>
            <a:r>
              <a:rPr lang="en-US" sz="2200" dirty="0" smtClean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msdn.microsoft.com/en-us/library/bb397926.aspx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hlinkClick r:id="rId3"/>
              </a:rPr>
              <a:t>[2] http</a:t>
            </a:r>
            <a:r>
              <a:rPr lang="en-US" sz="2200" dirty="0" smtClean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www.linqpad.net/whylinqbeatssql.aspx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667000"/>
            <a:ext cx="4727448" cy="1362456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Thank You!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Introduction</a:t>
            </a: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Using LINQ to SQL</a:t>
            </a: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Using LINQ to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DataSets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Using LINQ to XML</a:t>
            </a: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 LINQ is a set of features introduced in Visual Studio 2008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It extends powerful query capabilities to the language syntax of C# and Visual Basic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LINQ introduces standard, easily-learned patterns for querying and updating data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Can use LINQ with .NET Framework, SQL Server, ADO.NET, and XML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Introduction</a:t>
            </a:r>
          </a:p>
          <a:p>
            <a:pPr marL="0" indent="0"/>
            <a:r>
              <a:rPr lang="en-US" dirty="0" smtClean="0"/>
              <a:t> Using LINQ to SQL</a:t>
            </a: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Using LINQ to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DataSets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Using LINQ to XML</a:t>
            </a:r>
          </a:p>
          <a:p>
            <a:pPr marL="0" indent="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LINQ </a:t>
            </a:r>
            <a:r>
              <a:rPr lang="en-US" dirty="0" smtClean="0">
                <a:solidFill>
                  <a:srgbClr val="00B0F0"/>
                </a:solidFill>
              </a:rPr>
              <a:t>to SQL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92D050"/>
                </a:solidFill>
              </a:rPr>
              <a:t>SELECT Statement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SQL</a:t>
            </a:r>
          </a:p>
          <a:p>
            <a:pPr marL="0" indent="0">
              <a:buNone/>
            </a:pPr>
            <a:r>
              <a:rPr lang="en-US" dirty="0" smtClean="0"/>
              <a:t>SELECT * </a:t>
            </a:r>
          </a:p>
          <a:p>
            <a:pPr marL="0" indent="0">
              <a:buNone/>
            </a:pPr>
            <a:r>
              <a:rPr lang="en-US" dirty="0" smtClean="0"/>
              <a:t>FROM Customers</a:t>
            </a:r>
          </a:p>
          <a:p>
            <a:pPr marL="0" indent="0">
              <a:buNone/>
            </a:pPr>
            <a:r>
              <a:rPr lang="en-US" dirty="0" smtClean="0"/>
              <a:t>WHERE City = "London"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LINQ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q = from c in Customers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c.City</a:t>
            </a:r>
            <a:r>
              <a:rPr lang="en-US" dirty="0" smtClean="0"/>
              <a:t> == "London"</a:t>
            </a:r>
          </a:p>
          <a:p>
            <a:pPr marL="0" indent="0">
              <a:buNone/>
            </a:pPr>
            <a:r>
              <a:rPr lang="en-US" dirty="0" smtClean="0"/>
              <a:t>select 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LINQ </a:t>
            </a:r>
            <a:r>
              <a:rPr lang="en-US" dirty="0" smtClean="0">
                <a:solidFill>
                  <a:srgbClr val="00B0F0"/>
                </a:solidFill>
              </a:rPr>
              <a:t>to SQL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133600"/>
            <a:ext cx="82296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COUNT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SUM – MIN – MAX – AVG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lang="en-US" sz="2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JOIN – ODER BY – GROUP BY – HAVING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lang="en-US" sz="2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INSERT – UPDATE – DELETE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lang="en-US" sz="28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OTHERS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Why LINQ Beats SQL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905000"/>
            <a:ext cx="8229600" cy="548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/>
              <a:t>SQL is a very old language—invented in 1974. Since then it's been extended endlessly, but never redesigned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This has made the language messy</a:t>
            </a: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sz="2800" dirty="0" smtClean="0"/>
              <a:t> LINQ is the language with syntax of C# and Visual Basic </a:t>
            </a:r>
            <a:r>
              <a:rPr lang="en-US" sz="2800" dirty="0" smtClean="0">
                <a:sym typeface="Wingdings" pitchFamily="2" charset="2"/>
              </a:rPr>
              <a:t> S</a:t>
            </a:r>
            <a:r>
              <a:rPr lang="en-US" sz="2800" dirty="0" smtClean="0"/>
              <a:t>impler, tidier, and higher-level</a:t>
            </a:r>
            <a:endParaRPr kumimoji="0" lang="en-US" sz="28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Why LINQ Beats SQL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SQL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 UPPER(Name)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 Customer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Name LIKE 'A%'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ORDER BY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LINQ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query = from c in </a:t>
            </a:r>
            <a:r>
              <a:rPr lang="en-US" dirty="0" err="1" smtClean="0"/>
              <a:t>db.Customers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c.Name.StartsWith</a:t>
            </a:r>
            <a:r>
              <a:rPr lang="en-US" dirty="0" smtClean="0"/>
              <a:t> ("A") </a:t>
            </a:r>
          </a:p>
          <a:p>
            <a:pPr marL="0" indent="0">
              <a:buNone/>
            </a:pPr>
            <a:r>
              <a:rPr lang="en-US" dirty="0" err="1" smtClean="0"/>
              <a:t>orderby</a:t>
            </a:r>
            <a:r>
              <a:rPr lang="en-US" dirty="0" smtClean="0"/>
              <a:t> </a:t>
            </a:r>
            <a:r>
              <a:rPr lang="en-US" dirty="0" err="1" smtClean="0"/>
              <a:t>c.Name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c.Name.ToUpper</a:t>
            </a:r>
            <a:r>
              <a:rPr lang="en-US" dirty="0" smtClean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F09-83D0-49DF-B32A-83789ED962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2952</TotalTime>
  <Words>971</Words>
  <Application>Microsoft Office PowerPoint</Application>
  <PresentationFormat>On-screen Show (4:3)</PresentationFormat>
  <Paragraphs>257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Apex</vt:lpstr>
      <vt:lpstr>Introduction to Language‐Integrated Query (LINQ)</vt:lpstr>
      <vt:lpstr>Content</vt:lpstr>
      <vt:lpstr>Content</vt:lpstr>
      <vt:lpstr>Introduction</vt:lpstr>
      <vt:lpstr>Content</vt:lpstr>
      <vt:lpstr>LINQ to SQL</vt:lpstr>
      <vt:lpstr>LINQ to SQL</vt:lpstr>
      <vt:lpstr>Why LINQ Beats SQL</vt:lpstr>
      <vt:lpstr>Why LINQ Beats SQL</vt:lpstr>
      <vt:lpstr>Why LINQ Beats SQL</vt:lpstr>
      <vt:lpstr>Why LINQ Beats SQL</vt:lpstr>
      <vt:lpstr>Why LINQ Beats SQL</vt:lpstr>
      <vt:lpstr>Content</vt:lpstr>
      <vt:lpstr>LINQ To Datasets</vt:lpstr>
      <vt:lpstr>LINQ To Datasets</vt:lpstr>
      <vt:lpstr>LINQ to Datasets</vt:lpstr>
      <vt:lpstr>Content</vt:lpstr>
      <vt:lpstr>LINQ To XML</vt:lpstr>
      <vt:lpstr>LINQ To XML</vt:lpstr>
      <vt:lpstr>LINQ To XML</vt:lpstr>
      <vt:lpstr>LINQ To XML</vt:lpstr>
      <vt:lpstr>Content</vt:lpstr>
      <vt:lpstr>Conclusion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HÀNH VI CON NGƯỜI TRONG HỆ THỐNG GIÁM SÁT THÔNG MINH</dc:title>
  <dc:creator>Hieu</dc:creator>
  <cp:lastModifiedBy>TUYET AM</cp:lastModifiedBy>
  <cp:revision>645</cp:revision>
  <dcterms:created xsi:type="dcterms:W3CDTF">2012-12-28T14:28:19Z</dcterms:created>
  <dcterms:modified xsi:type="dcterms:W3CDTF">2014-09-06T11:56:23Z</dcterms:modified>
</cp:coreProperties>
</file>