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256" r:id="rId2"/>
    <p:sldId id="257" r:id="rId3"/>
    <p:sldId id="260" r:id="rId4"/>
    <p:sldId id="258" r:id="rId5"/>
    <p:sldId id="259" r:id="rId6"/>
    <p:sldId id="262" r:id="rId7"/>
    <p:sldId id="273" r:id="rId8"/>
    <p:sldId id="261" r:id="rId9"/>
    <p:sldId id="274" r:id="rId10"/>
    <p:sldId id="263" r:id="rId11"/>
    <p:sldId id="264" r:id="rId12"/>
    <p:sldId id="275" r:id="rId13"/>
    <p:sldId id="277" r:id="rId14"/>
    <p:sldId id="276" r:id="rId15"/>
    <p:sldId id="279" r:id="rId16"/>
    <p:sldId id="280" r:id="rId17"/>
    <p:sldId id="268" r:id="rId18"/>
    <p:sldId id="270" r:id="rId19"/>
    <p:sldId id="278" r:id="rId20"/>
    <p:sldId id="271" r:id="rId21"/>
    <p:sldId id="272" r:id="rId22"/>
    <p:sldId id="281" r:id="rId23"/>
    <p:sldId id="282" r:id="rId24"/>
    <p:sldId id="283" r:id="rId25"/>
    <p:sldId id="284" r:id="rId26"/>
    <p:sldId id="285" r:id="rId27"/>
    <p:sldId id="286" r:id="rId28"/>
    <p:sldId id="289" r:id="rId29"/>
    <p:sldId id="290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8351" autoAdjust="0"/>
  </p:normalViewPr>
  <p:slideViewPr>
    <p:cSldViewPr>
      <p:cViewPr varScale="1">
        <p:scale>
          <a:sx n="64" d="100"/>
          <a:sy n="64" d="100"/>
        </p:scale>
        <p:origin x="-156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F2EC8-2FE1-4801-9BF1-66ADECC50A0C}" type="datetimeFigureOut">
              <a:rPr lang="vi-VN" smtClean="0"/>
              <a:pPr/>
              <a:t>20/11/2013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8F1C1-2A62-4476-90CB-9353E3313241}" type="slidenum">
              <a:rPr lang="vi-VN" smtClean="0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8F1C1-2A62-4476-90CB-9353E3313241}" type="slidenum">
              <a:rPr lang="vi-VN" smtClean="0"/>
              <a:pPr/>
              <a:t>1</a:t>
            </a:fld>
            <a:endParaRPr lang="vi-V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8F1C1-2A62-4476-90CB-9353E3313241}" type="slidenum">
              <a:rPr lang="vi-VN" smtClean="0"/>
              <a:pPr/>
              <a:t>23</a:t>
            </a:fld>
            <a:endParaRPr lang="vi-V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8F1C1-2A62-4476-90CB-9353E3313241}" type="slidenum">
              <a:rPr lang="vi-VN" smtClean="0"/>
              <a:pPr/>
              <a:t>24</a:t>
            </a:fld>
            <a:endParaRPr lang="vi-V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suggests a structure to support combined paging/segmentation</a:t>
            </a:r>
          </a:p>
          <a:p>
            <a:r>
              <a:rPr lang="en-US" dirty="0" smtClean="0"/>
              <a:t>.Associated with each process is a segment table and</a:t>
            </a:r>
          </a:p>
          <a:p>
            <a:r>
              <a:rPr lang="en-US" dirty="0" smtClean="0"/>
              <a:t>a number of page tables, one per process segment. When a particular process is</a:t>
            </a:r>
          </a:p>
          <a:p>
            <a:r>
              <a:rPr lang="en-US" dirty="0" smtClean="0"/>
              <a:t>running, a register holds the starting address of the segment table for that process.</a:t>
            </a:r>
          </a:p>
          <a:p>
            <a:r>
              <a:rPr lang="en-US" dirty="0" smtClean="0"/>
              <a:t>Presented with a virtual address, the processor uses the segment number portion to</a:t>
            </a:r>
          </a:p>
          <a:p>
            <a:r>
              <a:rPr lang="en-US" dirty="0" smtClean="0"/>
              <a:t>index into the process segment table to find the page table for that segment. Then</a:t>
            </a:r>
          </a:p>
          <a:p>
            <a:r>
              <a:rPr lang="en-US" dirty="0" smtClean="0"/>
              <a:t>the page number portion of the virtual address is used to index the page table and</a:t>
            </a:r>
          </a:p>
          <a:p>
            <a:r>
              <a:rPr lang="en-US" dirty="0" smtClean="0"/>
              <a:t>look up the corresponding frame number. This is combined with the offset portion</a:t>
            </a:r>
          </a:p>
          <a:p>
            <a:r>
              <a:rPr lang="en-US" dirty="0" smtClean="0"/>
              <a:t>of the virtual address to produce the desired real address.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1456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suggests the segment table entry and page table entry formats. As</a:t>
            </a:r>
          </a:p>
          <a:p>
            <a:r>
              <a:rPr lang="en-US" dirty="0" smtClean="0"/>
              <a:t>before, the segment table entry contains the length of the segment. It also contains</a:t>
            </a:r>
          </a:p>
          <a:p>
            <a:r>
              <a:rPr lang="en-US" dirty="0" smtClean="0"/>
              <a:t>a base field, which now refers to a page table. The present and modified bits are not</a:t>
            </a:r>
          </a:p>
          <a:p>
            <a:r>
              <a:rPr lang="en-US" dirty="0" smtClean="0"/>
              <a:t>needed because these matters are handled at the page level. Other control bits may</a:t>
            </a:r>
          </a:p>
          <a:p>
            <a:r>
              <a:rPr lang="en-US" dirty="0" smtClean="0"/>
              <a:t>be used, for purposes of sharing and protection. The page table entry is essentially</a:t>
            </a:r>
          </a:p>
          <a:p>
            <a:r>
              <a:rPr lang="en-US" dirty="0" smtClean="0"/>
              <a:t>the same as is used in a pure paging system. Each page number is mapped into a corresponding</a:t>
            </a:r>
          </a:p>
          <a:p>
            <a:r>
              <a:rPr lang="en-US" dirty="0" smtClean="0"/>
              <a:t>frame number if the page is present in main memory. The modified bit</a:t>
            </a:r>
          </a:p>
          <a:p>
            <a:r>
              <a:rPr lang="en-US" dirty="0" smtClean="0"/>
              <a:t>indicates whether this page needs to be written back out when the frame is allocated</a:t>
            </a:r>
          </a:p>
          <a:p>
            <a:r>
              <a:rPr lang="en-US" dirty="0" smtClean="0"/>
              <a:t>to another page. There may be other control bits dealing with protection or other</a:t>
            </a:r>
          </a:p>
          <a:p>
            <a:r>
              <a:rPr lang="en-US" dirty="0" smtClean="0"/>
              <a:t>aspects of memory management.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1889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Cons: because it is impossible to compute reliably how long it will be before a page is going to be used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Pros: keeps track of all pages referenced by the program, and it uses those data to decide which pages to swap in and out on subsequent runs.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8F1C1-2A62-4476-90CB-9353E3313241}" type="slidenum">
              <a:rPr lang="vi-VN" smtClean="0"/>
              <a:pPr/>
              <a:t>11</a:t>
            </a:fld>
            <a:endParaRPr lang="vi-V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8F1C1-2A62-4476-90CB-9353E3313241}" type="slidenum">
              <a:rPr lang="vi-VN" smtClean="0"/>
              <a:pPr/>
              <a:t>13</a:t>
            </a:fld>
            <a:endParaRPr lang="vi-V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8F1C1-2A62-4476-90CB-9353E3313241}" type="slidenum">
              <a:rPr lang="vi-VN" smtClean="0"/>
              <a:pPr/>
              <a:t>15</a:t>
            </a:fld>
            <a:endParaRPr lang="vi-V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8F1C1-2A62-4476-90CB-9353E3313241}" type="slidenum">
              <a:rPr lang="vi-VN" smtClean="0"/>
              <a:pPr/>
              <a:t>17</a:t>
            </a:fld>
            <a:endParaRPr lang="vi-V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8F1C1-2A62-4476-90CB-9353E3313241}" type="slidenum">
              <a:rPr lang="vi-VN" smtClean="0"/>
              <a:pPr/>
              <a:t>18</a:t>
            </a:fld>
            <a:endParaRPr lang="vi-V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8F1C1-2A62-4476-90CB-9353E3313241}" type="slidenum">
              <a:rPr lang="vi-VN" smtClean="0"/>
              <a:pPr/>
              <a:t>20</a:t>
            </a:fld>
            <a:endParaRPr lang="vi-V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8F1C1-2A62-4476-90CB-9353E3313241}" type="slidenum">
              <a:rPr lang="vi-VN" smtClean="0"/>
              <a:pPr/>
              <a:t>21</a:t>
            </a:fld>
            <a:endParaRPr lang="vi-V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8F1C1-2A62-4476-90CB-9353E3313241}" type="slidenum">
              <a:rPr lang="vi-VN" smtClean="0"/>
              <a:pPr/>
              <a:t>22</a:t>
            </a:fld>
            <a:endParaRPr lang="vi-V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0BB7-E6E2-4708-94F1-439A22896593}" type="datetime1">
              <a:rPr lang="en-US" smtClean="0"/>
              <a:pPr/>
              <a:t>11/20/2013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0BD9-3DBA-40FB-9E28-824A8B593698}" type="datetime1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AC07-AD2F-4764-B5AC-A725F0BE47AE}" type="datetime1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374E-5238-4E62-BDD5-3FB9B0469DD4}" type="datetime1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F499A-6A1B-4767-ABD6-6924920A99E2}" type="datetime1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9331-9196-469C-BC13-A78994F6272D}" type="datetime1">
              <a:rPr lang="en-US" smtClean="0"/>
              <a:pPr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1F3AD-ADAD-4376-B8AF-6D0158630FE8}" type="datetime1">
              <a:rPr lang="en-US" smtClean="0"/>
              <a:pPr/>
              <a:t>11/20/2013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753E-72E1-41AD-BB7A-2DFFB67A5F2C}" type="datetime1">
              <a:rPr lang="en-US" smtClean="0"/>
              <a:pPr/>
              <a:t>11/20/2013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40B9-268B-4E5F-9AEE-A95A61B6F8D8}" type="datetime1">
              <a:rPr lang="en-US" smtClean="0"/>
              <a:pPr/>
              <a:t>11/20/2013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C62-6F14-4A12-8540-28D76A8D7EDE}" type="datetime1">
              <a:rPr lang="en-US" smtClean="0"/>
              <a:pPr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FEB7-E3A8-47E2-A30B-6309F40B93EF}" type="datetime1">
              <a:rPr lang="en-US" smtClean="0"/>
              <a:pPr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2A96E5-AC54-4A3D-B659-8C848CBDF43D}" type="datetime1">
              <a:rPr lang="en-US" smtClean="0"/>
              <a:pPr/>
              <a:t>11/20/2013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GVHD: TRẦN NGỌC THỊNH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NHÓM TRÌNH BÀY: NHÓM 2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VIRTUAL MEMORY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FB22-40F5-4BE2-96C1-D1FD65C0C8A8}" type="datetime1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Page Replacement Algorithms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z="2800" dirty="0" smtClean="0"/>
              <a:t>Algorithms</a:t>
            </a:r>
          </a:p>
          <a:p>
            <a:pPr marL="834390" lvl="1" indent="-514350" algn="just">
              <a:buFont typeface="+mj-lt"/>
              <a:buAutoNum type="arabicPeriod"/>
            </a:pPr>
            <a:r>
              <a:rPr lang="vi-VN" sz="2800" dirty="0" smtClean="0"/>
              <a:t>Optimal</a:t>
            </a:r>
          </a:p>
          <a:p>
            <a:pPr marL="834390" lvl="1" indent="-514350" algn="just">
              <a:buFont typeface="+mj-lt"/>
              <a:buAutoNum type="arabicPeriod"/>
            </a:pPr>
            <a:r>
              <a:rPr lang="vi-VN" sz="2800" dirty="0" smtClean="0"/>
              <a:t>FIFO (First In First Out)</a:t>
            </a:r>
            <a:endParaRPr lang="en-US" sz="2800" dirty="0" smtClean="0"/>
          </a:p>
          <a:p>
            <a:pPr marL="834390" lvl="1" indent="-514350" algn="just">
              <a:buFont typeface="+mj-lt"/>
              <a:buAutoNum type="arabicPeriod"/>
            </a:pPr>
            <a:r>
              <a:rPr lang="vi-VN" sz="2800" dirty="0" smtClean="0"/>
              <a:t>Clock</a:t>
            </a:r>
            <a:endParaRPr lang="en-US" sz="2800" dirty="0" smtClean="0"/>
          </a:p>
          <a:p>
            <a:pPr marL="834390" lvl="1" indent="-514350" algn="just">
              <a:buFont typeface="+mj-lt"/>
              <a:buAutoNum type="arabicPeriod"/>
            </a:pPr>
            <a:r>
              <a:rPr lang="vi-VN" sz="2800" dirty="0" smtClean="0"/>
              <a:t>FIFO with second chance</a:t>
            </a:r>
          </a:p>
          <a:p>
            <a:pPr marL="834390" lvl="1" indent="-514350" algn="just">
              <a:buFont typeface="+mj-lt"/>
              <a:buAutoNum type="arabicPeriod"/>
            </a:pPr>
            <a:r>
              <a:rPr lang="vi-VN" sz="2800" dirty="0" smtClean="0"/>
              <a:t>LRU (Least Recently Used)</a:t>
            </a:r>
          </a:p>
          <a:p>
            <a:pPr marL="834390" lvl="1" indent="-514350" algn="just">
              <a:buFont typeface="+mj-lt"/>
              <a:buAutoNum type="arabicPeriod"/>
            </a:pPr>
            <a:r>
              <a:rPr lang="vi-VN" sz="2800" dirty="0" smtClean="0"/>
              <a:t>NFU (Not Frequently Used)</a:t>
            </a:r>
          </a:p>
          <a:p>
            <a:pPr marL="834390" lvl="1" indent="-514350" algn="just">
              <a:buFont typeface="+mj-lt"/>
              <a:buAutoNum type="arabicPeriod"/>
            </a:pPr>
            <a:r>
              <a:rPr lang="vi-VN" sz="2800" dirty="0" smtClean="0"/>
              <a:t>Random</a:t>
            </a:r>
            <a:endParaRPr lang="vi-V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18DB-1F38-46C7-A4DB-520C2B62DCF8}" type="datetime1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Page Replacement Algorithms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 algn="just"/>
            <a:r>
              <a:rPr lang="vi-VN" sz="2800" b="1" dirty="0" smtClean="0"/>
              <a:t>Optimal</a:t>
            </a:r>
          </a:p>
          <a:p>
            <a:pPr lvl="1" algn="just"/>
            <a:r>
              <a:rPr lang="en-US" sz="2800" dirty="0" smtClean="0"/>
              <a:t>Replace the page that won’t be used for the longest time in the future.</a:t>
            </a:r>
          </a:p>
          <a:p>
            <a:pPr lvl="1" algn="just"/>
            <a:r>
              <a:rPr lang="en-US" sz="2800" dirty="0" smtClean="0"/>
              <a:t>Optimal solution and can be used as an off-line analysis method </a:t>
            </a:r>
          </a:p>
          <a:p>
            <a:pPr lvl="1" algn="just"/>
            <a:r>
              <a:rPr lang="en-US" sz="2800" dirty="0" smtClean="0">
                <a:solidFill>
                  <a:srgbClr val="0070C0"/>
                </a:solidFill>
              </a:rPr>
              <a:t>Problem</a:t>
            </a:r>
            <a:r>
              <a:rPr lang="en-US" sz="2800" dirty="0" smtClean="0"/>
              <a:t>:</a:t>
            </a:r>
          </a:p>
          <a:p>
            <a:pPr lvl="2" algn="just"/>
            <a:r>
              <a:rPr lang="en-US" sz="2400" dirty="0" smtClean="0"/>
              <a:t>No on-line implementation. Can’t know the future of a program</a:t>
            </a:r>
          </a:p>
          <a:p>
            <a:pPr lvl="2" algn="just"/>
            <a:r>
              <a:rPr lang="en-US" sz="2400" dirty="0" smtClean="0"/>
              <a:t>The optimal algorithm is unrealizable</a:t>
            </a:r>
          </a:p>
          <a:p>
            <a:pPr lvl="1" algn="just"/>
            <a:r>
              <a:rPr lang="en-US" sz="2800" dirty="0" smtClean="0">
                <a:solidFill>
                  <a:srgbClr val="0070C0"/>
                </a:solidFill>
              </a:rPr>
              <a:t>However</a:t>
            </a:r>
            <a:r>
              <a:rPr lang="en-US" sz="2800" dirty="0" smtClean="0"/>
              <a:t>:</a:t>
            </a:r>
          </a:p>
          <a:p>
            <a:pPr lvl="2" algn="just"/>
            <a:r>
              <a:rPr lang="en-US" sz="2400" dirty="0" smtClean="0"/>
              <a:t>Simulation studies,  Can compare others to “optimal” algorithm</a:t>
            </a:r>
          </a:p>
          <a:p>
            <a:pPr lvl="1" algn="just"/>
            <a:endParaRPr lang="vi-V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8C87-BB24-4A5C-9BD5-2D238A51CD60}" type="datetime1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286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Page Replacement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5334000"/>
          </a:xfrm>
        </p:spPr>
        <p:txBody>
          <a:bodyPr>
            <a:normAutofit/>
          </a:bodyPr>
          <a:lstStyle/>
          <a:p>
            <a:r>
              <a:rPr lang="vi-VN" sz="2800" b="1" dirty="0" smtClean="0"/>
              <a:t>Optimal</a:t>
            </a:r>
          </a:p>
        </p:txBody>
      </p:sp>
      <p:pic>
        <p:nvPicPr>
          <p:cNvPr id="1026" name="Picture 2" descr="C:\Users\anh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752600"/>
            <a:ext cx="7620000" cy="47244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239000" y="6096000"/>
            <a:ext cx="228600" cy="228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30D9-2DB1-4032-A7EF-11117D9CCEAA}" type="datetime1">
              <a:rPr lang="en-US" smtClean="0"/>
              <a:pPr/>
              <a:t>11/20/2013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Page Replacement Algorithms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z="2800" b="1" dirty="0" smtClean="0"/>
              <a:t>FIFO (First In First Out)</a:t>
            </a:r>
          </a:p>
          <a:p>
            <a:pPr lvl="1" algn="just"/>
            <a:r>
              <a:rPr lang="en-US" sz="2800" dirty="0" smtClean="0"/>
              <a:t>Replace the page that has been in memory for the longest time </a:t>
            </a:r>
          </a:p>
          <a:p>
            <a:pPr lvl="1" algn="just"/>
            <a:r>
              <a:rPr lang="en-US" sz="2800" dirty="0" smtClean="0"/>
              <a:t>Maintain a linked list of all pages in memory</a:t>
            </a:r>
          </a:p>
          <a:p>
            <a:pPr lvl="1" algn="just"/>
            <a:r>
              <a:rPr lang="en-US" sz="2800" dirty="0" smtClean="0"/>
              <a:t>The page at the front of the list is oldest</a:t>
            </a:r>
          </a:p>
          <a:p>
            <a:pPr lvl="1" algn="just"/>
            <a:r>
              <a:rPr lang="en-US" sz="2800" dirty="0" smtClean="0"/>
              <a:t>Add new page to end of list</a:t>
            </a:r>
          </a:p>
          <a:p>
            <a:pPr lvl="1" algn="just"/>
            <a:r>
              <a:rPr lang="en-US" sz="2800" dirty="0" smtClean="0"/>
              <a:t>Low-overhead implementation</a:t>
            </a:r>
          </a:p>
          <a:p>
            <a:pPr lvl="1" algn="just"/>
            <a:r>
              <a:rPr lang="en-US" sz="2800" dirty="0" smtClean="0"/>
              <a:t>Disadvantage:</a:t>
            </a:r>
          </a:p>
          <a:p>
            <a:pPr lvl="2" algn="just"/>
            <a:r>
              <a:rPr lang="en-US" sz="2400" dirty="0" smtClean="0"/>
              <a:t>The oldest page may be needed again soon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5B24-E573-4C74-ABC3-312037EE31C9}" type="datetime1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762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Page Replacement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609600"/>
          </a:xfrm>
        </p:spPr>
        <p:txBody>
          <a:bodyPr>
            <a:normAutofit/>
          </a:bodyPr>
          <a:lstStyle/>
          <a:p>
            <a:r>
              <a:rPr lang="vi-VN" sz="2800" b="1" dirty="0" smtClean="0"/>
              <a:t>FIFO (First In First Out)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2053" name="Picture 5" descr="C:\Users\anh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05000"/>
            <a:ext cx="7848600" cy="38862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BA3B4-7CBC-43EC-8A6E-B05451BB5E9F}" type="datetime1">
              <a:rPr lang="en-US" smtClean="0"/>
              <a:pPr/>
              <a:t>11/20/2013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524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Page Replacement Algorithms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638800"/>
          </a:xfrm>
        </p:spPr>
        <p:txBody>
          <a:bodyPr>
            <a:normAutofit/>
          </a:bodyPr>
          <a:lstStyle/>
          <a:p>
            <a:pPr algn="just"/>
            <a:r>
              <a:rPr lang="vi-VN" sz="2800" b="1" dirty="0" smtClean="0"/>
              <a:t>Clock</a:t>
            </a:r>
          </a:p>
          <a:p>
            <a:pPr lvl="1" algn="just"/>
            <a:r>
              <a:rPr lang="en-US" sz="2800" dirty="0" smtClean="0"/>
              <a:t>Maintain a circular list of pages resident in memory.</a:t>
            </a:r>
          </a:p>
          <a:p>
            <a:pPr lvl="1" algn="just"/>
            <a:r>
              <a:rPr lang="en-US" sz="2800" dirty="0" smtClean="0"/>
              <a:t>Hand points to the oldest page </a:t>
            </a:r>
          </a:p>
          <a:p>
            <a:pPr lvl="1" algn="just"/>
            <a:r>
              <a:rPr lang="en-US" sz="2800" dirty="0" smtClean="0"/>
              <a:t>Used bit</a:t>
            </a:r>
          </a:p>
          <a:p>
            <a:pPr lvl="1" algn="just"/>
            <a:r>
              <a:rPr lang="en-US" sz="2800" dirty="0" smtClean="0"/>
              <a:t>On a page fault</a:t>
            </a:r>
            <a:endParaRPr lang="vi-VN" sz="2800" dirty="0" smtClean="0"/>
          </a:p>
        </p:txBody>
      </p:sp>
      <p:pic>
        <p:nvPicPr>
          <p:cNvPr id="4099" name="Picture 3" descr="C:\Users\anh\Desktop\Untitl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3276600"/>
            <a:ext cx="4953000" cy="33528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4B3E3-2561-4C43-861F-9B37167B6281}" type="datetime1">
              <a:rPr lang="en-US" smtClean="0"/>
              <a:pPr/>
              <a:t>11/20/2013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524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Page Replacement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5410200"/>
          </a:xfrm>
        </p:spPr>
        <p:txBody>
          <a:bodyPr/>
          <a:lstStyle/>
          <a:p>
            <a:r>
              <a:rPr lang="vi-VN" sz="2800" b="1" dirty="0" smtClean="0"/>
              <a:t>Clock</a:t>
            </a:r>
          </a:p>
          <a:p>
            <a:endParaRPr lang="en-US" dirty="0"/>
          </a:p>
        </p:txBody>
      </p:sp>
      <p:pic>
        <p:nvPicPr>
          <p:cNvPr id="5122" name="Picture 2" descr="C:\Users\anh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057401"/>
            <a:ext cx="7772400" cy="4190999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F9BD-1A22-4E26-ABC5-90B503B9AED6}" type="datetime1">
              <a:rPr lang="en-US" smtClean="0"/>
              <a:pPr/>
              <a:t>11/20/2013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Page Replacement Algorithms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z="2800" b="1" dirty="0" smtClean="0"/>
              <a:t>FIFO with second chance</a:t>
            </a:r>
          </a:p>
          <a:p>
            <a:pPr lvl="1" algn="just"/>
            <a:r>
              <a:rPr lang="en-US" sz="2800" dirty="0" smtClean="0"/>
              <a:t>Check the reference-bit of the oldest page </a:t>
            </a:r>
          </a:p>
          <a:p>
            <a:pPr lvl="1" algn="just"/>
            <a:r>
              <a:rPr lang="en-US" sz="2800" dirty="0" smtClean="0"/>
              <a:t>If it is 0, then replace it </a:t>
            </a:r>
          </a:p>
          <a:p>
            <a:pPr lvl="1" algn="just"/>
            <a:r>
              <a:rPr lang="en-US" sz="2800" dirty="0" smtClean="0"/>
              <a:t>If it is 1, clear the referent-bit, put it to the end of the list and continue searching</a:t>
            </a:r>
          </a:p>
          <a:p>
            <a:pPr lvl="1" algn="just"/>
            <a:r>
              <a:rPr lang="en-US" sz="2800" dirty="0" smtClean="0"/>
              <a:t>Pros: Simple to implement </a:t>
            </a:r>
          </a:p>
          <a:p>
            <a:pPr lvl="1" algn="just"/>
            <a:r>
              <a:rPr lang="en-US" sz="2800" dirty="0" smtClean="0"/>
              <a:t>Cons: The worst case may take a long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220B-E09A-42B1-B80A-E44B974CDFC4}" type="datetime1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Page Replacement Algorithms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z="2800" b="1" dirty="0" smtClean="0"/>
              <a:t>LRU (Least Recently Used)</a:t>
            </a:r>
          </a:p>
          <a:p>
            <a:pPr lvl="1" algn="just"/>
            <a:r>
              <a:rPr lang="en-US" sz="2800" dirty="0" smtClean="0"/>
              <a:t>Replace page that hasn’t been used for the longest time </a:t>
            </a:r>
          </a:p>
          <a:p>
            <a:pPr lvl="1" algn="just"/>
            <a:r>
              <a:rPr lang="en-US" sz="2800" dirty="0" smtClean="0"/>
              <a:t>Order the pages by time of reference </a:t>
            </a:r>
          </a:p>
          <a:p>
            <a:pPr lvl="1" algn="just"/>
            <a:r>
              <a:rPr lang="en-US" sz="2800" dirty="0" smtClean="0"/>
              <a:t>Timestamp for each referenced page</a:t>
            </a:r>
            <a:endParaRPr lang="vi-V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DCF7-1F14-40A1-882F-E084C5056D16}" type="datetime1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762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Page Replacement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vi-VN" sz="2800" b="1" dirty="0" smtClean="0"/>
              <a:t>LRU (Least Recently Used)</a:t>
            </a:r>
          </a:p>
          <a:p>
            <a:endParaRPr lang="en-US" sz="2800" dirty="0"/>
          </a:p>
        </p:txBody>
      </p:sp>
      <p:pic>
        <p:nvPicPr>
          <p:cNvPr id="3074" name="Picture 2" descr="C:\Users\anh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09800"/>
            <a:ext cx="7467600" cy="39624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99ECF-2FF0-467E-9E75-30C9FC83FC2D}" type="datetime1">
              <a:rPr lang="en-US" smtClean="0"/>
              <a:pPr/>
              <a:t>11/20/2013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Content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Replacement policy</a:t>
            </a:r>
          </a:p>
          <a:p>
            <a:r>
              <a:rPr lang="en-US" sz="4000" dirty="0" smtClean="0"/>
              <a:t>Segmentation</a:t>
            </a:r>
          </a:p>
          <a:p>
            <a:r>
              <a:rPr lang="en-US" sz="4000" dirty="0" smtClean="0"/>
              <a:t>Protection</a:t>
            </a:r>
          </a:p>
          <a:p>
            <a:endParaRPr lang="vi-VN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A6D3-D54A-4FB2-9CCD-F87097834BA5}" type="datetime1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Page Replacement Algorithms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z="2800" b="1" dirty="0" smtClean="0"/>
              <a:t>NFU (Not Frequently Used)</a:t>
            </a:r>
          </a:p>
          <a:p>
            <a:pPr lvl="1" algn="just"/>
            <a:r>
              <a:rPr lang="en-US" sz="2800" dirty="0" smtClean="0"/>
              <a:t>Requires a counter, and every page has one counter of its own which is initially set to 0.</a:t>
            </a:r>
          </a:p>
          <a:p>
            <a:pPr lvl="1" algn="just"/>
            <a:r>
              <a:rPr lang="en-US" sz="2800" dirty="0" smtClean="0"/>
              <a:t>At each clock interval, all pages that have been referenced within that interval will have their counter incremented by 1.</a:t>
            </a:r>
          </a:p>
          <a:p>
            <a:pPr lvl="1" algn="just"/>
            <a:r>
              <a:rPr lang="en-US" sz="2800" dirty="0" smtClean="0"/>
              <a:t>The page with the lowest counter can be swapped out when necessary.</a:t>
            </a:r>
            <a:endParaRPr lang="vi-V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FDA1-9FD0-4C0D-BA9E-E381E9B66D90}" type="datetime1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Page Replacement Algorithms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z="2800" b="1" dirty="0" smtClean="0"/>
              <a:t>Random</a:t>
            </a:r>
          </a:p>
          <a:p>
            <a:pPr lvl="1" algn="just"/>
            <a:r>
              <a:rPr lang="en-US" sz="2800" dirty="0" smtClean="0"/>
              <a:t>Replaces a random page in memory</a:t>
            </a:r>
            <a:endParaRPr lang="vi-V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B374-F199-4339-8270-035F10827564}" type="datetime1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Translation Lookaside Buffer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z="2800" dirty="0" smtClean="0"/>
              <a:t>What is TLB?</a:t>
            </a:r>
          </a:p>
          <a:p>
            <a:pPr lvl="1" algn="just"/>
            <a:r>
              <a:rPr lang="en-US" sz="2800" dirty="0" smtClean="0"/>
              <a:t>Every memory access logically takes one memory access to obtain the physical address and a second access to get the data.</a:t>
            </a:r>
          </a:p>
          <a:p>
            <a:pPr lvl="1" algn="just"/>
            <a:r>
              <a:rPr lang="en-US" sz="2800" dirty="0" smtClean="0"/>
              <a:t>A translation lookaside buffer (</a:t>
            </a:r>
            <a:r>
              <a:rPr lang="en-US" sz="2800" b="1" dirty="0" smtClean="0"/>
              <a:t>TLB</a:t>
            </a:r>
            <a:r>
              <a:rPr lang="en-US" sz="2800" dirty="0" smtClean="0"/>
              <a:t>) is a cache that memory management hardware uses to improve virtual address translation speed by reducing a second access to translate the data. </a:t>
            </a:r>
            <a:endParaRPr lang="vi-V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B374-F199-4339-8270-035F10827564}" type="datetime1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Translation Lookaside Buffer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vi-VN" sz="2800" dirty="0" smtClean="0"/>
              <a:t>How can it work? In the Opteron TLB organization</a:t>
            </a:r>
          </a:p>
          <a:p>
            <a:pPr lvl="1" algn="just"/>
            <a:r>
              <a:rPr lang="en-US" sz="2800" dirty="0" smtClean="0"/>
              <a:t>TLB uses fully associative placement, the translation begins (steps 1 and 2) by sending the virtual address to all marked tags, at the same time, the type of memory access is checked for a violation.</a:t>
            </a:r>
          </a:p>
          <a:p>
            <a:pPr lvl="1" algn="just"/>
            <a:r>
              <a:rPr lang="en-US" sz="2800" dirty="0" smtClean="0"/>
              <a:t>The matching tag sends the corresponding physical address through effectively a 40:1 multiplexor (step 3).</a:t>
            </a:r>
          </a:p>
          <a:p>
            <a:pPr lvl="1" algn="just"/>
            <a:r>
              <a:rPr lang="en-US" sz="2800" dirty="0" smtClean="0"/>
              <a:t>The page offset is then combined with the physical page frame to form a full physical address (step 4).</a:t>
            </a:r>
            <a:endParaRPr lang="vi-V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B374-F199-4339-8270-035F10827564}" type="datetime1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Translation Lookaside Buffer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B374-F199-4339-8270-035F10827564}" type="datetime1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218" y="1676400"/>
            <a:ext cx="808403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Content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 smtClean="0"/>
              <a:t>Replacement policy</a:t>
            </a:r>
          </a:p>
          <a:p>
            <a:pPr algn="just"/>
            <a:r>
              <a:rPr lang="en-US" sz="4000" dirty="0" smtClean="0">
                <a:solidFill>
                  <a:srgbClr val="FF0000"/>
                </a:solidFill>
              </a:rPr>
              <a:t>Segmentation</a:t>
            </a:r>
          </a:p>
          <a:p>
            <a:pPr algn="just"/>
            <a:r>
              <a:rPr lang="en-US" sz="4000" dirty="0" smtClean="0"/>
              <a:t>Protection</a:t>
            </a:r>
          </a:p>
          <a:p>
            <a:pPr algn="just"/>
            <a:endParaRPr lang="vi-VN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C777-DED6-4916-BB13-0EBE70574692}" type="datetime1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374E-5238-4E62-BDD5-3FB9B0469DD4}" type="datetime1">
              <a:rPr lang="en-US" smtClean="0"/>
              <a:pPr/>
              <a:t>11/20/2013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524000"/>
            <a:ext cx="7467600" cy="48737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program includes segments. A segment is logical unit :</a:t>
            </a:r>
          </a:p>
          <a:p>
            <a:pPr lvl="1">
              <a:lnSpc>
                <a:spcPct val="90000"/>
              </a:lnSpc>
            </a:pPr>
            <a:r>
              <a:rPr lang="en-US" altLang="zh-TW" sz="2400" noProof="1" smtClean="0"/>
              <a:t>main program, procedure, function</a:t>
            </a:r>
            <a:endParaRPr lang="en-US" altLang="zh-TW" sz="2400" dirty="0" smtClean="0"/>
          </a:p>
          <a:p>
            <a:pPr lvl="1">
              <a:lnSpc>
                <a:spcPct val="90000"/>
              </a:lnSpc>
            </a:pPr>
            <a:r>
              <a:rPr lang="en-US" altLang="zh-TW" sz="2400" noProof="1" smtClean="0"/>
              <a:t>local variables, global variables, common block, stack, symbol table, arrays,…</a:t>
            </a:r>
          </a:p>
          <a:p>
            <a:endParaRPr lang="en-US" sz="2800" noProof="1" smtClean="0"/>
          </a:p>
          <a:p>
            <a:r>
              <a:rPr lang="en-US" sz="2800" noProof="1" smtClean="0"/>
              <a:t>Pascal compiler</a:t>
            </a:r>
          </a:p>
          <a:p>
            <a:pPr lvl="1"/>
            <a:r>
              <a:rPr lang="en-US" sz="2400" noProof="1" smtClean="0"/>
              <a:t>Global variables</a:t>
            </a:r>
          </a:p>
          <a:p>
            <a:pPr lvl="1"/>
            <a:r>
              <a:rPr lang="en-US" sz="2400" noProof="1" smtClean="0"/>
              <a:t>Procedure call stack</a:t>
            </a:r>
          </a:p>
          <a:p>
            <a:pPr lvl="1"/>
            <a:r>
              <a:rPr lang="en-US" sz="2400" noProof="1" smtClean="0"/>
              <a:t>Procedure/function code </a:t>
            </a:r>
          </a:p>
          <a:p>
            <a:pPr lvl="1"/>
            <a:r>
              <a:rPr lang="en-US" sz="2400" noProof="1" smtClean="0"/>
              <a:t>Local variable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5410200" y="3276600"/>
            <a:ext cx="3124200" cy="3124200"/>
            <a:chOff x="1947" y="793"/>
            <a:chExt cx="2712" cy="2220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947" y="793"/>
              <a:ext cx="2712" cy="222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380" y="1154"/>
              <a:ext cx="730" cy="552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/>
            <a:lstStyle/>
            <a:p>
              <a:pPr algn="l"/>
              <a:r>
                <a:rPr lang="en-US" sz="1400" b="1"/>
                <a:t>procedure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251" y="1040"/>
              <a:ext cx="599" cy="409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/>
            <a:lstStyle/>
            <a:p>
              <a:pPr algn="l"/>
              <a:r>
                <a:rPr lang="en-US" sz="1400" b="1"/>
                <a:t>stack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236" y="1506"/>
              <a:ext cx="1080" cy="531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/>
            <a:lstStyle/>
            <a:p>
              <a:pPr algn="l"/>
              <a:r>
                <a:rPr lang="en-US" sz="1400" b="1" dirty="0"/>
                <a:t>symbol </a:t>
              </a:r>
            </a:p>
            <a:p>
              <a:pPr algn="l"/>
              <a:r>
                <a:rPr lang="en-US" sz="1400" b="1" dirty="0"/>
                <a:t>table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472" y="1807"/>
              <a:ext cx="637" cy="861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/>
            <a:lstStyle/>
            <a:p>
              <a:pPr algn="l"/>
              <a:r>
                <a:rPr lang="en-US" sz="1400" b="1"/>
                <a:t>function</a:t>
              </a:r>
            </a:p>
            <a:p>
              <a:pPr algn="l"/>
              <a:r>
                <a:rPr lang="en-US" sz="1400" b="1"/>
                <a:t>sqrt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3197" y="2129"/>
              <a:ext cx="951" cy="608"/>
            </a:xfrm>
            <a:prstGeom prst="rect">
              <a:avLst/>
            </a:prstGeom>
            <a:solidFill>
              <a:srgbClr val="DDDDDD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/>
            <a:lstStyle/>
            <a:p>
              <a:pPr algn="l"/>
              <a:r>
                <a:rPr lang="en-US" sz="1400" b="1"/>
                <a:t>main program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i="1" dirty="0" smtClean="0">
                <a:solidFill>
                  <a:schemeClr val="accent2"/>
                </a:solidFill>
              </a:rPr>
              <a:t>Logical Address</a:t>
            </a:r>
            <a:endParaRPr lang="en-US" altLang="zh-TW" dirty="0" smtClean="0"/>
          </a:p>
          <a:p>
            <a:pPr lvl="1">
              <a:buFontTx/>
              <a:buNone/>
            </a:pPr>
            <a:r>
              <a:rPr lang="en-US" altLang="zh-TW" dirty="0" smtClean="0"/>
              <a:t>			(</a:t>
            </a:r>
            <a:r>
              <a:rPr lang="en-US" altLang="zh-TW" dirty="0" smtClean="0">
                <a:solidFill>
                  <a:srgbClr val="FF0000"/>
                </a:solidFill>
              </a:rPr>
              <a:t>segment number, offset</a:t>
            </a:r>
            <a:r>
              <a:rPr lang="en-US" altLang="zh-TW" dirty="0" smtClean="0"/>
              <a:t>)</a:t>
            </a:r>
          </a:p>
          <a:p>
            <a:r>
              <a:rPr lang="en-US" altLang="zh-TW" i="1" dirty="0" smtClean="0">
                <a:solidFill>
                  <a:srgbClr val="FFC000"/>
                </a:solidFill>
              </a:rPr>
              <a:t>Segment table</a:t>
            </a:r>
          </a:p>
          <a:p>
            <a:pPr lvl="1">
              <a:buNone/>
            </a:pPr>
            <a:r>
              <a:rPr lang="en-US" altLang="zh-TW" dirty="0" smtClean="0"/>
              <a:t>			(</a:t>
            </a:r>
            <a:r>
              <a:rPr lang="en-US" altLang="zh-TW" dirty="0" smtClean="0">
                <a:solidFill>
                  <a:srgbClr val="FF0000"/>
                </a:solidFill>
              </a:rPr>
              <a:t>base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limit</a:t>
            </a:r>
            <a:r>
              <a:rPr lang="en-US" altLang="zh-TW" dirty="0" smtClean="0"/>
              <a:t>)</a:t>
            </a:r>
          </a:p>
          <a:p>
            <a:r>
              <a:rPr lang="en-US" altLang="zh-TW" i="1" dirty="0" smtClean="0">
                <a:solidFill>
                  <a:schemeClr val="accent2"/>
                </a:solidFill>
              </a:rPr>
              <a:t>Segment-table base register</a:t>
            </a:r>
            <a:r>
              <a:rPr lang="en-US" altLang="zh-TW" dirty="0" smtClean="0"/>
              <a:t> (STBR)</a:t>
            </a:r>
          </a:p>
          <a:p>
            <a:r>
              <a:rPr lang="en-US" altLang="zh-TW" i="1" dirty="0" smtClean="0">
                <a:solidFill>
                  <a:schemeClr val="accent2"/>
                </a:solidFill>
              </a:rPr>
              <a:t>Segment-table length register</a:t>
            </a:r>
            <a:r>
              <a:rPr lang="en-US" altLang="zh-TW" dirty="0" smtClean="0"/>
              <a:t> (STLR)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segment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65212" y="1865313"/>
            <a:ext cx="1198563" cy="919162"/>
          </a:xfrm>
          <a:prstGeom prst="rect">
            <a:avLst/>
          </a:prstGeom>
          <a:solidFill>
            <a:srgbClr val="DDDDDD"/>
          </a:solidFill>
          <a:ln w="15875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pPr algn="l"/>
            <a:r>
              <a:rPr lang="en-US" sz="1400" b="1"/>
              <a:t>editor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79675" y="2055813"/>
            <a:ext cx="984250" cy="622300"/>
          </a:xfrm>
          <a:prstGeom prst="rect">
            <a:avLst/>
          </a:prstGeom>
          <a:solidFill>
            <a:srgbClr val="DDDDDD"/>
          </a:solidFill>
          <a:ln w="15875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pPr algn="l"/>
            <a:r>
              <a:rPr lang="en-US" sz="1400" b="1"/>
              <a:t>data 1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65212" y="2763838"/>
            <a:ext cx="1250950" cy="366712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segment 0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438400" y="2651125"/>
            <a:ext cx="1250950" cy="366713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segment 1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946150" y="3441700"/>
            <a:ext cx="2697162" cy="701675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logical address space </a:t>
            </a:r>
          </a:p>
          <a:p>
            <a:r>
              <a:rPr lang="en-US" sz="2000"/>
              <a:t>process P</a:t>
            </a:r>
            <a:r>
              <a:rPr lang="en-US" sz="2000" baseline="-25000"/>
              <a:t>1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860425" y="1616075"/>
            <a:ext cx="2878137" cy="1816100"/>
          </a:xfrm>
          <a:prstGeom prst="roundRect">
            <a:avLst>
              <a:gd name="adj" fmla="val 16667"/>
            </a:avLst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089025" y="4649788"/>
            <a:ext cx="1198562" cy="919162"/>
          </a:xfrm>
          <a:prstGeom prst="rect">
            <a:avLst/>
          </a:prstGeom>
          <a:solidFill>
            <a:srgbClr val="DDDDDD"/>
          </a:solidFill>
          <a:ln w="15875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pPr algn="l"/>
            <a:r>
              <a:rPr lang="en-US" sz="1400" b="1"/>
              <a:t>editor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503487" y="4840288"/>
            <a:ext cx="984250" cy="622300"/>
          </a:xfrm>
          <a:prstGeom prst="rect">
            <a:avLst/>
          </a:prstGeom>
          <a:solidFill>
            <a:srgbClr val="DDDDDD"/>
          </a:solidFill>
          <a:ln w="15875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pPr algn="l"/>
            <a:r>
              <a:rPr lang="en-US" sz="1400" b="1"/>
              <a:t>data 2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089025" y="5548313"/>
            <a:ext cx="1250950" cy="366712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segment 0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462212" y="5435600"/>
            <a:ext cx="1250950" cy="366713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segment 1</a:t>
            </a: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884237" y="4400550"/>
            <a:ext cx="2938463" cy="1816100"/>
          </a:xfrm>
          <a:prstGeom prst="roundRect">
            <a:avLst>
              <a:gd name="adj" fmla="val 16667"/>
            </a:avLst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" name="Group 15"/>
          <p:cNvGraphicFramePr>
            <a:graphicFrameLocks noGrp="1"/>
          </p:cNvGraphicFramePr>
          <p:nvPr/>
        </p:nvGraphicFramePr>
        <p:xfrm>
          <a:off x="3922712" y="1797050"/>
          <a:ext cx="2217738" cy="1005840"/>
        </p:xfrm>
        <a:graphic>
          <a:graphicData uri="http://schemas.openxmlformats.org/drawingml/2006/table">
            <a:tbl>
              <a:tblPr/>
              <a:tblGrid>
                <a:gridCol w="465138"/>
                <a:gridCol w="877887"/>
                <a:gridCol w="874713"/>
              </a:tblGrid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de-D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limit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base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25286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43062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4425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68348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 Box 37"/>
          <p:cNvSpPr txBox="1">
            <a:spLocks noChangeArrowheads="1"/>
          </p:cNvSpPr>
          <p:nvPr/>
        </p:nvSpPr>
        <p:spPr bwMode="auto">
          <a:xfrm>
            <a:off x="4454525" y="2906713"/>
            <a:ext cx="1682750" cy="64135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segment table </a:t>
            </a:r>
          </a:p>
          <a:p>
            <a:r>
              <a:rPr lang="en-US" dirty="0"/>
              <a:t>process P</a:t>
            </a:r>
            <a:r>
              <a:rPr lang="en-US" baseline="-25000" dirty="0"/>
              <a:t>1</a:t>
            </a:r>
          </a:p>
        </p:txBody>
      </p:sp>
      <p:graphicFrame>
        <p:nvGraphicFramePr>
          <p:cNvPr id="18" name="Group 38"/>
          <p:cNvGraphicFramePr>
            <a:graphicFrameLocks noGrp="1"/>
          </p:cNvGraphicFramePr>
          <p:nvPr/>
        </p:nvGraphicFramePr>
        <p:xfrm>
          <a:off x="3933825" y="4675188"/>
          <a:ext cx="2217737" cy="1005840"/>
        </p:xfrm>
        <a:graphic>
          <a:graphicData uri="http://schemas.openxmlformats.org/drawingml/2006/table">
            <a:tbl>
              <a:tblPr/>
              <a:tblGrid>
                <a:gridCol w="465137"/>
                <a:gridCol w="877888"/>
                <a:gridCol w="874712"/>
              </a:tblGrid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de-DE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limit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base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25286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43062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8850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90003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Text Box 60"/>
          <p:cNvSpPr txBox="1">
            <a:spLocks noChangeArrowheads="1"/>
          </p:cNvSpPr>
          <p:nvPr/>
        </p:nvSpPr>
        <p:spPr bwMode="auto">
          <a:xfrm>
            <a:off x="4435475" y="5773738"/>
            <a:ext cx="1682750" cy="641350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segment table </a:t>
            </a:r>
          </a:p>
          <a:p>
            <a:r>
              <a:rPr lang="en-US"/>
              <a:t>process P</a:t>
            </a:r>
            <a:r>
              <a:rPr lang="en-US" baseline="-25000"/>
              <a:t>2</a:t>
            </a:r>
          </a:p>
        </p:txBody>
      </p:sp>
      <p:graphicFrame>
        <p:nvGraphicFramePr>
          <p:cNvPr id="20" name="Group 61"/>
          <p:cNvGraphicFramePr>
            <a:graphicFrameLocks noGrp="1"/>
          </p:cNvGraphicFramePr>
          <p:nvPr/>
        </p:nvGraphicFramePr>
        <p:xfrm>
          <a:off x="7607300" y="1447800"/>
          <a:ext cx="1414462" cy="4867277"/>
        </p:xfrm>
        <a:graphic>
          <a:graphicData uri="http://schemas.openxmlformats.org/drawingml/2006/table">
            <a:tbl>
              <a:tblPr/>
              <a:tblGrid>
                <a:gridCol w="1414462"/>
              </a:tblGrid>
              <a:tr h="582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2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editor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data 1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data 2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 Box 77"/>
          <p:cNvSpPr txBox="1">
            <a:spLocks noChangeArrowheads="1"/>
          </p:cNvSpPr>
          <p:nvPr/>
        </p:nvSpPr>
        <p:spPr bwMode="auto">
          <a:xfrm>
            <a:off x="7054850" y="6396038"/>
            <a:ext cx="208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>
                <a:latin typeface="Helvetica" pitchFamily="34" charset="0"/>
                <a:ea typeface="新細明體" pitchFamily="18" charset="-120"/>
              </a:rPr>
              <a:t>physical memory</a:t>
            </a:r>
          </a:p>
        </p:txBody>
      </p:sp>
      <p:sp>
        <p:nvSpPr>
          <p:cNvPr id="22" name="Text Box 78"/>
          <p:cNvSpPr txBox="1">
            <a:spLocks noChangeArrowheads="1"/>
          </p:cNvSpPr>
          <p:nvPr/>
        </p:nvSpPr>
        <p:spPr bwMode="auto">
          <a:xfrm>
            <a:off x="6767512" y="1962150"/>
            <a:ext cx="819150" cy="366713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43062</a:t>
            </a:r>
          </a:p>
        </p:txBody>
      </p:sp>
      <p:sp>
        <p:nvSpPr>
          <p:cNvPr id="23" name="Rectangle 79"/>
          <p:cNvSpPr>
            <a:spLocks noChangeArrowheads="1"/>
          </p:cNvSpPr>
          <p:nvPr/>
        </p:nvSpPr>
        <p:spPr bwMode="auto">
          <a:xfrm>
            <a:off x="6789737" y="3892550"/>
            <a:ext cx="819150" cy="366713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72773</a:t>
            </a:r>
          </a:p>
        </p:txBody>
      </p:sp>
      <p:sp>
        <p:nvSpPr>
          <p:cNvPr id="24" name="Rectangle 80"/>
          <p:cNvSpPr>
            <a:spLocks noChangeArrowheads="1"/>
          </p:cNvSpPr>
          <p:nvPr/>
        </p:nvSpPr>
        <p:spPr bwMode="auto">
          <a:xfrm>
            <a:off x="6773862" y="3548063"/>
            <a:ext cx="819150" cy="366712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68348</a:t>
            </a:r>
          </a:p>
        </p:txBody>
      </p:sp>
      <p:sp>
        <p:nvSpPr>
          <p:cNvPr id="25" name="Rectangle 81"/>
          <p:cNvSpPr>
            <a:spLocks noChangeArrowheads="1"/>
          </p:cNvSpPr>
          <p:nvPr/>
        </p:nvSpPr>
        <p:spPr bwMode="auto">
          <a:xfrm>
            <a:off x="6778625" y="4883150"/>
            <a:ext cx="819150" cy="366713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90003</a:t>
            </a:r>
          </a:p>
        </p:txBody>
      </p:sp>
      <p:sp>
        <p:nvSpPr>
          <p:cNvPr id="26" name="Rectangle 82"/>
          <p:cNvSpPr>
            <a:spLocks noChangeArrowheads="1"/>
          </p:cNvSpPr>
          <p:nvPr/>
        </p:nvSpPr>
        <p:spPr bwMode="auto">
          <a:xfrm>
            <a:off x="6764337" y="5600700"/>
            <a:ext cx="819150" cy="366713"/>
          </a:xfrm>
          <a:prstGeom prst="rect">
            <a:avLst/>
          </a:prstGeom>
          <a:noFill/>
          <a:ln w="1587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98853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with 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524000"/>
            <a:ext cx="7498080" cy="4800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000" dirty="0" smtClean="0"/>
              <a:t>A segment is too large ???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=&gt; Paging the segment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000" dirty="0" smtClean="0"/>
              <a:t>A process :</a:t>
            </a:r>
          </a:p>
          <a:p>
            <a:pPr lvl="1"/>
            <a:r>
              <a:rPr lang="en-US" sz="2600" dirty="0" smtClean="0"/>
              <a:t>A segment table</a:t>
            </a:r>
          </a:p>
          <a:p>
            <a:pPr lvl="1"/>
            <a:r>
              <a:rPr lang="en-US" sz="2600" dirty="0" smtClean="0"/>
              <a:t>A page table for each segment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Logical address </a:t>
            </a:r>
          </a:p>
          <a:p>
            <a:pPr lvl="1"/>
            <a:r>
              <a:rPr lang="en-US" sz="2600" i="1" dirty="0" smtClean="0">
                <a:solidFill>
                  <a:schemeClr val="accent2"/>
                </a:solidFill>
              </a:rPr>
              <a:t>segment number</a:t>
            </a:r>
            <a:endParaRPr lang="en-US" sz="2600" dirty="0" smtClean="0"/>
          </a:p>
          <a:p>
            <a:pPr lvl="1"/>
            <a:r>
              <a:rPr lang="en-US" sz="2600" i="1" dirty="0" smtClean="0">
                <a:solidFill>
                  <a:schemeClr val="accent2"/>
                </a:solidFill>
              </a:rPr>
              <a:t>page number</a:t>
            </a:r>
            <a:endParaRPr lang="en-US" sz="2600" dirty="0" smtClean="0"/>
          </a:p>
          <a:p>
            <a:pPr lvl="1"/>
            <a:r>
              <a:rPr lang="en-US" sz="2600" i="1" dirty="0" smtClean="0">
                <a:solidFill>
                  <a:schemeClr val="accent2"/>
                </a:solidFill>
              </a:rPr>
              <a:t>offset</a:t>
            </a:r>
            <a:endParaRPr lang="en-US" sz="2600" dirty="0" smtClean="0"/>
          </a:p>
          <a:p>
            <a:pPr>
              <a:buNone/>
            </a:pP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4191000" y="4267200"/>
          <a:ext cx="4874447" cy="2362200"/>
        </p:xfrm>
        <a:graphic>
          <a:graphicData uri="http://schemas.openxmlformats.org/presentationml/2006/ole">
            <p:oleObj spid="_x0000_s1026" name="Artwork" r:id="rId3" imgW="4657143" imgH="22577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Content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 smtClean="0">
                <a:solidFill>
                  <a:srgbClr val="FF0000"/>
                </a:solidFill>
              </a:rPr>
              <a:t>Replacement policy</a:t>
            </a:r>
          </a:p>
          <a:p>
            <a:pPr algn="just"/>
            <a:r>
              <a:rPr lang="en-US" sz="4000" dirty="0" smtClean="0"/>
              <a:t>Segmentation</a:t>
            </a:r>
          </a:p>
          <a:p>
            <a:pPr algn="just"/>
            <a:r>
              <a:rPr lang="en-US" sz="4000" dirty="0" smtClean="0"/>
              <a:t>Protection</a:t>
            </a:r>
          </a:p>
          <a:p>
            <a:pPr algn="just"/>
            <a:endParaRPr lang="vi-VN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C777-DED6-4916-BB13-0EBE70574692}" type="datetime1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Content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 smtClean="0"/>
              <a:t>Replacement policy</a:t>
            </a:r>
          </a:p>
          <a:p>
            <a:pPr algn="just"/>
            <a:r>
              <a:rPr lang="en-US" sz="4000" dirty="0" smtClean="0"/>
              <a:t>Segmentation</a:t>
            </a:r>
          </a:p>
          <a:p>
            <a:pPr algn="just"/>
            <a:r>
              <a:rPr lang="en-US" sz="4000" dirty="0" smtClean="0">
                <a:solidFill>
                  <a:srgbClr val="FF0000"/>
                </a:solidFill>
              </a:rPr>
              <a:t>Protection</a:t>
            </a:r>
          </a:p>
          <a:p>
            <a:pPr algn="just"/>
            <a:endParaRPr lang="vi-VN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C777-DED6-4916-BB13-0EBE70574692}" type="datetime1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35608" y="1447800"/>
            <a:ext cx="5650992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Earliest machines did not have the concept of protection and address translation</a:t>
            </a:r>
          </a:p>
          <a:p>
            <a:pPr lvl="1"/>
            <a:r>
              <a:rPr lang="en-US" dirty="0" smtClean="0"/>
              <a:t>no need - single process, single user </a:t>
            </a:r>
            <a:endParaRPr lang="en-US" sz="2900" dirty="0" smtClean="0"/>
          </a:p>
          <a:p>
            <a:pPr lvl="1"/>
            <a:r>
              <a:rPr lang="en-US" dirty="0" smtClean="0"/>
              <a:t>programs operated on physical addresses directly cannot support multitasking protection</a:t>
            </a:r>
          </a:p>
          <a:p>
            <a:endParaRPr lang="en-US" dirty="0" smtClean="0"/>
          </a:p>
          <a:p>
            <a:r>
              <a:rPr lang="en-US" dirty="0" smtClean="0"/>
              <a:t>Multitasking</a:t>
            </a:r>
          </a:p>
          <a:p>
            <a:pPr lvl="1"/>
            <a:r>
              <a:rPr lang="en-US" dirty="0" smtClean="0"/>
              <a:t>give each process a non-overlapping, contiguous physical memory region</a:t>
            </a:r>
          </a:p>
          <a:p>
            <a:pPr lvl="1"/>
            <a:r>
              <a:rPr lang="en-US" dirty="0" smtClean="0"/>
              <a:t>everything belonging to a process must fit in that region</a:t>
            </a:r>
          </a:p>
          <a:p>
            <a:pPr lvl="1"/>
            <a:r>
              <a:rPr lang="en-US" dirty="0" smtClean="0"/>
              <a:t>how do you keep one process from reading or trashing another process’ data?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1752600"/>
            <a:ext cx="21145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Protection –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905000"/>
            <a:ext cx="73152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Memory Protection is a way to control memory access rights on a computer (</a:t>
            </a:r>
            <a:r>
              <a:rPr lang="en-US" dirty="0" err="1" smtClean="0"/>
              <a:t>wikipedia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The main purpose is to prevent a process from accessing memory that has not been allocated to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Protection – VM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447800"/>
            <a:ext cx="7467600" cy="4800600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" y="1524000"/>
            <a:ext cx="7315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 Protection – VM System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Each program</a:t>
            </a:r>
          </a:p>
          <a:p>
            <a:pPr lvl="1"/>
            <a:r>
              <a:rPr lang="en-US" sz="2100" dirty="0" smtClean="0"/>
              <a:t>Own virtual address space</a:t>
            </a:r>
          </a:p>
          <a:p>
            <a:pPr lvl="1"/>
            <a:r>
              <a:rPr lang="en-US" dirty="0" smtClean="0"/>
              <a:t>Physical address space shared between all of the programs running on the system</a:t>
            </a:r>
          </a:p>
          <a:p>
            <a:pPr lvl="1"/>
            <a:r>
              <a:rPr lang="en-US" sz="2100" dirty="0" smtClean="0"/>
              <a:t>The address translation program map onto different physical page frames and different locations on the magnetic or other media</a:t>
            </a:r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Protection – VM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VM as a tool to support multiprogramming</a:t>
            </a:r>
          </a:p>
          <a:p>
            <a:pPr lvl="1"/>
            <a:r>
              <a:rPr lang="en-US" dirty="0" smtClean="0"/>
              <a:t>To allow programs to use more memory than is provided in the system’s main memory</a:t>
            </a:r>
          </a:p>
          <a:p>
            <a:pPr lvl="1"/>
            <a:r>
              <a:rPr lang="en-US" dirty="0" smtClean="0"/>
              <a:t>Provide protection between programs and to allow automatic swapping of each program’s data between the main memory and disk on a context switch extremely valuable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protection – VM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Using context switching and changing the page table on switching from executing one program to executing another</a:t>
            </a:r>
          </a:p>
          <a:p>
            <a:pPr lvl="1"/>
            <a:r>
              <a:rPr lang="en-US" dirty="0" smtClean="0"/>
              <a:t>Advantages:</a:t>
            </a:r>
          </a:p>
          <a:p>
            <a:pPr lvl="2"/>
            <a:r>
              <a:rPr lang="en-US" dirty="0" smtClean="0"/>
              <a:t> Prevents programs from accessing each other’s data because any </a:t>
            </a:r>
          </a:p>
          <a:p>
            <a:pPr lvl="2">
              <a:buNone/>
            </a:pPr>
            <a:r>
              <a:rPr lang="en-US" dirty="0" smtClean="0"/>
              <a:t>    virtual address that a program references will be translated into a physical address belonging to it</a:t>
            </a:r>
          </a:p>
          <a:p>
            <a:pPr lvl="2"/>
            <a:r>
              <a:rPr lang="en-US" dirty="0" smtClean="0"/>
              <a:t>A program can create and use addresses in its own virtual address space without interference from other programs</a:t>
            </a:r>
          </a:p>
          <a:p>
            <a:pPr lvl="1"/>
            <a:r>
              <a:rPr lang="en-US" dirty="0" smtClean="0"/>
              <a:t>Disadvantages:</a:t>
            </a:r>
          </a:p>
          <a:p>
            <a:pPr lvl="2"/>
            <a:r>
              <a:rPr lang="en-US" dirty="0" smtClean="0"/>
              <a:t>needs to change the page table that it uses, and to invalidate any address translations in the TLB</a:t>
            </a:r>
          </a:p>
          <a:p>
            <a:pPr lvl="2"/>
            <a:r>
              <a:rPr lang="en-US" dirty="0" smtClean="0"/>
              <a:t>the new program would use the old program’s virtual-physical address mapping, and be able to access the old program’s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protection – VM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 smtClean="0"/>
              <a:t>Disadvantages (cont):</a:t>
            </a:r>
          </a:p>
          <a:p>
            <a:pPr lvl="2"/>
            <a:r>
              <a:rPr lang="en-US" dirty="0" smtClean="0"/>
              <a:t>Context switch increases the overhead</a:t>
            </a:r>
          </a:p>
          <a:p>
            <a:pPr lvl="2"/>
            <a:r>
              <a:rPr lang="en-US" dirty="0" smtClean="0"/>
              <a:t>Time required to invalidate the TLB</a:t>
            </a:r>
          </a:p>
          <a:p>
            <a:pPr lvl="2"/>
            <a:r>
              <a:rPr lang="en-US" dirty="0" smtClean="0"/>
              <a:t>Change the page table</a:t>
            </a:r>
          </a:p>
          <a:p>
            <a:pPr lvl="2"/>
            <a:r>
              <a:rPr lang="en-US" dirty="0" smtClean="0"/>
              <a:t>New program will take a large number of TLB misses as it starts executing with an empty TLB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Protection - 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Protection on page virtual memory</a:t>
            </a:r>
          </a:p>
          <a:p>
            <a:pPr lvl="1"/>
            <a:r>
              <a:rPr lang="en-US" dirty="0" smtClean="0"/>
              <a:t>Each page can be made to reside in any location of the physical memory, or be flagged as being protected.</a:t>
            </a:r>
          </a:p>
          <a:p>
            <a:pPr lvl="1"/>
            <a:r>
              <a:rPr lang="en-US" dirty="0" smtClean="0"/>
              <a:t>Each process was allocated a page to run</a:t>
            </a:r>
          </a:p>
          <a:p>
            <a:pPr lvl="1"/>
            <a:r>
              <a:rPr lang="en-US" dirty="0" smtClean="0"/>
              <a:t>By  such design, it is impossible for an application to access a page that has not been explicitly allocated to it</a:t>
            </a:r>
          </a:p>
          <a:p>
            <a:pPr lvl="1"/>
            <a:r>
              <a:rPr lang="en-US" dirty="0" smtClean="0"/>
              <a:t>When a process point to unallocated for that process will cause an page fault and OS will decide whether the rest process will be loaded and executed or not.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segment has a length and set of permissions associated </a:t>
            </a:r>
            <a:r>
              <a:rPr lang="en-US" dirty="0" smtClean="0"/>
              <a:t>with it</a:t>
            </a:r>
          </a:p>
          <a:p>
            <a:r>
              <a:rPr lang="en-US" dirty="0"/>
              <a:t>A process is only allowed to make a reference into a </a:t>
            </a:r>
            <a:r>
              <a:rPr lang="en-US" dirty="0" smtClean="0"/>
              <a:t>segment: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type </a:t>
            </a:r>
            <a:r>
              <a:rPr lang="en-US" dirty="0"/>
              <a:t>of reference is allowed by the </a:t>
            </a:r>
            <a:r>
              <a:rPr lang="en-US" dirty="0" smtClean="0"/>
              <a:t>permissions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offset within the segment is within the range specified by the </a:t>
            </a:r>
            <a:r>
              <a:rPr lang="en-US" dirty="0" smtClean="0"/>
              <a:t>length </a:t>
            </a:r>
            <a:r>
              <a:rPr lang="en-US" dirty="0"/>
              <a:t>of the segment </a:t>
            </a:r>
          </a:p>
          <a:p>
            <a:r>
              <a:rPr lang="en-US" dirty="0"/>
              <a:t>Segments may also have a flag indicating whether the </a:t>
            </a:r>
            <a:r>
              <a:rPr lang="en-US" dirty="0" smtClean="0"/>
              <a:t>segment </a:t>
            </a:r>
            <a:r>
              <a:rPr lang="en-US" dirty="0"/>
              <a:t>is present in main memory or </a:t>
            </a:r>
            <a:r>
              <a:rPr lang="en-US" dirty="0" smtClean="0"/>
              <a:t>not</a:t>
            </a:r>
          </a:p>
          <a:p>
            <a:r>
              <a:rPr lang="en-US" dirty="0"/>
              <a:t>segment is accessed that is not present in main memory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An </a:t>
            </a:r>
            <a:r>
              <a:rPr lang="en-US" dirty="0"/>
              <a:t>exception is raised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The </a:t>
            </a:r>
            <a:r>
              <a:rPr lang="en-US" dirty="0"/>
              <a:t>operating system will read the segment into memory from </a:t>
            </a:r>
            <a:r>
              <a:rPr lang="en-US" dirty="0" smtClean="0"/>
              <a:t>secondary </a:t>
            </a:r>
            <a:r>
              <a:rPr lang="en-US" dirty="0"/>
              <a:t>storage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 Memory Protection – Using Segmentation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78528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+mn-lt"/>
              </a:rPr>
              <a:t>Replacement Policy</a:t>
            </a:r>
            <a:endParaRPr lang="vi-V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209800"/>
            <a:ext cx="7772400" cy="1905000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Paging mechanism</a:t>
            </a:r>
          </a:p>
          <a:p>
            <a:pPr algn="just"/>
            <a:r>
              <a:rPr lang="en-US" sz="3200" dirty="0" smtClean="0"/>
              <a:t>Page replacement algorithms</a:t>
            </a:r>
          </a:p>
          <a:p>
            <a:pPr algn="just"/>
            <a:r>
              <a:rPr lang="en-US" sz="3200" dirty="0" smtClean="0"/>
              <a:t>Translation lookaside buffer</a:t>
            </a:r>
            <a:endParaRPr lang="vi-V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353-83B9-4841-87F0-025D6714237C}" type="datetime1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Logical address is a pair (segment number , offset)</a:t>
            </a:r>
          </a:p>
          <a:p>
            <a:r>
              <a:rPr lang="en-US" dirty="0" smtClean="0"/>
              <a:t>Segment </a:t>
            </a:r>
            <a:r>
              <a:rPr lang="en-US" dirty="0"/>
              <a:t>table: Including entries, each one describes </a:t>
            </a:r>
            <a:r>
              <a:rPr lang="en-US" dirty="0" smtClean="0"/>
              <a:t>one </a:t>
            </a:r>
            <a:r>
              <a:rPr lang="en-US" dirty="0"/>
              <a:t>segment and contain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Limit</a:t>
            </a:r>
            <a:r>
              <a:rPr lang="en-US" dirty="0"/>
              <a:t>: size of segment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Base</a:t>
            </a:r>
            <a:r>
              <a:rPr lang="en-US" dirty="0"/>
              <a:t>: beginning address of segment in the memory</a:t>
            </a:r>
          </a:p>
          <a:p>
            <a:r>
              <a:rPr lang="en-US" dirty="0" smtClean="0"/>
              <a:t>Segment-table </a:t>
            </a:r>
            <a:r>
              <a:rPr lang="en-US" dirty="0"/>
              <a:t>base register (STBR): point to segment </a:t>
            </a:r>
            <a:r>
              <a:rPr lang="en-US" dirty="0" smtClean="0"/>
              <a:t>table </a:t>
            </a:r>
            <a:endParaRPr lang="en-US" dirty="0"/>
          </a:p>
          <a:p>
            <a:r>
              <a:rPr lang="en-US" dirty="0" smtClean="0"/>
              <a:t>Segment-table </a:t>
            </a:r>
            <a:r>
              <a:rPr lang="en-US" dirty="0"/>
              <a:t>length register (STLR): number of </a:t>
            </a:r>
            <a:r>
              <a:rPr lang="en-US" dirty="0" smtClean="0"/>
              <a:t>segments </a:t>
            </a:r>
            <a:r>
              <a:rPr lang="en-US" dirty="0"/>
              <a:t>on one program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Virtual Memory Protection – Using Segmentation</a:t>
            </a:r>
          </a:p>
        </p:txBody>
      </p:sp>
    </p:spTree>
    <p:extLst>
      <p:ext uri="{BB962C8B-B14F-4D97-AF65-F5344CB8AC3E}">
        <p14:creationId xmlns=""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Virtual Memory Protection – Using Segmentation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34662" y="1918952"/>
            <a:ext cx="3187522" cy="42629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6453" y="1970902"/>
            <a:ext cx="1432775" cy="1105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Procedure </a:t>
            </a:r>
          </a:p>
          <a:p>
            <a:pPr algn="ctr"/>
            <a:r>
              <a:rPr lang="en-US" dirty="0" smtClean="0"/>
              <a:t>Segment 0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02664" y="4662688"/>
            <a:ext cx="1432775" cy="1105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smtClean="0"/>
              <a:t>Segment 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873876" y="3350111"/>
            <a:ext cx="1561563" cy="1105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Symbol table </a:t>
            </a:r>
          </a:p>
          <a:p>
            <a:pPr algn="ctr"/>
            <a:r>
              <a:rPr lang="en-US" dirty="0" smtClean="0"/>
              <a:t>Segment 4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81159" y="4248954"/>
            <a:ext cx="1432775" cy="1105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</a:t>
            </a:r>
          </a:p>
          <a:p>
            <a:pPr algn="ctr"/>
            <a:r>
              <a:rPr lang="en-US" dirty="0" smtClean="0"/>
              <a:t>Segment 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22841" y="6316213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ogical </a:t>
            </a:r>
            <a:r>
              <a:rPr lang="en-US" dirty="0"/>
              <a:t>address space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29139" y="5991349"/>
            <a:ext cx="1432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Segment table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24165233"/>
              </p:ext>
            </p:extLst>
          </p:nvPr>
        </p:nvGraphicFramePr>
        <p:xfrm>
          <a:off x="3805055" y="1969717"/>
          <a:ext cx="2390640" cy="3692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880"/>
                <a:gridCol w="796880"/>
                <a:gridCol w="796880"/>
              </a:tblGrid>
              <a:tr h="5264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  <a:endParaRPr lang="en-US" dirty="0"/>
                    </a:p>
                  </a:txBody>
                  <a:tcPr marL="68580" marR="68580"/>
                </a:tc>
              </a:tr>
              <a:tr h="633208">
                <a:tc>
                  <a:txBody>
                    <a:bodyPr/>
                    <a:lstStyle/>
                    <a:p>
                      <a:r>
                        <a:rPr lang="en-US" dirty="0" smtClean="0"/>
                        <a:t>s0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1400</a:t>
                      </a:r>
                      <a:endParaRPr lang="en-US" dirty="0"/>
                    </a:p>
                  </a:txBody>
                  <a:tcPr marL="68580" marR="68580"/>
                </a:tc>
              </a:tr>
              <a:tr h="633208"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6300</a:t>
                      </a:r>
                      <a:endParaRPr lang="en-US" dirty="0"/>
                    </a:p>
                  </a:txBody>
                  <a:tcPr marL="68580" marR="68580"/>
                </a:tc>
              </a:tr>
              <a:tr h="633208">
                <a:tc>
                  <a:txBody>
                    <a:bodyPr/>
                    <a:lstStyle/>
                    <a:p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4300</a:t>
                      </a:r>
                      <a:endParaRPr lang="en-US" dirty="0"/>
                    </a:p>
                  </a:txBody>
                  <a:tcPr marL="68580" marR="68580"/>
                </a:tc>
              </a:tr>
              <a:tr h="633208"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3200</a:t>
                      </a:r>
                      <a:endParaRPr lang="en-US" dirty="0"/>
                    </a:p>
                  </a:txBody>
                  <a:tcPr marL="68580" marR="68580"/>
                </a:tc>
              </a:tr>
              <a:tr h="633208">
                <a:tc>
                  <a:txBody>
                    <a:bodyPr/>
                    <a:lstStyle/>
                    <a:p>
                      <a:r>
                        <a:rPr lang="en-US" dirty="0" smtClean="0"/>
                        <a:t>s4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4700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88970748"/>
              </p:ext>
            </p:extLst>
          </p:nvPr>
        </p:nvGraphicFramePr>
        <p:xfrm>
          <a:off x="6797898" y="1754752"/>
          <a:ext cx="1499317" cy="4236596"/>
        </p:xfrm>
        <a:graphic>
          <a:graphicData uri="http://schemas.openxmlformats.org/drawingml/2006/table">
            <a:tbl>
              <a:tblPr firstRow="1" bandRow="1"/>
              <a:tblGrid>
                <a:gridCol w="1499317"/>
              </a:tblGrid>
              <a:tr h="605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Procedure </a:t>
                      </a:r>
                      <a:endParaRPr lang="en-US" dirty="0"/>
                    </a:p>
                  </a:txBody>
                  <a:tcPr marL="68580" marR="68580"/>
                </a:tc>
              </a:tr>
              <a:tr h="60522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/>
                </a:tc>
              </a:tr>
              <a:tr h="605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 </a:t>
                      </a:r>
                      <a:endParaRPr lang="en-US" dirty="0"/>
                    </a:p>
                  </a:txBody>
                  <a:tcPr marL="68580" marR="68580"/>
                </a:tc>
              </a:tr>
              <a:tr h="605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Main </a:t>
                      </a:r>
                      <a:endParaRPr lang="en-US" dirty="0"/>
                    </a:p>
                  </a:txBody>
                  <a:tcPr marL="68580" marR="68580"/>
                </a:tc>
              </a:tr>
              <a:tr h="605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 table </a:t>
                      </a:r>
                      <a:endParaRPr lang="en-US" dirty="0"/>
                    </a:p>
                  </a:txBody>
                  <a:tcPr marL="68580" marR="68580"/>
                </a:tc>
              </a:tr>
              <a:tr h="60522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/>
                </a:tc>
              </a:tr>
              <a:tr h="6052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Function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6723011" y="6181580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hysical </a:t>
            </a:r>
            <a:r>
              <a:rPr lang="en-US" dirty="0"/>
              <a:t>memory space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20496" y="1734285"/>
            <a:ext cx="6463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1400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20496" y="2235598"/>
            <a:ext cx="6463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33454" y="2794135"/>
            <a:ext cx="6463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3200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33454" y="3401459"/>
            <a:ext cx="6463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4300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17435" y="4028523"/>
            <a:ext cx="6463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4700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33454" y="4617005"/>
            <a:ext cx="6463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700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33454" y="5215405"/>
            <a:ext cx="6463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6300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028422" y="2037535"/>
            <a:ext cx="1561563" cy="1105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</a:p>
          <a:p>
            <a:pPr algn="ctr"/>
            <a:r>
              <a:rPr lang="en-US" dirty="0" smtClean="0"/>
              <a:t>Segment 3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7260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Virtual Memory Protection – Using Segmentation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999" y="2695417"/>
            <a:ext cx="1035209" cy="13031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CPU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944791"/>
              </p:ext>
            </p:extLst>
          </p:nvPr>
        </p:nvGraphicFramePr>
        <p:xfrm>
          <a:off x="1717183" y="3128015"/>
          <a:ext cx="1605568" cy="457200"/>
        </p:xfrm>
        <a:graphic>
          <a:graphicData uri="http://schemas.openxmlformats.org/drawingml/2006/table">
            <a:tbl>
              <a:tblPr firstRow="1" bandRow="1"/>
              <a:tblGrid>
                <a:gridCol w="802784"/>
                <a:gridCol w="802784"/>
              </a:tblGrid>
              <a:tr h="3492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endParaRPr lang="en-US" sz="2400" dirty="0"/>
                    </a:p>
                  </a:txBody>
                  <a:tcPr marL="68580" marR="6858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 marL="68580" marR="6858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38505098"/>
              </p:ext>
            </p:extLst>
          </p:nvPr>
        </p:nvGraphicFramePr>
        <p:xfrm>
          <a:off x="4112653" y="1672703"/>
          <a:ext cx="1612286" cy="1739989"/>
        </p:xfrm>
        <a:graphic>
          <a:graphicData uri="http://schemas.openxmlformats.org/drawingml/2006/table">
            <a:tbl>
              <a:tblPr firstRow="1" bandRow="1"/>
              <a:tblGrid>
                <a:gridCol w="806143"/>
                <a:gridCol w="806143"/>
              </a:tblGrid>
              <a:tr h="7259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507024">
                <a:tc>
                  <a:txBody>
                    <a:bodyPr/>
                    <a:lstStyle/>
                    <a:p>
                      <a:r>
                        <a:rPr lang="en-US" dirty="0" smtClean="0"/>
                        <a:t>Limit 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  <a:endParaRPr lang="en-US" dirty="0"/>
                    </a:p>
                  </a:txBody>
                  <a:tcPr marL="68580" marR="68580"/>
                </a:tc>
              </a:tr>
              <a:tr h="5070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7" name="Flowchart: Decision 6"/>
          <p:cNvSpPr/>
          <p:nvPr/>
        </p:nvSpPr>
        <p:spPr>
          <a:xfrm>
            <a:off x="3557089" y="4309384"/>
            <a:ext cx="1091485" cy="92727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&lt;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5564184" y="4244988"/>
            <a:ext cx="956257" cy="10560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7331299" y="3528812"/>
            <a:ext cx="1663614" cy="26201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Physical memory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989936" y="1706327"/>
            <a:ext cx="1693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Segment table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>
            <a:off x="3625543" y="1675654"/>
            <a:ext cx="347870" cy="76174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52800" y="1871861"/>
            <a:ext cx="31290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5" idx="1"/>
          </p:cNvCxnSpPr>
          <p:nvPr/>
        </p:nvCxnSpPr>
        <p:spPr>
          <a:xfrm>
            <a:off x="1272208" y="3347013"/>
            <a:ext cx="444975" cy="9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116753" y="4773022"/>
            <a:ext cx="444975" cy="9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2"/>
          </p:cNvCxnSpPr>
          <p:nvPr/>
        </p:nvCxnSpPr>
        <p:spPr>
          <a:xfrm flipV="1">
            <a:off x="4648574" y="4773021"/>
            <a:ext cx="915610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20440" y="4773020"/>
            <a:ext cx="9156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02831" y="5236662"/>
            <a:ext cx="0" cy="494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Explosion 2 25"/>
          <p:cNvSpPr/>
          <p:nvPr/>
        </p:nvSpPr>
        <p:spPr>
          <a:xfrm>
            <a:off x="2166731" y="5731566"/>
            <a:ext cx="3955774" cy="1126434"/>
          </a:xfrm>
          <a:prstGeom prst="irregularSeal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trap; addressing error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3116753" y="3528812"/>
            <a:ext cx="0" cy="12442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7" idx="0"/>
          </p:cNvCxnSpPr>
          <p:nvPr/>
        </p:nvCxnSpPr>
        <p:spPr>
          <a:xfrm>
            <a:off x="4102831" y="3356615"/>
            <a:ext cx="1" cy="952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033388" y="2075659"/>
            <a:ext cx="0" cy="10404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033388" y="2075659"/>
            <a:ext cx="14055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672558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Protection using combine page and segmentation </a:t>
            </a:r>
          </a:p>
          <a:p>
            <a:pPr lvl="1">
              <a:buFont typeface="Wingdings 2" pitchFamily="18" charset="2"/>
              <a:buChar char="P"/>
            </a:pPr>
            <a:r>
              <a:rPr lang="en-US" dirty="0" smtClean="0"/>
              <a:t>This the most common method to implement memory protection mechanism </a:t>
            </a:r>
          </a:p>
          <a:p>
            <a:pPr lvl="1">
              <a:buFont typeface="Wingdings 2" pitchFamily="18" charset="2"/>
              <a:buChar char="P"/>
            </a:pPr>
            <a:r>
              <a:rPr lang="en-US" dirty="0" smtClean="0"/>
              <a:t>This method will combine the power full of dynamic size of segmentation and the page virtual memory to load look up and load the data when page fault happen </a:t>
            </a:r>
          </a:p>
          <a:p>
            <a:pPr lvl="1">
              <a:buFont typeface="Wingdings 2" pitchFamily="18" charset="2"/>
              <a:buChar char="P"/>
            </a:pPr>
            <a:r>
              <a:rPr lang="en-US" dirty="0" smtClean="0"/>
              <a:t>Idea: paging segment so that the pages of segment will be loaded into discontinuous frames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MEMORY PROTECTION – COMBINE PAGE AND SEGMENTATION</a:t>
            </a:r>
            <a:endParaRPr lang="en-US" sz="3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There’re many ways to combine, one simple is: segmentation with paging </a:t>
            </a:r>
          </a:p>
          <a:p>
            <a:pPr lvl="1"/>
            <a:r>
              <a:rPr lang="en-US" dirty="0" smtClean="0"/>
              <a:t>Each process will be provided </a:t>
            </a:r>
          </a:p>
          <a:p>
            <a:pPr lvl="2">
              <a:buFont typeface="Wingdings 2" pitchFamily="18" charset="2"/>
              <a:buChar char="P"/>
            </a:pPr>
            <a:r>
              <a:rPr lang="en-US" dirty="0" smtClean="0"/>
              <a:t>Segment table </a:t>
            </a:r>
          </a:p>
          <a:p>
            <a:pPr lvl="2">
              <a:buFont typeface="Wingdings 2" pitchFamily="18" charset="2"/>
              <a:buChar char="P"/>
            </a:pPr>
            <a:r>
              <a:rPr lang="en-US" dirty="0" smtClean="0"/>
              <a:t>Multi page table: each segment has one page table </a:t>
            </a:r>
          </a:p>
          <a:p>
            <a:pPr lvl="1"/>
            <a:r>
              <a:rPr lang="en-US" dirty="0" smtClean="0"/>
              <a:t>One logic address, including: </a:t>
            </a:r>
          </a:p>
          <a:p>
            <a:pPr lvl="2">
              <a:buFont typeface="Wingdings 2" pitchFamily="18" charset="2"/>
              <a:buChar char="P"/>
            </a:pPr>
            <a:r>
              <a:rPr lang="en-US" dirty="0" smtClean="0"/>
              <a:t>Segment number: index of one item in the segment table, the item contains base address of the page table of this segment table </a:t>
            </a:r>
          </a:p>
          <a:p>
            <a:pPr lvl="2">
              <a:buFont typeface="Wingdings 2" pitchFamily="18" charset="2"/>
              <a:buChar char="P"/>
            </a:pPr>
            <a:r>
              <a:rPr lang="en-US" dirty="0" smtClean="0"/>
              <a:t>Page number: Index of one item in the page table, the item contains frame index in physical memory </a:t>
            </a:r>
          </a:p>
          <a:p>
            <a:pPr lvl="2">
              <a:buFont typeface="Wingdings 2" pitchFamily="18" charset="2"/>
              <a:buChar char="P"/>
            </a:pPr>
            <a:r>
              <a:rPr lang="en-US" dirty="0" smtClean="0"/>
              <a:t>Offset: Spacing of the above frame memory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MEMORY PROTECTION – COMBINE PAGE AND SEGMENTATION (CONT’D)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240536"/>
            <a:ext cx="7696200" cy="5410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MEMORY PROTECTION – COMBINE PAGE AND SEGMENTATION (CONT’D)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762000" y="1344930"/>
            <a:ext cx="7924799" cy="528313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MEMORY PROTECTION – COMBINE PAGE AND SEGMENTATION (CONT’D)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Segment base: physical address of the page table of segment </a:t>
            </a:r>
          </a:p>
          <a:p>
            <a:r>
              <a:rPr lang="en-US" dirty="0" smtClean="0"/>
              <a:t>Present (valid) bit and modified bit: Just exist in page table </a:t>
            </a:r>
          </a:p>
          <a:p>
            <a:r>
              <a:rPr lang="en-US" dirty="0" smtClean="0"/>
              <a:t>Information about shared memory are normally in segment table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MEMORY PROTECTION – COMBINE PAGE AND SEGMENTATION (CONT’D)</a:t>
            </a:r>
            <a:endParaRPr lang="en-US" sz="3200" dirty="0"/>
          </a:p>
        </p:txBody>
      </p:sp>
      <p:pic>
        <p:nvPicPr>
          <p:cNvPr id="4" name="Picture 3" descr="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1469" y="4038600"/>
            <a:ext cx="5741525" cy="266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Paging mechanism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Page fault:</a:t>
            </a:r>
          </a:p>
          <a:p>
            <a:pPr lvl="1" algn="just"/>
            <a:r>
              <a:rPr lang="en-US" sz="2800" dirty="0" smtClean="0"/>
              <a:t>When a program accesses a page that is mapped in the virtual address space, but not loaded in physical memory.</a:t>
            </a:r>
          </a:p>
          <a:p>
            <a:pPr algn="just"/>
            <a:r>
              <a:rPr lang="en-US" sz="2800" dirty="0" smtClean="0"/>
              <a:t>When paging happens:</a:t>
            </a:r>
          </a:p>
          <a:p>
            <a:pPr lvl="1" algn="just"/>
            <a:r>
              <a:rPr lang="en-US" sz="2800" dirty="0" smtClean="0"/>
              <a:t>When a page fault occurs and a free page cannot be used to satisfy the allocation.</a:t>
            </a:r>
          </a:p>
          <a:p>
            <a:pPr algn="just"/>
            <a:endParaRPr lang="vi-V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9AC9-794B-4ECF-9DD4-BAB3D1F42163}" type="datetime1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Paging mechanism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 smtClean="0"/>
              <a:t>Determine the location of the data in auxiliary storage.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/>
              <a:t>Obtain an empty page frame in RAM (physical memory) to use as a container for the data.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/>
              <a:t>Load the requested data into the available page frame.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/>
              <a:t>Update the page table to show the new data.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/>
              <a:t>Return control to the </a:t>
            </a:r>
            <a:r>
              <a:rPr lang="en-US" sz="2800" smtClean="0"/>
              <a:t>program, restart </a:t>
            </a:r>
            <a:r>
              <a:rPr lang="en-US" sz="2800" dirty="0" smtClean="0"/>
              <a:t>the  instruction that caused the page fault.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8230-3DC6-41C2-B06F-700FAE4BFC92}" type="datetime1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Paging mechanism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00200"/>
            <a:ext cx="739139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47C9-A4B6-446B-80BF-4934AC03AAE9}" type="datetime1">
              <a:rPr lang="en-US" smtClean="0"/>
              <a:pPr/>
              <a:t>11/20/2013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Page Replacement Algorithms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What is page replacement algorithm?</a:t>
            </a:r>
          </a:p>
          <a:p>
            <a:pPr lvl="1" algn="just"/>
            <a:r>
              <a:rPr lang="en-US" sz="2800" dirty="0" smtClean="0"/>
              <a:t>There is no free frame.</a:t>
            </a:r>
          </a:p>
          <a:p>
            <a:pPr lvl="1" algn="just"/>
            <a:r>
              <a:rPr lang="en-US" sz="2800" dirty="0" smtClean="0"/>
              <a:t>Decide which memory pages to page out (swap out, write to disk) when a page of memory needs to be allocated.</a:t>
            </a:r>
          </a:p>
          <a:p>
            <a:pPr lvl="1" algn="just"/>
            <a:r>
              <a:rPr lang="en-US" sz="2800" dirty="0" smtClean="0"/>
              <a:t>Need  a page replacement 	algorithm to select a </a:t>
            </a:r>
            <a:r>
              <a:rPr lang="en-US" sz="2800" b="1" dirty="0" smtClean="0">
                <a:solidFill>
                  <a:srgbClr val="3366FF"/>
                </a:solidFill>
              </a:rPr>
              <a:t>victim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frame</a:t>
            </a:r>
            <a:endParaRPr lang="vi-V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92CC-A18B-446A-9D9E-0B3948CA1938}" type="datetime1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Page Replacement Algorithms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764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FDC1-939D-41CE-864C-8BAA4A745EA1}" type="datetime1">
              <a:rPr lang="en-US" smtClean="0"/>
              <a:pPr/>
              <a:t>11/20/2013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693</TotalTime>
  <Words>1999</Words>
  <Application>Microsoft Office PowerPoint</Application>
  <PresentationFormat>On-screen Show (4:3)</PresentationFormat>
  <Paragraphs>413</Paragraphs>
  <Slides>47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Equity</vt:lpstr>
      <vt:lpstr>Artwork</vt:lpstr>
      <vt:lpstr>VIRTUAL MEMORY</vt:lpstr>
      <vt:lpstr>Content</vt:lpstr>
      <vt:lpstr>Content</vt:lpstr>
      <vt:lpstr>Replacement Policy</vt:lpstr>
      <vt:lpstr>Paging mechanism</vt:lpstr>
      <vt:lpstr>Paging mechanism</vt:lpstr>
      <vt:lpstr>Paging mechanism</vt:lpstr>
      <vt:lpstr>Page Replacement Algorithms</vt:lpstr>
      <vt:lpstr>Page Replacement Algorithms</vt:lpstr>
      <vt:lpstr>Page Replacement Algorithms</vt:lpstr>
      <vt:lpstr>Page Replacement Algorithms</vt:lpstr>
      <vt:lpstr>Page Replacement Algorithms</vt:lpstr>
      <vt:lpstr>Page Replacement Algorithms</vt:lpstr>
      <vt:lpstr>Page Replacement Algorithms</vt:lpstr>
      <vt:lpstr>Page Replacement Algorithms</vt:lpstr>
      <vt:lpstr>Page Replacement Algorithms</vt:lpstr>
      <vt:lpstr>Page Replacement Algorithms</vt:lpstr>
      <vt:lpstr>Page Replacement Algorithms</vt:lpstr>
      <vt:lpstr>Page Replacement Algorithms</vt:lpstr>
      <vt:lpstr>Page Replacement Algorithms</vt:lpstr>
      <vt:lpstr>Page Replacement Algorithms</vt:lpstr>
      <vt:lpstr>Translation Lookaside Buffer</vt:lpstr>
      <vt:lpstr>Translation Lookaside Buffer</vt:lpstr>
      <vt:lpstr>Translation Lookaside Buffer</vt:lpstr>
      <vt:lpstr>Content</vt:lpstr>
      <vt:lpstr>Segmentation</vt:lpstr>
      <vt:lpstr>Segmentation</vt:lpstr>
      <vt:lpstr>Sharing segment</vt:lpstr>
      <vt:lpstr>Segmentation with Paging</vt:lpstr>
      <vt:lpstr>Content</vt:lpstr>
      <vt:lpstr>Memory Protection</vt:lpstr>
      <vt:lpstr>Memory Protection – what?</vt:lpstr>
      <vt:lpstr>Memory Protection – VM system</vt:lpstr>
      <vt:lpstr>Memory Protection – VM System </vt:lpstr>
      <vt:lpstr>Memory Protection – VM system</vt:lpstr>
      <vt:lpstr>Memory protection – VM system</vt:lpstr>
      <vt:lpstr>Memory protection – VM system</vt:lpstr>
      <vt:lpstr>Memory Protection - paging</vt:lpstr>
      <vt:lpstr>Virtual Memory Protection – Using Segmentation</vt:lpstr>
      <vt:lpstr>Virtual Memory Protection – Using Segmentation</vt:lpstr>
      <vt:lpstr>Virtual Memory Protection – Using Segmentation</vt:lpstr>
      <vt:lpstr>Virtual Memory Protection – Using Segmentation</vt:lpstr>
      <vt:lpstr> MEMORY PROTECTION – COMBINE PAGE AND SEGMENTATION</vt:lpstr>
      <vt:lpstr> MEMORY PROTECTION – COMBINE PAGE AND SEGMENTATION (CONT’D)</vt:lpstr>
      <vt:lpstr> MEMORY PROTECTION – COMBINE PAGE AND SEGMENTATION (CONT’D)</vt:lpstr>
      <vt:lpstr> MEMORY PROTECTION – COMBINE PAGE AND SEGMENTATION (CONT’D)</vt:lpstr>
      <vt:lpstr> MEMORY PROTECTION – COMBINE PAGE AND SEGMENTATION (CONT’D)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MEMORY</dc:title>
  <dc:creator>TheHuy</dc:creator>
  <cp:lastModifiedBy>anh</cp:lastModifiedBy>
  <cp:revision>110</cp:revision>
  <dcterms:created xsi:type="dcterms:W3CDTF">2006-08-16T00:00:00Z</dcterms:created>
  <dcterms:modified xsi:type="dcterms:W3CDTF">2013-11-20T08:38:35Z</dcterms:modified>
</cp:coreProperties>
</file>