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sd" ContentType="application/vnd.visi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4"/>
  </p:notesMasterIdLst>
  <p:sldIdLst>
    <p:sldId id="344" r:id="rId4"/>
    <p:sldId id="347" r:id="rId5"/>
    <p:sldId id="348" r:id="rId6"/>
    <p:sldId id="349" r:id="rId7"/>
    <p:sldId id="350" r:id="rId8"/>
    <p:sldId id="351" r:id="rId9"/>
    <p:sldId id="300" r:id="rId10"/>
    <p:sldId id="328" r:id="rId11"/>
    <p:sldId id="259" r:id="rId12"/>
    <p:sldId id="35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4" d="100"/>
          <a:sy n="84" d="100"/>
        </p:scale>
        <p:origin x="60" y="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2/11/2021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FB08BDAF-A042-4560-BBD8-F1CA5D9DB155}"/>
              </a:ext>
            </a:extLst>
          </p:cNvPr>
          <p:cNvSpPr>
            <a:spLocks noGrp="1"/>
          </p:cNvSpPr>
          <p:nvPr>
            <p:ph type="pic" sz="quarter" idx="17" hasCustomPrompt="1"/>
          </p:nvPr>
        </p:nvSpPr>
        <p:spPr>
          <a:xfrm>
            <a:off x="7690341" y="2999128"/>
            <a:ext cx="2785716" cy="2784666"/>
          </a:xfrm>
          <a:custGeom>
            <a:avLst/>
            <a:gdLst>
              <a:gd name="connsiteX0" fmla="*/ 1137861 w 2785716"/>
              <a:gd name="connsiteY0" fmla="*/ 0 h 2784666"/>
              <a:gd name="connsiteX1" fmla="*/ 2785716 w 2785716"/>
              <a:gd name="connsiteY1" fmla="*/ 1140221 h 2784666"/>
              <a:gd name="connsiteX2" fmla="*/ 1647855 w 2785716"/>
              <a:gd name="connsiteY2" fmla="*/ 2784666 h 2784666"/>
              <a:gd name="connsiteX3" fmla="*/ 0 w 2785716"/>
              <a:gd name="connsiteY3" fmla="*/ 1644444 h 2784666"/>
            </a:gdLst>
            <a:ahLst/>
            <a:cxnLst>
              <a:cxn ang="0">
                <a:pos x="connsiteX0" y="connsiteY0"/>
              </a:cxn>
              <a:cxn ang="0">
                <a:pos x="connsiteX1" y="connsiteY1"/>
              </a:cxn>
              <a:cxn ang="0">
                <a:pos x="connsiteX2" y="connsiteY2"/>
              </a:cxn>
              <a:cxn ang="0">
                <a:pos x="connsiteX3" y="connsiteY3"/>
              </a:cxn>
            </a:cxnLst>
            <a:rect l="l" t="t" r="r" b="b"/>
            <a:pathLst>
              <a:path w="2785716" h="2784666">
                <a:moveTo>
                  <a:pt x="1137861" y="0"/>
                </a:moveTo>
                <a:lnTo>
                  <a:pt x="2785716" y="1140221"/>
                </a:lnTo>
                <a:lnTo>
                  <a:pt x="1647855" y="2784666"/>
                </a:lnTo>
                <a:lnTo>
                  <a:pt x="0" y="1644444"/>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0" name="Picture Placeholder 19">
            <a:extLst>
              <a:ext uri="{FF2B5EF4-FFF2-40B4-BE49-F238E27FC236}">
                <a16:creationId xmlns:a16="http://schemas.microsoft.com/office/drawing/2014/main" id="{E375B096-EBDB-4C71-BACA-9F780BF70233}"/>
              </a:ext>
            </a:extLst>
          </p:cNvPr>
          <p:cNvSpPr>
            <a:spLocks noGrp="1"/>
          </p:cNvSpPr>
          <p:nvPr>
            <p:ph type="pic" sz="quarter" idx="18" hasCustomPrompt="1"/>
          </p:nvPr>
        </p:nvSpPr>
        <p:spPr>
          <a:xfrm>
            <a:off x="4674653" y="3623107"/>
            <a:ext cx="2785716" cy="2770089"/>
          </a:xfrm>
          <a:custGeom>
            <a:avLst/>
            <a:gdLst>
              <a:gd name="connsiteX0" fmla="*/ 1137861 w 2785716"/>
              <a:gd name="connsiteY0" fmla="*/ 0 h 2770089"/>
              <a:gd name="connsiteX1" fmla="*/ 2785716 w 2785716"/>
              <a:gd name="connsiteY1" fmla="*/ 1140221 h 2770089"/>
              <a:gd name="connsiteX2" fmla="*/ 1657942 w 2785716"/>
              <a:gd name="connsiteY2" fmla="*/ 2770089 h 2770089"/>
              <a:gd name="connsiteX3" fmla="*/ 1626789 w 2785716"/>
              <a:gd name="connsiteY3" fmla="*/ 2770089 h 2770089"/>
              <a:gd name="connsiteX4" fmla="*/ 0 w 2785716"/>
              <a:gd name="connsiteY4" fmla="*/ 1644444 h 2770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85716" h="2770089">
                <a:moveTo>
                  <a:pt x="1137861" y="0"/>
                </a:moveTo>
                <a:lnTo>
                  <a:pt x="2785716" y="1140221"/>
                </a:lnTo>
                <a:lnTo>
                  <a:pt x="1657942" y="2770089"/>
                </a:lnTo>
                <a:lnTo>
                  <a:pt x="1626789" y="2770089"/>
                </a:lnTo>
                <a:lnTo>
                  <a:pt x="0" y="1644444"/>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9" name="Picture Placeholder 18">
            <a:extLst>
              <a:ext uri="{FF2B5EF4-FFF2-40B4-BE49-F238E27FC236}">
                <a16:creationId xmlns:a16="http://schemas.microsoft.com/office/drawing/2014/main" id="{31F3A08B-34AD-476C-9953-B19BAF7F628C}"/>
              </a:ext>
            </a:extLst>
          </p:cNvPr>
          <p:cNvSpPr>
            <a:spLocks noGrp="1"/>
          </p:cNvSpPr>
          <p:nvPr>
            <p:ph type="pic" sz="quarter" idx="19" hasCustomPrompt="1"/>
          </p:nvPr>
        </p:nvSpPr>
        <p:spPr>
          <a:xfrm>
            <a:off x="8893127" y="1209715"/>
            <a:ext cx="2785716" cy="2784666"/>
          </a:xfrm>
          <a:custGeom>
            <a:avLst/>
            <a:gdLst>
              <a:gd name="connsiteX0" fmla="*/ 1137861 w 2785716"/>
              <a:gd name="connsiteY0" fmla="*/ 0 h 2784666"/>
              <a:gd name="connsiteX1" fmla="*/ 2785716 w 2785716"/>
              <a:gd name="connsiteY1" fmla="*/ 1140221 h 2784666"/>
              <a:gd name="connsiteX2" fmla="*/ 1647855 w 2785716"/>
              <a:gd name="connsiteY2" fmla="*/ 2784666 h 2784666"/>
              <a:gd name="connsiteX3" fmla="*/ 0 w 2785716"/>
              <a:gd name="connsiteY3" fmla="*/ 1644444 h 2784666"/>
            </a:gdLst>
            <a:ahLst/>
            <a:cxnLst>
              <a:cxn ang="0">
                <a:pos x="connsiteX0" y="connsiteY0"/>
              </a:cxn>
              <a:cxn ang="0">
                <a:pos x="connsiteX1" y="connsiteY1"/>
              </a:cxn>
              <a:cxn ang="0">
                <a:pos x="connsiteX2" y="connsiteY2"/>
              </a:cxn>
              <a:cxn ang="0">
                <a:pos x="connsiteX3" y="connsiteY3"/>
              </a:cxn>
            </a:cxnLst>
            <a:rect l="l" t="t" r="r" b="b"/>
            <a:pathLst>
              <a:path w="2785716" h="2784666">
                <a:moveTo>
                  <a:pt x="1137861" y="0"/>
                </a:moveTo>
                <a:lnTo>
                  <a:pt x="2785716" y="1140221"/>
                </a:lnTo>
                <a:lnTo>
                  <a:pt x="1647855" y="2784666"/>
                </a:lnTo>
                <a:lnTo>
                  <a:pt x="0" y="1644444"/>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8" name="Picture Placeholder 17">
            <a:extLst>
              <a:ext uri="{FF2B5EF4-FFF2-40B4-BE49-F238E27FC236}">
                <a16:creationId xmlns:a16="http://schemas.microsoft.com/office/drawing/2014/main" id="{164DE5B1-7A92-485E-BF4B-DC34DB0ECFFE}"/>
              </a:ext>
            </a:extLst>
          </p:cNvPr>
          <p:cNvSpPr>
            <a:spLocks noGrp="1"/>
          </p:cNvSpPr>
          <p:nvPr>
            <p:ph type="pic" sz="quarter" idx="20" hasCustomPrompt="1"/>
          </p:nvPr>
        </p:nvSpPr>
        <p:spPr>
          <a:xfrm>
            <a:off x="5877439" y="1833693"/>
            <a:ext cx="2785716" cy="2784666"/>
          </a:xfrm>
          <a:custGeom>
            <a:avLst/>
            <a:gdLst>
              <a:gd name="connsiteX0" fmla="*/ 1137861 w 2785716"/>
              <a:gd name="connsiteY0" fmla="*/ 0 h 2784666"/>
              <a:gd name="connsiteX1" fmla="*/ 2785716 w 2785716"/>
              <a:gd name="connsiteY1" fmla="*/ 1140221 h 2784666"/>
              <a:gd name="connsiteX2" fmla="*/ 1647855 w 2785716"/>
              <a:gd name="connsiteY2" fmla="*/ 2784666 h 2784666"/>
              <a:gd name="connsiteX3" fmla="*/ 0 w 2785716"/>
              <a:gd name="connsiteY3" fmla="*/ 1644444 h 2784666"/>
            </a:gdLst>
            <a:ahLst/>
            <a:cxnLst>
              <a:cxn ang="0">
                <a:pos x="connsiteX0" y="connsiteY0"/>
              </a:cxn>
              <a:cxn ang="0">
                <a:pos x="connsiteX1" y="connsiteY1"/>
              </a:cxn>
              <a:cxn ang="0">
                <a:pos x="connsiteX2" y="connsiteY2"/>
              </a:cxn>
              <a:cxn ang="0">
                <a:pos x="connsiteX3" y="connsiteY3"/>
              </a:cxn>
            </a:cxnLst>
            <a:rect l="l" t="t" r="r" b="b"/>
            <a:pathLst>
              <a:path w="2785716" h="2784666">
                <a:moveTo>
                  <a:pt x="1137861" y="0"/>
                </a:moveTo>
                <a:lnTo>
                  <a:pt x="2785716" y="1140221"/>
                </a:lnTo>
                <a:lnTo>
                  <a:pt x="1647855" y="2784666"/>
                </a:lnTo>
                <a:lnTo>
                  <a:pt x="0" y="1644444"/>
                </a:ln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6" name="Freeform: Shape 5">
            <a:extLst>
              <a:ext uri="{FF2B5EF4-FFF2-40B4-BE49-F238E27FC236}">
                <a16:creationId xmlns:a16="http://schemas.microsoft.com/office/drawing/2014/main" id="{D6D283E2-312F-41C5-9422-DB6C85B4455D}"/>
              </a:ext>
            </a:extLst>
          </p:cNvPr>
          <p:cNvSpPr/>
          <p:nvPr userDrawn="1"/>
        </p:nvSpPr>
        <p:spPr>
          <a:xfrm flipH="1">
            <a:off x="9483952" y="2398143"/>
            <a:ext cx="2708047" cy="3413083"/>
          </a:xfrm>
          <a:custGeom>
            <a:avLst/>
            <a:gdLst>
              <a:gd name="connsiteX0" fmla="*/ 0 w 2708047"/>
              <a:gd name="connsiteY0" fmla="*/ 0 h 3335839"/>
              <a:gd name="connsiteX1" fmla="*/ 347734 w 2708047"/>
              <a:gd name="connsiteY1" fmla="*/ 0 h 3335839"/>
              <a:gd name="connsiteX2" fmla="*/ 2708047 w 2708047"/>
              <a:gd name="connsiteY2" fmla="*/ 3335839 h 3335839"/>
              <a:gd name="connsiteX3" fmla="*/ 0 w 2708047"/>
              <a:gd name="connsiteY3" fmla="*/ 3335839 h 3335839"/>
            </a:gdLst>
            <a:ahLst/>
            <a:cxnLst>
              <a:cxn ang="0">
                <a:pos x="connsiteX0" y="connsiteY0"/>
              </a:cxn>
              <a:cxn ang="0">
                <a:pos x="connsiteX1" y="connsiteY1"/>
              </a:cxn>
              <a:cxn ang="0">
                <a:pos x="connsiteX2" y="connsiteY2"/>
              </a:cxn>
              <a:cxn ang="0">
                <a:pos x="connsiteX3" y="connsiteY3"/>
              </a:cxn>
            </a:cxnLst>
            <a:rect l="l" t="t" r="r" b="b"/>
            <a:pathLst>
              <a:path w="2708047" h="3335839">
                <a:moveTo>
                  <a:pt x="0" y="0"/>
                </a:moveTo>
                <a:lnTo>
                  <a:pt x="347734" y="0"/>
                </a:lnTo>
                <a:lnTo>
                  <a:pt x="2708047" y="3335839"/>
                </a:lnTo>
                <a:lnTo>
                  <a:pt x="0" y="3335839"/>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1AAC7CE-37C6-4882-8A2F-D617C7403A00}"/>
              </a:ext>
            </a:extLst>
          </p:cNvPr>
          <p:cNvSpPr/>
          <p:nvPr userDrawn="1"/>
        </p:nvSpPr>
        <p:spPr>
          <a:xfrm flipH="1">
            <a:off x="0" y="1819635"/>
            <a:ext cx="6869544" cy="3399346"/>
          </a:xfrm>
          <a:custGeom>
            <a:avLst/>
            <a:gdLst>
              <a:gd name="connsiteX0" fmla="*/ 6869544 w 6869544"/>
              <a:gd name="connsiteY0" fmla="*/ 0 h 3399346"/>
              <a:gd name="connsiteX1" fmla="*/ 0 w 6869544"/>
              <a:gd name="connsiteY1" fmla="*/ 0 h 3399346"/>
              <a:gd name="connsiteX2" fmla="*/ 2360312 w 6869544"/>
              <a:gd name="connsiteY2" fmla="*/ 3399346 h 3399346"/>
              <a:gd name="connsiteX3" fmla="*/ 6869544 w 6869544"/>
              <a:gd name="connsiteY3" fmla="*/ 3399346 h 3399346"/>
            </a:gdLst>
            <a:ahLst/>
            <a:cxnLst>
              <a:cxn ang="0">
                <a:pos x="connsiteX0" y="connsiteY0"/>
              </a:cxn>
              <a:cxn ang="0">
                <a:pos x="connsiteX1" y="connsiteY1"/>
              </a:cxn>
              <a:cxn ang="0">
                <a:pos x="connsiteX2" y="connsiteY2"/>
              </a:cxn>
              <a:cxn ang="0">
                <a:pos x="connsiteX3" y="connsiteY3"/>
              </a:cxn>
            </a:cxnLst>
            <a:rect l="l" t="t" r="r" b="b"/>
            <a:pathLst>
              <a:path w="6869544" h="3399346">
                <a:moveTo>
                  <a:pt x="6869544" y="0"/>
                </a:moveTo>
                <a:lnTo>
                  <a:pt x="0" y="0"/>
                </a:lnTo>
                <a:lnTo>
                  <a:pt x="2360312" y="3399346"/>
                </a:lnTo>
                <a:lnTo>
                  <a:pt x="6869544" y="3399346"/>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BD26266-8DF8-4F9E-8108-90547D7F6DB4}"/>
              </a:ext>
            </a:extLst>
          </p:cNvPr>
          <p:cNvGrpSpPr/>
          <p:nvPr userDrawn="1"/>
        </p:nvGrpSpPr>
        <p:grpSpPr>
          <a:xfrm>
            <a:off x="9613650" y="2003247"/>
            <a:ext cx="2578350" cy="4052320"/>
            <a:chOff x="9508727" y="2147107"/>
            <a:chExt cx="2683273" cy="4217224"/>
          </a:xfrm>
        </p:grpSpPr>
        <p:sp>
          <p:nvSpPr>
            <p:cNvPr id="11" name="Freeform: Shape 10">
              <a:extLst>
                <a:ext uri="{FF2B5EF4-FFF2-40B4-BE49-F238E27FC236}">
                  <a16:creationId xmlns:a16="http://schemas.microsoft.com/office/drawing/2014/main" id="{27F633FE-376E-404F-91E4-885447763090}"/>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400AA72A-9E73-4E92-9A24-FC8789F6DFA4}"/>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13" name="Freeform: Shape 12">
              <a:extLst>
                <a:ext uri="{FF2B5EF4-FFF2-40B4-BE49-F238E27FC236}">
                  <a16:creationId xmlns:a16="http://schemas.microsoft.com/office/drawing/2014/main" id="{46BD5C51-A833-433E-BB70-71DFE09A603C}"/>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14" name="Freeform: Shape 13">
              <a:extLst>
                <a:ext uri="{FF2B5EF4-FFF2-40B4-BE49-F238E27FC236}">
                  <a16:creationId xmlns:a16="http://schemas.microsoft.com/office/drawing/2014/main" id="{F38E9B8E-66AA-4D07-8C4F-4CA5F0182522}"/>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15" name="Freeform: Shape 14">
              <a:extLst>
                <a:ext uri="{FF2B5EF4-FFF2-40B4-BE49-F238E27FC236}">
                  <a16:creationId xmlns:a16="http://schemas.microsoft.com/office/drawing/2014/main" id="{3BC8E66A-1394-4D3C-B2E0-334A1F599DAF}"/>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BD4802E1-A5FC-45E8-8180-8E940D832B5F}"/>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2825B71-4111-4DEB-8EF4-3C86689A682C}"/>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8" name="Rectangle 17">
            <a:extLst>
              <a:ext uri="{FF2B5EF4-FFF2-40B4-BE49-F238E27FC236}">
                <a16:creationId xmlns:a16="http://schemas.microsoft.com/office/drawing/2014/main" id="{23A80384-9207-4A80-9B70-A1F7CDE8F6C3}"/>
              </a:ext>
            </a:extLst>
          </p:cNvPr>
          <p:cNvSpPr/>
          <p:nvPr userDrawn="1"/>
        </p:nvSpPr>
        <p:spPr>
          <a:xfrm>
            <a:off x="0" y="2"/>
            <a:ext cx="12192000" cy="188044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19" name="Oval 18">
            <a:extLst>
              <a:ext uri="{FF2B5EF4-FFF2-40B4-BE49-F238E27FC236}">
                <a16:creationId xmlns:a16="http://schemas.microsoft.com/office/drawing/2014/main" id="{4C416A75-B8CF-4929-BC37-2BBFEDC80AA1}"/>
              </a:ext>
            </a:extLst>
          </p:cNvPr>
          <p:cNvSpPr/>
          <p:nvPr userDrawn="1"/>
        </p:nvSpPr>
        <p:spPr>
          <a:xfrm>
            <a:off x="5466000" y="1233032"/>
            <a:ext cx="1260000" cy="126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1" name="Oval 9">
            <a:extLst>
              <a:ext uri="{FF2B5EF4-FFF2-40B4-BE49-F238E27FC236}">
                <a16:creationId xmlns:a16="http://schemas.microsoft.com/office/drawing/2014/main" id="{01AED590-6033-41B9-B612-A655FC2D2471}"/>
              </a:ext>
            </a:extLst>
          </p:cNvPr>
          <p:cNvSpPr/>
          <p:nvPr userDrawn="1"/>
        </p:nvSpPr>
        <p:spPr>
          <a:xfrm>
            <a:off x="6714751" y="3743880"/>
            <a:ext cx="2520000" cy="252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Picture Placeholder 2">
            <a:extLst>
              <a:ext uri="{FF2B5EF4-FFF2-40B4-BE49-F238E27FC236}">
                <a16:creationId xmlns:a16="http://schemas.microsoft.com/office/drawing/2014/main" id="{4BA74944-B383-469B-9810-16FAA4736103}"/>
              </a:ext>
            </a:extLst>
          </p:cNvPr>
          <p:cNvSpPr>
            <a:spLocks noGrp="1"/>
          </p:cNvSpPr>
          <p:nvPr>
            <p:ph type="pic" idx="10" hasCustomPrompt="1"/>
          </p:nvPr>
        </p:nvSpPr>
        <p:spPr>
          <a:xfrm>
            <a:off x="9745813" y="2221239"/>
            <a:ext cx="2446188" cy="2736814"/>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grpSp>
        <p:nvGrpSpPr>
          <p:cNvPr id="23" name="Group 20">
            <a:extLst>
              <a:ext uri="{FF2B5EF4-FFF2-40B4-BE49-F238E27FC236}">
                <a16:creationId xmlns:a16="http://schemas.microsoft.com/office/drawing/2014/main" id="{73844864-235F-4E14-9FBA-EB17CB8C013A}"/>
              </a:ext>
            </a:extLst>
          </p:cNvPr>
          <p:cNvGrpSpPr/>
          <p:nvPr userDrawn="1"/>
        </p:nvGrpSpPr>
        <p:grpSpPr>
          <a:xfrm>
            <a:off x="7019112" y="2341950"/>
            <a:ext cx="1890758" cy="3323854"/>
            <a:chOff x="445712" y="1449040"/>
            <a:chExt cx="2113018" cy="3924176"/>
          </a:xfrm>
        </p:grpSpPr>
        <p:sp>
          <p:nvSpPr>
            <p:cNvPr id="24" name="Rounded Rectangle 21">
              <a:extLst>
                <a:ext uri="{FF2B5EF4-FFF2-40B4-BE49-F238E27FC236}">
                  <a16:creationId xmlns:a16="http://schemas.microsoft.com/office/drawing/2014/main" id="{A0C7D66C-8C6F-4B9E-8DC1-072BF2073C6A}"/>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25" name="Rectangle 22">
              <a:extLst>
                <a:ext uri="{FF2B5EF4-FFF2-40B4-BE49-F238E27FC236}">
                  <a16:creationId xmlns:a16="http://schemas.microsoft.com/office/drawing/2014/main" id="{764ECC13-9256-4F74-B289-1001D8F2747F}"/>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6" name="Group 23">
              <a:extLst>
                <a:ext uri="{FF2B5EF4-FFF2-40B4-BE49-F238E27FC236}">
                  <a16:creationId xmlns:a16="http://schemas.microsoft.com/office/drawing/2014/main" id="{808E2BAA-465D-4C79-8B44-51C252EE8A0B}"/>
                </a:ext>
              </a:extLst>
            </p:cNvPr>
            <p:cNvGrpSpPr/>
            <p:nvPr userDrawn="1"/>
          </p:nvGrpSpPr>
          <p:grpSpPr>
            <a:xfrm>
              <a:off x="1407705" y="5045834"/>
              <a:ext cx="211967" cy="211967"/>
              <a:chOff x="1549420" y="5712364"/>
              <a:chExt cx="312583" cy="312583"/>
            </a:xfrm>
          </p:grpSpPr>
          <p:sp>
            <p:nvSpPr>
              <p:cNvPr id="27" name="Oval 24">
                <a:extLst>
                  <a:ext uri="{FF2B5EF4-FFF2-40B4-BE49-F238E27FC236}">
                    <a16:creationId xmlns:a16="http://schemas.microsoft.com/office/drawing/2014/main" id="{2402E4F7-C37D-4790-B616-737E2810F7FC}"/>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8" name="Rounded Rectangle 25">
                <a:extLst>
                  <a:ext uri="{FF2B5EF4-FFF2-40B4-BE49-F238E27FC236}">
                    <a16:creationId xmlns:a16="http://schemas.microsoft.com/office/drawing/2014/main" id="{76D07C3D-86F4-43C7-B719-BBBFD744E107}"/>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9" name="Picture Placeholder 2">
            <a:extLst>
              <a:ext uri="{FF2B5EF4-FFF2-40B4-BE49-F238E27FC236}">
                <a16:creationId xmlns:a16="http://schemas.microsoft.com/office/drawing/2014/main" id="{1B67B68D-FEC5-42A8-B837-0016014A5CE9}"/>
              </a:ext>
            </a:extLst>
          </p:cNvPr>
          <p:cNvSpPr>
            <a:spLocks noGrp="1"/>
          </p:cNvSpPr>
          <p:nvPr>
            <p:ph type="pic" idx="11" hasCustomPrompt="1"/>
          </p:nvPr>
        </p:nvSpPr>
        <p:spPr>
          <a:xfrm>
            <a:off x="7145482" y="2668904"/>
            <a:ext cx="1624041" cy="2663428"/>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30" name="Text Placeholder 9">
            <a:extLst>
              <a:ext uri="{FF2B5EF4-FFF2-40B4-BE49-F238E27FC236}">
                <a16:creationId xmlns:a16="http://schemas.microsoft.com/office/drawing/2014/main" id="{16F402C5-963E-430D-8D32-CCEA9657B818}"/>
              </a:ext>
            </a:extLst>
          </p:cNvPr>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45283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solidFill>
          <a:schemeClr val="accent1"/>
        </a:solidFill>
        <a:effectLst/>
      </p:bgPr>
    </p:bg>
    <p:spTree>
      <p:nvGrpSpPr>
        <p:cNvPr id="1" name=""/>
        <p:cNvGrpSpPr/>
        <p:nvPr/>
      </p:nvGrpSpPr>
      <p:grpSpPr>
        <a:xfrm>
          <a:off x="0" y="0"/>
          <a:ext cx="0" cy="0"/>
          <a:chOff x="0" y="0"/>
          <a:chExt cx="0" cy="0"/>
        </a:xfrm>
      </p:grpSpPr>
      <p:sp>
        <p:nvSpPr>
          <p:cNvPr id="2" name="Picture Placeholder 22">
            <a:extLst>
              <a:ext uri="{FF2B5EF4-FFF2-40B4-BE49-F238E27FC236}">
                <a16:creationId xmlns:a16="http://schemas.microsoft.com/office/drawing/2014/main" id="{E58C46AB-72B0-452F-8968-7F13D6C69330}"/>
              </a:ext>
            </a:extLst>
          </p:cNvPr>
          <p:cNvSpPr>
            <a:spLocks noGrp="1"/>
          </p:cNvSpPr>
          <p:nvPr>
            <p:ph type="pic" sz="quarter" idx="10" hasCustomPrompt="1"/>
          </p:nvPr>
        </p:nvSpPr>
        <p:spPr>
          <a:xfrm>
            <a:off x="0" y="1"/>
            <a:ext cx="12192000" cy="6561423"/>
          </a:xfrm>
          <a:custGeom>
            <a:avLst/>
            <a:gdLst>
              <a:gd name="connsiteX0" fmla="*/ 0 w 12192000"/>
              <a:gd name="connsiteY0" fmla="*/ 0 h 6561423"/>
              <a:gd name="connsiteX1" fmla="*/ 12192000 w 12192000"/>
              <a:gd name="connsiteY1" fmla="*/ 0 h 6561423"/>
              <a:gd name="connsiteX2" fmla="*/ 12192000 w 12192000"/>
              <a:gd name="connsiteY2" fmla="*/ 2455328 h 6561423"/>
              <a:gd name="connsiteX3" fmla="*/ 9675392 w 12192000"/>
              <a:gd name="connsiteY3" fmla="*/ 3302886 h 6561423"/>
              <a:gd name="connsiteX4" fmla="*/ 10157317 w 12192000"/>
              <a:gd name="connsiteY4" fmla="*/ 4390513 h 6561423"/>
              <a:gd name="connsiteX5" fmla="*/ 8230254 w 12192000"/>
              <a:gd name="connsiteY5" fmla="*/ 3789588 h 6561423"/>
              <a:gd name="connsiteX6" fmla="*/ 0 w 12192000"/>
              <a:gd name="connsiteY6" fmla="*/ 6561423 h 656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61423">
                <a:moveTo>
                  <a:pt x="0" y="0"/>
                </a:moveTo>
                <a:lnTo>
                  <a:pt x="12192000" y="0"/>
                </a:lnTo>
                <a:lnTo>
                  <a:pt x="12192000" y="2455328"/>
                </a:lnTo>
                <a:lnTo>
                  <a:pt x="9675392" y="3302886"/>
                </a:lnTo>
                <a:lnTo>
                  <a:pt x="10157317" y="4390513"/>
                </a:lnTo>
                <a:lnTo>
                  <a:pt x="8230254" y="3789588"/>
                </a:lnTo>
                <a:lnTo>
                  <a:pt x="0" y="6561423"/>
                </a:lnTo>
                <a:close/>
              </a:path>
            </a:pathLst>
          </a:custGeom>
          <a:solidFill>
            <a:schemeClr val="bg1">
              <a:lumMod val="95000"/>
            </a:schemeClr>
          </a:solidFill>
        </p:spPr>
        <p:txBody>
          <a:bodyPr wrap="square" anchor="ctr">
            <a:noAutofit/>
          </a:bodyP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defRPr>
            </a:lvl1pPr>
          </a:lstStyle>
          <a:p>
            <a:r>
              <a:rPr lang="en-US" altLang="ko-KR" dirty="0"/>
              <a:t>Your Picture Here And Send To Back</a:t>
            </a:r>
            <a:endParaRPr lang="ko-KR" altLang="en-US" dirty="0"/>
          </a:p>
          <a:p>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AE252F-2F95-498B-9748-639B6E785753}"/>
              </a:ext>
            </a:extLst>
          </p:cNvPr>
          <p:cNvSpPr/>
          <p:nvPr userDrawn="1"/>
        </p:nvSpPr>
        <p:spPr>
          <a:xfrm>
            <a:off x="360608" y="303727"/>
            <a:ext cx="5520743" cy="625054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 name="Picture Placeholder 2">
            <a:extLst>
              <a:ext uri="{FF2B5EF4-FFF2-40B4-BE49-F238E27FC236}">
                <a16:creationId xmlns:a16="http://schemas.microsoft.com/office/drawing/2014/main" id="{2000EF3A-BE58-433D-9D14-B9221C51EC72}"/>
              </a:ext>
            </a:extLst>
          </p:cNvPr>
          <p:cNvSpPr>
            <a:spLocks noGrp="1"/>
          </p:cNvSpPr>
          <p:nvPr>
            <p:ph type="pic" idx="16" hasCustomPrompt="1"/>
          </p:nvPr>
        </p:nvSpPr>
        <p:spPr>
          <a:xfrm>
            <a:off x="549499" y="523741"/>
            <a:ext cx="3709115" cy="5855595"/>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A1A6E33-8A0F-4192-83F6-2FB90AE8DE70}"/>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B7332FD6-4CCE-4EA6-A914-847EA767CDE7}"/>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5A41DCAB-7A97-4D72-8703-2A5EBB6B4047}"/>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DE59F880-57D5-4D69-ADDA-A3030C94684E}"/>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43D5AB-FDE8-4863-8B0B-FF0EDBC68861}"/>
              </a:ext>
            </a:extLst>
          </p:cNvPr>
          <p:cNvSpPr/>
          <p:nvPr userDrawn="1"/>
        </p:nvSpPr>
        <p:spPr>
          <a:xfrm>
            <a:off x="3657599" y="1899950"/>
            <a:ext cx="7513502" cy="32903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0C96F43-3876-47CC-B363-9FBE2E05752F}"/>
              </a:ext>
            </a:extLst>
          </p:cNvPr>
          <p:cNvSpPr/>
          <p:nvPr userDrawn="1"/>
        </p:nvSpPr>
        <p:spPr>
          <a:xfrm rot="20400000">
            <a:off x="1053734" y="2229400"/>
            <a:ext cx="2882538" cy="3413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127DCA-3196-491D-86F7-98470FD4534B}"/>
              </a:ext>
            </a:extLst>
          </p:cNvPr>
          <p:cNvSpPr/>
          <p:nvPr userDrawn="1"/>
        </p:nvSpPr>
        <p:spPr>
          <a:xfrm rot="20640000">
            <a:off x="1079861" y="2203273"/>
            <a:ext cx="2882538" cy="3413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0F3D9F4-8CA6-4676-B29C-CF1677EB90FF}"/>
              </a:ext>
            </a:extLst>
          </p:cNvPr>
          <p:cNvSpPr/>
          <p:nvPr userDrawn="1"/>
        </p:nvSpPr>
        <p:spPr>
          <a:xfrm rot="20971299">
            <a:off x="1114697" y="2133601"/>
            <a:ext cx="2882538" cy="3413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그림 개체 틀 2">
            <a:extLst>
              <a:ext uri="{FF2B5EF4-FFF2-40B4-BE49-F238E27FC236}">
                <a16:creationId xmlns:a16="http://schemas.microsoft.com/office/drawing/2014/main" id="{BCD635CC-1412-43AB-9F1C-D19087A8B8A1}"/>
              </a:ext>
            </a:extLst>
          </p:cNvPr>
          <p:cNvSpPr>
            <a:spLocks noGrp="1"/>
          </p:cNvSpPr>
          <p:nvPr>
            <p:ph type="pic" sz="quarter" idx="14" hasCustomPrompt="1"/>
          </p:nvPr>
        </p:nvSpPr>
        <p:spPr>
          <a:xfrm rot="20971299">
            <a:off x="1195968" y="2286619"/>
            <a:ext cx="2598070" cy="23550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 name="Text Placeholder 9">
            <a:extLst>
              <a:ext uri="{FF2B5EF4-FFF2-40B4-BE49-F238E27FC236}">
                <a16:creationId xmlns:a16="http://schemas.microsoft.com/office/drawing/2014/main" id="{A92F2F0B-AB18-4F91-BFCD-5E07920CEC1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833295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Microsoft_Visio_2003-2010_Drawing.vsd"/><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1201479" y="4502133"/>
            <a:ext cx="10235379" cy="1249125"/>
          </a:xfrm>
          <a:prstGeom prst="rect">
            <a:avLst/>
          </a:prstGeom>
          <a:noFill/>
        </p:spPr>
        <p:txBody>
          <a:bodyPr wrap="square" rtlCol="0" anchor="ctr">
            <a:spAutoFit/>
          </a:bodyPr>
          <a:lstStyle/>
          <a:p>
            <a:pPr algn="r">
              <a:lnSpc>
                <a:spcPct val="107000"/>
              </a:lnSpc>
            </a:pPr>
            <a:r>
              <a:rPr lang="id-ID" sz="2400" b="1" kern="0" dirty="0">
                <a:ln w="22225">
                  <a:solidFill>
                    <a:schemeClr val="accent2"/>
                  </a:solidFill>
                  <a:prstDash val="solid"/>
                </a:ln>
                <a:solidFill>
                  <a:schemeClr val="accent2">
                    <a:lumMod val="40000"/>
                    <a:lumOff val="60000"/>
                  </a:schemeClr>
                </a:solidFill>
                <a:latin typeface="Arial" panose="020B0604020202020204" pitchFamily="34" charset="0"/>
                <a:ea typeface="Times New Roman" panose="02020603050405020304" pitchFamily="18" charset="0"/>
                <a:cs typeface="Arial" panose="020B0604020202020204" pitchFamily="34" charset="0"/>
              </a:rPr>
              <a:t>IMPLEMENTASI  CUSTOMER RELATIONSHIP MANAGEMENT (CRM) OPERASIONAL PADA TOKO SUKA YOGHURT </a:t>
            </a:r>
            <a:endParaRPr lang="en-ID" sz="2400" b="1" kern="0" dirty="0">
              <a:ln w="22225">
                <a:solidFill>
                  <a:schemeClr val="accent2"/>
                </a:solidFill>
                <a:prstDash val="solid"/>
              </a:ln>
              <a:solidFill>
                <a:schemeClr val="accent2">
                  <a:lumMod val="40000"/>
                  <a:lumOff val="60000"/>
                </a:schemeClr>
              </a:solidFill>
              <a:latin typeface="Arial" panose="020B0604020202020204" pitchFamily="34" charset="0"/>
              <a:ea typeface="Times New Roman" panose="02020603050405020304" pitchFamily="18" charset="0"/>
              <a:cs typeface="Arial" panose="020B0604020202020204" pitchFamily="34" charset="0"/>
            </a:endParaRPr>
          </a:p>
          <a:p>
            <a:pPr algn="r">
              <a:lnSpc>
                <a:spcPct val="107000"/>
              </a:lnSpc>
            </a:pPr>
            <a:r>
              <a:rPr lang="id-ID" sz="2400" b="1" kern="0" dirty="0">
                <a:ln w="22225">
                  <a:solidFill>
                    <a:schemeClr val="accent2"/>
                  </a:solidFill>
                  <a:prstDash val="solid"/>
                </a:ln>
                <a:solidFill>
                  <a:schemeClr val="accent2">
                    <a:lumMod val="40000"/>
                    <a:lumOff val="60000"/>
                  </a:schemeClr>
                </a:solidFill>
                <a:latin typeface="Arial" panose="020B0604020202020204" pitchFamily="34" charset="0"/>
                <a:ea typeface="Times New Roman" panose="02020603050405020304" pitchFamily="18" charset="0"/>
                <a:cs typeface="Arial" panose="020B0604020202020204" pitchFamily="34" charset="0"/>
              </a:rPr>
              <a:t>BERBASIS ANDROID</a:t>
            </a:r>
            <a:endParaRPr lang="en-ID" sz="2400" b="1" kern="0" dirty="0">
              <a:ln w="22225">
                <a:solidFill>
                  <a:schemeClr val="accent2"/>
                </a:solidFill>
                <a:prstDash val="solid"/>
              </a:ln>
              <a:solidFill>
                <a:schemeClr val="accent2">
                  <a:lumMod val="40000"/>
                  <a:lumOff val="60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5695471" y="5966215"/>
            <a:ext cx="5741388" cy="379656"/>
          </a:xfrm>
          <a:prstGeom prst="rect">
            <a:avLst/>
          </a:prstGeom>
          <a:noFill/>
        </p:spPr>
        <p:txBody>
          <a:bodyPr wrap="square" rtlCol="0" anchor="ctr">
            <a:spAutoFit/>
          </a:bodyPr>
          <a:lstStyle/>
          <a:p>
            <a:pPr algn="r"/>
            <a:r>
              <a:rPr lang="id-ID" altLang="ko-KR" sz="1867" dirty="0">
                <a:cs typeface="Arial" pitchFamily="34" charset="0"/>
              </a:rPr>
              <a:t>Fakultas Komputer UNIKU 2021</a:t>
            </a:r>
          </a:p>
        </p:txBody>
      </p:sp>
    </p:spTree>
    <p:extLst>
      <p:ext uri="{BB962C8B-B14F-4D97-AF65-F5344CB8AC3E}">
        <p14:creationId xmlns:p14="http://schemas.microsoft.com/office/powerpoint/2010/main" val="3057340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D4C395-9FDA-4FC3-9CCC-7965B306F6C6}"/>
              </a:ext>
            </a:extLst>
          </p:cNvPr>
          <p:cNvSpPr/>
          <p:nvPr/>
        </p:nvSpPr>
        <p:spPr>
          <a:xfrm>
            <a:off x="187234" y="154577"/>
            <a:ext cx="11817531" cy="6548846"/>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FDDFE08-D1A3-4890-B395-3D514078D9E9}"/>
              </a:ext>
            </a:extLst>
          </p:cNvPr>
          <p:cNvSpPr txBox="1"/>
          <p:nvPr/>
        </p:nvSpPr>
        <p:spPr>
          <a:xfrm>
            <a:off x="660236" y="3629945"/>
            <a:ext cx="10871526" cy="923330"/>
          </a:xfrm>
          <a:prstGeom prst="rect">
            <a:avLst/>
          </a:prstGeom>
          <a:noFill/>
        </p:spPr>
        <p:txBody>
          <a:bodyPr wrap="square" rtlCol="0" anchor="ctr">
            <a:spAutoFit/>
          </a:bodyPr>
          <a:lstStyle/>
          <a:p>
            <a:pPr algn="ctr"/>
            <a:r>
              <a:rPr lang="id-ID" altLang="ko-KR" sz="5400" i="1" dirty="0">
                <a:solidFill>
                  <a:schemeClr val="bg1"/>
                </a:solidFill>
                <a:latin typeface="+mj-lt"/>
                <a:cs typeface="Arial" pitchFamily="34" charset="0"/>
              </a:rPr>
              <a:t>Terima Kasih</a:t>
            </a:r>
          </a:p>
        </p:txBody>
      </p:sp>
      <p:sp>
        <p:nvSpPr>
          <p:cNvPr id="6" name="Rectangle 4">
            <a:extLst>
              <a:ext uri="{FF2B5EF4-FFF2-40B4-BE49-F238E27FC236}">
                <a16:creationId xmlns:a16="http://schemas.microsoft.com/office/drawing/2014/main" id="{435570D2-BD2F-4390-AC96-91830FE1FBF2}"/>
              </a:ext>
            </a:extLst>
          </p:cNvPr>
          <p:cNvSpPr>
            <a:spLocks noChangeArrowheads="1"/>
          </p:cNvSpPr>
          <p:nvPr/>
        </p:nvSpPr>
        <p:spPr bwMode="auto">
          <a:xfrm>
            <a:off x="4178538" y="547080"/>
            <a:ext cx="191653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D"/>
          </a:p>
        </p:txBody>
      </p:sp>
    </p:spTree>
    <p:extLst>
      <p:ext uri="{BB962C8B-B14F-4D97-AF65-F5344CB8AC3E}">
        <p14:creationId xmlns:p14="http://schemas.microsoft.com/office/powerpoint/2010/main" val="1207798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A4BDA0-C270-4764-9C18-A593BCE2C965}"/>
              </a:ext>
            </a:extLst>
          </p:cNvPr>
          <p:cNvSpPr txBox="1"/>
          <p:nvPr/>
        </p:nvSpPr>
        <p:spPr>
          <a:xfrm>
            <a:off x="545886" y="605432"/>
            <a:ext cx="5408346" cy="923330"/>
          </a:xfrm>
          <a:prstGeom prst="rect">
            <a:avLst/>
          </a:prstGeom>
          <a:noFill/>
        </p:spPr>
        <p:txBody>
          <a:bodyPr wrap="square" rtlCol="0" anchor="ctr">
            <a:spAutoFit/>
          </a:bodyPr>
          <a:lstStyle/>
          <a:p>
            <a:r>
              <a:rPr lang="id-ID" altLang="ko-KR" sz="5400" dirty="0">
                <a:cs typeface="Arial" pitchFamily="34" charset="0"/>
              </a:rPr>
              <a:t>Latar Belakang</a:t>
            </a:r>
          </a:p>
        </p:txBody>
      </p:sp>
      <p:sp>
        <p:nvSpPr>
          <p:cNvPr id="5" name="TextBox 4">
            <a:extLst>
              <a:ext uri="{FF2B5EF4-FFF2-40B4-BE49-F238E27FC236}">
                <a16:creationId xmlns:a16="http://schemas.microsoft.com/office/drawing/2014/main" id="{855258AE-504B-4DEF-BA79-15159FE76FA8}"/>
              </a:ext>
            </a:extLst>
          </p:cNvPr>
          <p:cNvSpPr txBox="1"/>
          <p:nvPr/>
        </p:nvSpPr>
        <p:spPr>
          <a:xfrm>
            <a:off x="545885" y="1659895"/>
            <a:ext cx="5408347" cy="4401205"/>
          </a:xfrm>
          <a:prstGeom prst="rect">
            <a:avLst/>
          </a:prstGeom>
          <a:noFill/>
        </p:spPr>
        <p:txBody>
          <a:bodyPr wrap="square" rtlCol="0">
            <a:spAutoFit/>
          </a:bodyPr>
          <a:lstStyle/>
          <a:p>
            <a:pPr marL="228600" indent="-228600">
              <a:buFont typeface="+mj-lt"/>
              <a:buAutoNum type="arabicPeriod"/>
            </a:pPr>
            <a:r>
              <a:rPr lang="id-ID" sz="1400" dirty="0">
                <a:solidFill>
                  <a:srgbClr val="000000"/>
                </a:solidFill>
                <a:effectLst/>
                <a:ea typeface="Times New Roman" panose="02020603050405020304" pitchFamily="18" charset="0"/>
                <a:cs typeface="Arial" panose="020B0604020202020204" pitchFamily="34" charset="0"/>
              </a:rPr>
              <a:t>Teknologi informasi secara langsung ataupun tidak telah menjadi bagian penting dari berbagai bidang kehidupan, sehingga teknologi informasi hampir tidak dapat dilepaskan dari kehidupan manusia. </a:t>
            </a:r>
            <a:endParaRPr lang="en-US" sz="1400" dirty="0">
              <a:solidFill>
                <a:srgbClr val="000000"/>
              </a:solidFill>
              <a:effectLst/>
              <a:ea typeface="Times New Roman" panose="02020603050405020304" pitchFamily="18" charset="0"/>
              <a:cs typeface="Arial" panose="020B0604020202020204" pitchFamily="34" charset="0"/>
            </a:endParaRPr>
          </a:p>
          <a:p>
            <a:pPr marL="228600" indent="-228600">
              <a:buFont typeface="+mj-lt"/>
              <a:buAutoNum type="arabicPeriod"/>
            </a:pPr>
            <a:r>
              <a:rPr lang="id-ID" sz="1400" dirty="0">
                <a:effectLst/>
                <a:ea typeface="Times New Roman" panose="02020603050405020304" pitchFamily="18" charset="0"/>
                <a:cs typeface="Arial" panose="020B0604020202020204" pitchFamily="34" charset="0"/>
              </a:rPr>
              <a:t>Strategi bisnis yang berbasis pada upaya menciptakan hubungan antara pihak perusahaan dengan pelanggan lebih dikenal dengan istilah </a:t>
            </a:r>
            <a:r>
              <a:rPr lang="id-ID" sz="1400" dirty="0">
                <a:solidFill>
                  <a:srgbClr val="000000"/>
                </a:solidFill>
                <a:effectLst/>
                <a:ea typeface="Times New Roman" panose="02020603050405020304" pitchFamily="18" charset="0"/>
                <a:cs typeface="Arial" panose="020B0604020202020204" pitchFamily="34" charset="0"/>
              </a:rPr>
              <a:t>CRM  (</a:t>
            </a:r>
            <a:r>
              <a:rPr lang="id-ID" sz="1400" i="1" dirty="0">
                <a:solidFill>
                  <a:srgbClr val="000000"/>
                </a:solidFill>
                <a:effectLst/>
                <a:ea typeface="Times New Roman" panose="02020603050405020304" pitchFamily="18" charset="0"/>
                <a:cs typeface="Arial" panose="020B0604020202020204" pitchFamily="34" charset="0"/>
              </a:rPr>
              <a:t>Customer Relationship Management</a:t>
            </a:r>
            <a:r>
              <a:rPr lang="id-ID" sz="1400" dirty="0">
                <a:solidFill>
                  <a:srgbClr val="000000"/>
                </a:solidFill>
                <a:effectLst/>
                <a:ea typeface="Times New Roman" panose="02020603050405020304" pitchFamily="18" charset="0"/>
                <a:cs typeface="Arial" panose="020B0604020202020204" pitchFamily="34" charset="0"/>
              </a:rPr>
              <a:t>)</a:t>
            </a:r>
            <a:r>
              <a:rPr lang="id-ID" sz="1400" dirty="0">
                <a:effectLst/>
                <a:ea typeface="Times New Roman" panose="02020603050405020304" pitchFamily="18" charset="0"/>
                <a:cs typeface="Arial" panose="020B0604020202020204" pitchFamily="34" charset="0"/>
              </a:rPr>
              <a:t>. </a:t>
            </a:r>
            <a:endParaRPr lang="en-US" sz="1400" dirty="0">
              <a:solidFill>
                <a:srgbClr val="000000"/>
              </a:solidFill>
              <a:ea typeface="Times New Roman" panose="02020603050405020304" pitchFamily="18" charset="0"/>
              <a:cs typeface="Arial" panose="020B0604020202020204" pitchFamily="34" charset="0"/>
            </a:endParaRPr>
          </a:p>
          <a:p>
            <a:pPr marL="228600" indent="-228600">
              <a:buFont typeface="+mj-lt"/>
              <a:buAutoNum type="arabicPeriod"/>
            </a:pPr>
            <a:r>
              <a:rPr lang="id-ID" sz="1400" dirty="0">
                <a:solidFill>
                  <a:srgbClr val="000000"/>
                </a:solidFill>
                <a:effectLst/>
                <a:ea typeface="Times New Roman" panose="02020603050405020304" pitchFamily="18" charset="0"/>
                <a:cs typeface="Arial" panose="020B0604020202020204" pitchFamily="34" charset="0"/>
              </a:rPr>
              <a:t>CRM (</a:t>
            </a:r>
            <a:r>
              <a:rPr lang="id-ID" sz="1400" i="1" dirty="0">
                <a:solidFill>
                  <a:srgbClr val="000000"/>
                </a:solidFill>
                <a:effectLst/>
                <a:ea typeface="Times New Roman" panose="02020603050405020304" pitchFamily="18" charset="0"/>
                <a:cs typeface="Arial" panose="020B0604020202020204" pitchFamily="34" charset="0"/>
              </a:rPr>
              <a:t>Customer Relationship Management</a:t>
            </a:r>
            <a:r>
              <a:rPr lang="id-ID" sz="1400" dirty="0">
                <a:solidFill>
                  <a:srgbClr val="000000"/>
                </a:solidFill>
                <a:effectLst/>
                <a:ea typeface="Times New Roman" panose="02020603050405020304" pitchFamily="18" charset="0"/>
                <a:cs typeface="Arial" panose="020B0604020202020204" pitchFamily="34" charset="0"/>
              </a:rPr>
              <a:t>) adalah salah satu alternatif strategi yang dapat diterapkan oleh perusahaan (Dyantina dkk, 2012:2).</a:t>
            </a:r>
            <a:endParaRPr lang="en-US" sz="1400" dirty="0">
              <a:solidFill>
                <a:srgbClr val="000000"/>
              </a:solidFill>
              <a:effectLst/>
              <a:ea typeface="Times New Roman" panose="02020603050405020304" pitchFamily="18" charset="0"/>
              <a:cs typeface="Arial" panose="020B0604020202020204" pitchFamily="34" charset="0"/>
            </a:endParaRPr>
          </a:p>
          <a:p>
            <a:pPr marL="228600" indent="-228600">
              <a:buFont typeface="+mj-lt"/>
              <a:buAutoNum type="arabicPeriod"/>
            </a:pPr>
            <a:r>
              <a:rPr lang="id-ID" sz="1400" dirty="0">
                <a:effectLst/>
                <a:ea typeface="Times New Roman" panose="02020603050405020304" pitchFamily="18" charset="0"/>
              </a:rPr>
              <a:t>Toko SUKA YOGHURT merupakan perusahaan yang bergerak dalam bidang penjualan olahan susu sapi. Proses pemasaran yang dilakukan pada saat ini hanya dilakukan terhadap penggunaan media sosial untuk memperkenalkan produk yang ada. </a:t>
            </a:r>
            <a:endParaRPr lang="en-US" sz="1400" dirty="0">
              <a:effectLst/>
              <a:ea typeface="Times New Roman" panose="02020603050405020304" pitchFamily="18" charset="0"/>
            </a:endParaRPr>
          </a:p>
          <a:p>
            <a:pPr marL="228600" indent="-228600">
              <a:buFont typeface="+mj-lt"/>
              <a:buAutoNum type="arabicPeriod"/>
            </a:pPr>
            <a:r>
              <a:rPr lang="id-ID" sz="1400" dirty="0">
                <a:effectLst/>
                <a:ea typeface="Times New Roman" panose="02020603050405020304" pitchFamily="18" charset="0"/>
              </a:rPr>
              <a:t>Penelitian ini bertujuan untuk mengetahui dan menjelaskan penerapan strategi Customer Relationship Management (CRM) yang diterapkan oleh Toko SUKA YOGHURT sebagai upaya untuk meningkatkan hubungan costumer dengan toko</a:t>
            </a:r>
            <a:endParaRPr lang="en-ID" sz="1400" dirty="0">
              <a:effectLs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5528930" y="242022"/>
            <a:ext cx="6635162" cy="3948882"/>
            <a:chOff x="6665542" y="2749602"/>
            <a:chExt cx="4777152" cy="1656798"/>
          </a:xfrm>
        </p:grpSpPr>
        <p:sp>
          <p:nvSpPr>
            <p:cNvPr id="8" name="TextBox 7">
              <a:extLst>
                <a:ext uri="{FF2B5EF4-FFF2-40B4-BE49-F238E27FC236}">
                  <a16:creationId xmlns:a16="http://schemas.microsoft.com/office/drawing/2014/main" id="{5CF5BDA4-10C7-46A6-AC30-523A3FC438AC}"/>
                </a:ext>
              </a:extLst>
            </p:cNvPr>
            <p:cNvSpPr txBox="1"/>
            <p:nvPr/>
          </p:nvSpPr>
          <p:spPr>
            <a:xfrm>
              <a:off x="6665542" y="2749602"/>
              <a:ext cx="4777152" cy="830997"/>
            </a:xfrm>
            <a:prstGeom prst="rect">
              <a:avLst/>
            </a:prstGeom>
            <a:noFill/>
          </p:spPr>
          <p:txBody>
            <a:bodyPr wrap="square" rtlCol="0" anchor="ctr">
              <a:spAutoFit/>
            </a:bodyPr>
            <a:lstStyle/>
            <a:p>
              <a:r>
                <a:rPr lang="id-ID" altLang="ko-KR" sz="4800" b="1" dirty="0">
                  <a:latin typeface="+mj-lt"/>
                  <a:cs typeface="Arial" pitchFamily="34" charset="0"/>
                </a:rPr>
                <a:t>Identifikasi Masalah</a:t>
              </a:r>
            </a:p>
          </p:txBody>
        </p:sp>
        <p:sp>
          <p:nvSpPr>
            <p:cNvPr id="9" name="TextBox 8">
              <a:extLst>
                <a:ext uri="{FF2B5EF4-FFF2-40B4-BE49-F238E27FC236}">
                  <a16:creationId xmlns:a16="http://schemas.microsoft.com/office/drawing/2014/main" id="{C062103B-F514-4BE9-B5B2-C13878D2FE7C}"/>
                </a:ext>
              </a:extLst>
            </p:cNvPr>
            <p:cNvSpPr txBox="1"/>
            <p:nvPr/>
          </p:nvSpPr>
          <p:spPr>
            <a:xfrm>
              <a:off x="6665542" y="3373351"/>
              <a:ext cx="4396888" cy="1033049"/>
            </a:xfrm>
            <a:prstGeom prst="rect">
              <a:avLst/>
            </a:prstGeom>
            <a:noFill/>
          </p:spPr>
          <p:txBody>
            <a:bodyPr wrap="square" rtlCol="0" anchor="ctr">
              <a:spAutoFit/>
            </a:bodyPr>
            <a:lstStyle/>
            <a:p>
              <a:pPr marL="342900" lvl="0" indent="-342900" algn="just">
                <a:buFont typeface="+mj-lt"/>
                <a:buAutoNum type="arabicPeriod"/>
              </a:pPr>
              <a:r>
                <a:rPr lang="id-ID"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Pelanggan harus datang langsung ke Toko Suka Yoghurt untuk memperoleh produk sehingga jangkauan pemasaran terbatas oleh jarak terutama untuk segment pasar yang berada di luar kota.</a:t>
              </a:r>
              <a:endParaRPr lang="en-ID" sz="14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Font typeface="+mj-lt"/>
                <a:buAutoNum type="arabicPeriod"/>
              </a:pPr>
              <a:r>
                <a:rPr lang="id-ID"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Sering terjadinya kesalahan informasi harga, informasi pesanan pelanggan dan kesalahan pencatatan transaksi yang sudah berlangsung sehingga meningkatkan angka kesalahan pada informasi yang diperoleh pemilik.</a:t>
              </a:r>
              <a:endParaRPr lang="en-ID" sz="14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Font typeface="+mj-lt"/>
                <a:buAutoNum type="arabicPeriod"/>
              </a:pPr>
              <a:r>
                <a:rPr lang="id-ID"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Pesan promosi seperti potongan harga, bonus dan diskon dari pihak perusahaan kepada pelanggan tidak berlangsung efektif karena pesan info promosi tersebut masih berlangsung lambat dan tidak dapat diperoleh pelanggan secara merata. </a:t>
              </a:r>
              <a:endParaRPr lang="en-ID" sz="1400" dirty="0">
                <a:effectLst/>
                <a:latin typeface="Arial" panose="020B0604020202020204" pitchFamily="34" charset="0"/>
                <a:ea typeface="Times New Roman" panose="02020603050405020304" pitchFamily="18" charset="0"/>
                <a:cs typeface="Arial" panose="020B0604020202020204" pitchFamily="34" charset="0"/>
              </a:endParaRPr>
            </a:p>
          </p:txBody>
        </p:sp>
      </p:grpSp>
    </p:spTree>
    <p:extLst>
      <p:ext uri="{BB962C8B-B14F-4D97-AF65-F5344CB8AC3E}">
        <p14:creationId xmlns:p14="http://schemas.microsoft.com/office/powerpoint/2010/main" val="126376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5528930" y="242021"/>
            <a:ext cx="6315740" cy="2851089"/>
            <a:chOff x="6665542" y="2749602"/>
            <a:chExt cx="4777152" cy="922374"/>
          </a:xfrm>
        </p:grpSpPr>
        <p:sp>
          <p:nvSpPr>
            <p:cNvPr id="8" name="TextBox 7">
              <a:extLst>
                <a:ext uri="{FF2B5EF4-FFF2-40B4-BE49-F238E27FC236}">
                  <a16:creationId xmlns:a16="http://schemas.microsoft.com/office/drawing/2014/main" id="{5CF5BDA4-10C7-46A6-AC30-523A3FC438AC}"/>
                </a:ext>
              </a:extLst>
            </p:cNvPr>
            <p:cNvSpPr txBox="1"/>
            <p:nvPr/>
          </p:nvSpPr>
          <p:spPr>
            <a:xfrm>
              <a:off x="6665542" y="2749602"/>
              <a:ext cx="4777152" cy="830997"/>
            </a:xfrm>
            <a:prstGeom prst="rect">
              <a:avLst/>
            </a:prstGeom>
            <a:noFill/>
          </p:spPr>
          <p:txBody>
            <a:bodyPr wrap="square" rtlCol="0" anchor="ctr">
              <a:spAutoFit/>
            </a:bodyPr>
            <a:lstStyle/>
            <a:p>
              <a:r>
                <a:rPr lang="id-ID" altLang="ko-KR" sz="4800" b="1" dirty="0">
                  <a:latin typeface="+mj-lt"/>
                  <a:cs typeface="Arial" pitchFamily="34" charset="0"/>
                </a:rPr>
                <a:t>Identifikasi Masalah</a:t>
              </a:r>
            </a:p>
          </p:txBody>
        </p:sp>
        <p:sp>
          <p:nvSpPr>
            <p:cNvPr id="9" name="TextBox 8">
              <a:extLst>
                <a:ext uri="{FF2B5EF4-FFF2-40B4-BE49-F238E27FC236}">
                  <a16:creationId xmlns:a16="http://schemas.microsoft.com/office/drawing/2014/main" id="{C062103B-F514-4BE9-B5B2-C13878D2FE7C}"/>
                </a:ext>
              </a:extLst>
            </p:cNvPr>
            <p:cNvSpPr txBox="1"/>
            <p:nvPr/>
          </p:nvSpPr>
          <p:spPr>
            <a:xfrm>
              <a:off x="6665542" y="3293607"/>
              <a:ext cx="4560009" cy="378369"/>
            </a:xfrm>
            <a:prstGeom prst="rect">
              <a:avLst/>
            </a:prstGeom>
            <a:noFill/>
          </p:spPr>
          <p:txBody>
            <a:bodyPr wrap="square" rtlCol="0" anchor="ctr">
              <a:spAutoFit/>
            </a:bodyPr>
            <a:lstStyle/>
            <a:p>
              <a:pPr marL="342900" lvl="0" indent="-342900" algn="just">
                <a:buFont typeface="+mj-lt"/>
                <a:buAutoNum type="arabicPeriod"/>
              </a:pPr>
              <a:r>
                <a:rPr lang="id-ID" sz="1400" dirty="0">
                  <a:solidFill>
                    <a:srgbClr val="000000"/>
                  </a:solidFill>
                  <a:effectLst/>
                  <a:ea typeface="Times New Roman" panose="02020603050405020304" pitchFamily="18" charset="0"/>
                  <a:cs typeface="Times New Roman" panose="02020603050405020304" pitchFamily="18" charset="0"/>
                </a:rPr>
                <a:t>Bagaimana membangun sebuah system yang dapat membantu dalam proses pelayanan pelanggan secara </a:t>
              </a:r>
              <a:r>
                <a:rPr lang="id-ID" sz="1400" i="1" dirty="0">
                  <a:solidFill>
                    <a:srgbClr val="000000"/>
                  </a:solidFill>
                  <a:effectLst/>
                  <a:ea typeface="Times New Roman" panose="02020603050405020304" pitchFamily="18" charset="0"/>
                  <a:cs typeface="Times New Roman" panose="02020603050405020304" pitchFamily="18" charset="0"/>
                </a:rPr>
                <a:t>online</a:t>
              </a:r>
              <a:r>
                <a:rPr lang="id-ID" sz="1400" dirty="0">
                  <a:solidFill>
                    <a:srgbClr val="000000"/>
                  </a:solidFill>
                  <a:effectLst/>
                  <a:ea typeface="Times New Roman" panose="02020603050405020304" pitchFamily="18" charset="0"/>
                  <a:cs typeface="Times New Roman" panose="02020603050405020304" pitchFamily="18" charset="0"/>
                </a:rPr>
                <a:t> menggunakan aplikasi </a:t>
              </a:r>
              <a:r>
                <a:rPr lang="id-ID" sz="1400" dirty="0">
                  <a:effectLst/>
                  <a:ea typeface="Times New Roman" panose="02020603050405020304" pitchFamily="18" charset="0"/>
                  <a:cs typeface="Times New Roman" panose="02020603050405020304" pitchFamily="18" charset="0"/>
                </a:rPr>
                <a:t>Berbasis Android</a:t>
              </a:r>
              <a:r>
                <a:rPr lang="id-ID" sz="1400" dirty="0">
                  <a:solidFill>
                    <a:srgbClr val="000000"/>
                  </a:solidFill>
                  <a:effectLst/>
                  <a:ea typeface="Times New Roman" panose="02020603050405020304" pitchFamily="18" charset="0"/>
                  <a:cs typeface="Times New Roman" panose="02020603050405020304" pitchFamily="18" charset="0"/>
                </a:rPr>
                <a:t> di </a:t>
              </a:r>
              <a:r>
                <a:rPr lang="id-ID" sz="1400" dirty="0">
                  <a:effectLst/>
                  <a:ea typeface="Times New Roman" panose="02020603050405020304" pitchFamily="18" charset="0"/>
                  <a:cs typeface="Times New Roman" panose="02020603050405020304" pitchFamily="18" charset="0"/>
                </a:rPr>
                <a:t>Toko Suka Yoghurt</a:t>
              </a:r>
              <a:r>
                <a:rPr lang="id-ID" sz="1400" dirty="0">
                  <a:solidFill>
                    <a:srgbClr val="000000"/>
                  </a:solidFill>
                  <a:effectLst/>
                  <a:ea typeface="Times New Roman" panose="02020603050405020304" pitchFamily="18" charset="0"/>
                  <a:cs typeface="Times New Roman" panose="02020603050405020304" pitchFamily="18" charset="0"/>
                </a:rPr>
                <a:t>?</a:t>
              </a:r>
              <a:endParaRPr lang="en-ID" sz="1400" dirty="0">
                <a:effectLst/>
                <a:ea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id-ID" sz="1400" dirty="0">
                  <a:solidFill>
                    <a:srgbClr val="000000"/>
                  </a:solidFill>
                  <a:effectLst/>
                  <a:ea typeface="Times New Roman" panose="02020603050405020304" pitchFamily="18" charset="0"/>
                  <a:cs typeface="Times New Roman" panose="02020603050405020304" pitchFamily="18" charset="0"/>
                </a:rPr>
                <a:t>Bagaimana penerapan CRM Operasional  dalam aplikasi berbasis anroid untuk pelayanan pelanggan di </a:t>
              </a:r>
              <a:r>
                <a:rPr lang="id-ID" sz="1400" dirty="0">
                  <a:effectLst/>
                  <a:ea typeface="Times New Roman" panose="02020603050405020304" pitchFamily="18" charset="0"/>
                  <a:cs typeface="Times New Roman" panose="02020603050405020304" pitchFamily="18" charset="0"/>
                </a:rPr>
                <a:t>Toko Suka Yoghurt</a:t>
              </a:r>
              <a:r>
                <a:rPr lang="id-ID" sz="1400" dirty="0">
                  <a:solidFill>
                    <a:srgbClr val="000000"/>
                  </a:solidFill>
                  <a:effectLst/>
                  <a:ea typeface="Times New Roman" panose="02020603050405020304" pitchFamily="18" charset="0"/>
                  <a:cs typeface="Times New Roman" panose="02020603050405020304" pitchFamily="18" charset="0"/>
                </a:rPr>
                <a:t>?</a:t>
              </a:r>
              <a:endParaRPr lang="en-ID" sz="1400" dirty="0">
                <a:effectLst/>
                <a:ea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166850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5677786" y="361474"/>
            <a:ext cx="7783033" cy="5355311"/>
            <a:chOff x="7585731" y="3056552"/>
            <a:chExt cx="4777152" cy="1732531"/>
          </a:xfrm>
        </p:grpSpPr>
        <p:sp>
          <p:nvSpPr>
            <p:cNvPr id="8" name="TextBox 7">
              <a:extLst>
                <a:ext uri="{FF2B5EF4-FFF2-40B4-BE49-F238E27FC236}">
                  <a16:creationId xmlns:a16="http://schemas.microsoft.com/office/drawing/2014/main" id="{5CF5BDA4-10C7-46A6-AC30-523A3FC438AC}"/>
                </a:ext>
              </a:extLst>
            </p:cNvPr>
            <p:cNvSpPr txBox="1"/>
            <p:nvPr/>
          </p:nvSpPr>
          <p:spPr>
            <a:xfrm>
              <a:off x="7585731" y="3056552"/>
              <a:ext cx="4777152" cy="268841"/>
            </a:xfrm>
            <a:prstGeom prst="rect">
              <a:avLst/>
            </a:prstGeom>
            <a:noFill/>
          </p:spPr>
          <p:txBody>
            <a:bodyPr wrap="square" rtlCol="0" anchor="ctr">
              <a:spAutoFit/>
            </a:bodyPr>
            <a:lstStyle/>
            <a:p>
              <a:r>
                <a:rPr lang="en-US" altLang="ko-KR" sz="4800" b="1" dirty="0">
                  <a:latin typeface="+mj-lt"/>
                  <a:cs typeface="Arial" pitchFamily="34" charset="0"/>
                </a:rPr>
                <a:t>Batasan </a:t>
              </a:r>
              <a:r>
                <a:rPr lang="id-ID" altLang="ko-KR" sz="4800" b="1" dirty="0">
                  <a:latin typeface="+mj-lt"/>
                  <a:cs typeface="Arial" pitchFamily="34" charset="0"/>
                </a:rPr>
                <a:t>Masalah</a:t>
              </a:r>
            </a:p>
          </p:txBody>
        </p:sp>
        <p:sp>
          <p:nvSpPr>
            <p:cNvPr id="9" name="TextBox 8">
              <a:extLst>
                <a:ext uri="{FF2B5EF4-FFF2-40B4-BE49-F238E27FC236}">
                  <a16:creationId xmlns:a16="http://schemas.microsoft.com/office/drawing/2014/main" id="{C062103B-F514-4BE9-B5B2-C13878D2FE7C}"/>
                </a:ext>
              </a:extLst>
            </p:cNvPr>
            <p:cNvSpPr txBox="1"/>
            <p:nvPr/>
          </p:nvSpPr>
          <p:spPr>
            <a:xfrm>
              <a:off x="7585731" y="3325393"/>
              <a:ext cx="3639820" cy="1463690"/>
            </a:xfrm>
            <a:prstGeom prst="rect">
              <a:avLst/>
            </a:prstGeom>
            <a:noFill/>
          </p:spPr>
          <p:txBody>
            <a:bodyPr wrap="square" rtlCol="0" anchor="ctr">
              <a:spAutoFit/>
            </a:bodyPr>
            <a:lstStyle/>
            <a:p>
              <a:pPr marL="342900" lvl="0" indent="-342900" algn="just">
                <a:buFont typeface="+mj-lt"/>
                <a:buAutoNum type="arabicPeriod"/>
              </a:pP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Aplikasi ini memberikan informasi mengenai profil </a:t>
              </a:r>
              <a:r>
                <a:rPr lang="id-ID" sz="1200" dirty="0">
                  <a:effectLst/>
                  <a:latin typeface="Arial" panose="020B0604020202020204" pitchFamily="34" charset="0"/>
                  <a:ea typeface="Times New Roman" panose="02020603050405020304" pitchFamily="18" charset="0"/>
                  <a:cs typeface="Arial" panose="020B0604020202020204" pitchFamily="34" charset="0"/>
                </a:rPr>
                <a:t>Toko Suka Yoghurt</a:t>
              </a: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yang meliputi informasi manajemen, kontak dan lokasi usaha.</a:t>
              </a:r>
              <a:endParaRPr lang="en-ID" sz="12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Font typeface="+mj-lt"/>
                <a:buAutoNum type="arabicPeriod"/>
              </a:pP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Aplikasi ini menyediakan fitur </a:t>
              </a:r>
              <a:r>
                <a:rPr lang="id-ID" sz="12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chat</a:t>
              </a: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konsumen dan respon pihak perusahaan</a:t>
              </a:r>
              <a:r>
                <a:rPr lang="id-ID" sz="12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yang dapat dilakukan secara </a:t>
              </a:r>
              <a:r>
                <a:rPr lang="id-ID" sz="12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real time</a:t>
              </a: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ID" sz="12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Font typeface="+mj-lt"/>
                <a:buAutoNum type="arabicPeriod"/>
              </a:pP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Aplikasi ini menyediakan form pendaftaran konsumen baru serta proses verifikasinya.</a:t>
              </a:r>
              <a:endParaRPr lang="en-ID" sz="12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Font typeface="+mj-lt"/>
                <a:buAutoNum type="arabicPeriod"/>
              </a:pP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Pelanggan dapat  memperoleh informasi berupa event promosi potongan harga yang diadakan oleh pihak toko. </a:t>
              </a:r>
              <a:endParaRPr lang="en-ID" sz="12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Font typeface="+mj-lt"/>
                <a:buAutoNum type="arabicPeriod"/>
              </a:pP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Metode pembayaran yang dapat digunakan adalah metode transfer bank dan metode COD (</a:t>
              </a:r>
              <a:r>
                <a:rPr lang="id-ID" sz="12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Cash On Delivery</a:t>
              </a: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ID" sz="12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Font typeface="+mj-lt"/>
                <a:buAutoNum type="arabicPeriod"/>
              </a:pP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Pelanggan dapat memberikan testimoni dari hasil transaksi yang sudah berlangsung.</a:t>
              </a:r>
              <a:endParaRPr lang="en-ID" sz="12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Font typeface="+mj-lt"/>
                <a:buAutoNum type="arabicPeriod"/>
              </a:pP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Sistem Pelayanan pelanggan ini</a:t>
              </a:r>
              <a:r>
                <a:rPr lang="id-ID" sz="12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dibuat menggunakan bahasa pemrograman </a:t>
              </a:r>
              <a:r>
                <a:rPr lang="id-ID" sz="12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Java Android</a:t>
              </a: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sebagai  aplikasi pengguna yang menghasilkan format APK yang dapat di install pada perangkat </a:t>
              </a:r>
              <a:r>
                <a:rPr lang="id-ID" sz="12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smartphone</a:t>
              </a: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masing-masing konsumen. Sedangkan agar  tampilan aplikasi lebih </a:t>
              </a:r>
              <a:r>
                <a:rPr lang="id-ID" sz="12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responsive</a:t>
              </a: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maka digunakan bahasa pemrograman JSON, PHP dan CSS.</a:t>
              </a:r>
              <a:endParaRPr lang="en-ID" sz="12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Font typeface="+mj-lt"/>
                <a:buAutoNum type="arabicPeriod"/>
              </a:pP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Untuk mempermudah pengelolaan data secara </a:t>
              </a:r>
              <a:r>
                <a:rPr lang="id-ID" sz="12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online</a:t>
              </a: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oleh admin perusahaan maka, DBMS (</a:t>
              </a:r>
              <a:r>
                <a:rPr lang="id-ID" sz="12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Database</a:t>
              </a: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id-ID" sz="12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Management Syistem)</a:t>
              </a: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yang digunakan adalah MySQL.</a:t>
              </a:r>
              <a:endParaRPr lang="en-ID" sz="12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buFont typeface="+mj-lt"/>
                <a:buAutoNum type="arabicPeriod"/>
              </a:pP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Metode pengembangan sistem yang digunakan adalah </a:t>
              </a:r>
              <a:r>
                <a:rPr lang="id-ID" sz="1200" dirty="0">
                  <a:effectLst/>
                  <a:latin typeface="Arial" panose="020B0604020202020204" pitchFamily="34" charset="0"/>
                  <a:ea typeface="Times New Roman" panose="02020603050405020304" pitchFamily="18" charset="0"/>
                  <a:cs typeface="Arial" panose="020B0604020202020204" pitchFamily="34" charset="0"/>
                </a:rPr>
                <a:t>SDLC (</a:t>
              </a:r>
              <a:r>
                <a:rPr lang="id-ID" sz="1200" i="1" dirty="0">
                  <a:effectLst/>
                  <a:latin typeface="Arial" panose="020B0604020202020204" pitchFamily="34" charset="0"/>
                  <a:ea typeface="Times New Roman" panose="02020603050405020304" pitchFamily="18" charset="0"/>
                  <a:cs typeface="Arial" panose="020B0604020202020204" pitchFamily="34" charset="0"/>
                </a:rPr>
                <a:t>System Development Life Cycle</a:t>
              </a:r>
              <a:r>
                <a:rPr lang="id-ID" sz="1200" dirty="0">
                  <a:effectLst/>
                  <a:latin typeface="Arial" panose="020B0604020202020204" pitchFamily="34" charset="0"/>
                  <a:ea typeface="Times New Roman" panose="02020603050405020304" pitchFamily="18" charset="0"/>
                  <a:cs typeface="Arial" panose="020B0604020202020204" pitchFamily="34" charset="0"/>
                </a:rPr>
                <a:t>) dengan menggunakan model </a:t>
              </a:r>
              <a:r>
                <a:rPr lang="id-ID" sz="1200" i="1" dirty="0">
                  <a:effectLst/>
                  <a:latin typeface="Arial" panose="020B0604020202020204" pitchFamily="34" charset="0"/>
                  <a:ea typeface="Times New Roman" panose="02020603050405020304" pitchFamily="18" charset="0"/>
                  <a:cs typeface="Arial" panose="020B0604020202020204" pitchFamily="34" charset="0"/>
                </a:rPr>
                <a:t>Waterfall.</a:t>
              </a:r>
              <a:endParaRPr lang="en-ID" sz="12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Aft>
                  <a:spcPts val="800"/>
                </a:spcAft>
                <a:buFont typeface="+mj-lt"/>
                <a:buAutoNum type="arabicPeriod"/>
              </a:pP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Metode penyelesaian masalah yang digunakan adalah metode </a:t>
              </a:r>
              <a:r>
                <a:rPr lang="id-ID" sz="12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Customer Relationship Management</a:t>
              </a: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id-ID" sz="12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CRM</a:t>
              </a:r>
              <a:r>
                <a:rPr lang="id-ID"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Operasional.</a:t>
              </a:r>
              <a:endParaRPr lang="en-ID" sz="1200" dirty="0">
                <a:effectLst/>
                <a:latin typeface="Arial" panose="020B0604020202020204" pitchFamily="34" charset="0"/>
                <a:ea typeface="Times New Roman" panose="02020603050405020304" pitchFamily="18" charset="0"/>
                <a:cs typeface="Arial" panose="020B0604020202020204" pitchFamily="34" charset="0"/>
              </a:endParaRPr>
            </a:p>
          </p:txBody>
        </p:sp>
      </p:grpSp>
    </p:spTree>
    <p:extLst>
      <p:ext uri="{BB962C8B-B14F-4D97-AF65-F5344CB8AC3E}">
        <p14:creationId xmlns:p14="http://schemas.microsoft.com/office/powerpoint/2010/main" val="2206053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455B2A-3D1B-4F98-ACA5-C72C064015F6}"/>
              </a:ext>
            </a:extLst>
          </p:cNvPr>
          <p:cNvGrpSpPr/>
          <p:nvPr/>
        </p:nvGrpSpPr>
        <p:grpSpPr>
          <a:xfrm>
            <a:off x="5780315" y="361476"/>
            <a:ext cx="6193972" cy="2178740"/>
            <a:chOff x="7585731" y="3056552"/>
            <a:chExt cx="4777152" cy="704858"/>
          </a:xfrm>
        </p:grpSpPr>
        <p:sp>
          <p:nvSpPr>
            <p:cNvPr id="8" name="TextBox 7">
              <a:extLst>
                <a:ext uri="{FF2B5EF4-FFF2-40B4-BE49-F238E27FC236}">
                  <a16:creationId xmlns:a16="http://schemas.microsoft.com/office/drawing/2014/main" id="{5CF5BDA4-10C7-46A6-AC30-523A3FC438AC}"/>
                </a:ext>
              </a:extLst>
            </p:cNvPr>
            <p:cNvSpPr txBox="1"/>
            <p:nvPr/>
          </p:nvSpPr>
          <p:spPr>
            <a:xfrm>
              <a:off x="7585731" y="3056552"/>
              <a:ext cx="4777152" cy="268841"/>
            </a:xfrm>
            <a:prstGeom prst="rect">
              <a:avLst/>
            </a:prstGeom>
            <a:noFill/>
          </p:spPr>
          <p:txBody>
            <a:bodyPr wrap="square" rtlCol="0" anchor="ctr">
              <a:spAutoFit/>
            </a:bodyPr>
            <a:lstStyle/>
            <a:p>
              <a:r>
                <a:rPr lang="id-ID" altLang="ko-KR" sz="4800" b="1" dirty="0">
                  <a:latin typeface="+mj-lt"/>
                  <a:cs typeface="Arial" pitchFamily="34" charset="0"/>
                </a:rPr>
                <a:t>Tujuan Penelitian</a:t>
              </a:r>
            </a:p>
          </p:txBody>
        </p:sp>
        <p:sp>
          <p:nvSpPr>
            <p:cNvPr id="9" name="TextBox 8">
              <a:extLst>
                <a:ext uri="{FF2B5EF4-FFF2-40B4-BE49-F238E27FC236}">
                  <a16:creationId xmlns:a16="http://schemas.microsoft.com/office/drawing/2014/main" id="{C062103B-F514-4BE9-B5B2-C13878D2FE7C}"/>
                </a:ext>
              </a:extLst>
            </p:cNvPr>
            <p:cNvSpPr txBox="1"/>
            <p:nvPr/>
          </p:nvSpPr>
          <p:spPr>
            <a:xfrm>
              <a:off x="7585731" y="3383041"/>
              <a:ext cx="4586979" cy="378369"/>
            </a:xfrm>
            <a:prstGeom prst="rect">
              <a:avLst/>
            </a:prstGeom>
            <a:noFill/>
          </p:spPr>
          <p:txBody>
            <a:bodyPr wrap="square" rtlCol="0" anchor="ctr">
              <a:spAutoFit/>
            </a:bodyPr>
            <a:lstStyle/>
            <a:p>
              <a:pPr marL="342900" lvl="0" indent="-342900" algn="just">
                <a:buFont typeface="+mj-lt"/>
                <a:buAutoNum type="arabicPeriod"/>
              </a:pPr>
              <a:r>
                <a:rPr lang="id-ID"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Membangun sebuah system yang dapat membantu dalam proses pelayanan pelanggan secara </a:t>
              </a:r>
              <a:r>
                <a:rPr lang="id-ID" sz="14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online</a:t>
              </a:r>
              <a:r>
                <a:rPr lang="id-ID"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menggunakan aplikasi </a:t>
              </a:r>
              <a:r>
                <a:rPr lang="id-ID" sz="1400" dirty="0">
                  <a:effectLst/>
                  <a:latin typeface="Arial" panose="020B0604020202020204" pitchFamily="34" charset="0"/>
                  <a:ea typeface="Times New Roman" panose="02020603050405020304" pitchFamily="18" charset="0"/>
                  <a:cs typeface="Arial" panose="020B0604020202020204" pitchFamily="34" charset="0"/>
                </a:rPr>
                <a:t>Berbasis Android</a:t>
              </a:r>
              <a:r>
                <a:rPr lang="id-ID"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di </a:t>
              </a:r>
              <a:r>
                <a:rPr lang="id-ID" sz="1400" dirty="0">
                  <a:effectLst/>
                  <a:latin typeface="Arial" panose="020B0604020202020204" pitchFamily="34" charset="0"/>
                  <a:ea typeface="Times New Roman" panose="02020603050405020304" pitchFamily="18" charset="0"/>
                  <a:cs typeface="Arial" panose="020B0604020202020204" pitchFamily="34" charset="0"/>
                </a:rPr>
                <a:t>Toko Suka Yoghurt</a:t>
              </a:r>
              <a:r>
                <a:rPr lang="id-ID"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ID" sz="14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a:spcAft>
                  <a:spcPts val="800"/>
                </a:spcAft>
                <a:buFont typeface="+mj-lt"/>
                <a:buAutoNum type="arabicPeriod"/>
              </a:pPr>
              <a:r>
                <a:rPr lang="id-ID"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Menerapkan CRM Operasional  dalam aplikasi berbasis anroid untuk pelayanan pelanggan di </a:t>
              </a:r>
              <a:r>
                <a:rPr lang="id-ID" sz="1400" dirty="0">
                  <a:effectLst/>
                  <a:latin typeface="Arial" panose="020B0604020202020204" pitchFamily="34" charset="0"/>
                  <a:ea typeface="Times New Roman" panose="02020603050405020304" pitchFamily="18" charset="0"/>
                  <a:cs typeface="Arial" panose="020B0604020202020204" pitchFamily="34" charset="0"/>
                </a:rPr>
                <a:t>Toko Suka Yoghurt</a:t>
              </a:r>
              <a:r>
                <a:rPr lang="id-ID" sz="1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ID" sz="1400" dirty="0">
                <a:effectLst/>
                <a:latin typeface="Arial" panose="020B0604020202020204" pitchFamily="34" charset="0"/>
                <a:ea typeface="Times New Roman" panose="02020603050405020304" pitchFamily="18" charset="0"/>
                <a:cs typeface="Arial" panose="020B0604020202020204" pitchFamily="34" charset="0"/>
              </a:endParaRPr>
            </a:p>
          </p:txBody>
        </p:sp>
      </p:grpSp>
    </p:spTree>
    <p:extLst>
      <p:ext uri="{BB962C8B-B14F-4D97-AF65-F5344CB8AC3E}">
        <p14:creationId xmlns:p14="http://schemas.microsoft.com/office/powerpoint/2010/main" val="2294038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D4C395-9FDA-4FC3-9CCC-7965B306F6C6}"/>
              </a:ext>
            </a:extLst>
          </p:cNvPr>
          <p:cNvSpPr/>
          <p:nvPr/>
        </p:nvSpPr>
        <p:spPr>
          <a:xfrm>
            <a:off x="187234" y="154577"/>
            <a:ext cx="11817531" cy="6548846"/>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FDDFE08-D1A3-4890-B395-3D514078D9E9}"/>
              </a:ext>
            </a:extLst>
          </p:cNvPr>
          <p:cNvSpPr txBox="1"/>
          <p:nvPr/>
        </p:nvSpPr>
        <p:spPr>
          <a:xfrm>
            <a:off x="558474" y="829595"/>
            <a:ext cx="6482405" cy="923330"/>
          </a:xfrm>
          <a:prstGeom prst="rect">
            <a:avLst/>
          </a:prstGeom>
          <a:noFill/>
        </p:spPr>
        <p:txBody>
          <a:bodyPr wrap="square" rtlCol="0" anchor="ctr">
            <a:spAutoFit/>
          </a:bodyPr>
          <a:lstStyle/>
          <a:p>
            <a:r>
              <a:rPr lang="id-ID" altLang="ko-KR" sz="5400" dirty="0">
                <a:solidFill>
                  <a:schemeClr val="bg1"/>
                </a:solidFill>
                <a:latin typeface="+mj-lt"/>
                <a:cs typeface="Arial" pitchFamily="34" charset="0"/>
              </a:rPr>
              <a:t>Metode Penelitian</a:t>
            </a:r>
          </a:p>
        </p:txBody>
      </p:sp>
      <p:sp>
        <p:nvSpPr>
          <p:cNvPr id="6" name="Rectangle 4">
            <a:extLst>
              <a:ext uri="{FF2B5EF4-FFF2-40B4-BE49-F238E27FC236}">
                <a16:creationId xmlns:a16="http://schemas.microsoft.com/office/drawing/2014/main" id="{435570D2-BD2F-4390-AC96-91830FE1FBF2}"/>
              </a:ext>
            </a:extLst>
          </p:cNvPr>
          <p:cNvSpPr>
            <a:spLocks noChangeArrowheads="1"/>
          </p:cNvSpPr>
          <p:nvPr/>
        </p:nvSpPr>
        <p:spPr bwMode="auto">
          <a:xfrm>
            <a:off x="4178538" y="547080"/>
            <a:ext cx="191653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D"/>
          </a:p>
        </p:txBody>
      </p:sp>
    </p:spTree>
    <p:extLst>
      <p:ext uri="{BB962C8B-B14F-4D97-AF65-F5344CB8AC3E}">
        <p14:creationId xmlns:p14="http://schemas.microsoft.com/office/powerpoint/2010/main" val="689816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3">
            <a:extLst>
              <a:ext uri="{FF2B5EF4-FFF2-40B4-BE49-F238E27FC236}">
                <a16:creationId xmlns:a16="http://schemas.microsoft.com/office/drawing/2014/main" id="{301C466F-667E-471C-8151-5A9B422124F7}"/>
              </a:ext>
            </a:extLst>
          </p:cNvPr>
          <p:cNvGrpSpPr/>
          <p:nvPr/>
        </p:nvGrpSpPr>
        <p:grpSpPr>
          <a:xfrm>
            <a:off x="4480871" y="1830372"/>
            <a:ext cx="3230267" cy="4202040"/>
            <a:chOff x="4511824" y="1879009"/>
            <a:chExt cx="3044540" cy="3960440"/>
          </a:xfrm>
        </p:grpSpPr>
        <p:grpSp>
          <p:nvGrpSpPr>
            <p:cNvPr id="4" name="Group 3">
              <a:extLst>
                <a:ext uri="{FF2B5EF4-FFF2-40B4-BE49-F238E27FC236}">
                  <a16:creationId xmlns:a16="http://schemas.microsoft.com/office/drawing/2014/main" id="{AC825BEB-85D6-45E2-9200-0EEC688CB143}"/>
                </a:ext>
              </a:extLst>
            </p:cNvPr>
            <p:cNvGrpSpPr/>
            <p:nvPr/>
          </p:nvGrpSpPr>
          <p:grpSpPr>
            <a:xfrm>
              <a:off x="4511824" y="2628856"/>
              <a:ext cx="3044540" cy="3210593"/>
              <a:chOff x="2987824" y="2139745"/>
              <a:chExt cx="3044540" cy="3210593"/>
            </a:xfrm>
          </p:grpSpPr>
          <p:sp>
            <p:nvSpPr>
              <p:cNvPr id="23" name="Rounded Rectangle 7">
                <a:extLst>
                  <a:ext uri="{FF2B5EF4-FFF2-40B4-BE49-F238E27FC236}">
                    <a16:creationId xmlns:a16="http://schemas.microsoft.com/office/drawing/2014/main" id="{4E3E0C8A-32C3-4C8E-9597-325D5DF70B92}"/>
                  </a:ext>
                </a:extLst>
              </p:cNvPr>
              <p:cNvSpPr/>
              <p:nvPr/>
            </p:nvSpPr>
            <p:spPr>
              <a:xfrm flipH="1">
                <a:off x="2987824" y="2139745"/>
                <a:ext cx="3044540" cy="3210593"/>
              </a:xfrm>
              <a:custGeom>
                <a:avLst/>
                <a:gdLst/>
                <a:ahLst/>
                <a:cxnLst/>
                <a:rect l="l" t="t" r="r" b="b"/>
                <a:pathLst>
                  <a:path w="3044540" h="3210593">
                    <a:moveTo>
                      <a:pt x="1861922" y="0"/>
                    </a:moveTo>
                    <a:lnTo>
                      <a:pt x="1526583" y="0"/>
                    </a:lnTo>
                    <a:lnTo>
                      <a:pt x="1517957" y="0"/>
                    </a:lnTo>
                    <a:lnTo>
                      <a:pt x="1182618" y="0"/>
                    </a:lnTo>
                    <a:cubicBezTo>
                      <a:pt x="1115834" y="0"/>
                      <a:pt x="1061694" y="54140"/>
                      <a:pt x="1061694" y="120924"/>
                    </a:cubicBezTo>
                    <a:lnTo>
                      <a:pt x="1061694" y="124522"/>
                    </a:lnTo>
                    <a:cubicBezTo>
                      <a:pt x="1061694" y="186217"/>
                      <a:pt x="1107897" y="237121"/>
                      <a:pt x="1167844" y="242463"/>
                    </a:cubicBezTo>
                    <a:lnTo>
                      <a:pt x="1167844" y="1151605"/>
                    </a:lnTo>
                    <a:cubicBezTo>
                      <a:pt x="665968" y="1729560"/>
                      <a:pt x="-318989" y="2600813"/>
                      <a:pt x="102162" y="2997613"/>
                    </a:cubicBezTo>
                    <a:cubicBezTo>
                      <a:pt x="257144" y="3143634"/>
                      <a:pt x="884398" y="3212712"/>
                      <a:pt x="1517957" y="3210508"/>
                    </a:cubicBezTo>
                    <a:lnTo>
                      <a:pt x="1517957" y="3210593"/>
                    </a:lnTo>
                    <a:lnTo>
                      <a:pt x="1522270" y="3210551"/>
                    </a:lnTo>
                    <a:lnTo>
                      <a:pt x="1526583" y="3210593"/>
                    </a:lnTo>
                    <a:lnTo>
                      <a:pt x="1526583" y="3210508"/>
                    </a:lnTo>
                    <a:cubicBezTo>
                      <a:pt x="2160143" y="3212712"/>
                      <a:pt x="2787396" y="3143634"/>
                      <a:pt x="2942378" y="2997613"/>
                    </a:cubicBezTo>
                    <a:cubicBezTo>
                      <a:pt x="3363529" y="2600813"/>
                      <a:pt x="2378572" y="1729560"/>
                      <a:pt x="1876696" y="1151605"/>
                    </a:cubicBezTo>
                    <a:lnTo>
                      <a:pt x="1876696" y="242463"/>
                    </a:lnTo>
                    <a:cubicBezTo>
                      <a:pt x="1936643" y="237121"/>
                      <a:pt x="1982846" y="186217"/>
                      <a:pt x="1982846" y="124522"/>
                    </a:cubicBezTo>
                    <a:lnTo>
                      <a:pt x="1982846" y="120924"/>
                    </a:lnTo>
                    <a:cubicBezTo>
                      <a:pt x="1982846" y="54140"/>
                      <a:pt x="1928706" y="0"/>
                      <a:pt x="1861922" y="0"/>
                    </a:cubicBezTo>
                    <a:close/>
                  </a:path>
                </a:pathLst>
              </a:cu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nvGrpSpPr>
              <p:cNvPr id="24" name="Group 23">
                <a:extLst>
                  <a:ext uri="{FF2B5EF4-FFF2-40B4-BE49-F238E27FC236}">
                    <a16:creationId xmlns:a16="http://schemas.microsoft.com/office/drawing/2014/main" id="{83D1FF80-D206-4504-A83A-4CE204BE7762}"/>
                  </a:ext>
                </a:extLst>
              </p:cNvPr>
              <p:cNvGrpSpPr/>
              <p:nvPr/>
            </p:nvGrpSpPr>
            <p:grpSpPr>
              <a:xfrm>
                <a:off x="3135495" y="3702934"/>
                <a:ext cx="2766449" cy="1584000"/>
                <a:chOff x="6383239" y="4110399"/>
                <a:chExt cx="2766449" cy="1584000"/>
              </a:xfrm>
            </p:grpSpPr>
            <p:sp>
              <p:nvSpPr>
                <p:cNvPr id="25" name="Rounded Rectangle 7">
                  <a:extLst>
                    <a:ext uri="{FF2B5EF4-FFF2-40B4-BE49-F238E27FC236}">
                      <a16:creationId xmlns:a16="http://schemas.microsoft.com/office/drawing/2014/main" id="{4EC64218-EABA-458B-A289-1FA12DC79DB8}"/>
                    </a:ext>
                  </a:extLst>
                </p:cNvPr>
                <p:cNvSpPr/>
                <p:nvPr/>
              </p:nvSpPr>
              <p:spPr>
                <a:xfrm flipH="1">
                  <a:off x="6383239" y="4110399"/>
                  <a:ext cx="2766449" cy="1584000"/>
                </a:xfrm>
                <a:custGeom>
                  <a:avLst/>
                  <a:gdLst/>
                  <a:ahLst/>
                  <a:cxnLst/>
                  <a:rect l="l" t="t" r="r" b="b"/>
                  <a:pathLst>
                    <a:path w="3044540" h="1696108">
                      <a:moveTo>
                        <a:pt x="2208461" y="0"/>
                      </a:moveTo>
                      <a:lnTo>
                        <a:pt x="836080" y="0"/>
                      </a:lnTo>
                      <a:cubicBezTo>
                        <a:pt x="337493" y="534424"/>
                        <a:pt x="-237513" y="1163094"/>
                        <a:pt x="102162" y="1483128"/>
                      </a:cubicBezTo>
                      <a:cubicBezTo>
                        <a:pt x="257144" y="1629149"/>
                        <a:pt x="884398" y="1698227"/>
                        <a:pt x="1517957" y="1696023"/>
                      </a:cubicBezTo>
                      <a:lnTo>
                        <a:pt x="1517957" y="1696108"/>
                      </a:lnTo>
                      <a:lnTo>
                        <a:pt x="1522270" y="1696066"/>
                      </a:lnTo>
                      <a:lnTo>
                        <a:pt x="1526583" y="1696108"/>
                      </a:lnTo>
                      <a:lnTo>
                        <a:pt x="1526583" y="1696023"/>
                      </a:lnTo>
                      <a:cubicBezTo>
                        <a:pt x="2160143" y="1698227"/>
                        <a:pt x="2787396" y="1629149"/>
                        <a:pt x="2942378" y="1483128"/>
                      </a:cubicBezTo>
                      <a:cubicBezTo>
                        <a:pt x="3282053" y="1163093"/>
                        <a:pt x="2707047" y="534424"/>
                        <a:pt x="2208461" y="0"/>
                      </a:cubicBezTo>
                      <a:close/>
                    </a:path>
                  </a:pathLst>
                </a:cu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6" name="Rounded Rectangle 7">
                  <a:extLst>
                    <a:ext uri="{FF2B5EF4-FFF2-40B4-BE49-F238E27FC236}">
                      <a16:creationId xmlns:a16="http://schemas.microsoft.com/office/drawing/2014/main" id="{79F205F8-4A58-41E1-B084-2FE5155A77B6}"/>
                    </a:ext>
                  </a:extLst>
                </p:cNvPr>
                <p:cNvSpPr/>
                <p:nvPr/>
              </p:nvSpPr>
              <p:spPr>
                <a:xfrm flipH="1">
                  <a:off x="6383335" y="4110399"/>
                  <a:ext cx="2766256" cy="1188000"/>
                </a:xfrm>
                <a:custGeom>
                  <a:avLst/>
                  <a:gdLst/>
                  <a:ahLst/>
                  <a:cxnLst/>
                  <a:rect l="l" t="t" r="r" b="b"/>
                  <a:pathLst>
                    <a:path w="2766256" h="1188000">
                      <a:moveTo>
                        <a:pt x="2006642" y="0"/>
                      </a:moveTo>
                      <a:lnTo>
                        <a:pt x="759616" y="0"/>
                      </a:lnTo>
                      <a:cubicBezTo>
                        <a:pt x="391919" y="405075"/>
                        <a:pt x="-21518" y="868128"/>
                        <a:pt x="872" y="1188000"/>
                      </a:cubicBezTo>
                      <a:lnTo>
                        <a:pt x="2765385" y="1188000"/>
                      </a:lnTo>
                      <a:cubicBezTo>
                        <a:pt x="2787776" y="868128"/>
                        <a:pt x="2374339" y="405075"/>
                        <a:pt x="2006642" y="0"/>
                      </a:cubicBezTo>
                      <a:close/>
                    </a:path>
                  </a:pathLst>
                </a:cu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Rounded Rectangle 7">
                  <a:extLst>
                    <a:ext uri="{FF2B5EF4-FFF2-40B4-BE49-F238E27FC236}">
                      <a16:creationId xmlns:a16="http://schemas.microsoft.com/office/drawing/2014/main" id="{C721B7D2-D896-460C-8950-925CDFDEE130}"/>
                    </a:ext>
                  </a:extLst>
                </p:cNvPr>
                <p:cNvSpPr/>
                <p:nvPr/>
              </p:nvSpPr>
              <p:spPr>
                <a:xfrm flipH="1">
                  <a:off x="6510226" y="4110399"/>
                  <a:ext cx="2512475" cy="792000"/>
                </a:xfrm>
                <a:custGeom>
                  <a:avLst/>
                  <a:gdLst/>
                  <a:ahLst/>
                  <a:cxnLst/>
                  <a:rect l="l" t="t" r="r" b="b"/>
                  <a:pathLst>
                    <a:path w="2512475" h="792000">
                      <a:moveTo>
                        <a:pt x="1879751" y="0"/>
                      </a:moveTo>
                      <a:lnTo>
                        <a:pt x="632725" y="0"/>
                      </a:lnTo>
                      <a:cubicBezTo>
                        <a:pt x="398817" y="257686"/>
                        <a:pt x="146400" y="538833"/>
                        <a:pt x="0" y="792000"/>
                      </a:cubicBezTo>
                      <a:lnTo>
                        <a:pt x="2512475" y="792000"/>
                      </a:lnTo>
                      <a:cubicBezTo>
                        <a:pt x="2366076" y="538833"/>
                        <a:pt x="2113659" y="257686"/>
                        <a:pt x="1879751" y="0"/>
                      </a:cubicBezTo>
                      <a:close/>
                    </a:path>
                  </a:pathLst>
                </a:cu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8" name="Rounded Rectangle 7">
                  <a:extLst>
                    <a:ext uri="{FF2B5EF4-FFF2-40B4-BE49-F238E27FC236}">
                      <a16:creationId xmlns:a16="http://schemas.microsoft.com/office/drawing/2014/main" id="{581D1E4D-7290-43E5-A0DD-3818A8C3B309}"/>
                    </a:ext>
                  </a:extLst>
                </p:cNvPr>
                <p:cNvSpPr/>
                <p:nvPr/>
              </p:nvSpPr>
              <p:spPr>
                <a:xfrm flipH="1">
                  <a:off x="6795509" y="4110399"/>
                  <a:ext cx="1941908" cy="396000"/>
                </a:xfrm>
                <a:custGeom>
                  <a:avLst/>
                  <a:gdLst/>
                  <a:ahLst/>
                  <a:cxnLst/>
                  <a:rect l="l" t="t" r="r" b="b"/>
                  <a:pathLst>
                    <a:path w="1941908" h="396000">
                      <a:moveTo>
                        <a:pt x="1594467" y="0"/>
                      </a:moveTo>
                      <a:lnTo>
                        <a:pt x="347441" y="0"/>
                      </a:lnTo>
                      <a:cubicBezTo>
                        <a:pt x="231031" y="128244"/>
                        <a:pt x="110036" y="262299"/>
                        <a:pt x="0" y="396000"/>
                      </a:cubicBezTo>
                      <a:lnTo>
                        <a:pt x="1941908" y="396000"/>
                      </a:lnTo>
                      <a:cubicBezTo>
                        <a:pt x="1831872" y="262299"/>
                        <a:pt x="1710877" y="128244"/>
                        <a:pt x="1594467" y="0"/>
                      </a:cubicBezTo>
                      <a:close/>
                    </a:path>
                  </a:pathLst>
                </a:cu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sp>
          <p:nvSpPr>
            <p:cNvPr id="5" name="Oval 4">
              <a:extLst>
                <a:ext uri="{FF2B5EF4-FFF2-40B4-BE49-F238E27FC236}">
                  <a16:creationId xmlns:a16="http://schemas.microsoft.com/office/drawing/2014/main" id="{A9D4E3E2-E762-4902-A472-D33F75A9E6D9}"/>
                </a:ext>
              </a:extLst>
            </p:cNvPr>
            <p:cNvSpPr/>
            <p:nvPr/>
          </p:nvSpPr>
          <p:spPr>
            <a:xfrm>
              <a:off x="6240016" y="5426574"/>
              <a:ext cx="198000" cy="198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Oval 5">
              <a:extLst>
                <a:ext uri="{FF2B5EF4-FFF2-40B4-BE49-F238E27FC236}">
                  <a16:creationId xmlns:a16="http://schemas.microsoft.com/office/drawing/2014/main" id="{7DA4DA8D-188A-41EA-A3C3-84126FFB90A6}"/>
                </a:ext>
              </a:extLst>
            </p:cNvPr>
            <p:cNvSpPr/>
            <p:nvPr/>
          </p:nvSpPr>
          <p:spPr>
            <a:xfrm>
              <a:off x="6194417" y="4994314"/>
              <a:ext cx="146207" cy="14620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 name="Oval 6">
              <a:extLst>
                <a:ext uri="{FF2B5EF4-FFF2-40B4-BE49-F238E27FC236}">
                  <a16:creationId xmlns:a16="http://schemas.microsoft.com/office/drawing/2014/main" id="{AA3560F3-7E17-4EDB-A607-83D3E0847554}"/>
                </a:ext>
              </a:extLst>
            </p:cNvPr>
            <p:cNvSpPr/>
            <p:nvPr/>
          </p:nvSpPr>
          <p:spPr>
            <a:xfrm>
              <a:off x="6148817" y="4562053"/>
              <a:ext cx="146207" cy="14620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Oval 7">
              <a:extLst>
                <a:ext uri="{FF2B5EF4-FFF2-40B4-BE49-F238E27FC236}">
                  <a16:creationId xmlns:a16="http://schemas.microsoft.com/office/drawing/2014/main" id="{001F8207-E644-442D-BB21-1E4C89E8249E}"/>
                </a:ext>
              </a:extLst>
            </p:cNvPr>
            <p:cNvSpPr/>
            <p:nvPr/>
          </p:nvSpPr>
          <p:spPr>
            <a:xfrm>
              <a:off x="5620495" y="4708260"/>
              <a:ext cx="146207" cy="146207"/>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Oval 8">
              <a:extLst>
                <a:ext uri="{FF2B5EF4-FFF2-40B4-BE49-F238E27FC236}">
                  <a16:creationId xmlns:a16="http://schemas.microsoft.com/office/drawing/2014/main" id="{95913D37-0B44-4A2C-9FA7-833F1E663D28}"/>
                </a:ext>
              </a:extLst>
            </p:cNvPr>
            <p:cNvSpPr/>
            <p:nvPr/>
          </p:nvSpPr>
          <p:spPr>
            <a:xfrm>
              <a:off x="5901133" y="4336287"/>
              <a:ext cx="107515" cy="10751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Oval 9">
              <a:extLst>
                <a:ext uri="{FF2B5EF4-FFF2-40B4-BE49-F238E27FC236}">
                  <a16:creationId xmlns:a16="http://schemas.microsoft.com/office/drawing/2014/main" id="{BBC67086-5D2A-4EE3-9CC8-725BF6323D4C}"/>
                </a:ext>
              </a:extLst>
            </p:cNvPr>
            <p:cNvSpPr/>
            <p:nvPr/>
          </p:nvSpPr>
          <p:spPr>
            <a:xfrm>
              <a:off x="6436617" y="4246080"/>
              <a:ext cx="198000" cy="198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Oval 10">
              <a:extLst>
                <a:ext uri="{FF2B5EF4-FFF2-40B4-BE49-F238E27FC236}">
                  <a16:creationId xmlns:a16="http://schemas.microsoft.com/office/drawing/2014/main" id="{1A03B077-C16E-4863-9313-B6883B4C7E54}"/>
                </a:ext>
              </a:extLst>
            </p:cNvPr>
            <p:cNvSpPr/>
            <p:nvPr/>
          </p:nvSpPr>
          <p:spPr>
            <a:xfrm>
              <a:off x="5436663" y="4246080"/>
              <a:ext cx="198000" cy="19800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Oval 11">
              <a:extLst>
                <a:ext uri="{FF2B5EF4-FFF2-40B4-BE49-F238E27FC236}">
                  <a16:creationId xmlns:a16="http://schemas.microsoft.com/office/drawing/2014/main" id="{08A4F088-DA26-4131-90BC-FAA094B55914}"/>
                </a:ext>
              </a:extLst>
            </p:cNvPr>
            <p:cNvSpPr/>
            <p:nvPr/>
          </p:nvSpPr>
          <p:spPr>
            <a:xfrm>
              <a:off x="5926580" y="4929117"/>
              <a:ext cx="107515" cy="107515"/>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Oval 12">
              <a:extLst>
                <a:ext uri="{FF2B5EF4-FFF2-40B4-BE49-F238E27FC236}">
                  <a16:creationId xmlns:a16="http://schemas.microsoft.com/office/drawing/2014/main" id="{EC410394-57EA-4738-B7FE-9E54478FC674}"/>
                </a:ext>
              </a:extLst>
            </p:cNvPr>
            <p:cNvSpPr/>
            <p:nvPr/>
          </p:nvSpPr>
          <p:spPr>
            <a:xfrm>
              <a:off x="5836094" y="3763096"/>
              <a:ext cx="198000" cy="19800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Oval 13">
              <a:extLst>
                <a:ext uri="{FF2B5EF4-FFF2-40B4-BE49-F238E27FC236}">
                  <a16:creationId xmlns:a16="http://schemas.microsoft.com/office/drawing/2014/main" id="{51E8AF88-493E-4257-B16C-A935DE841099}"/>
                </a:ext>
              </a:extLst>
            </p:cNvPr>
            <p:cNvSpPr/>
            <p:nvPr/>
          </p:nvSpPr>
          <p:spPr>
            <a:xfrm>
              <a:off x="6008648" y="3448593"/>
              <a:ext cx="87353" cy="87353"/>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5" name="Oval 14">
              <a:extLst>
                <a:ext uri="{FF2B5EF4-FFF2-40B4-BE49-F238E27FC236}">
                  <a16:creationId xmlns:a16="http://schemas.microsoft.com/office/drawing/2014/main" id="{B2E80713-4E97-4178-AAC6-ED019302DF6F}"/>
                </a:ext>
              </a:extLst>
            </p:cNvPr>
            <p:cNvSpPr/>
            <p:nvPr/>
          </p:nvSpPr>
          <p:spPr>
            <a:xfrm>
              <a:off x="5879977" y="1879009"/>
              <a:ext cx="87353" cy="8735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Oval 15">
              <a:extLst>
                <a:ext uri="{FF2B5EF4-FFF2-40B4-BE49-F238E27FC236}">
                  <a16:creationId xmlns:a16="http://schemas.microsoft.com/office/drawing/2014/main" id="{7297C732-5651-40D3-BB23-45EEDDC162E6}"/>
                </a:ext>
              </a:extLst>
            </p:cNvPr>
            <p:cNvSpPr/>
            <p:nvPr/>
          </p:nvSpPr>
          <p:spPr>
            <a:xfrm>
              <a:off x="6121923" y="3912872"/>
              <a:ext cx="146630" cy="14663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Oval 16">
              <a:extLst>
                <a:ext uri="{FF2B5EF4-FFF2-40B4-BE49-F238E27FC236}">
                  <a16:creationId xmlns:a16="http://schemas.microsoft.com/office/drawing/2014/main" id="{FCA3BD58-0CD5-42B6-9717-33A2552E90C1}"/>
                </a:ext>
              </a:extLst>
            </p:cNvPr>
            <p:cNvSpPr/>
            <p:nvPr/>
          </p:nvSpPr>
          <p:spPr>
            <a:xfrm>
              <a:off x="5847837" y="3140594"/>
              <a:ext cx="146630" cy="14663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Oval 17">
              <a:extLst>
                <a:ext uri="{FF2B5EF4-FFF2-40B4-BE49-F238E27FC236}">
                  <a16:creationId xmlns:a16="http://schemas.microsoft.com/office/drawing/2014/main" id="{3E350D59-C843-43CE-BB47-136BE912CC17}"/>
                </a:ext>
              </a:extLst>
            </p:cNvPr>
            <p:cNvSpPr/>
            <p:nvPr/>
          </p:nvSpPr>
          <p:spPr>
            <a:xfrm>
              <a:off x="6107885" y="2720683"/>
              <a:ext cx="146630" cy="14663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Oval 18">
              <a:extLst>
                <a:ext uri="{FF2B5EF4-FFF2-40B4-BE49-F238E27FC236}">
                  <a16:creationId xmlns:a16="http://schemas.microsoft.com/office/drawing/2014/main" id="{8A29EC7F-73A6-4B98-A638-D00432F02ED8}"/>
                </a:ext>
              </a:extLst>
            </p:cNvPr>
            <p:cNvSpPr/>
            <p:nvPr/>
          </p:nvSpPr>
          <p:spPr>
            <a:xfrm>
              <a:off x="5847837" y="2332270"/>
              <a:ext cx="198000" cy="198000"/>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0" name="Oval 19">
              <a:extLst>
                <a:ext uri="{FF2B5EF4-FFF2-40B4-BE49-F238E27FC236}">
                  <a16:creationId xmlns:a16="http://schemas.microsoft.com/office/drawing/2014/main" id="{6FB20D21-BFF2-4D38-9B6F-176E04794324}"/>
                </a:ext>
              </a:extLst>
            </p:cNvPr>
            <p:cNvSpPr/>
            <p:nvPr/>
          </p:nvSpPr>
          <p:spPr>
            <a:xfrm>
              <a:off x="6096000" y="2023024"/>
              <a:ext cx="198000" cy="1980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Oval 20">
              <a:extLst>
                <a:ext uri="{FF2B5EF4-FFF2-40B4-BE49-F238E27FC236}">
                  <a16:creationId xmlns:a16="http://schemas.microsoft.com/office/drawing/2014/main" id="{82799DA1-B78E-4241-B25F-BB5238949E72}"/>
                </a:ext>
              </a:extLst>
            </p:cNvPr>
            <p:cNvSpPr/>
            <p:nvPr/>
          </p:nvSpPr>
          <p:spPr>
            <a:xfrm>
              <a:off x="6152664" y="2383065"/>
              <a:ext cx="87353" cy="87353"/>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Oval 21">
              <a:extLst>
                <a:ext uri="{FF2B5EF4-FFF2-40B4-BE49-F238E27FC236}">
                  <a16:creationId xmlns:a16="http://schemas.microsoft.com/office/drawing/2014/main" id="{9D5DF85A-53B6-40E3-927D-FCD3D69EBD98}"/>
                </a:ext>
              </a:extLst>
            </p:cNvPr>
            <p:cNvSpPr/>
            <p:nvPr/>
          </p:nvSpPr>
          <p:spPr>
            <a:xfrm>
              <a:off x="5807969" y="2799768"/>
              <a:ext cx="87353" cy="87353"/>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2" name="Group 31">
            <a:extLst>
              <a:ext uri="{FF2B5EF4-FFF2-40B4-BE49-F238E27FC236}">
                <a16:creationId xmlns:a16="http://schemas.microsoft.com/office/drawing/2014/main" id="{569EBF8E-40C6-4528-B9D0-0AB7FE255295}"/>
              </a:ext>
            </a:extLst>
          </p:cNvPr>
          <p:cNvGrpSpPr/>
          <p:nvPr/>
        </p:nvGrpSpPr>
        <p:grpSpPr>
          <a:xfrm>
            <a:off x="833260" y="1394404"/>
            <a:ext cx="3546172" cy="3877985"/>
            <a:chOff x="2551706" y="4283314"/>
            <a:chExt cx="1403938" cy="3877985"/>
          </a:xfrm>
        </p:grpSpPr>
        <p:sp>
          <p:nvSpPr>
            <p:cNvPr id="33" name="TextBox 32">
              <a:extLst>
                <a:ext uri="{FF2B5EF4-FFF2-40B4-BE49-F238E27FC236}">
                  <a16:creationId xmlns:a16="http://schemas.microsoft.com/office/drawing/2014/main" id="{622D6BEB-612E-4966-AD19-C80AE408D0AE}"/>
                </a:ext>
              </a:extLst>
            </p:cNvPr>
            <p:cNvSpPr txBox="1"/>
            <p:nvPr/>
          </p:nvSpPr>
          <p:spPr>
            <a:xfrm>
              <a:off x="2551706" y="4560313"/>
              <a:ext cx="1403938" cy="3600986"/>
            </a:xfrm>
            <a:prstGeom prst="rect">
              <a:avLst/>
            </a:prstGeom>
            <a:noFill/>
          </p:spPr>
          <p:txBody>
            <a:bodyPr wrap="square" rtlCol="0">
              <a:spAutoFit/>
            </a:bodyPr>
            <a:lstStyle/>
            <a:p>
              <a:pPr algn="just"/>
              <a:r>
                <a:rPr lang="id-ID" sz="1200" dirty="0">
                  <a:solidFill>
                    <a:srgbClr val="000000"/>
                  </a:solidFill>
                  <a:effectLst/>
                  <a:ea typeface="Times New Roman" panose="02020603050405020304" pitchFamily="18" charset="0"/>
                  <a:cs typeface="Times New Roman" panose="02020603050405020304" pitchFamily="18" charset="0"/>
                </a:rPr>
                <a:t>Teknik pengumpulan data yang dilakukan pada penelitian ini menggunakan 3 (tiga) cara, yaitu:</a:t>
              </a:r>
              <a:endParaRPr lang="en-US" sz="1200" dirty="0">
                <a:solidFill>
                  <a:srgbClr val="000000"/>
                </a:solidFill>
                <a:effectLst/>
                <a:ea typeface="Times New Roman" panose="02020603050405020304" pitchFamily="18" charset="0"/>
                <a:cs typeface="Times New Roman" panose="02020603050405020304" pitchFamily="18" charset="0"/>
              </a:endParaRPr>
            </a:p>
            <a:p>
              <a:pPr algn="just"/>
              <a:endParaRPr lang="en-ID" sz="1200" dirty="0">
                <a:ea typeface="Times New Roman" panose="02020603050405020304" pitchFamily="18" charset="0"/>
                <a:cs typeface="Times New Roman" panose="02020603050405020304" pitchFamily="18" charset="0"/>
              </a:endParaRPr>
            </a:p>
            <a:p>
              <a:pPr algn="just"/>
              <a:r>
                <a:rPr lang="en-ID" sz="1200" b="1" dirty="0">
                  <a:solidFill>
                    <a:srgbClr val="000000"/>
                  </a:solidFill>
                  <a:effectLst/>
                  <a:ea typeface="Times New Roman" panose="02020603050405020304" pitchFamily="18" charset="0"/>
                  <a:cs typeface="Times New Roman" panose="02020603050405020304" pitchFamily="18" charset="0"/>
                </a:rPr>
                <a:t>1. </a:t>
              </a:r>
              <a:r>
                <a:rPr lang="id-ID" sz="1200" b="1" dirty="0">
                  <a:solidFill>
                    <a:srgbClr val="000000"/>
                  </a:solidFill>
                  <a:effectLst/>
                  <a:ea typeface="Times New Roman" panose="02020603050405020304" pitchFamily="18" charset="0"/>
                  <a:cs typeface="Times New Roman" panose="02020603050405020304" pitchFamily="18" charset="0"/>
                </a:rPr>
                <a:t>Studi Pustaka</a:t>
              </a:r>
              <a:endParaRPr lang="en-ID" sz="1200" b="1" dirty="0">
                <a:ea typeface="Times New Roman" panose="02020603050405020304" pitchFamily="18" charset="0"/>
                <a:cs typeface="Times New Roman" panose="02020603050405020304" pitchFamily="18" charset="0"/>
              </a:endParaRPr>
            </a:p>
            <a:p>
              <a:pPr lvl="0" algn="just">
                <a:tabLst>
                  <a:tab pos="1890395" algn="l"/>
                  <a:tab pos="1980565" algn="l"/>
                  <a:tab pos="2250440" algn="l"/>
                  <a:tab pos="2610485" algn="l"/>
                  <a:tab pos="2790825" algn="l"/>
                  <a:tab pos="3060700" algn="l"/>
                  <a:tab pos="3330575" algn="l"/>
                  <a:tab pos="3690620" algn="l"/>
                </a:tabLst>
              </a:pPr>
              <a:r>
                <a:rPr lang="id-ID" sz="1200" dirty="0">
                  <a:solidFill>
                    <a:srgbClr val="000000"/>
                  </a:solidFill>
                  <a:effectLst/>
                  <a:ea typeface="Times New Roman" panose="02020603050405020304" pitchFamily="18" charset="0"/>
                  <a:cs typeface="Times New Roman" panose="02020603050405020304" pitchFamily="18" charset="0"/>
                </a:rPr>
                <a:t>Studi pustaka, penelitian ini mengumpulkan data yang relevan diperoleh dari buku atau jurnal yang berhubungan tentang penerapan CRM pada sebuah perusahaan di bidang pelayanan penjualan pelanggan. </a:t>
              </a:r>
              <a:endParaRPr lang="en-US" sz="1200" dirty="0">
                <a:solidFill>
                  <a:srgbClr val="000000"/>
                </a:solidFill>
                <a:effectLst/>
                <a:ea typeface="Times New Roman" panose="02020603050405020304" pitchFamily="18" charset="0"/>
                <a:cs typeface="Times New Roman" panose="02020603050405020304" pitchFamily="18" charset="0"/>
              </a:endParaRPr>
            </a:p>
            <a:p>
              <a:pPr lvl="0" algn="just">
                <a:tabLst>
                  <a:tab pos="1890395" algn="l"/>
                  <a:tab pos="1980565" algn="l"/>
                  <a:tab pos="2250440" algn="l"/>
                  <a:tab pos="2610485" algn="l"/>
                  <a:tab pos="2790825" algn="l"/>
                  <a:tab pos="3060700" algn="l"/>
                  <a:tab pos="3330575" algn="l"/>
                  <a:tab pos="3690620" algn="l"/>
                </a:tabLst>
              </a:pPr>
              <a:endParaRPr lang="en-ID" sz="1200" dirty="0">
                <a:effectLst/>
                <a:ea typeface="Times New Roman" panose="02020603050405020304" pitchFamily="18" charset="0"/>
                <a:cs typeface="Times New Roman" panose="02020603050405020304" pitchFamily="18" charset="0"/>
              </a:endParaRPr>
            </a:p>
            <a:p>
              <a:pPr lvl="0" algn="just"/>
              <a:r>
                <a:rPr lang="en-US" sz="1200" b="1" dirty="0">
                  <a:solidFill>
                    <a:srgbClr val="000000"/>
                  </a:solidFill>
                  <a:effectLst/>
                  <a:ea typeface="Times New Roman" panose="02020603050405020304" pitchFamily="18" charset="0"/>
                  <a:cs typeface="Times New Roman" panose="02020603050405020304" pitchFamily="18" charset="0"/>
                </a:rPr>
                <a:t>2. </a:t>
              </a:r>
              <a:r>
                <a:rPr lang="id-ID" sz="1200" b="1" dirty="0">
                  <a:solidFill>
                    <a:srgbClr val="000000"/>
                  </a:solidFill>
                  <a:effectLst/>
                  <a:ea typeface="Times New Roman" panose="02020603050405020304" pitchFamily="18" charset="0"/>
                  <a:cs typeface="Times New Roman" panose="02020603050405020304" pitchFamily="18" charset="0"/>
                </a:rPr>
                <a:t>Observasi</a:t>
              </a:r>
              <a:endParaRPr lang="en-ID" sz="1200" b="1" dirty="0">
                <a:ea typeface="Times New Roman" panose="02020603050405020304" pitchFamily="18" charset="0"/>
                <a:cs typeface="Times New Roman" panose="02020603050405020304" pitchFamily="18" charset="0"/>
              </a:endParaRPr>
            </a:p>
            <a:p>
              <a:pPr lvl="0" algn="just"/>
              <a:r>
                <a:rPr lang="id-ID" sz="1200" dirty="0">
                  <a:solidFill>
                    <a:srgbClr val="000000"/>
                  </a:solidFill>
                  <a:effectLst/>
                  <a:ea typeface="Times New Roman" panose="02020603050405020304" pitchFamily="18" charset="0"/>
                  <a:cs typeface="Times New Roman" panose="02020603050405020304" pitchFamily="18" charset="0"/>
                </a:rPr>
                <a:t>Observasi, mengumpulkan data dengan cara pengamatan langsung terhadap peristiwa yang terjadi pada objek penelitian.</a:t>
              </a:r>
              <a:endParaRPr lang="en-US" sz="1200" dirty="0">
                <a:solidFill>
                  <a:srgbClr val="000000"/>
                </a:solidFill>
                <a:effectLst/>
                <a:ea typeface="Times New Roman" panose="02020603050405020304" pitchFamily="18" charset="0"/>
                <a:cs typeface="Times New Roman" panose="02020603050405020304" pitchFamily="18" charset="0"/>
              </a:endParaRPr>
            </a:p>
            <a:p>
              <a:pPr lvl="0" algn="just"/>
              <a:endParaRPr lang="en-ID" sz="1200" dirty="0">
                <a:effectLst/>
                <a:ea typeface="Times New Roman" panose="02020603050405020304" pitchFamily="18" charset="0"/>
                <a:cs typeface="Times New Roman" panose="02020603050405020304" pitchFamily="18" charset="0"/>
              </a:endParaRPr>
            </a:p>
            <a:p>
              <a:pPr lvl="0" algn="just"/>
              <a:r>
                <a:rPr lang="en-US" sz="1200" b="1" dirty="0">
                  <a:solidFill>
                    <a:srgbClr val="000000"/>
                  </a:solidFill>
                  <a:effectLst/>
                  <a:ea typeface="Times New Roman" panose="02020603050405020304" pitchFamily="18" charset="0"/>
                  <a:cs typeface="Times New Roman" panose="02020603050405020304" pitchFamily="18" charset="0"/>
                </a:rPr>
                <a:t>3. </a:t>
              </a:r>
              <a:r>
                <a:rPr lang="id-ID" sz="1200" b="1" dirty="0">
                  <a:solidFill>
                    <a:srgbClr val="000000"/>
                  </a:solidFill>
                  <a:effectLst/>
                  <a:ea typeface="Times New Roman" panose="02020603050405020304" pitchFamily="18" charset="0"/>
                  <a:cs typeface="Times New Roman" panose="02020603050405020304" pitchFamily="18" charset="0"/>
                </a:rPr>
                <a:t>Wawancara</a:t>
              </a:r>
              <a:endParaRPr lang="en-ID" sz="1200" b="1" dirty="0">
                <a:ea typeface="Times New Roman" panose="02020603050405020304" pitchFamily="18" charset="0"/>
                <a:cs typeface="Times New Roman" panose="02020603050405020304" pitchFamily="18" charset="0"/>
              </a:endParaRPr>
            </a:p>
            <a:p>
              <a:pPr lvl="0" algn="just"/>
              <a:r>
                <a:rPr lang="id-ID" sz="1200" dirty="0">
                  <a:solidFill>
                    <a:srgbClr val="000000"/>
                  </a:solidFill>
                  <a:effectLst/>
                  <a:ea typeface="Times New Roman" panose="02020603050405020304" pitchFamily="18" charset="0"/>
                  <a:cs typeface="Times New Roman" panose="02020603050405020304" pitchFamily="18" charset="0"/>
                </a:rPr>
                <a:t>Wawancara, melakukan tanya jawab langsung kepada narasumber yang berkaitan dengan permasalahan yang terjadi pada objek penelitian.</a:t>
              </a:r>
              <a:endParaRPr lang="en-ID" sz="1200" dirty="0">
                <a:effectLst/>
                <a:ea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01658B37-004D-4EE5-933B-60605A694C28}"/>
                </a:ext>
              </a:extLst>
            </p:cNvPr>
            <p:cNvSpPr txBox="1"/>
            <p:nvPr/>
          </p:nvSpPr>
          <p:spPr>
            <a:xfrm>
              <a:off x="2551706" y="4283314"/>
              <a:ext cx="1403938" cy="338554"/>
            </a:xfrm>
            <a:prstGeom prst="rect">
              <a:avLst/>
            </a:prstGeom>
            <a:noFill/>
          </p:spPr>
          <p:txBody>
            <a:bodyPr wrap="square" rtlCol="0">
              <a:spAutoFit/>
            </a:bodyPr>
            <a:lstStyle/>
            <a:p>
              <a:r>
                <a:rPr lang="id-ID" altLang="ko-KR" sz="1600" b="1" dirty="0">
                  <a:solidFill>
                    <a:schemeClr val="tx1">
                      <a:lumMod val="75000"/>
                      <a:lumOff val="25000"/>
                    </a:schemeClr>
                  </a:solidFill>
                  <a:cs typeface="Arial" pitchFamily="34" charset="0"/>
                </a:rPr>
                <a:t>Pengumpulan Data</a:t>
              </a:r>
            </a:p>
          </p:txBody>
        </p:sp>
      </p:grpSp>
      <p:grpSp>
        <p:nvGrpSpPr>
          <p:cNvPr id="46" name="Group 45">
            <a:extLst>
              <a:ext uri="{FF2B5EF4-FFF2-40B4-BE49-F238E27FC236}">
                <a16:creationId xmlns:a16="http://schemas.microsoft.com/office/drawing/2014/main" id="{8A9DC8CF-8E4C-4D27-8BE0-6BE8E3095EDF}"/>
              </a:ext>
            </a:extLst>
          </p:cNvPr>
          <p:cNvGrpSpPr/>
          <p:nvPr/>
        </p:nvGrpSpPr>
        <p:grpSpPr>
          <a:xfrm>
            <a:off x="7898045" y="1356615"/>
            <a:ext cx="3546172" cy="2769989"/>
            <a:chOff x="2551706" y="4283314"/>
            <a:chExt cx="1403938" cy="2769989"/>
          </a:xfrm>
        </p:grpSpPr>
        <p:sp>
          <p:nvSpPr>
            <p:cNvPr id="47" name="TextBox 46">
              <a:extLst>
                <a:ext uri="{FF2B5EF4-FFF2-40B4-BE49-F238E27FC236}">
                  <a16:creationId xmlns:a16="http://schemas.microsoft.com/office/drawing/2014/main" id="{57597A83-7088-499C-B146-B47DF33EC1BD}"/>
                </a:ext>
              </a:extLst>
            </p:cNvPr>
            <p:cNvSpPr txBox="1"/>
            <p:nvPr/>
          </p:nvSpPr>
          <p:spPr>
            <a:xfrm>
              <a:off x="2551706" y="4560313"/>
              <a:ext cx="1403938" cy="2492990"/>
            </a:xfrm>
            <a:prstGeom prst="rect">
              <a:avLst/>
            </a:prstGeom>
            <a:noFill/>
          </p:spPr>
          <p:txBody>
            <a:bodyPr wrap="square" rtlCol="0">
              <a:spAutoFit/>
            </a:bodyPr>
            <a:lstStyle/>
            <a:p>
              <a:pPr algn="just"/>
              <a:r>
                <a:rPr lang="id-ID" sz="1200" dirty="0">
                  <a:effectLst/>
                  <a:latin typeface="+mj-lt"/>
                  <a:ea typeface="Times New Roman" panose="02020603050405020304" pitchFamily="18" charset="0"/>
                  <a:cs typeface="Times New Roman" panose="02020603050405020304" pitchFamily="18" charset="0"/>
                </a:rPr>
                <a:t>Metode penyelesaian yang digunakan pada penelitian ini menggunakan metode </a:t>
              </a:r>
              <a:r>
                <a:rPr lang="id-ID" sz="1200" i="1" dirty="0">
                  <a:effectLst/>
                  <a:latin typeface="+mj-lt"/>
                  <a:ea typeface="Times New Roman" panose="02020603050405020304" pitchFamily="18" charset="0"/>
                  <a:cs typeface="Times New Roman" panose="02020603050405020304" pitchFamily="18" charset="0"/>
                </a:rPr>
                <a:t>Customer Relationship Management (CRM). Customer Relationship Management (CRM)</a:t>
              </a:r>
              <a:r>
                <a:rPr lang="id-ID" sz="1200" dirty="0">
                  <a:effectLst/>
                  <a:latin typeface="+mj-lt"/>
                  <a:ea typeface="Times New Roman" panose="02020603050405020304" pitchFamily="18" charset="0"/>
                  <a:cs typeface="Times New Roman" panose="02020603050405020304" pitchFamily="18" charset="0"/>
                </a:rPr>
                <a:t> adalah suatu strategi bisnis yang mengintegrasikan proses dan fungsi </a:t>
              </a:r>
              <a:r>
                <a:rPr lang="id-ID" sz="1200" i="1" dirty="0">
                  <a:effectLst/>
                  <a:latin typeface="+mj-lt"/>
                  <a:ea typeface="Times New Roman" panose="02020603050405020304" pitchFamily="18" charset="0"/>
                  <a:cs typeface="Times New Roman" panose="02020603050405020304" pitchFamily="18" charset="0"/>
                </a:rPr>
                <a:t>internal</a:t>
              </a:r>
              <a:r>
                <a:rPr lang="id-ID" sz="1200" dirty="0">
                  <a:effectLst/>
                  <a:latin typeface="+mj-lt"/>
                  <a:ea typeface="Times New Roman" panose="02020603050405020304" pitchFamily="18" charset="0"/>
                  <a:cs typeface="Times New Roman" panose="02020603050405020304" pitchFamily="18" charset="0"/>
                </a:rPr>
                <a:t> dengan </a:t>
              </a:r>
              <a:r>
                <a:rPr lang="id-ID" sz="1200" i="1" dirty="0">
                  <a:effectLst/>
                  <a:latin typeface="+mj-lt"/>
                  <a:ea typeface="Times New Roman" panose="02020603050405020304" pitchFamily="18" charset="0"/>
                  <a:cs typeface="Times New Roman" panose="02020603050405020304" pitchFamily="18" charset="0"/>
                </a:rPr>
                <a:t>eksternal</a:t>
              </a:r>
              <a:r>
                <a:rPr lang="id-ID" sz="1200" dirty="0">
                  <a:effectLst/>
                  <a:latin typeface="+mj-lt"/>
                  <a:ea typeface="Times New Roman" panose="02020603050405020304" pitchFamily="18" charset="0"/>
                  <a:cs typeface="Times New Roman" panose="02020603050405020304" pitchFamily="18" charset="0"/>
                </a:rPr>
                <a:t> untuk untuk menciptakan nilai dan memanjakan pelanggan serta menciptakan keadaan </a:t>
              </a:r>
              <a:r>
                <a:rPr lang="id-ID" sz="1200" i="1" dirty="0">
                  <a:effectLst/>
                  <a:latin typeface="+mj-lt"/>
                  <a:ea typeface="Times New Roman" panose="02020603050405020304" pitchFamily="18" charset="0"/>
                  <a:cs typeface="Times New Roman" panose="02020603050405020304" pitchFamily="18" charset="0"/>
                </a:rPr>
                <a:t>win-win situation</a:t>
              </a:r>
              <a:r>
                <a:rPr lang="id-ID" sz="1200" dirty="0">
                  <a:effectLst/>
                  <a:latin typeface="+mj-lt"/>
                  <a:ea typeface="Times New Roman" panose="02020603050405020304" pitchFamily="18" charset="0"/>
                  <a:cs typeface="Times New Roman" panose="02020603050405020304" pitchFamily="18" charset="0"/>
                </a:rPr>
                <a:t> melalui serangkaian kegiatan mengelola informasi yang rinci tentang masing-masing pelanggan dengan tujuan untuk menciptakan kesetiaan pelanggan dan agar tidak berpaling kepada pesaing. </a:t>
              </a:r>
              <a:endParaRPr lang="en-ID" sz="1200" dirty="0">
                <a:effectLst/>
                <a:latin typeface="+mj-lt"/>
                <a:ea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456E6BE9-1FB9-4481-9BEB-50A98D9F511F}"/>
                </a:ext>
              </a:extLst>
            </p:cNvPr>
            <p:cNvSpPr txBox="1"/>
            <p:nvPr/>
          </p:nvSpPr>
          <p:spPr>
            <a:xfrm>
              <a:off x="2551706" y="4283314"/>
              <a:ext cx="1403938" cy="338554"/>
            </a:xfrm>
            <a:prstGeom prst="rect">
              <a:avLst/>
            </a:prstGeom>
            <a:noFill/>
          </p:spPr>
          <p:txBody>
            <a:bodyPr wrap="square" rtlCol="0">
              <a:spAutoFit/>
            </a:bodyPr>
            <a:lstStyle/>
            <a:p>
              <a:r>
                <a:rPr lang="id-ID" altLang="ko-KR" sz="1600" b="1" dirty="0">
                  <a:solidFill>
                    <a:schemeClr val="tx1">
                      <a:lumMod val="75000"/>
                      <a:lumOff val="25000"/>
                    </a:schemeClr>
                  </a:solidFill>
                  <a:cs typeface="Arial" pitchFamily="34" charset="0"/>
                </a:rPr>
                <a:t>Penyelesaian Masalah</a:t>
              </a:r>
            </a:p>
          </p:txBody>
        </p:sp>
      </p:grpSp>
      <p:pic>
        <p:nvPicPr>
          <p:cNvPr id="49" name="Picture 48">
            <a:extLst>
              <a:ext uri="{FF2B5EF4-FFF2-40B4-BE49-F238E27FC236}">
                <a16:creationId xmlns:a16="http://schemas.microsoft.com/office/drawing/2014/main" id="{A2B7DFB1-E231-47D2-9B62-B065CAA02977}"/>
              </a:ext>
            </a:extLst>
          </p:cNvPr>
          <p:cNvPicPr/>
          <p:nvPr/>
        </p:nvPicPr>
        <p:blipFill>
          <a:blip r:embed="rId2">
            <a:extLst>
              <a:ext uri="{28A0092B-C50C-407E-A947-70E740481C1C}">
                <a14:useLocalDpi xmlns:a14="http://schemas.microsoft.com/office/drawing/2010/main" val="0"/>
              </a:ext>
            </a:extLst>
          </a:blip>
          <a:srcRect l="50641" t="25356" r="4808" b="14246"/>
          <a:stretch>
            <a:fillRect/>
          </a:stretch>
        </p:blipFill>
        <p:spPr bwMode="auto">
          <a:xfrm>
            <a:off x="8020232" y="4167346"/>
            <a:ext cx="3272306" cy="2255488"/>
          </a:xfrm>
          <a:prstGeom prst="rect">
            <a:avLst/>
          </a:prstGeom>
          <a:noFill/>
        </p:spPr>
      </p:pic>
    </p:spTree>
    <p:extLst>
      <p:ext uri="{BB962C8B-B14F-4D97-AF65-F5344CB8AC3E}">
        <p14:creationId xmlns:p14="http://schemas.microsoft.com/office/powerpoint/2010/main" val="130978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p:txBody>
          <a:bodyPr/>
          <a:lstStyle/>
          <a:p>
            <a:pPr algn="l"/>
            <a:r>
              <a:rPr lang="id-ID" sz="3200" b="1" dirty="0"/>
              <a:t>Pengembangan Sistem</a:t>
            </a:r>
          </a:p>
        </p:txBody>
      </p:sp>
      <p:sp>
        <p:nvSpPr>
          <p:cNvPr id="38" name="Rectangle 2">
            <a:extLst>
              <a:ext uri="{FF2B5EF4-FFF2-40B4-BE49-F238E27FC236}">
                <a16:creationId xmlns:a16="http://schemas.microsoft.com/office/drawing/2014/main" id="{DD9493B1-B693-4230-ADA3-747EDE95552E}"/>
              </a:ext>
            </a:extLst>
          </p:cNvPr>
          <p:cNvSpPr>
            <a:spLocks noChangeArrowheads="1"/>
          </p:cNvSpPr>
          <p:nvPr/>
        </p:nvSpPr>
        <p:spPr bwMode="auto">
          <a:xfrm>
            <a:off x="295274" y="10637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graphicFrame>
        <p:nvGraphicFramePr>
          <p:cNvPr id="39" name="Object 38">
            <a:extLst>
              <a:ext uri="{FF2B5EF4-FFF2-40B4-BE49-F238E27FC236}">
                <a16:creationId xmlns:a16="http://schemas.microsoft.com/office/drawing/2014/main" id="{AA10D3F8-FBAD-410E-BFFF-EC2BAE298EC2}"/>
              </a:ext>
            </a:extLst>
          </p:cNvPr>
          <p:cNvGraphicFramePr>
            <a:graphicFrameLocks noChangeAspect="1"/>
          </p:cNvGraphicFramePr>
          <p:nvPr>
            <p:extLst>
              <p:ext uri="{D42A27DB-BD31-4B8C-83A1-F6EECF244321}">
                <p14:modId xmlns:p14="http://schemas.microsoft.com/office/powerpoint/2010/main" val="2295127715"/>
              </p:ext>
            </p:extLst>
          </p:nvPr>
        </p:nvGraphicFramePr>
        <p:xfrm>
          <a:off x="295274" y="1063756"/>
          <a:ext cx="4629150" cy="3200400"/>
        </p:xfrm>
        <a:graphic>
          <a:graphicData uri="http://schemas.openxmlformats.org/presentationml/2006/ole">
            <mc:AlternateContent xmlns:mc="http://schemas.openxmlformats.org/markup-compatibility/2006">
              <mc:Choice xmlns:v="urn:schemas-microsoft-com:vml" Requires="v">
                <p:oleObj name="Visio" r:id="rId2" imgW="4625118" imgH="4258202" progId="Visio.Drawing.11">
                  <p:embed/>
                </p:oleObj>
              </mc:Choice>
              <mc:Fallback>
                <p:oleObj name="Visio" r:id="rId2" imgW="4625118" imgH="425820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4" y="1063756"/>
                        <a:ext cx="4629150" cy="320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TextBox 40">
            <a:extLst>
              <a:ext uri="{FF2B5EF4-FFF2-40B4-BE49-F238E27FC236}">
                <a16:creationId xmlns:a16="http://schemas.microsoft.com/office/drawing/2014/main" id="{AB0A04D0-1E13-4130-ADEE-8F3CDCF90E43}"/>
              </a:ext>
            </a:extLst>
          </p:cNvPr>
          <p:cNvSpPr txBox="1"/>
          <p:nvPr/>
        </p:nvSpPr>
        <p:spPr>
          <a:xfrm>
            <a:off x="5361657" y="456277"/>
            <a:ext cx="6563324" cy="6017032"/>
          </a:xfrm>
          <a:prstGeom prst="rect">
            <a:avLst/>
          </a:prstGeom>
          <a:noFill/>
        </p:spPr>
        <p:txBody>
          <a:bodyPr wrap="square">
            <a:spAutoFit/>
          </a:bodyPr>
          <a:lstStyle/>
          <a:p>
            <a:pPr marL="228600" marR="266700" lvl="0" indent="-228600" algn="just">
              <a:buSzPts val="1200"/>
              <a:buAutoNum type="arabicPeriod"/>
              <a:tabLst>
                <a:tab pos="1633855" algn="l"/>
              </a:tabLst>
            </a:pPr>
            <a:r>
              <a:rPr lang="id-ID" sz="1100" b="1" i="1" dirty="0">
                <a:effectLst/>
                <a:ea typeface="Times New Roman" panose="02020603050405020304" pitchFamily="18" charset="0"/>
                <a:cs typeface="Times New Roman" panose="02020603050405020304" pitchFamily="18" charset="0"/>
              </a:rPr>
              <a:t>Analisa Kebutuhan</a:t>
            </a:r>
            <a:endParaRPr lang="en-ID" sz="1100" b="1" i="1" dirty="0">
              <a:ea typeface="Times New Roman" panose="02020603050405020304" pitchFamily="18" charset="0"/>
              <a:cs typeface="Times New Roman" panose="02020603050405020304" pitchFamily="18" charset="0"/>
            </a:endParaRPr>
          </a:p>
          <a:p>
            <a:pPr marR="266700" lvl="0" algn="just">
              <a:buSzPts val="1200"/>
              <a:tabLst>
                <a:tab pos="1633855" algn="l"/>
              </a:tabLst>
            </a:pPr>
            <a:r>
              <a:rPr lang="id-ID" sz="1100" dirty="0">
                <a:solidFill>
                  <a:srgbClr val="000000"/>
                </a:solidFill>
                <a:effectLst/>
                <a:ea typeface="Times New Roman" panose="02020603050405020304" pitchFamily="18" charset="0"/>
              </a:rPr>
              <a:t>Pada tahapan ini akan dilakukan pengumpulan data melalui wawancara terhadap pengguna dan pemilik serta observasi pada Toko Suka Yogurt untuk mendapatkan informasi proses bisnis yang berlangsung. Selain itu juga dilakukan pengumpulan data dengan metode studi literatur baik dari sisi dokumen yang ada di Toko Suka Yogurt maupun referensi dari sumber seperti buku dan jurnal. Hasil dari pengumpulan data tersebut akan dianalisa untuk mendapatkan kebutuhan baik kebutuhan pengguna dan kebutuhan aplikasi</a:t>
            </a:r>
            <a:r>
              <a:rPr lang="en-US" sz="1100" dirty="0">
                <a:solidFill>
                  <a:srgbClr val="000000"/>
                </a:solidFill>
                <a:effectLst/>
                <a:ea typeface="Times New Roman" panose="02020603050405020304" pitchFamily="18" charset="0"/>
              </a:rPr>
              <a:t>.</a:t>
            </a:r>
          </a:p>
          <a:p>
            <a:pPr marR="266700" lvl="0" algn="just">
              <a:buSzPts val="1200"/>
              <a:tabLst>
                <a:tab pos="1633855" algn="l"/>
              </a:tabLst>
            </a:pPr>
            <a:endParaRPr lang="en-ID" sz="1100" dirty="0">
              <a:solidFill>
                <a:srgbClr val="000000"/>
              </a:solidFill>
              <a:ea typeface="Times New Roman" panose="02020603050405020304" pitchFamily="18" charset="0"/>
            </a:endParaRPr>
          </a:p>
          <a:p>
            <a:pPr marR="266700" lvl="0" algn="just">
              <a:buSzPts val="1200"/>
              <a:tabLst>
                <a:tab pos="1633855" algn="l"/>
              </a:tabLst>
            </a:pPr>
            <a:r>
              <a:rPr lang="en-ID" sz="1100" b="1" i="1" dirty="0">
                <a:solidFill>
                  <a:srgbClr val="000000"/>
                </a:solidFill>
                <a:effectLst/>
                <a:ea typeface="Times New Roman" panose="02020603050405020304" pitchFamily="18" charset="0"/>
                <a:cs typeface="Times New Roman" panose="02020603050405020304" pitchFamily="18" charset="0"/>
              </a:rPr>
              <a:t>2. </a:t>
            </a:r>
            <a:r>
              <a:rPr lang="id-ID" sz="1100" b="1" i="1" dirty="0">
                <a:effectLst/>
                <a:ea typeface="Times New Roman" panose="02020603050405020304" pitchFamily="18" charset="0"/>
                <a:cs typeface="Times New Roman" panose="02020603050405020304" pitchFamily="18" charset="0"/>
              </a:rPr>
              <a:t>Desain Sistem</a:t>
            </a:r>
            <a:endParaRPr lang="en-ID" sz="1100" b="1" i="1" dirty="0">
              <a:ea typeface="Times New Roman" panose="02020603050405020304" pitchFamily="18" charset="0"/>
              <a:cs typeface="Times New Roman" panose="02020603050405020304" pitchFamily="18" charset="0"/>
            </a:endParaRPr>
          </a:p>
          <a:p>
            <a:pPr marR="266700" lvl="0" algn="just">
              <a:buSzPts val="1200"/>
              <a:tabLst>
                <a:tab pos="1633855" algn="l"/>
              </a:tabLst>
            </a:pPr>
            <a:r>
              <a:rPr lang="id-ID" sz="1100" dirty="0">
                <a:solidFill>
                  <a:srgbClr val="000000"/>
                </a:solidFill>
                <a:effectLst/>
                <a:ea typeface="Times New Roman" panose="02020603050405020304" pitchFamily="18" charset="0"/>
              </a:rPr>
              <a:t>Data pada tahapan sebelumnya akan menjadi acuan untuk proses selanjutnya yaitu desain sistem yang akan dibangun. Perancangan sistem yang dilakukan meliputi pemodelan arsitektur sistem baik berupa arsitektur data, arsitektur perangkat lunak dan </a:t>
            </a:r>
            <a:r>
              <a:rPr lang="id-ID" sz="1100" i="1" dirty="0">
                <a:solidFill>
                  <a:srgbClr val="000000"/>
                </a:solidFill>
                <a:effectLst/>
                <a:ea typeface="Times New Roman" panose="02020603050405020304" pitchFamily="18" charset="0"/>
              </a:rPr>
              <a:t>interface</a:t>
            </a:r>
            <a:r>
              <a:rPr lang="id-ID" sz="1100" dirty="0">
                <a:solidFill>
                  <a:srgbClr val="000000"/>
                </a:solidFill>
                <a:effectLst/>
                <a:ea typeface="Times New Roman" panose="02020603050405020304" pitchFamily="18" charset="0"/>
              </a:rPr>
              <a:t> dari perangkat lunak yang akan dibangun. Adapaun perancangan yang akan dihasilkan pada tahapan ini berupa desain </a:t>
            </a:r>
            <a:r>
              <a:rPr lang="id-ID" sz="1100" i="1" dirty="0">
                <a:solidFill>
                  <a:srgbClr val="000000"/>
                </a:solidFill>
                <a:effectLst/>
                <a:ea typeface="Times New Roman" panose="02020603050405020304" pitchFamily="18" charset="0"/>
              </a:rPr>
              <a:t>flowmap</a:t>
            </a:r>
            <a:r>
              <a:rPr lang="id-ID" sz="1100" dirty="0">
                <a:solidFill>
                  <a:srgbClr val="000000"/>
                </a:solidFill>
                <a:effectLst/>
                <a:ea typeface="Times New Roman" panose="02020603050405020304" pitchFamily="18" charset="0"/>
              </a:rPr>
              <a:t> sistem yang akan dibangun, diagram konteks, </a:t>
            </a:r>
            <a:r>
              <a:rPr lang="id-ID" sz="1100" i="1" dirty="0">
                <a:solidFill>
                  <a:srgbClr val="000000"/>
                </a:solidFill>
                <a:effectLst/>
                <a:ea typeface="Times New Roman" panose="02020603050405020304" pitchFamily="18" charset="0"/>
              </a:rPr>
              <a:t>Data flow diagram</a:t>
            </a:r>
            <a:r>
              <a:rPr lang="id-ID" sz="1100" dirty="0">
                <a:solidFill>
                  <a:srgbClr val="000000"/>
                </a:solidFill>
                <a:effectLst/>
                <a:ea typeface="Times New Roman" panose="02020603050405020304" pitchFamily="18" charset="0"/>
              </a:rPr>
              <a:t> </a:t>
            </a:r>
            <a:r>
              <a:rPr lang="id-ID" sz="1100" i="1" dirty="0">
                <a:solidFill>
                  <a:srgbClr val="000000"/>
                </a:solidFill>
                <a:effectLst/>
                <a:ea typeface="Times New Roman" panose="02020603050405020304" pitchFamily="18" charset="0"/>
              </a:rPr>
              <a:t>(DFD)</a:t>
            </a:r>
            <a:r>
              <a:rPr lang="id-ID" sz="1100" dirty="0">
                <a:solidFill>
                  <a:srgbClr val="000000"/>
                </a:solidFill>
                <a:effectLst/>
                <a:ea typeface="Times New Roman" panose="02020603050405020304" pitchFamily="18" charset="0"/>
              </a:rPr>
              <a:t>, </a:t>
            </a:r>
            <a:r>
              <a:rPr lang="id-ID" sz="1100" i="1" dirty="0">
                <a:solidFill>
                  <a:srgbClr val="000000"/>
                </a:solidFill>
                <a:effectLst/>
                <a:ea typeface="Times New Roman" panose="02020603050405020304" pitchFamily="18" charset="0"/>
              </a:rPr>
              <a:t>ERD</a:t>
            </a:r>
            <a:r>
              <a:rPr lang="id-ID" sz="1100" dirty="0">
                <a:solidFill>
                  <a:srgbClr val="000000"/>
                </a:solidFill>
                <a:effectLst/>
                <a:ea typeface="Times New Roman" panose="02020603050405020304" pitchFamily="18" charset="0"/>
              </a:rPr>
              <a:t>, normalisasi, struktur tabel dari </a:t>
            </a:r>
            <a:r>
              <a:rPr lang="id-ID" sz="1100" i="1" dirty="0">
                <a:solidFill>
                  <a:srgbClr val="000000"/>
                </a:solidFill>
                <a:effectLst/>
                <a:ea typeface="Times New Roman" panose="02020603050405020304" pitchFamily="18" charset="0"/>
              </a:rPr>
              <a:t>database</a:t>
            </a:r>
            <a:r>
              <a:rPr lang="id-ID" sz="1100" dirty="0">
                <a:solidFill>
                  <a:srgbClr val="000000"/>
                </a:solidFill>
                <a:effectLst/>
                <a:ea typeface="Times New Roman" panose="02020603050405020304" pitchFamily="18" charset="0"/>
              </a:rPr>
              <a:t>, dan </a:t>
            </a:r>
            <a:r>
              <a:rPr lang="id-ID" sz="1100" i="1" dirty="0">
                <a:solidFill>
                  <a:srgbClr val="000000"/>
                </a:solidFill>
                <a:effectLst/>
                <a:ea typeface="Times New Roman" panose="02020603050405020304" pitchFamily="18" charset="0"/>
              </a:rPr>
              <a:t>interface</a:t>
            </a:r>
            <a:r>
              <a:rPr lang="id-ID" sz="1100" dirty="0">
                <a:solidFill>
                  <a:srgbClr val="000000"/>
                </a:solidFill>
                <a:effectLst/>
                <a:ea typeface="Times New Roman" panose="02020603050405020304" pitchFamily="18" charset="0"/>
              </a:rPr>
              <a:t> aplikasi yang akan dibangun. Adapun perangkat lunak yang dipergunakan adalah </a:t>
            </a:r>
            <a:r>
              <a:rPr lang="id-ID" sz="1100" i="1" dirty="0">
                <a:solidFill>
                  <a:srgbClr val="000000"/>
                </a:solidFill>
                <a:effectLst/>
                <a:ea typeface="Times New Roman" panose="02020603050405020304" pitchFamily="18" charset="0"/>
              </a:rPr>
              <a:t>Microsoft Visio</a:t>
            </a:r>
            <a:r>
              <a:rPr lang="id-ID" sz="1100" dirty="0">
                <a:solidFill>
                  <a:srgbClr val="000000"/>
                </a:solidFill>
                <a:effectLst/>
                <a:ea typeface="Times New Roman" panose="02020603050405020304" pitchFamily="18" charset="0"/>
              </a:rPr>
              <a:t>. </a:t>
            </a:r>
            <a:endParaRPr lang="en-US" sz="1100" dirty="0">
              <a:solidFill>
                <a:srgbClr val="000000"/>
              </a:solidFill>
              <a:effectLst/>
              <a:ea typeface="Times New Roman" panose="02020603050405020304" pitchFamily="18" charset="0"/>
            </a:endParaRPr>
          </a:p>
          <a:p>
            <a:pPr marR="266700" lvl="0" algn="just">
              <a:buSzPts val="1200"/>
              <a:tabLst>
                <a:tab pos="1633855" algn="l"/>
              </a:tabLst>
            </a:pPr>
            <a:endParaRPr lang="en-ID" sz="1100" dirty="0">
              <a:effectLst/>
              <a:ea typeface="Times New Roman" panose="02020603050405020304" pitchFamily="18" charset="0"/>
            </a:endParaRPr>
          </a:p>
          <a:p>
            <a:pPr lvl="0" algn="just">
              <a:buSzPts val="1200"/>
              <a:tabLst>
                <a:tab pos="342900" algn="l"/>
                <a:tab pos="571500" algn="l"/>
              </a:tabLst>
            </a:pPr>
            <a:r>
              <a:rPr lang="en-US" sz="1100" b="1" i="1" dirty="0">
                <a:effectLst/>
                <a:ea typeface="Times New Roman" panose="02020603050405020304" pitchFamily="18" charset="0"/>
                <a:cs typeface="Times New Roman" panose="02020603050405020304" pitchFamily="18" charset="0"/>
              </a:rPr>
              <a:t>3. </a:t>
            </a:r>
            <a:r>
              <a:rPr lang="id-ID" sz="1100" b="1" i="1" dirty="0">
                <a:effectLst/>
                <a:ea typeface="Times New Roman" panose="02020603050405020304" pitchFamily="18" charset="0"/>
                <a:cs typeface="Times New Roman" panose="02020603050405020304" pitchFamily="18" charset="0"/>
              </a:rPr>
              <a:t>Penulisan Kode Program</a:t>
            </a:r>
            <a:endParaRPr lang="en-ID" sz="1100" b="1" i="1" dirty="0">
              <a:ea typeface="Times New Roman" panose="02020603050405020304" pitchFamily="18" charset="0"/>
              <a:cs typeface="Times New Roman" panose="02020603050405020304" pitchFamily="18" charset="0"/>
            </a:endParaRPr>
          </a:p>
          <a:p>
            <a:pPr lvl="0" algn="just">
              <a:buSzPts val="1200"/>
              <a:tabLst>
                <a:tab pos="342900" algn="l"/>
                <a:tab pos="571500" algn="l"/>
              </a:tabLst>
            </a:pPr>
            <a:r>
              <a:rPr lang="id-ID" sz="1100" dirty="0">
                <a:solidFill>
                  <a:srgbClr val="000000"/>
                </a:solidFill>
                <a:effectLst/>
                <a:ea typeface="Times New Roman" panose="02020603050405020304" pitchFamily="18" charset="0"/>
              </a:rPr>
              <a:t>Tahap berikutnya yang dilakukan adalah penulisan kode program yaitu melakukan proses penerjemahan bentuk desain menjadi kode atau bentuk yang dapat di baca oleh mesin Setelah perancangan selesai, maka hasil rancangan tersebut akan diubah menjadi kode program yang nantinya akan dibaca oleh mesin. Perubahan dari desain menjadi kode program menggunakan bahasa pemrograman </a:t>
            </a:r>
            <a:r>
              <a:rPr lang="id-ID" sz="1100" i="1" dirty="0">
                <a:solidFill>
                  <a:srgbClr val="000000"/>
                </a:solidFill>
                <a:effectLst/>
                <a:ea typeface="Times New Roman" panose="02020603050405020304" pitchFamily="18" charset="0"/>
              </a:rPr>
              <a:t>PHP</a:t>
            </a:r>
            <a:r>
              <a:rPr lang="id-ID" sz="1100" dirty="0">
                <a:solidFill>
                  <a:srgbClr val="000000"/>
                </a:solidFill>
                <a:effectLst/>
                <a:ea typeface="Times New Roman" panose="02020603050405020304" pitchFamily="18" charset="0"/>
              </a:rPr>
              <a:t> dan </a:t>
            </a:r>
            <a:r>
              <a:rPr lang="id-ID" sz="1100" i="1" dirty="0">
                <a:solidFill>
                  <a:srgbClr val="000000"/>
                </a:solidFill>
                <a:effectLst/>
                <a:ea typeface="Times New Roman" panose="02020603050405020304" pitchFamily="18" charset="0"/>
              </a:rPr>
              <a:t>MySQL</a:t>
            </a:r>
            <a:r>
              <a:rPr lang="id-ID" sz="1100" dirty="0">
                <a:solidFill>
                  <a:srgbClr val="000000"/>
                </a:solidFill>
                <a:effectLst/>
                <a:ea typeface="Times New Roman" panose="02020603050405020304" pitchFamily="18" charset="0"/>
              </a:rPr>
              <a:t> sebagai basis datanya, </a:t>
            </a:r>
            <a:endParaRPr lang="en-US" sz="1100" dirty="0">
              <a:solidFill>
                <a:srgbClr val="000000"/>
              </a:solidFill>
              <a:effectLst/>
              <a:ea typeface="Times New Roman" panose="02020603050405020304" pitchFamily="18" charset="0"/>
            </a:endParaRPr>
          </a:p>
          <a:p>
            <a:pPr lvl="0" algn="just">
              <a:buSzPts val="1200"/>
              <a:tabLst>
                <a:tab pos="342900" algn="l"/>
                <a:tab pos="571500" algn="l"/>
              </a:tabLst>
            </a:pPr>
            <a:endParaRPr lang="en-ID" sz="1100" dirty="0">
              <a:effectLst/>
              <a:ea typeface="Times New Roman" panose="02020603050405020304" pitchFamily="18" charset="0"/>
            </a:endParaRPr>
          </a:p>
          <a:p>
            <a:pPr lvl="0" algn="just">
              <a:buSzPts val="1200"/>
              <a:tabLst>
                <a:tab pos="342900" algn="l"/>
                <a:tab pos="571500" algn="l"/>
              </a:tabLst>
            </a:pPr>
            <a:r>
              <a:rPr lang="en-US" sz="1100" b="1" i="1" dirty="0">
                <a:effectLst/>
                <a:ea typeface="Times New Roman" panose="02020603050405020304" pitchFamily="18" charset="0"/>
                <a:cs typeface="Times New Roman" panose="02020603050405020304" pitchFamily="18" charset="0"/>
              </a:rPr>
              <a:t>4. </a:t>
            </a:r>
            <a:r>
              <a:rPr lang="id-ID" sz="1100" b="1" i="1" dirty="0">
                <a:effectLst/>
                <a:ea typeface="Times New Roman" panose="02020603050405020304" pitchFamily="18" charset="0"/>
                <a:cs typeface="Times New Roman" panose="02020603050405020304" pitchFamily="18" charset="0"/>
              </a:rPr>
              <a:t>Pengujian Program</a:t>
            </a:r>
            <a:endParaRPr lang="en-ID" sz="1100" b="1" i="1" dirty="0">
              <a:ea typeface="Times New Roman" panose="02020603050405020304" pitchFamily="18" charset="0"/>
              <a:cs typeface="Times New Roman" panose="02020603050405020304" pitchFamily="18" charset="0"/>
            </a:endParaRPr>
          </a:p>
          <a:p>
            <a:pPr lvl="0" algn="just">
              <a:buSzPts val="1200"/>
              <a:tabLst>
                <a:tab pos="342900" algn="l"/>
                <a:tab pos="571500" algn="l"/>
              </a:tabLst>
            </a:pPr>
            <a:r>
              <a:rPr lang="id-ID" sz="1100" dirty="0">
                <a:solidFill>
                  <a:srgbClr val="000000"/>
                </a:solidFill>
                <a:effectLst/>
                <a:ea typeface="Times New Roman" panose="02020603050405020304" pitchFamily="18" charset="0"/>
              </a:rPr>
              <a:t>Setelah tahapan implementasi rancangan aplikasi menjadi sebuah kode program dengan menggunakan bahasa pemrograman yang sesuai, tahapan selanjutnya yang akan dilakukan adalah proses pengujian aplikasi yang telah dibuat. Adapun pengujian yang akan dilakukan menggunakan metode konvensional dengan menggunakan pengujian </a:t>
            </a:r>
            <a:r>
              <a:rPr lang="id-ID" sz="1100" i="1" dirty="0">
                <a:solidFill>
                  <a:srgbClr val="000000"/>
                </a:solidFill>
                <a:effectLst/>
                <a:ea typeface="Times New Roman" panose="02020603050405020304" pitchFamily="18" charset="0"/>
              </a:rPr>
              <a:t>blackbox </a:t>
            </a:r>
            <a:r>
              <a:rPr lang="id-ID" sz="1100" dirty="0">
                <a:solidFill>
                  <a:srgbClr val="000000"/>
                </a:solidFill>
                <a:effectLst/>
                <a:ea typeface="Times New Roman" panose="02020603050405020304" pitchFamily="18" charset="0"/>
              </a:rPr>
              <a:t> dan </a:t>
            </a:r>
            <a:r>
              <a:rPr lang="id-ID" sz="1100" i="1" dirty="0">
                <a:solidFill>
                  <a:srgbClr val="000000"/>
                </a:solidFill>
                <a:effectLst/>
                <a:ea typeface="Times New Roman" panose="02020603050405020304" pitchFamily="18" charset="0"/>
              </a:rPr>
              <a:t>whitebox.</a:t>
            </a:r>
            <a:r>
              <a:rPr lang="id-ID" sz="1100" dirty="0">
                <a:solidFill>
                  <a:srgbClr val="000000"/>
                </a:solidFill>
                <a:effectLst/>
                <a:ea typeface="Times New Roman" panose="02020603050405020304" pitchFamily="18" charset="0"/>
              </a:rPr>
              <a:t> Tujuan dari pengujian adalah untuk mencari adanya kesalahan dari program yang telah dibuat.</a:t>
            </a:r>
            <a:endParaRPr lang="en-US" sz="1100" dirty="0">
              <a:solidFill>
                <a:srgbClr val="000000"/>
              </a:solidFill>
              <a:effectLst/>
              <a:ea typeface="Times New Roman" panose="02020603050405020304" pitchFamily="18" charset="0"/>
            </a:endParaRPr>
          </a:p>
          <a:p>
            <a:pPr lvl="0" algn="just">
              <a:buSzPts val="1200"/>
              <a:tabLst>
                <a:tab pos="342900" algn="l"/>
                <a:tab pos="571500" algn="l"/>
              </a:tabLst>
            </a:pPr>
            <a:endParaRPr lang="en-ID" sz="1100" dirty="0">
              <a:effectLst/>
              <a:ea typeface="Times New Roman" panose="02020603050405020304" pitchFamily="18" charset="0"/>
            </a:endParaRPr>
          </a:p>
          <a:p>
            <a:pPr lvl="0" algn="just">
              <a:buSzPts val="1200"/>
              <a:tabLst>
                <a:tab pos="1350645" algn="l"/>
              </a:tabLst>
            </a:pPr>
            <a:r>
              <a:rPr lang="en-US" sz="1100" b="1" i="1" dirty="0">
                <a:effectLst/>
                <a:ea typeface="Times New Roman" panose="02020603050405020304" pitchFamily="18" charset="0"/>
                <a:cs typeface="Times New Roman" panose="02020603050405020304" pitchFamily="18" charset="0"/>
              </a:rPr>
              <a:t>5. </a:t>
            </a:r>
            <a:r>
              <a:rPr lang="id-ID" sz="1100" b="1" i="1" dirty="0">
                <a:effectLst/>
                <a:ea typeface="Times New Roman" panose="02020603050405020304" pitchFamily="18" charset="0"/>
                <a:cs typeface="Times New Roman" panose="02020603050405020304" pitchFamily="18" charset="0"/>
              </a:rPr>
              <a:t>Penerapan Program</a:t>
            </a:r>
            <a:endParaRPr lang="en-ID" sz="1100" b="1" i="1" dirty="0">
              <a:ea typeface="Times New Roman" panose="02020603050405020304" pitchFamily="18" charset="0"/>
              <a:cs typeface="Times New Roman" panose="02020603050405020304" pitchFamily="18" charset="0"/>
            </a:endParaRPr>
          </a:p>
          <a:p>
            <a:pPr lvl="0" algn="just">
              <a:buSzPts val="1200"/>
              <a:tabLst>
                <a:tab pos="1350645" algn="l"/>
              </a:tabLst>
            </a:pPr>
            <a:r>
              <a:rPr lang="id-ID" sz="1100" dirty="0">
                <a:solidFill>
                  <a:srgbClr val="000000"/>
                </a:solidFill>
                <a:effectLst/>
                <a:ea typeface="Times New Roman" panose="02020603050405020304" pitchFamily="18" charset="0"/>
              </a:rPr>
              <a:t>Setelah tahapan pengujian dianggap layak, maka proses selanjutnya adalah mendistribusikan perangkat lunak yang telah dibuat kepada pengguna. Dalam tahapan ini dibuat panduan penggunaan kepada pengguna. </a:t>
            </a:r>
            <a:endParaRPr lang="en-ID" sz="1100" dirty="0">
              <a:effectLst/>
              <a:ea typeface="Times New Roman" panose="02020603050405020304" pitchFamily="18" charset="0"/>
            </a:endParaRPr>
          </a:p>
        </p:txBody>
      </p:sp>
    </p:spTree>
    <p:extLst>
      <p:ext uri="{BB962C8B-B14F-4D97-AF65-F5344CB8AC3E}">
        <p14:creationId xmlns:p14="http://schemas.microsoft.com/office/powerpoint/2010/main" val="3979649407"/>
      </p:ext>
    </p:extLst>
  </p:cSld>
  <p:clrMapOvr>
    <a:masterClrMapping/>
  </p:clrMapOvr>
</p:sld>
</file>

<file path=ppt/theme/theme1.xml><?xml version="1.0" encoding="utf-8"?>
<a:theme xmlns:a="http://schemas.openxmlformats.org/drawingml/2006/main" name="Cover and End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2518</TotalTime>
  <Words>1007</Words>
  <Application>Microsoft Office PowerPoint</Application>
  <PresentationFormat>Widescreen</PresentationFormat>
  <Paragraphs>60</Paragraphs>
  <Slides>10</Slides>
  <Notes>0</Notes>
  <HiddenSlides>0</HiddenSlides>
  <MMClips>0</MMClips>
  <ScaleCrop>false</ScaleCrop>
  <HeadingPairs>
    <vt:vector size="8" baseType="variant">
      <vt:variant>
        <vt:lpstr>Fonts Used</vt:lpstr>
      </vt:variant>
      <vt:variant>
        <vt:i4>2</vt:i4>
      </vt:variant>
      <vt:variant>
        <vt:lpstr>Theme</vt:lpstr>
      </vt:variant>
      <vt:variant>
        <vt:i4>3</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Cover and End Slide Master</vt:lpstr>
      <vt:lpstr>Contents Slide Master</vt:lpstr>
      <vt:lpstr>Section Break Slide Master</vt:lpstr>
      <vt:lpstr>Microsoft Visio 2003-2010 Drawing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Solihul Hadi</cp:lastModifiedBy>
  <cp:revision>62</cp:revision>
  <dcterms:created xsi:type="dcterms:W3CDTF">2020-01-20T05:08:25Z</dcterms:created>
  <dcterms:modified xsi:type="dcterms:W3CDTF">2021-02-11T13:28:42Z</dcterms:modified>
</cp:coreProperties>
</file>