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1303920" y="199008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5"/>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13039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368064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60577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13039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6"/>
          <p:cNvSpPr>
            <a:spLocks noGrp="1"/>
          </p:cNvSpPr>
          <p:nvPr>
            <p:ph type="body"/>
          </p:nvPr>
        </p:nvSpPr>
        <p:spPr>
          <a:xfrm>
            <a:off x="368064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7"/>
          <p:cNvSpPr>
            <a:spLocks noGrp="1"/>
          </p:cNvSpPr>
          <p:nvPr>
            <p:ph type="body"/>
          </p:nvPr>
        </p:nvSpPr>
        <p:spPr>
          <a:xfrm>
            <a:off x="60577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2" name="PlaceHolder 2"/>
          <p:cNvSpPr>
            <a:spLocks noGrp="1"/>
          </p:cNvSpPr>
          <p:nvPr>
            <p:ph type="subTitle"/>
          </p:nvPr>
        </p:nvSpPr>
        <p:spPr>
          <a:xfrm>
            <a:off x="1303920" y="1990080"/>
            <a:ext cx="7030080" cy="254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4" name="PlaceHolder 2"/>
          <p:cNvSpPr>
            <a:spLocks noGrp="1"/>
          </p:cNvSpPr>
          <p:nvPr>
            <p:ph type="body"/>
          </p:nvPr>
        </p:nvSpPr>
        <p:spPr>
          <a:xfrm>
            <a:off x="1303920" y="1990080"/>
            <a:ext cx="703008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6"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303920" y="598680"/>
            <a:ext cx="7030080" cy="4632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1"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92"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93"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5"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03" name="PlaceHolder 2"/>
          <p:cNvSpPr>
            <a:spLocks noGrp="1"/>
          </p:cNvSpPr>
          <p:nvPr>
            <p:ph type="body"/>
          </p:nvPr>
        </p:nvSpPr>
        <p:spPr>
          <a:xfrm>
            <a:off x="1303920" y="199008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06"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5"/>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11" name="PlaceHolder 2"/>
          <p:cNvSpPr>
            <a:spLocks noGrp="1"/>
          </p:cNvSpPr>
          <p:nvPr>
            <p:ph type="body"/>
          </p:nvPr>
        </p:nvSpPr>
        <p:spPr>
          <a:xfrm>
            <a:off x="13039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3"/>
          <p:cNvSpPr>
            <a:spLocks noGrp="1"/>
          </p:cNvSpPr>
          <p:nvPr>
            <p:ph type="body"/>
          </p:nvPr>
        </p:nvSpPr>
        <p:spPr>
          <a:xfrm>
            <a:off x="368064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4"/>
          <p:cNvSpPr>
            <a:spLocks noGrp="1"/>
          </p:cNvSpPr>
          <p:nvPr>
            <p:ph type="body"/>
          </p:nvPr>
        </p:nvSpPr>
        <p:spPr>
          <a:xfrm>
            <a:off x="60577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5"/>
          <p:cNvSpPr>
            <a:spLocks noGrp="1"/>
          </p:cNvSpPr>
          <p:nvPr>
            <p:ph type="body"/>
          </p:nvPr>
        </p:nvSpPr>
        <p:spPr>
          <a:xfrm>
            <a:off x="13039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6"/>
          <p:cNvSpPr>
            <a:spLocks noGrp="1"/>
          </p:cNvSpPr>
          <p:nvPr>
            <p:ph type="body"/>
          </p:nvPr>
        </p:nvSpPr>
        <p:spPr>
          <a:xfrm>
            <a:off x="368064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7"/>
          <p:cNvSpPr>
            <a:spLocks noGrp="1"/>
          </p:cNvSpPr>
          <p:nvPr>
            <p:ph type="body"/>
          </p:nvPr>
        </p:nvSpPr>
        <p:spPr>
          <a:xfrm>
            <a:off x="60577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2" name="PlaceHolder 2"/>
          <p:cNvSpPr>
            <a:spLocks noGrp="1"/>
          </p:cNvSpPr>
          <p:nvPr>
            <p:ph type="body"/>
          </p:nvPr>
        </p:nvSpPr>
        <p:spPr>
          <a:xfrm>
            <a:off x="1303920" y="1990080"/>
            <a:ext cx="703008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4"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45"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303920" y="598680"/>
            <a:ext cx="7030080" cy="4632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51"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53"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4"/>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roup 1"/>
          <p:cNvGrpSpPr/>
          <p:nvPr/>
        </p:nvGrpSpPr>
        <p:grpSpPr>
          <a:xfrm>
            <a:off x="7342920" y="3409560"/>
            <a:ext cx="1691280" cy="1732320"/>
            <a:chOff x="7342920" y="3409560"/>
            <a:chExt cx="1691280" cy="1732320"/>
          </a:xfrm>
        </p:grpSpPr>
        <p:grpSp>
          <p:nvGrpSpPr>
            <p:cNvPr id="1" name="Group 2"/>
            <p:cNvGrpSpPr/>
            <p:nvPr/>
          </p:nvGrpSpPr>
          <p:grpSpPr>
            <a:xfrm>
              <a:off x="7342920" y="4453560"/>
              <a:ext cx="316440" cy="688320"/>
              <a:chOff x="7342920" y="4453560"/>
              <a:chExt cx="316440" cy="688320"/>
            </a:xfrm>
          </p:grpSpPr>
          <p:sp>
            <p:nvSpPr>
              <p:cNvPr id="2" name="CustomShape 3"/>
              <p:cNvSpPr/>
              <p:nvPr/>
            </p:nvSpPr>
            <p:spPr>
              <a:xfrm>
                <a:off x="734292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3" name="CustomShape 4"/>
              <p:cNvSpPr/>
              <p:nvPr/>
            </p:nvSpPr>
            <p:spPr>
              <a:xfrm>
                <a:off x="734292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4" name="Group 5"/>
            <p:cNvGrpSpPr/>
            <p:nvPr/>
          </p:nvGrpSpPr>
          <p:grpSpPr>
            <a:xfrm>
              <a:off x="7801200" y="4105800"/>
              <a:ext cx="316440" cy="1036080"/>
              <a:chOff x="7801200" y="4105800"/>
              <a:chExt cx="316440" cy="1036080"/>
            </a:xfrm>
          </p:grpSpPr>
          <p:sp>
            <p:nvSpPr>
              <p:cNvPr id="5" name="CustomShape 6"/>
              <p:cNvSpPr/>
              <p:nvPr/>
            </p:nvSpPr>
            <p:spPr>
              <a:xfrm>
                <a:off x="780120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6" name="CustomShape 7"/>
              <p:cNvSpPr/>
              <p:nvPr/>
            </p:nvSpPr>
            <p:spPr>
              <a:xfrm>
                <a:off x="780120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7" name="CustomShape 8"/>
              <p:cNvSpPr/>
              <p:nvPr/>
            </p:nvSpPr>
            <p:spPr>
              <a:xfrm>
                <a:off x="780120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8" name="Group 9"/>
            <p:cNvGrpSpPr/>
            <p:nvPr/>
          </p:nvGrpSpPr>
          <p:grpSpPr>
            <a:xfrm>
              <a:off x="8259480" y="3757680"/>
              <a:ext cx="316440" cy="1384200"/>
              <a:chOff x="8259480" y="3757680"/>
              <a:chExt cx="316440" cy="1384200"/>
            </a:xfrm>
          </p:grpSpPr>
          <p:sp>
            <p:nvSpPr>
              <p:cNvPr id="9" name="CustomShape 10"/>
              <p:cNvSpPr/>
              <p:nvPr/>
            </p:nvSpPr>
            <p:spPr>
              <a:xfrm>
                <a:off x="825948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0" name="CustomShape 11"/>
              <p:cNvSpPr/>
              <p:nvPr/>
            </p:nvSpPr>
            <p:spPr>
              <a:xfrm>
                <a:off x="825948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1" name="CustomShape 12"/>
              <p:cNvSpPr/>
              <p:nvPr/>
            </p:nvSpPr>
            <p:spPr>
              <a:xfrm>
                <a:off x="825948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2" name="CustomShape 13"/>
              <p:cNvSpPr/>
              <p:nvPr/>
            </p:nvSpPr>
            <p:spPr>
              <a:xfrm>
                <a:off x="825948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13" name="Group 14"/>
            <p:cNvGrpSpPr/>
            <p:nvPr/>
          </p:nvGrpSpPr>
          <p:grpSpPr>
            <a:xfrm>
              <a:off x="8717760" y="3409560"/>
              <a:ext cx="316440" cy="1732320"/>
              <a:chOff x="8717760" y="3409560"/>
              <a:chExt cx="316440" cy="1732320"/>
            </a:xfrm>
          </p:grpSpPr>
          <p:sp>
            <p:nvSpPr>
              <p:cNvPr id="14" name="CustomShape 15"/>
              <p:cNvSpPr/>
              <p:nvPr/>
            </p:nvSpPr>
            <p:spPr>
              <a:xfrm>
                <a:off x="871776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5" name="CustomShape 16"/>
              <p:cNvSpPr/>
              <p:nvPr/>
            </p:nvSpPr>
            <p:spPr>
              <a:xfrm>
                <a:off x="871776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6" name="CustomShape 17"/>
              <p:cNvSpPr/>
              <p:nvPr/>
            </p:nvSpPr>
            <p:spPr>
              <a:xfrm>
                <a:off x="871776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7" name="CustomShape 18"/>
              <p:cNvSpPr/>
              <p:nvPr/>
            </p:nvSpPr>
            <p:spPr>
              <a:xfrm>
                <a:off x="8717760" y="3409560"/>
                <a:ext cx="316440" cy="1732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8" name="CustomShape 19"/>
              <p:cNvSpPr/>
              <p:nvPr/>
            </p:nvSpPr>
            <p:spPr>
              <a:xfrm>
                <a:off x="871776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grpSp>
        <p:nvGrpSpPr>
          <p:cNvPr id="19" name="Group 20"/>
          <p:cNvGrpSpPr/>
          <p:nvPr/>
        </p:nvGrpSpPr>
        <p:grpSpPr>
          <a:xfrm>
            <a:off x="5043600" y="0"/>
            <a:ext cx="3813840" cy="3839040"/>
            <a:chOff x="5043600" y="0"/>
            <a:chExt cx="3813840" cy="3839040"/>
          </a:xfrm>
        </p:grpSpPr>
        <p:sp>
          <p:nvSpPr>
            <p:cNvPr id="20" name="CustomShape 21"/>
            <p:cNvSpPr/>
            <p:nvPr/>
          </p:nvSpPr>
          <p:spPr>
            <a:xfrm>
              <a:off x="8461080" y="1817640"/>
              <a:ext cx="396360" cy="396360"/>
            </a:xfrm>
            <a:prstGeom prst="ellipse">
              <a:avLst/>
            </a:prstGeom>
            <a:solidFill>
              <a:schemeClr val="lt1">
                <a:alpha val="9410"/>
              </a:schemeClr>
            </a:solidFill>
            <a:ln>
              <a:noFill/>
            </a:ln>
          </p:spPr>
          <p:style>
            <a:lnRef idx="0"/>
            <a:fillRef idx="0"/>
            <a:effectRef idx="0"/>
            <a:fontRef idx="minor"/>
          </p:style>
        </p:sp>
        <p:sp>
          <p:nvSpPr>
            <p:cNvPr id="21" name="CustomShape 22"/>
            <p:cNvSpPr/>
            <p:nvPr/>
          </p:nvSpPr>
          <p:spPr>
            <a:xfrm rot="11769600">
              <a:off x="6470280" y="3480840"/>
              <a:ext cx="319680" cy="319680"/>
            </a:xfrm>
            <a:prstGeom prst="ellipse">
              <a:avLst/>
            </a:prstGeom>
            <a:solidFill>
              <a:schemeClr val="lt1">
                <a:alpha val="9410"/>
              </a:schemeClr>
            </a:solidFill>
            <a:ln>
              <a:noFill/>
            </a:ln>
          </p:spPr>
          <p:style>
            <a:lnRef idx="0"/>
            <a:fillRef idx="0"/>
            <a:effectRef idx="0"/>
            <a:fontRef idx="minor"/>
          </p:style>
        </p:sp>
        <p:grpSp>
          <p:nvGrpSpPr>
            <p:cNvPr id="22" name="Group 23"/>
            <p:cNvGrpSpPr/>
            <p:nvPr/>
          </p:nvGrpSpPr>
          <p:grpSpPr>
            <a:xfrm>
              <a:off x="7648200" y="2704320"/>
              <a:ext cx="634680" cy="634680"/>
              <a:chOff x="7648200" y="2704320"/>
              <a:chExt cx="634680" cy="634680"/>
            </a:xfrm>
          </p:grpSpPr>
          <p:sp>
            <p:nvSpPr>
              <p:cNvPr id="23" name="CustomShape 24"/>
              <p:cNvSpPr/>
              <p:nvPr/>
            </p:nvSpPr>
            <p:spPr>
              <a:xfrm rot="5400000">
                <a:off x="7648200" y="2704320"/>
                <a:ext cx="634680" cy="634680"/>
              </a:xfrm>
              <a:prstGeom prst="ellipse">
                <a:avLst/>
              </a:prstGeom>
              <a:solidFill>
                <a:schemeClr val="lt1">
                  <a:alpha val="9410"/>
                </a:schemeClr>
              </a:solidFill>
              <a:ln>
                <a:noFill/>
              </a:ln>
            </p:spPr>
            <p:style>
              <a:lnRef idx="0"/>
              <a:fillRef idx="0"/>
              <a:effectRef idx="0"/>
              <a:fontRef idx="minor"/>
            </p:style>
          </p:sp>
          <p:sp>
            <p:nvSpPr>
              <p:cNvPr id="24" name="CustomShape 25"/>
              <p:cNvSpPr/>
              <p:nvPr/>
            </p:nvSpPr>
            <p:spPr>
              <a:xfrm rot="5400000">
                <a:off x="7648200" y="2704320"/>
                <a:ext cx="634680" cy="634680"/>
              </a:xfrm>
              <a:prstGeom prst="pie">
                <a:avLst>
                  <a:gd name="adj1" fmla="val 8244818"/>
                  <a:gd name="adj2" fmla="val 16246175"/>
                </a:avLst>
              </a:prstGeom>
              <a:solidFill>
                <a:schemeClr val="lt1">
                  <a:alpha val="9410"/>
                </a:schemeClr>
              </a:solidFill>
              <a:ln>
                <a:noFill/>
              </a:ln>
            </p:spPr>
            <p:style>
              <a:lnRef idx="0"/>
              <a:fillRef idx="0"/>
              <a:effectRef idx="0"/>
              <a:fontRef idx="minor"/>
            </p:style>
          </p:sp>
          <p:sp>
            <p:nvSpPr>
              <p:cNvPr id="25" name="CustomShape 26"/>
              <p:cNvSpPr/>
              <p:nvPr/>
            </p:nvSpPr>
            <p:spPr>
              <a:xfrm rot="5400000">
                <a:off x="7768800" y="2824920"/>
                <a:ext cx="393840" cy="393840"/>
              </a:xfrm>
              <a:prstGeom prst="ellipse">
                <a:avLst/>
              </a:prstGeom>
              <a:solidFill>
                <a:schemeClr val="lt1">
                  <a:alpha val="9410"/>
                </a:schemeClr>
              </a:solidFill>
              <a:ln>
                <a:noFill/>
              </a:ln>
            </p:spPr>
            <p:style>
              <a:lnRef idx="0"/>
              <a:fillRef idx="0"/>
              <a:effectRef idx="0"/>
              <a:fontRef idx="minor"/>
            </p:style>
          </p:sp>
        </p:grpSp>
        <p:sp>
          <p:nvSpPr>
            <p:cNvPr id="26" name="CustomShape 27"/>
            <p:cNvSpPr/>
            <p:nvPr/>
          </p:nvSpPr>
          <p:spPr>
            <a:xfrm>
              <a:off x="8461080" y="1817640"/>
              <a:ext cx="396360" cy="39636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nvGrpSpPr>
            <p:cNvPr id="27" name="Group 28"/>
            <p:cNvGrpSpPr/>
            <p:nvPr/>
          </p:nvGrpSpPr>
          <p:grpSpPr>
            <a:xfrm>
              <a:off x="7952760" y="179640"/>
              <a:ext cx="872640" cy="872640"/>
              <a:chOff x="7952760" y="179640"/>
              <a:chExt cx="872640" cy="872640"/>
            </a:xfrm>
          </p:grpSpPr>
          <p:sp>
            <p:nvSpPr>
              <p:cNvPr id="28" name="CustomShape 29"/>
              <p:cNvSpPr/>
              <p:nvPr/>
            </p:nvSpPr>
            <p:spPr>
              <a:xfrm rot="12952200">
                <a:off x="8076600" y="303480"/>
                <a:ext cx="624960" cy="624960"/>
              </a:xfrm>
              <a:prstGeom prst="ellipse">
                <a:avLst/>
              </a:prstGeom>
              <a:solidFill>
                <a:schemeClr val="lt1">
                  <a:alpha val="9410"/>
                </a:schemeClr>
              </a:solidFill>
              <a:ln>
                <a:noFill/>
              </a:ln>
            </p:spPr>
            <p:style>
              <a:lnRef idx="0"/>
              <a:fillRef idx="0"/>
              <a:effectRef idx="0"/>
              <a:fontRef idx="minor"/>
            </p:style>
          </p:sp>
          <p:sp>
            <p:nvSpPr>
              <p:cNvPr id="29" name="CustomShape 30"/>
              <p:cNvSpPr/>
              <p:nvPr/>
            </p:nvSpPr>
            <p:spPr>
              <a:xfrm rot="12952200">
                <a:off x="8076600" y="303480"/>
                <a:ext cx="624960" cy="624960"/>
              </a:xfrm>
              <a:prstGeom prst="pie">
                <a:avLst>
                  <a:gd name="adj1" fmla="val 19376841"/>
                  <a:gd name="adj2" fmla="val 12313574"/>
                </a:avLst>
              </a:prstGeom>
              <a:solidFill>
                <a:schemeClr val="lt1">
                  <a:alpha val="9410"/>
                </a:schemeClr>
              </a:solidFill>
              <a:ln>
                <a:noFill/>
              </a:ln>
            </p:spPr>
            <p:style>
              <a:lnRef idx="0"/>
              <a:fillRef idx="0"/>
              <a:effectRef idx="0"/>
              <a:fontRef idx="minor"/>
            </p:style>
          </p:sp>
        </p:grpSp>
        <p:sp>
          <p:nvSpPr>
            <p:cNvPr id="30" name="CustomShape 31"/>
            <p:cNvSpPr/>
            <p:nvPr/>
          </p:nvSpPr>
          <p:spPr>
            <a:xfrm>
              <a:off x="5400000" y="356400"/>
              <a:ext cx="2576520" cy="2576520"/>
            </a:xfrm>
            <a:prstGeom prst="ellipse">
              <a:avLst/>
            </a:prstGeom>
            <a:solidFill>
              <a:schemeClr val="lt1">
                <a:alpha val="9410"/>
              </a:schemeClr>
            </a:solidFill>
            <a:ln>
              <a:noFill/>
            </a:ln>
          </p:spPr>
          <p:style>
            <a:lnRef idx="0"/>
            <a:fillRef idx="0"/>
            <a:effectRef idx="0"/>
            <a:fontRef idx="minor"/>
          </p:style>
        </p:sp>
        <p:sp>
          <p:nvSpPr>
            <p:cNvPr id="31" name="CustomShape 32"/>
            <p:cNvSpPr/>
            <p:nvPr/>
          </p:nvSpPr>
          <p:spPr>
            <a:xfrm rot="2043600">
              <a:off x="5503680" y="460080"/>
              <a:ext cx="2369160" cy="2369160"/>
            </a:xfrm>
            <a:prstGeom prst="ellipse">
              <a:avLst/>
            </a:prstGeom>
            <a:solidFill>
              <a:schemeClr val="lt1">
                <a:alpha val="9410"/>
              </a:schemeClr>
            </a:solidFill>
            <a:ln>
              <a:noFill/>
            </a:ln>
          </p:spPr>
          <p:style>
            <a:lnRef idx="0"/>
            <a:fillRef idx="0"/>
            <a:effectRef idx="0"/>
            <a:fontRef idx="minor"/>
          </p:style>
        </p:sp>
        <p:sp>
          <p:nvSpPr>
            <p:cNvPr id="32" name="CustomShape 33"/>
            <p:cNvSpPr/>
            <p:nvPr/>
          </p:nvSpPr>
          <p:spPr>
            <a:xfrm>
              <a:off x="5399640" y="360360"/>
              <a:ext cx="2576520" cy="2576520"/>
            </a:xfrm>
            <a:prstGeom prst="pie">
              <a:avLst>
                <a:gd name="adj1" fmla="val 8801158"/>
                <a:gd name="adj2" fmla="val 16200000"/>
              </a:avLst>
            </a:prstGeom>
            <a:solidFill>
              <a:schemeClr val="lt1">
                <a:alpha val="9410"/>
              </a:schemeClr>
            </a:solidFill>
            <a:ln>
              <a:noFill/>
            </a:ln>
          </p:spPr>
          <p:style>
            <a:lnRef idx="0"/>
            <a:fillRef idx="0"/>
            <a:effectRef idx="0"/>
            <a:fontRef idx="minor"/>
          </p:style>
        </p:sp>
        <p:sp>
          <p:nvSpPr>
            <p:cNvPr id="33" name="CustomShape 34"/>
            <p:cNvSpPr/>
            <p:nvPr/>
          </p:nvSpPr>
          <p:spPr>
            <a:xfrm rot="2044800">
              <a:off x="5911560" y="867600"/>
              <a:ext cx="1553760" cy="1553760"/>
            </a:xfrm>
            <a:prstGeom prst="ellipse">
              <a:avLst/>
            </a:prstGeom>
            <a:solidFill>
              <a:schemeClr val="accent3"/>
            </a:solidFill>
            <a:ln>
              <a:noFill/>
            </a:ln>
          </p:spPr>
          <p:style>
            <a:lnRef idx="0"/>
            <a:fillRef idx="0"/>
            <a:effectRef idx="0"/>
            <a:fontRef idx="minor"/>
          </p:style>
        </p:sp>
        <p:sp>
          <p:nvSpPr>
            <p:cNvPr id="34" name="CustomShape 35"/>
            <p:cNvSpPr/>
            <p:nvPr/>
          </p:nvSpPr>
          <p:spPr>
            <a:xfrm>
              <a:off x="5399640" y="356400"/>
              <a:ext cx="2576520" cy="2576520"/>
            </a:xfrm>
            <a:prstGeom prst="pie">
              <a:avLst>
                <a:gd name="adj1" fmla="val 12554101"/>
                <a:gd name="adj2" fmla="val 16200000"/>
              </a:avLst>
            </a:prstGeom>
            <a:solidFill>
              <a:schemeClr val="lt1">
                <a:alpha val="9410"/>
              </a:schemeClr>
            </a:solidFill>
            <a:ln>
              <a:noFill/>
            </a:ln>
          </p:spPr>
          <p:style>
            <a:lnRef idx="0"/>
            <a:fillRef idx="0"/>
            <a:effectRef idx="0"/>
            <a:fontRef idx="minor"/>
          </p:style>
        </p:sp>
        <p:sp>
          <p:nvSpPr>
            <p:cNvPr id="35" name="CustomShape 36"/>
            <p:cNvSpPr/>
            <p:nvPr/>
          </p:nvSpPr>
          <p:spPr>
            <a:xfrm rot="11769600">
              <a:off x="6470280" y="3480840"/>
              <a:ext cx="319680" cy="31968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sp>
        <p:nvSpPr>
          <p:cNvPr id="36" name="PlaceHolder 37"/>
          <p:cNvSpPr>
            <a:spLocks noGrp="1"/>
          </p:cNvSpPr>
          <p:nvPr>
            <p:ph type="title"/>
          </p:nvPr>
        </p:nvSpPr>
        <p:spPr>
          <a:xfrm>
            <a:off x="824040" y="1613880"/>
            <a:ext cx="4255200" cy="1872720"/>
          </a:xfrm>
          <a:prstGeom prst="rect">
            <a:avLst/>
          </a:prstGeom>
        </p:spPr>
        <p:txBody>
          <a:bodyPr tIns="91440" bIns="91440" anchor="ctr">
            <a:norm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37" name="PlaceHolder 38"/>
          <p:cNvSpPr>
            <a:spLocks noGrp="1"/>
          </p:cNvSpPr>
          <p:nvPr>
            <p:ph type="sldNum"/>
          </p:nvPr>
        </p:nvSpPr>
        <p:spPr>
          <a:xfrm>
            <a:off x="8451000" y="4736880"/>
            <a:ext cx="548280" cy="393120"/>
          </a:xfrm>
          <a:prstGeom prst="rect">
            <a:avLst/>
          </a:prstGeom>
        </p:spPr>
        <p:txBody>
          <a:bodyPr tIns="91440" bIns="91440" anchor="ctr">
            <a:normAutofit/>
          </a:bodyPr>
          <a:p>
            <a:pPr algn="r">
              <a:lnSpc>
                <a:spcPct val="100000"/>
              </a:lnSpc>
            </a:pPr>
            <a:fld id="{6922B91D-69AB-4534-B4E2-A3F3A43C72C4}" type="slidenum">
              <a:rPr b="0" lang="en-IN" sz="900" spc="-1" strike="noStrike">
                <a:solidFill>
                  <a:srgbClr val="ffffff"/>
                </a:solidFill>
                <a:latin typeface="Nunito"/>
                <a:ea typeface="Nunito"/>
              </a:rPr>
              <a:t>&lt;number&gt;</a:t>
            </a:fld>
            <a:endParaRPr b="0" lang="en-IN" sz="900" spc="-1" strike="noStrike">
              <a:latin typeface="Times New Roman"/>
            </a:endParaRPr>
          </a:p>
        </p:txBody>
      </p:sp>
      <p:sp>
        <p:nvSpPr>
          <p:cNvPr id="38" name="PlaceHolder 3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5" name="Group 1"/>
          <p:cNvGrpSpPr/>
          <p:nvPr/>
        </p:nvGrpSpPr>
        <p:grpSpPr>
          <a:xfrm>
            <a:off x="626040" y="299520"/>
            <a:ext cx="999000" cy="999000"/>
            <a:chOff x="626040" y="299520"/>
            <a:chExt cx="999000" cy="999000"/>
          </a:xfrm>
        </p:grpSpPr>
        <p:sp>
          <p:nvSpPr>
            <p:cNvPr id="76" name="CustomShape 2"/>
            <p:cNvSpPr/>
            <p:nvPr/>
          </p:nvSpPr>
          <p:spPr>
            <a:xfrm rot="16200000">
              <a:off x="828720" y="502560"/>
              <a:ext cx="593640" cy="59364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77" name="CustomShape 3"/>
            <p:cNvSpPr/>
            <p:nvPr/>
          </p:nvSpPr>
          <p:spPr>
            <a:xfrm rot="16200000">
              <a:off x="626040" y="299520"/>
              <a:ext cx="999000" cy="99900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78" name="PlaceHolder 4"/>
          <p:cNvSpPr>
            <a:spLocks noGrp="1"/>
          </p:cNvSpPr>
          <p:nvPr>
            <p:ph type="title"/>
          </p:nvPr>
        </p:nvSpPr>
        <p:spPr>
          <a:xfrm>
            <a:off x="1303920" y="598680"/>
            <a:ext cx="7030080" cy="999000"/>
          </a:xfrm>
          <a:prstGeom prst="rect">
            <a:avLst/>
          </a:prstGeom>
        </p:spPr>
        <p:txBody>
          <a:bodyPr tIns="91440" bIns="91440">
            <a:norm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79" name="PlaceHolder 5"/>
          <p:cNvSpPr>
            <a:spLocks noGrp="1"/>
          </p:cNvSpPr>
          <p:nvPr>
            <p:ph type="body"/>
          </p:nvPr>
        </p:nvSpPr>
        <p:spPr>
          <a:xfrm>
            <a:off x="1303920" y="1990080"/>
            <a:ext cx="7030080" cy="25412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80" name="PlaceHolder 6"/>
          <p:cNvSpPr>
            <a:spLocks noGrp="1"/>
          </p:cNvSpPr>
          <p:nvPr>
            <p:ph type="sldNum"/>
          </p:nvPr>
        </p:nvSpPr>
        <p:spPr>
          <a:xfrm>
            <a:off x="8451000" y="4736880"/>
            <a:ext cx="548280" cy="393120"/>
          </a:xfrm>
          <a:prstGeom prst="rect">
            <a:avLst/>
          </a:prstGeom>
        </p:spPr>
        <p:txBody>
          <a:bodyPr tIns="91440" bIns="91440" anchor="ctr">
            <a:normAutofit/>
          </a:bodyPr>
          <a:p>
            <a:pPr algn="r">
              <a:lnSpc>
                <a:spcPct val="100000"/>
              </a:lnSpc>
            </a:pPr>
            <a:fld id="{BF494B98-AB1E-4690-9E73-7C73D87A9B6B}" type="slidenum">
              <a:rPr b="0" lang="en-IN" sz="900" spc="-1" strike="noStrike">
                <a:solidFill>
                  <a:srgbClr val="424242"/>
                </a:solidFill>
                <a:latin typeface="Nunito"/>
                <a:ea typeface="Nunito"/>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github.com/dhiganthrao/WordUnMasker" TargetMode="External"/><Relationship Id="rId2" Type="http://schemas.openxmlformats.org/officeDocument/2006/relationships/hyperlink" Target="https://nlp.stanford.edu/projects/glove/" TargetMode="External"/><Relationship Id="rId3" Type="http://schemas.openxmlformats.org/officeDocument/2006/relationships/hyperlink" Target="https://data.world/idrismunir/english-word-meaning-and-usage-examples" TargetMode="External"/><Relationship Id="rId4" Type="http://schemas.openxmlformats.org/officeDocument/2006/relationships/hyperlink" Target="https://data.world/idrismunir/english-word-meaning-and-usage-examples" TargetMode="External"/><Relationship Id="rId5" Type="http://schemas.openxmlformats.org/officeDocument/2006/relationships/hyperlink" Target="https://www.sciencedirect.com/topics/computer-science/cosine-similarity" TargetMode="External"/><Relationship Id="rId6"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github.com/dhiganthrao/WordUnMasker"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nlp.stanford.edu/projects/glove/"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data.world/idrismunir/english-word-meaning-and-usage-examples"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www.sciencedirect.com/topics/computer-science/cosine-similarity" TargetMode="External"/><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24040" y="1613880"/>
            <a:ext cx="4255200" cy="1872720"/>
          </a:xfrm>
          <a:prstGeom prst="rect">
            <a:avLst/>
          </a:prstGeom>
          <a:noFill/>
          <a:ln>
            <a:noFill/>
          </a:ln>
        </p:spPr>
        <p:txBody>
          <a:bodyPr tIns="91440" bIns="91440" anchor="ctr">
            <a:normAutofit/>
          </a:bodyPr>
          <a:p>
            <a:pPr>
              <a:lnSpc>
                <a:spcPct val="100000"/>
              </a:lnSpc>
            </a:pPr>
            <a:r>
              <a:rPr b="1" lang="en-IN" sz="3600" spc="-1" strike="noStrike">
                <a:solidFill>
                  <a:srgbClr val="ffffff"/>
                </a:solidFill>
                <a:latin typeface="Maven Pro"/>
                <a:ea typeface="Maven Pro"/>
              </a:rPr>
              <a:t>Code presentation: Make-A-Thon</a:t>
            </a:r>
            <a:endParaRPr b="0" lang="en-IN" sz="3600" spc="-1" strike="noStrike">
              <a:solidFill>
                <a:srgbClr val="000000"/>
              </a:solidFill>
              <a:latin typeface="Arial"/>
            </a:endParaRPr>
          </a:p>
        </p:txBody>
      </p:sp>
      <p:sp>
        <p:nvSpPr>
          <p:cNvPr id="118" name="TextShape 2"/>
          <p:cNvSpPr txBox="1"/>
          <p:nvPr/>
        </p:nvSpPr>
        <p:spPr>
          <a:xfrm>
            <a:off x="824040" y="3596400"/>
            <a:ext cx="4255200" cy="695160"/>
          </a:xfrm>
          <a:prstGeom prst="rect">
            <a:avLst/>
          </a:prstGeom>
          <a:noFill/>
          <a:ln>
            <a:noFill/>
          </a:ln>
        </p:spPr>
        <p:txBody>
          <a:bodyPr tIns="91440" bIns="91440">
            <a:normAutofit/>
          </a:bodyPr>
          <a:p>
            <a:pPr>
              <a:lnSpc>
                <a:spcPct val="100000"/>
              </a:lnSpc>
            </a:pPr>
            <a:r>
              <a:rPr b="0" lang="en-IN" sz="1600" spc="-1" strike="noStrike">
                <a:solidFill>
                  <a:srgbClr val="ffffff"/>
                </a:solidFill>
                <a:latin typeface="Nunito"/>
                <a:ea typeface="Nunito"/>
              </a:rPr>
              <a:t>Dhiganth Rao</a:t>
            </a:r>
            <a:endParaRPr b="0" lang="en-IN"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Drawbacks and Suggestions</a:t>
            </a:r>
            <a:endParaRPr b="0" lang="en-IN" sz="2800" spc="-1" strike="noStrike">
              <a:solidFill>
                <a:srgbClr val="000000"/>
              </a:solidFill>
              <a:latin typeface="Arial"/>
            </a:endParaRPr>
          </a:p>
        </p:txBody>
      </p:sp>
      <p:sp>
        <p:nvSpPr>
          <p:cNvPr id="137" name="TextShape 2"/>
          <p:cNvSpPr txBox="1"/>
          <p:nvPr/>
        </p:nvSpPr>
        <p:spPr>
          <a:xfrm>
            <a:off x="1303920" y="1598040"/>
            <a:ext cx="7030080" cy="2541240"/>
          </a:xfrm>
          <a:prstGeom prst="rect">
            <a:avLst/>
          </a:prstGeom>
          <a:noFill/>
          <a:ln>
            <a:noFill/>
          </a:ln>
        </p:spPr>
        <p:txBody>
          <a:bodyPr tIns="91440" bIns="91440"/>
          <a:p>
            <a:pPr>
              <a:lnSpc>
                <a:spcPct val="115000"/>
              </a:lnSpc>
            </a:pPr>
            <a:r>
              <a:rPr b="1" lang="en-IN" sz="1480" spc="-1" strike="noStrike">
                <a:solidFill>
                  <a:srgbClr val="424242"/>
                </a:solidFill>
                <a:latin typeface="Nunito"/>
                <a:ea typeface="Nunito"/>
              </a:rPr>
              <a:t>The poor performance of the method suggested above can be attributed to the following reasons:</a:t>
            </a:r>
            <a:endParaRPr b="0" lang="en-IN" sz="1480" spc="-1" strike="noStrike">
              <a:solidFill>
                <a:srgbClr val="000000"/>
              </a:solidFill>
              <a:latin typeface="Arial"/>
            </a:endParaRPr>
          </a:p>
          <a:p>
            <a:pPr marL="457200" indent="-321840">
              <a:lnSpc>
                <a:spcPct val="115000"/>
              </a:lnSpc>
              <a:spcBef>
                <a:spcPts val="1199"/>
              </a:spcBef>
              <a:buClr>
                <a:srgbClr val="424242"/>
              </a:buClr>
              <a:buFont typeface="Nunito"/>
              <a:buChar char="●"/>
            </a:pPr>
            <a:r>
              <a:rPr b="1" lang="en-IN" sz="1480" spc="-1" strike="noStrike">
                <a:solidFill>
                  <a:srgbClr val="424242"/>
                </a:solidFill>
                <a:latin typeface="Nunito"/>
                <a:ea typeface="Nunito"/>
              </a:rPr>
              <a:t>The train dataset; as not enough data was present to create enough vector representations out of.</a:t>
            </a:r>
            <a:endParaRPr b="0" lang="en-IN" sz="1480" spc="-1" strike="noStrike">
              <a:solidFill>
                <a:srgbClr val="000000"/>
              </a:solidFill>
              <a:latin typeface="Arial"/>
            </a:endParaRPr>
          </a:p>
          <a:p>
            <a:pPr marL="457200" indent="-321840">
              <a:lnSpc>
                <a:spcPct val="115000"/>
              </a:lnSpc>
              <a:buClr>
                <a:srgbClr val="424242"/>
              </a:buClr>
              <a:buFont typeface="Nunito"/>
              <a:buChar char="●"/>
            </a:pPr>
            <a:r>
              <a:rPr b="1" lang="en-IN" sz="1480" spc="-1" strike="noStrike">
                <a:solidFill>
                  <a:srgbClr val="424242"/>
                </a:solidFill>
                <a:latin typeface="Nunito"/>
                <a:ea typeface="Nunito"/>
              </a:rPr>
              <a:t>It was also observed that there were many flaws in the train dataset; many words had meanings that were “NaN”, which are non-string values and hence can’t be used.</a:t>
            </a:r>
            <a:endParaRPr b="0" lang="en-IN" sz="1480" spc="-1" strike="noStrike">
              <a:solidFill>
                <a:srgbClr val="000000"/>
              </a:solidFill>
              <a:latin typeface="Arial"/>
            </a:endParaRPr>
          </a:p>
          <a:p>
            <a:pPr marL="457200" indent="-311040">
              <a:lnSpc>
                <a:spcPct val="115000"/>
              </a:lnSpc>
              <a:buClr>
                <a:srgbClr val="424242"/>
              </a:buClr>
              <a:buFont typeface="Nunito"/>
              <a:buChar char="●"/>
            </a:pPr>
            <a:r>
              <a:rPr b="1" lang="en-IN" sz="1480" spc="-1" strike="noStrike">
                <a:solidFill>
                  <a:srgbClr val="424242"/>
                </a:solidFill>
                <a:latin typeface="Nunito"/>
                <a:ea typeface="Nunito"/>
              </a:rPr>
              <a:t>Creating sentence vectors by averaging the word vectors blurs information, thus leading to a drop in performance.</a:t>
            </a:r>
            <a:endParaRPr b="0" lang="en-IN" sz="1480" spc="-1" strike="noStrike">
              <a:solidFill>
                <a:srgbClr val="000000"/>
              </a:solidFill>
              <a:latin typeface="Arial"/>
            </a:endParaRPr>
          </a:p>
          <a:p>
            <a:pPr marL="457200" indent="-321840">
              <a:lnSpc>
                <a:spcPct val="115000"/>
              </a:lnSpc>
              <a:buClr>
                <a:srgbClr val="424242"/>
              </a:buClr>
              <a:buFont typeface="Nunito"/>
              <a:buChar char="●"/>
            </a:pPr>
            <a:r>
              <a:rPr b="1" lang="en-IN" sz="1480" spc="-1" strike="noStrike">
                <a:solidFill>
                  <a:srgbClr val="424242"/>
                </a:solidFill>
                <a:latin typeface="Nunito"/>
                <a:ea typeface="Nunito"/>
              </a:rPr>
              <a:t>One possible way to improve performance is to use higher dimensional word embeddings; as that increases the depth of representation of the word.</a:t>
            </a:r>
            <a:endParaRPr b="0" lang="en-IN" sz="1480" spc="-1" strike="noStrike">
              <a:solidFill>
                <a:srgbClr val="000000"/>
              </a:solid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Conclusion</a:t>
            </a:r>
            <a:endParaRPr b="0" lang="en-IN" sz="2800" spc="-1" strike="noStrike">
              <a:solidFill>
                <a:srgbClr val="000000"/>
              </a:solidFill>
              <a:latin typeface="Arial"/>
            </a:endParaRPr>
          </a:p>
        </p:txBody>
      </p:sp>
      <p:sp>
        <p:nvSpPr>
          <p:cNvPr id="139" name="TextShape 2"/>
          <p:cNvSpPr txBox="1"/>
          <p:nvPr/>
        </p:nvSpPr>
        <p:spPr>
          <a:xfrm>
            <a:off x="1303920" y="1689480"/>
            <a:ext cx="7030080" cy="2541240"/>
          </a:xfrm>
          <a:prstGeom prst="rect">
            <a:avLst/>
          </a:prstGeom>
          <a:noFill/>
          <a:ln>
            <a:noFill/>
          </a:ln>
        </p:spPr>
        <p:txBody>
          <a:bodyPr tIns="91440" bIns="91440"/>
          <a:p>
            <a:pPr>
              <a:lnSpc>
                <a:spcPct val="115000"/>
              </a:lnSpc>
            </a:pPr>
            <a:r>
              <a:rPr b="1" lang="en-IN" sz="1500" spc="-1" strike="noStrike">
                <a:solidFill>
                  <a:srgbClr val="424242"/>
                </a:solidFill>
                <a:latin typeface="Nunito"/>
                <a:ea typeface="Nunito"/>
              </a:rPr>
              <a:t>Thus, a possible method to ‘unmask’ a word based on its meaning was discussed. The results were poor, but this can mainly be attributed to the quality and quantity of the train dataset. It is also to be noted that no deep learning model was used, thus reducing computation time. However, some deep learning models that could be used for this particular problem are RNN’s (Recurrent Neural Networks), or Siamese networks.</a:t>
            </a:r>
            <a:endParaRPr b="0" lang="en-IN" sz="1500" spc="-1" strike="noStrike">
              <a:solidFill>
                <a:srgbClr val="000000"/>
              </a:solidFill>
              <a:latin typeface="Arial"/>
            </a:endParaRPr>
          </a:p>
          <a:p>
            <a:pPr>
              <a:lnSpc>
                <a:spcPct val="115000"/>
              </a:lnSpc>
              <a:spcBef>
                <a:spcPts val="1199"/>
              </a:spcBef>
            </a:pPr>
            <a:endParaRPr b="0" lang="en-IN" sz="1500" spc="-1" strike="noStrike">
              <a:solidFill>
                <a:srgbClr val="000000"/>
              </a:solidFill>
              <a:latin typeface="Arial"/>
            </a:endParaRPr>
          </a:p>
          <a:p>
            <a:pPr>
              <a:lnSpc>
                <a:spcPct val="115000"/>
              </a:lnSpc>
              <a:spcBef>
                <a:spcPts val="1199"/>
              </a:spcBef>
              <a:spcAft>
                <a:spcPts val="1199"/>
              </a:spcAft>
            </a:pPr>
            <a:r>
              <a:rPr b="1" lang="en-IN" sz="1500" spc="-1" strike="noStrike">
                <a:solidFill>
                  <a:srgbClr val="424242"/>
                </a:solidFill>
                <a:latin typeface="Nunito"/>
                <a:ea typeface="Nunito"/>
              </a:rPr>
              <a:t>Thank you for providing this interesting problem statement! It was fun to work on and try to provide a working solution.</a:t>
            </a:r>
            <a:endParaRPr b="0" lang="en-IN" sz="15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References:</a:t>
            </a:r>
            <a:endParaRPr b="0" lang="en-IN" sz="2800" spc="-1" strike="noStrike">
              <a:solidFill>
                <a:srgbClr val="000000"/>
              </a:solidFill>
              <a:latin typeface="Arial"/>
            </a:endParaRPr>
          </a:p>
        </p:txBody>
      </p:sp>
      <p:sp>
        <p:nvSpPr>
          <p:cNvPr id="141" name="TextShape 2"/>
          <p:cNvSpPr txBox="1"/>
          <p:nvPr/>
        </p:nvSpPr>
        <p:spPr>
          <a:xfrm>
            <a:off x="1303920" y="1598040"/>
            <a:ext cx="7030080" cy="2541240"/>
          </a:xfrm>
          <a:prstGeom prst="rect">
            <a:avLst/>
          </a:prstGeom>
          <a:noFill/>
          <a:ln>
            <a:noFill/>
          </a:ln>
        </p:spPr>
        <p:txBody>
          <a:bodyPr tIns="91440" bIns="91440"/>
          <a:p>
            <a:pPr>
              <a:lnSpc>
                <a:spcPct val="115000"/>
              </a:lnSpc>
            </a:pPr>
            <a:r>
              <a:rPr b="1" lang="en-IN" sz="1500" spc="-1" strike="noStrike">
                <a:solidFill>
                  <a:srgbClr val="424242"/>
                </a:solidFill>
                <a:latin typeface="Nunito"/>
                <a:ea typeface="Nunito"/>
              </a:rPr>
              <a:t>GitHub link to the repository:</a:t>
            </a:r>
            <a:endParaRPr b="0" lang="en-IN" sz="1500" spc="-1" strike="noStrike">
              <a:solidFill>
                <a:srgbClr val="000000"/>
              </a:solidFill>
              <a:latin typeface="Arial"/>
            </a:endParaRPr>
          </a:p>
          <a:p>
            <a:pPr>
              <a:lnSpc>
                <a:spcPct val="115000"/>
              </a:lnSpc>
              <a:spcBef>
                <a:spcPts val="1199"/>
              </a:spcBef>
            </a:pPr>
            <a:r>
              <a:rPr b="1" lang="en-IN" sz="1500" spc="-1" strike="noStrike" u="sng">
                <a:solidFill>
                  <a:srgbClr val="27278b"/>
                </a:solidFill>
                <a:uFillTx/>
                <a:latin typeface="Nunito"/>
                <a:ea typeface="Nunito"/>
                <a:hlinkClick r:id="rId1"/>
              </a:rPr>
              <a:t>https://github.com/dhiganthrao/WordUnMasker</a:t>
            </a:r>
            <a:endParaRPr b="0" lang="en-IN" sz="1500" spc="-1" strike="noStrike">
              <a:solidFill>
                <a:srgbClr val="000000"/>
              </a:solidFill>
              <a:latin typeface="Arial"/>
            </a:endParaRPr>
          </a:p>
          <a:p>
            <a:pPr>
              <a:lnSpc>
                <a:spcPct val="115000"/>
              </a:lnSpc>
              <a:spcBef>
                <a:spcPts val="1199"/>
              </a:spcBef>
            </a:pPr>
            <a:r>
              <a:rPr b="1" lang="en-IN" sz="1500" spc="-1" strike="noStrike">
                <a:solidFill>
                  <a:srgbClr val="424242"/>
                </a:solidFill>
                <a:latin typeface="Nunito"/>
                <a:ea typeface="Nunito"/>
              </a:rPr>
              <a:t>GloVe: Global Vectors for Word Representation:  </a:t>
            </a:r>
            <a:r>
              <a:rPr b="1" lang="en-IN" sz="1500" spc="-1" strike="noStrike" u="sng">
                <a:solidFill>
                  <a:srgbClr val="27278b"/>
                </a:solidFill>
                <a:uFillTx/>
                <a:latin typeface="Nunito"/>
                <a:ea typeface="Nunito"/>
                <a:hlinkClick r:id="rId2"/>
              </a:rPr>
              <a:t>https://nlp.stanford.edu/projects/glove/</a:t>
            </a:r>
            <a:endParaRPr b="0" lang="en-IN" sz="1500" spc="-1" strike="noStrike">
              <a:solidFill>
                <a:srgbClr val="000000"/>
              </a:solidFill>
              <a:latin typeface="Arial"/>
            </a:endParaRPr>
          </a:p>
          <a:p>
            <a:pPr>
              <a:lnSpc>
                <a:spcPct val="115000"/>
              </a:lnSpc>
              <a:spcBef>
                <a:spcPts val="1199"/>
              </a:spcBef>
            </a:pPr>
            <a:r>
              <a:rPr b="1" lang="en-IN" sz="1500" spc="-1" strike="noStrike">
                <a:solidFill>
                  <a:srgbClr val="424242"/>
                </a:solidFill>
                <a:latin typeface="Nunito"/>
                <a:ea typeface="Nunito"/>
              </a:rPr>
              <a:t>Training Dataset used: </a:t>
            </a:r>
            <a:r>
              <a:rPr b="1" lang="en-IN" sz="1500" spc="-1" strike="noStrike" u="sng">
                <a:solidFill>
                  <a:srgbClr val="27278b"/>
                </a:solidFill>
                <a:uFillTx/>
                <a:latin typeface="Nunito"/>
                <a:ea typeface="Nunito"/>
                <a:hlinkClick r:id="rId3"/>
              </a:rPr>
              <a:t>h</a:t>
            </a:r>
            <a:r>
              <a:rPr b="1" lang="en-IN" sz="1500" spc="-1" strike="noStrike" u="sng">
                <a:solidFill>
                  <a:srgbClr val="27278b"/>
                </a:solidFill>
                <a:uFillTx/>
                <a:latin typeface="Nunito"/>
                <a:ea typeface="Nunito"/>
                <a:hlinkClick r:id="rId4"/>
              </a:rPr>
              <a:t>ttps://data.world/idrismunir/english-word-meaning-and-usage-examples</a:t>
            </a:r>
            <a:endParaRPr b="0" lang="en-IN" sz="1500" spc="-1" strike="noStrike">
              <a:solidFill>
                <a:srgbClr val="000000"/>
              </a:solidFill>
              <a:latin typeface="Arial"/>
            </a:endParaRPr>
          </a:p>
          <a:p>
            <a:pPr>
              <a:lnSpc>
                <a:spcPct val="115000"/>
              </a:lnSpc>
              <a:spcBef>
                <a:spcPts val="1199"/>
              </a:spcBef>
            </a:pPr>
            <a:r>
              <a:rPr b="1" lang="en-IN" sz="1500" spc="-1" strike="noStrike">
                <a:solidFill>
                  <a:srgbClr val="424242"/>
                </a:solidFill>
                <a:latin typeface="Nunito"/>
                <a:ea typeface="Nunito"/>
              </a:rPr>
              <a:t>Cosine Similarity: </a:t>
            </a:r>
            <a:r>
              <a:rPr b="1" lang="en-IN" sz="1500" spc="-1" strike="noStrike" u="sng">
                <a:solidFill>
                  <a:srgbClr val="27278b"/>
                </a:solidFill>
                <a:uFillTx/>
                <a:latin typeface="Nunito"/>
                <a:ea typeface="Nunito"/>
                <a:hlinkClick r:id="rId5"/>
              </a:rPr>
              <a:t>https://www.sciencedirect.com/topics/computer-science/cosine-similarity</a:t>
            </a:r>
            <a:endParaRPr b="0" lang="en-IN" sz="1500" spc="-1" strike="noStrike">
              <a:solidFill>
                <a:srgbClr val="000000"/>
              </a:solidFill>
              <a:latin typeface="Arial"/>
            </a:endParaRPr>
          </a:p>
          <a:p>
            <a:pPr>
              <a:lnSpc>
                <a:spcPct val="115000"/>
              </a:lnSpc>
              <a:spcBef>
                <a:spcPts val="1199"/>
              </a:spcBef>
            </a:pPr>
            <a:endParaRPr b="0" lang="en-IN" sz="1500" spc="-1" strike="noStrike">
              <a:solidFill>
                <a:srgbClr val="000000"/>
              </a:solidFill>
              <a:latin typeface="Arial"/>
            </a:endParaRPr>
          </a:p>
          <a:p>
            <a:pPr>
              <a:lnSpc>
                <a:spcPct val="115000"/>
              </a:lnSpc>
              <a:spcBef>
                <a:spcPts val="1199"/>
              </a:spcBef>
              <a:spcAft>
                <a:spcPts val="1199"/>
              </a:spcAft>
            </a:pPr>
            <a:endParaRPr b="0" lang="en-IN" sz="15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Problem Statement: Overview</a:t>
            </a:r>
            <a:endParaRPr b="0" lang="en-IN" sz="2800" spc="-1" strike="noStrike">
              <a:solidFill>
                <a:srgbClr val="000000"/>
              </a:solidFill>
              <a:latin typeface="Arial"/>
            </a:endParaRPr>
          </a:p>
        </p:txBody>
      </p:sp>
      <p:sp>
        <p:nvSpPr>
          <p:cNvPr id="120" name="TextShape 2"/>
          <p:cNvSpPr txBox="1"/>
          <p:nvPr/>
        </p:nvSpPr>
        <p:spPr>
          <a:xfrm>
            <a:off x="955440" y="1598040"/>
            <a:ext cx="7030080" cy="2541240"/>
          </a:xfrm>
          <a:prstGeom prst="rect">
            <a:avLst/>
          </a:prstGeom>
          <a:noFill/>
          <a:ln>
            <a:noFill/>
          </a:ln>
        </p:spPr>
        <p:txBody>
          <a:bodyPr tIns="91440" bIns="91440"/>
          <a:p>
            <a:pPr>
              <a:lnSpc>
                <a:spcPct val="105000"/>
              </a:lnSpc>
            </a:pPr>
            <a:r>
              <a:rPr b="1" lang="en-IN" sz="1120" spc="-1" strike="noStrike">
                <a:solidFill>
                  <a:srgbClr val="424242"/>
                </a:solidFill>
                <a:latin typeface="Lora"/>
                <a:ea typeface="Lora"/>
              </a:rPr>
              <a:t>One of the interesting problems in NLP for healthcare is in handling medical coded term associations and spelling errors. So we are going to mimic the problem with hangman / dump charades like NLP word games. Your ML model should predict the correct word from an intentionally obscured word and its description (Hint). Our evaluation set will have incomplete words and their descriptions.</a:t>
            </a:r>
            <a:endParaRPr b="0" lang="en-IN" sz="1120" spc="-1" strike="noStrike">
              <a:solidFill>
                <a:srgbClr val="000000"/>
              </a:solidFill>
              <a:latin typeface="Arial"/>
            </a:endParaRPr>
          </a:p>
          <a:p>
            <a:pPr>
              <a:lnSpc>
                <a:spcPct val="105000"/>
              </a:lnSpc>
              <a:spcBef>
                <a:spcPts val="1199"/>
              </a:spcBef>
            </a:pPr>
            <a:r>
              <a:rPr b="1" lang="en-IN" sz="1120" spc="-1" strike="noStrike">
                <a:solidFill>
                  <a:srgbClr val="424242"/>
                </a:solidFill>
                <a:latin typeface="Lora"/>
                <a:ea typeface="Lora"/>
              </a:rPr>
              <a:t>Input masked word </a:t>
            </a:r>
            <a:r>
              <a:rPr b="1" lang="en-IN" sz="1120" spc="-1" strike="noStrike">
                <a:solidFill>
                  <a:srgbClr val="424242"/>
                </a:solidFill>
                <a:latin typeface="Lora"/>
                <a:ea typeface="Lora"/>
              </a:rPr>
              <a:t>	</a:t>
            </a:r>
            <a:r>
              <a:rPr b="1" lang="en-IN" sz="1120" spc="-1" strike="noStrike">
                <a:solidFill>
                  <a:srgbClr val="424242"/>
                </a:solidFill>
                <a:latin typeface="Lora"/>
                <a:ea typeface="Lora"/>
              </a:rPr>
              <a:t> =   DEM_G_A_HY and</a:t>
            </a:r>
            <a:endParaRPr b="0" lang="en-IN" sz="1120" spc="-1" strike="noStrike">
              <a:solidFill>
                <a:srgbClr val="000000"/>
              </a:solidFill>
              <a:latin typeface="Arial"/>
            </a:endParaRPr>
          </a:p>
          <a:p>
            <a:pPr>
              <a:lnSpc>
                <a:spcPct val="105000"/>
              </a:lnSpc>
              <a:spcBef>
                <a:spcPts val="1199"/>
              </a:spcBef>
            </a:pPr>
            <a:r>
              <a:rPr b="1" lang="en-IN" sz="1120" spc="-1" strike="noStrike">
                <a:solidFill>
                  <a:srgbClr val="424242"/>
                </a:solidFill>
                <a:latin typeface="Lora"/>
                <a:ea typeface="Lora"/>
              </a:rPr>
              <a:t>Description   = is the statistical study of populations, especially human beings.</a:t>
            </a:r>
            <a:endParaRPr b="0" lang="en-IN" sz="1120" spc="-1" strike="noStrike">
              <a:solidFill>
                <a:srgbClr val="000000"/>
              </a:solidFill>
              <a:latin typeface="Arial"/>
            </a:endParaRPr>
          </a:p>
          <a:p>
            <a:pPr>
              <a:lnSpc>
                <a:spcPct val="105000"/>
              </a:lnSpc>
              <a:spcBef>
                <a:spcPts val="1199"/>
              </a:spcBef>
            </a:pPr>
            <a:endParaRPr b="0" lang="en-IN" sz="1120" spc="-1" strike="noStrike">
              <a:solidFill>
                <a:srgbClr val="000000"/>
              </a:solidFill>
              <a:latin typeface="Arial"/>
            </a:endParaRPr>
          </a:p>
          <a:p>
            <a:pPr>
              <a:lnSpc>
                <a:spcPct val="105000"/>
              </a:lnSpc>
              <a:spcBef>
                <a:spcPts val="1199"/>
              </a:spcBef>
            </a:pPr>
            <a:r>
              <a:rPr b="1" lang="en-IN" sz="1120" spc="-1" strike="noStrike">
                <a:solidFill>
                  <a:srgbClr val="424242"/>
                </a:solidFill>
                <a:latin typeface="Lora"/>
                <a:ea typeface="Lora"/>
              </a:rPr>
              <a:t>Model prediction/output = DEMOGRAPHY</a:t>
            </a:r>
            <a:endParaRPr b="0" lang="en-IN" sz="1120" spc="-1" strike="noStrike">
              <a:solidFill>
                <a:srgbClr val="000000"/>
              </a:solidFill>
              <a:latin typeface="Arial"/>
            </a:endParaRPr>
          </a:p>
          <a:p>
            <a:pPr>
              <a:lnSpc>
                <a:spcPct val="105000"/>
              </a:lnSpc>
              <a:spcBef>
                <a:spcPts val="1199"/>
              </a:spcBef>
            </a:pPr>
            <a:endParaRPr b="0" lang="en-IN" sz="1120" spc="-1" strike="noStrike">
              <a:solidFill>
                <a:srgbClr val="000000"/>
              </a:solidFill>
              <a:latin typeface="Arial"/>
            </a:endParaRPr>
          </a:p>
          <a:p>
            <a:pPr>
              <a:lnSpc>
                <a:spcPct val="105000"/>
              </a:lnSpc>
              <a:spcBef>
                <a:spcPts val="1199"/>
              </a:spcBef>
              <a:spcAft>
                <a:spcPts val="1199"/>
              </a:spcAft>
            </a:pPr>
            <a:r>
              <a:rPr b="1" lang="en-IN" sz="1120" spc="-1" strike="noStrike">
                <a:solidFill>
                  <a:srgbClr val="424242"/>
                </a:solidFill>
                <a:latin typeface="Lora"/>
                <a:ea typeface="Lora"/>
              </a:rPr>
              <a:t>*You are free to choose / generate your own training dataset that would suit the problem</a:t>
            </a:r>
            <a:endParaRPr b="0" lang="en-IN" sz="112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Possible Solutions:</a:t>
            </a:r>
            <a:endParaRPr b="0" lang="en-IN" sz="2800" spc="-1" strike="noStrike">
              <a:solidFill>
                <a:srgbClr val="000000"/>
              </a:solidFill>
              <a:latin typeface="Arial"/>
            </a:endParaRPr>
          </a:p>
        </p:txBody>
      </p:sp>
      <p:sp>
        <p:nvSpPr>
          <p:cNvPr id="122" name="TextShape 2"/>
          <p:cNvSpPr txBox="1"/>
          <p:nvPr/>
        </p:nvSpPr>
        <p:spPr>
          <a:xfrm>
            <a:off x="1303920" y="1990080"/>
            <a:ext cx="7030080" cy="2541240"/>
          </a:xfrm>
          <a:prstGeom prst="rect">
            <a:avLst/>
          </a:prstGeom>
          <a:noFill/>
          <a:ln>
            <a:noFill/>
          </a:ln>
        </p:spPr>
        <p:txBody>
          <a:bodyPr tIns="91440" bIns="91440">
            <a:normAutofit/>
          </a:bodyPr>
          <a:p>
            <a:pPr>
              <a:lnSpc>
                <a:spcPct val="115000"/>
              </a:lnSpc>
            </a:pPr>
            <a:r>
              <a:rPr b="1" lang="en-IN" sz="1500" spc="-1" strike="noStrike">
                <a:solidFill>
                  <a:srgbClr val="424242"/>
                </a:solidFill>
                <a:latin typeface="Lora"/>
                <a:ea typeface="Lora"/>
              </a:rPr>
              <a:t>Since the problem included a test dataset with masked words and their meanings, the meanings could be used somehow to represent that word. Given a dataset containing a lot of words and their meanings, we can convert each meaning into a vector representation, compare these vector representations with the vector representations of the masked word, and pick out the most similar vector representation. Hopefully, that should be the word we’re looking for. </a:t>
            </a:r>
            <a:endParaRPr b="0" lang="en-IN" sz="1500" spc="-1" strike="noStrike">
              <a:solidFill>
                <a:srgbClr val="000000"/>
              </a:solidFill>
              <a:latin typeface="Arial"/>
            </a:endParaRPr>
          </a:p>
          <a:p>
            <a:pPr>
              <a:lnSpc>
                <a:spcPct val="115000"/>
              </a:lnSpc>
              <a:spcBef>
                <a:spcPts val="1199"/>
              </a:spcBef>
              <a:spcAft>
                <a:spcPts val="1199"/>
              </a:spcAft>
            </a:pPr>
            <a:r>
              <a:rPr b="1" lang="en-IN" sz="1500" spc="-1" strike="noStrike">
                <a:solidFill>
                  <a:srgbClr val="424242"/>
                </a:solidFill>
                <a:latin typeface="Lora"/>
                <a:ea typeface="Lora"/>
              </a:rPr>
              <a:t>Please find my </a:t>
            </a:r>
            <a:r>
              <a:rPr b="1" lang="en-IN" sz="1500" spc="-1" strike="noStrike" u="sng">
                <a:solidFill>
                  <a:srgbClr val="27278b"/>
                </a:solidFill>
                <a:uFillTx/>
                <a:latin typeface="Lora"/>
                <a:ea typeface="Lora"/>
                <a:hlinkClick r:id="rId1"/>
              </a:rPr>
              <a:t>GitHub repository</a:t>
            </a:r>
            <a:r>
              <a:rPr b="1" lang="en-IN" sz="1500" spc="-1" strike="noStrike">
                <a:solidFill>
                  <a:srgbClr val="424242"/>
                </a:solidFill>
                <a:latin typeface="Lora"/>
                <a:ea typeface="Lora"/>
              </a:rPr>
              <a:t> containing my solution.</a:t>
            </a:r>
            <a:endParaRPr b="0" lang="en-IN" sz="15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Possible Solution: Using Vector Representations</a:t>
            </a:r>
            <a:endParaRPr b="0" lang="en-IN" sz="2800" spc="-1" strike="noStrike">
              <a:solidFill>
                <a:srgbClr val="000000"/>
              </a:solidFill>
              <a:latin typeface="Arial"/>
            </a:endParaRPr>
          </a:p>
        </p:txBody>
      </p:sp>
      <p:sp>
        <p:nvSpPr>
          <p:cNvPr id="124" name="TextShape 2"/>
          <p:cNvSpPr txBox="1"/>
          <p:nvPr/>
        </p:nvSpPr>
        <p:spPr>
          <a:xfrm>
            <a:off x="1303920" y="1990080"/>
            <a:ext cx="7030080" cy="2541240"/>
          </a:xfrm>
          <a:prstGeom prst="rect">
            <a:avLst/>
          </a:prstGeom>
          <a:noFill/>
          <a:ln>
            <a:noFill/>
          </a:ln>
        </p:spPr>
        <p:txBody>
          <a:bodyPr tIns="91440" bIns="91440">
            <a:normAutofit/>
          </a:bodyPr>
          <a:p>
            <a:pPr>
              <a:lnSpc>
                <a:spcPct val="115000"/>
              </a:lnSpc>
              <a:spcAft>
                <a:spcPts val="1199"/>
              </a:spcAft>
            </a:pPr>
            <a:r>
              <a:rPr b="1" lang="en-IN" sz="1500" spc="-1" strike="noStrike">
                <a:solidFill>
                  <a:srgbClr val="424242"/>
                </a:solidFill>
                <a:latin typeface="Lora"/>
                <a:ea typeface="Lora"/>
              </a:rPr>
              <a:t>Using pre-trained word vector representations such as </a:t>
            </a:r>
            <a:r>
              <a:rPr b="1" lang="en-IN" sz="1500" spc="-1" strike="noStrike" u="sng">
                <a:solidFill>
                  <a:srgbClr val="27278b"/>
                </a:solidFill>
                <a:uFillTx/>
                <a:latin typeface="Lora"/>
                <a:ea typeface="Lora"/>
                <a:hlinkClick r:id="rId1"/>
              </a:rPr>
              <a:t>GloVe</a:t>
            </a:r>
            <a:r>
              <a:rPr b="1" lang="en-IN" sz="1500" spc="-1" strike="noStrike">
                <a:solidFill>
                  <a:srgbClr val="424242"/>
                </a:solidFill>
                <a:latin typeface="Lora"/>
                <a:ea typeface="Lora"/>
              </a:rPr>
              <a:t>, we can simplify this process a lot, as GloVe is trained on a very large corpus of documents (Wikipedia, to be exact). Here, we use the weights of the GloVe model as the vector representations of the particular word. The representations are in the form of a dictionary with each word mapped to its particular vector representation. GloVe representations are available in 50, 100, 200 and 300 dimensions. Here, the 50 dimension GloVe representations are used.</a:t>
            </a:r>
            <a:endParaRPr b="0" lang="en-IN" sz="15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Dataset Overview</a:t>
            </a:r>
            <a:endParaRPr b="0" lang="en-IN" sz="2800" spc="-1" strike="noStrike">
              <a:solidFill>
                <a:srgbClr val="000000"/>
              </a:solidFill>
              <a:latin typeface="Arial"/>
            </a:endParaRPr>
          </a:p>
        </p:txBody>
      </p:sp>
      <p:sp>
        <p:nvSpPr>
          <p:cNvPr id="126" name="TextShape 2"/>
          <p:cNvSpPr txBox="1"/>
          <p:nvPr/>
        </p:nvSpPr>
        <p:spPr>
          <a:xfrm>
            <a:off x="1230480" y="2258280"/>
            <a:ext cx="7030080" cy="2541240"/>
          </a:xfrm>
          <a:prstGeom prst="rect">
            <a:avLst/>
          </a:prstGeom>
          <a:noFill/>
          <a:ln>
            <a:noFill/>
          </a:ln>
        </p:spPr>
        <p:txBody>
          <a:bodyPr tIns="91440" bIns="91440"/>
          <a:p>
            <a:pPr>
              <a:lnSpc>
                <a:spcPct val="95000"/>
              </a:lnSpc>
            </a:pPr>
            <a:r>
              <a:rPr b="1" lang="en-IN" sz="1500" spc="-1" strike="noStrike">
                <a:solidFill>
                  <a:srgbClr val="424242"/>
                </a:solidFill>
                <a:latin typeface="Lora"/>
                <a:ea typeface="Lora"/>
              </a:rPr>
              <a:t>The dataset was obtained from </a:t>
            </a:r>
            <a:r>
              <a:rPr b="1" lang="en-IN" sz="1500" spc="-1" strike="noStrike" u="sng">
                <a:solidFill>
                  <a:srgbClr val="27278b"/>
                </a:solidFill>
                <a:uFillTx/>
                <a:latin typeface="Lora"/>
                <a:ea typeface="Lora"/>
                <a:hlinkClick r:id="rId1"/>
              </a:rPr>
              <a:t>this link.</a:t>
            </a:r>
            <a:endParaRPr b="0" lang="en-IN" sz="1500" spc="-1" strike="noStrike">
              <a:solidFill>
                <a:srgbClr val="000000"/>
              </a:solidFill>
              <a:latin typeface="Arial"/>
            </a:endParaRPr>
          </a:p>
          <a:p>
            <a:pPr>
              <a:lnSpc>
                <a:spcPct val="95000"/>
              </a:lnSpc>
              <a:spcBef>
                <a:spcPts val="1199"/>
              </a:spcBef>
            </a:pPr>
            <a:r>
              <a:rPr b="1" lang="en-IN" sz="1500" spc="-1" strike="noStrike">
                <a:solidFill>
                  <a:srgbClr val="424242"/>
                </a:solidFill>
                <a:latin typeface="Lora"/>
                <a:ea typeface="Lora"/>
              </a:rPr>
              <a:t>This dataset is a collection of over 13,000 English words, their respective meanings as well as 5-10 examples of their usage in a sentence. The sentences were dropped from this dataset due to redundancy.</a:t>
            </a:r>
            <a:endParaRPr b="0" lang="en-IN" sz="1500" spc="-1" strike="noStrike">
              <a:solidFill>
                <a:srgbClr val="000000"/>
              </a:solidFill>
              <a:latin typeface="Arial"/>
            </a:endParaRPr>
          </a:p>
          <a:p>
            <a:pPr>
              <a:lnSpc>
                <a:spcPct val="95000"/>
              </a:lnSpc>
              <a:spcBef>
                <a:spcPts val="1199"/>
              </a:spcBef>
            </a:pPr>
            <a:endParaRPr b="0" lang="en-IN" sz="1500" spc="-1" strike="noStrike">
              <a:solidFill>
                <a:srgbClr val="000000"/>
              </a:solidFill>
              <a:latin typeface="Arial"/>
            </a:endParaRPr>
          </a:p>
          <a:p>
            <a:pPr>
              <a:lnSpc>
                <a:spcPct val="95000"/>
              </a:lnSpc>
              <a:spcBef>
                <a:spcPts val="1199"/>
              </a:spcBef>
              <a:spcAft>
                <a:spcPts val="1199"/>
              </a:spcAft>
            </a:pPr>
            <a:endParaRPr b="0" lang="en-IN" sz="15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Code Overview</a:t>
            </a:r>
            <a:endParaRPr b="0" lang="en-IN" sz="2800" spc="-1" strike="noStrike">
              <a:solidFill>
                <a:srgbClr val="000000"/>
              </a:solidFill>
              <a:latin typeface="Arial"/>
            </a:endParaRPr>
          </a:p>
        </p:txBody>
      </p:sp>
      <p:sp>
        <p:nvSpPr>
          <p:cNvPr id="128" name="TextShape 2"/>
          <p:cNvSpPr txBox="1"/>
          <p:nvPr/>
        </p:nvSpPr>
        <p:spPr>
          <a:xfrm>
            <a:off x="1303920" y="1785600"/>
            <a:ext cx="7030080" cy="2541240"/>
          </a:xfrm>
          <a:prstGeom prst="rect">
            <a:avLst/>
          </a:prstGeom>
          <a:noFill/>
          <a:ln>
            <a:noFill/>
          </a:ln>
        </p:spPr>
        <p:txBody>
          <a:bodyPr tIns="91440" bIns="91440"/>
          <a:p>
            <a:pPr marL="457200" indent="-323640">
              <a:lnSpc>
                <a:spcPct val="115000"/>
              </a:lnSpc>
              <a:buClr>
                <a:srgbClr val="424242"/>
              </a:buClr>
              <a:buFont typeface="Nunito"/>
              <a:buChar char="●"/>
            </a:pPr>
            <a:r>
              <a:rPr b="1" lang="en-IN" sz="1500" spc="-1" strike="noStrike">
                <a:solidFill>
                  <a:srgbClr val="424242"/>
                </a:solidFill>
                <a:latin typeface="Nunito"/>
                <a:ea typeface="Nunito"/>
              </a:rPr>
              <a:t>The datasets were loaded and preprocessed.</a:t>
            </a:r>
            <a:endParaRPr b="0" lang="en-IN" sz="1500" spc="-1" strike="noStrike">
              <a:solidFill>
                <a:srgbClr val="000000"/>
              </a:solidFill>
              <a:latin typeface="Arial"/>
            </a:endParaRPr>
          </a:p>
          <a:p>
            <a:pPr marL="457200" indent="-323640">
              <a:lnSpc>
                <a:spcPct val="115000"/>
              </a:lnSpc>
              <a:buClr>
                <a:srgbClr val="424242"/>
              </a:buClr>
              <a:buFont typeface="Nunito"/>
              <a:buChar char="●"/>
            </a:pPr>
            <a:r>
              <a:rPr b="1" lang="en-IN" sz="1500" spc="-1" strike="noStrike">
                <a:solidFill>
                  <a:srgbClr val="424242"/>
                </a:solidFill>
                <a:latin typeface="Nunito"/>
                <a:ea typeface="Nunito"/>
              </a:rPr>
              <a:t>They were then converted into word-meaning dictionaries.</a:t>
            </a:r>
            <a:endParaRPr b="0" lang="en-IN" sz="1500" spc="-1" strike="noStrike">
              <a:solidFill>
                <a:srgbClr val="000000"/>
              </a:solidFill>
              <a:latin typeface="Arial"/>
            </a:endParaRPr>
          </a:p>
          <a:p>
            <a:pPr marL="457200" indent="-323640">
              <a:lnSpc>
                <a:spcPct val="115000"/>
              </a:lnSpc>
              <a:buClr>
                <a:srgbClr val="424242"/>
              </a:buClr>
              <a:buFont typeface="Nunito"/>
              <a:buChar char="●"/>
            </a:pPr>
            <a:r>
              <a:rPr b="1" lang="en-IN" sz="1500" spc="-1" strike="noStrike">
                <a:solidFill>
                  <a:srgbClr val="424242"/>
                </a:solidFill>
                <a:latin typeface="Nunito"/>
                <a:ea typeface="Nunito"/>
              </a:rPr>
              <a:t>The words in the meaning were converted into their vector representations using GloVe.</a:t>
            </a:r>
            <a:endParaRPr b="0" lang="en-IN" sz="1500" spc="-1" strike="noStrike">
              <a:solidFill>
                <a:srgbClr val="000000"/>
              </a:solidFill>
              <a:latin typeface="Arial"/>
            </a:endParaRPr>
          </a:p>
          <a:p>
            <a:pPr marL="457200" indent="-323640">
              <a:lnSpc>
                <a:spcPct val="115000"/>
              </a:lnSpc>
              <a:buClr>
                <a:srgbClr val="424242"/>
              </a:buClr>
              <a:buFont typeface="Nunito"/>
              <a:buChar char="●"/>
            </a:pPr>
            <a:r>
              <a:rPr b="1" lang="en-IN" sz="1500" spc="-1" strike="noStrike">
                <a:solidFill>
                  <a:srgbClr val="424242"/>
                </a:solidFill>
                <a:latin typeface="Nunito"/>
                <a:ea typeface="Nunito"/>
              </a:rPr>
              <a:t>The overall meaning was represented by the average of all the vector representations of the words.</a:t>
            </a:r>
            <a:endParaRPr b="0" lang="en-IN" sz="15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Code overview</a:t>
            </a:r>
            <a:endParaRPr b="0" lang="en-IN" sz="2800" spc="-1" strike="noStrike">
              <a:solidFill>
                <a:srgbClr val="000000"/>
              </a:solidFill>
              <a:latin typeface="Arial"/>
            </a:endParaRPr>
          </a:p>
        </p:txBody>
      </p:sp>
      <p:sp>
        <p:nvSpPr>
          <p:cNvPr id="130" name="TextShape 2"/>
          <p:cNvSpPr txBox="1"/>
          <p:nvPr/>
        </p:nvSpPr>
        <p:spPr>
          <a:xfrm>
            <a:off x="1303920" y="1598040"/>
            <a:ext cx="7030080" cy="2541240"/>
          </a:xfrm>
          <a:prstGeom prst="rect">
            <a:avLst/>
          </a:prstGeom>
          <a:noFill/>
          <a:ln>
            <a:noFill/>
          </a:ln>
        </p:spPr>
        <p:txBody>
          <a:bodyPr tIns="91440" bIns="91440"/>
          <a:p>
            <a:pPr marL="457200" indent="-323640">
              <a:lnSpc>
                <a:spcPct val="115000"/>
              </a:lnSpc>
              <a:buClr>
                <a:srgbClr val="424242"/>
              </a:buClr>
              <a:buFont typeface="Nunito"/>
              <a:buChar char="●"/>
            </a:pPr>
            <a:r>
              <a:rPr b="1" lang="en-IN" sz="1500" spc="-1" strike="noStrike">
                <a:solidFill>
                  <a:srgbClr val="424242"/>
                </a:solidFill>
                <a:latin typeface="Nunito"/>
                <a:ea typeface="Nunito"/>
              </a:rPr>
              <a:t>After the vector representations of the meanings present in both the train dataset and the test dataset had been obtained, an iterative loop was created where one meaning from the test dataset was compared with every meaning from the train dataset to compute the similarity. </a:t>
            </a:r>
            <a:endParaRPr b="0" lang="en-IN" sz="1500" spc="-1" strike="noStrike">
              <a:solidFill>
                <a:srgbClr val="000000"/>
              </a:solidFill>
              <a:latin typeface="Arial"/>
            </a:endParaRPr>
          </a:p>
          <a:p>
            <a:pPr marL="457200" indent="-323640">
              <a:lnSpc>
                <a:spcPct val="115000"/>
              </a:lnSpc>
              <a:buClr>
                <a:srgbClr val="424242"/>
              </a:buClr>
              <a:buFont typeface="Nunito"/>
              <a:buChar char="●"/>
            </a:pPr>
            <a:r>
              <a:rPr b="1" lang="en-IN" sz="1500" spc="-1" strike="noStrike">
                <a:solidFill>
                  <a:srgbClr val="424242"/>
                </a:solidFill>
                <a:latin typeface="Nunito"/>
                <a:ea typeface="Nunito"/>
              </a:rPr>
              <a:t>The similarity was computed using </a:t>
            </a:r>
            <a:r>
              <a:rPr b="1" lang="en-IN" sz="1500" spc="-1" strike="noStrike" u="sng">
                <a:solidFill>
                  <a:srgbClr val="27278b"/>
                </a:solidFill>
                <a:uFillTx/>
                <a:latin typeface="Nunito"/>
                <a:ea typeface="Nunito"/>
                <a:hlinkClick r:id="rId1"/>
              </a:rPr>
              <a:t>Cosine Similarity.</a:t>
            </a:r>
            <a:r>
              <a:rPr b="1" lang="en-IN" sz="1500" spc="-1" strike="noStrike">
                <a:solidFill>
                  <a:srgbClr val="424242"/>
                </a:solidFill>
                <a:latin typeface="Nunito"/>
                <a:ea typeface="Nunito"/>
              </a:rPr>
              <a:t> </a:t>
            </a:r>
            <a:endParaRPr b="0" lang="en-IN" sz="1500" spc="-1" strike="noStrike">
              <a:solidFill>
                <a:srgbClr val="000000"/>
              </a:solidFill>
              <a:latin typeface="Arial"/>
            </a:endParaRPr>
          </a:p>
          <a:p>
            <a:pPr marL="457200" indent="-323640">
              <a:lnSpc>
                <a:spcPct val="115000"/>
              </a:lnSpc>
              <a:buClr>
                <a:srgbClr val="424242"/>
              </a:buClr>
              <a:buFont typeface="Nunito"/>
              <a:buChar char="●"/>
            </a:pPr>
            <a:r>
              <a:rPr b="1" lang="en-IN" sz="1500" spc="-1" strike="noStrike">
                <a:solidFill>
                  <a:srgbClr val="424242"/>
                </a:solidFill>
                <a:latin typeface="Nunito"/>
                <a:ea typeface="Nunito"/>
              </a:rPr>
              <a:t>After comparing, 4 similar vectors from the train dataset were appended into a list based on the threshold of Cosine Similarity (if Cosine Similarity &gt; 0.9, the vectors were considered.)</a:t>
            </a:r>
            <a:endParaRPr b="0" lang="en-IN" sz="1500" spc="-1" strike="noStrike">
              <a:solidFill>
                <a:srgbClr val="000000"/>
              </a:solidFill>
              <a:latin typeface="Arial"/>
            </a:endParaRPr>
          </a:p>
          <a:p>
            <a:pPr marL="457200">
              <a:lnSpc>
                <a:spcPct val="115000"/>
              </a:lnSpc>
              <a:spcBef>
                <a:spcPts val="1199"/>
              </a:spcBef>
              <a:spcAft>
                <a:spcPts val="1199"/>
              </a:spcAft>
            </a:pPr>
            <a:endParaRPr b="0" lang="en-IN" sz="15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291680" y="1540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Results </a:t>
            </a:r>
            <a:endParaRPr b="0" lang="en-IN" sz="2800" spc="-1" strike="noStrike">
              <a:solidFill>
                <a:srgbClr val="000000"/>
              </a:solidFill>
              <a:latin typeface="Arial"/>
            </a:endParaRPr>
          </a:p>
        </p:txBody>
      </p:sp>
      <p:sp>
        <p:nvSpPr>
          <p:cNvPr id="132" name="TextShape 2"/>
          <p:cNvSpPr txBox="1"/>
          <p:nvPr/>
        </p:nvSpPr>
        <p:spPr>
          <a:xfrm>
            <a:off x="1339920" y="848520"/>
            <a:ext cx="7030080" cy="448920"/>
          </a:xfrm>
          <a:prstGeom prst="rect">
            <a:avLst/>
          </a:prstGeom>
          <a:noFill/>
          <a:ln>
            <a:noFill/>
          </a:ln>
        </p:spPr>
        <p:txBody>
          <a:bodyPr tIns="91440" bIns="91440"/>
          <a:p>
            <a:pPr>
              <a:lnSpc>
                <a:spcPct val="115000"/>
              </a:lnSpc>
              <a:spcAft>
                <a:spcPts val="1199"/>
              </a:spcAft>
            </a:pPr>
            <a:r>
              <a:rPr b="1" lang="en-IN" sz="1510" spc="-1" strike="noStrike">
                <a:solidFill>
                  <a:srgbClr val="424242"/>
                </a:solidFill>
                <a:latin typeface="Nunito"/>
                <a:ea typeface="Nunito"/>
              </a:rPr>
              <a:t>A sample of the  results obtained using the method suggested above are shown below.</a:t>
            </a:r>
            <a:endParaRPr b="0" lang="en-IN" sz="1510" spc="-1" strike="noStrike">
              <a:solidFill>
                <a:srgbClr val="000000"/>
              </a:solidFill>
              <a:latin typeface="Arial"/>
            </a:endParaRPr>
          </a:p>
        </p:txBody>
      </p:sp>
      <p:sp>
        <p:nvSpPr>
          <p:cNvPr id="133" name="CustomShape 3"/>
          <p:cNvSpPr/>
          <p:nvPr/>
        </p:nvSpPr>
        <p:spPr>
          <a:xfrm>
            <a:off x="1393920" y="1487880"/>
            <a:ext cx="6921720" cy="310356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'C o _ _ n t h': ['Abattoir', 'Abnormal', 'Aboard', 'Abode '],</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'_ e c e i _ e': ['A bed of roses', 'A Priori', 'Abandon', 'Abase'],</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'_ o l l a g _': ['A bed of roses', 'A Priori', 'Abduct', 'Abject'],</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't _ _ s h': ['A bed of roses', 'A Priori', 'Abase', 'Abdicate'],</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'D e _ a w _ r _': ['Abdominal', 'Aberrant', 'Abnormal', 'Aboard'],</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'p a l e _ t _': ['Abbess', 'Abnormal', 'Abnormality', 'Aboriginal'],</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'i c _ _ a _ e _ r o n': [],</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'B a _ _ a c': ['Hasidic', 'Rococo'],</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'_ a l a _ s i _': ['Abnormal', 'Abode ', 'Abolish', 'Abolition'],</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's _ _ i _ o s i s': ['Cholesterol', 'Cyanosis', 'Hypertonic',                'Hypotrophy'],</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's _ b _ _ _ s i b l e': ['A bed of roses', 'A Priori', 'Abduct', 'Abet'],</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'f _ o t p _ d': ['Adolescence', 'Bayonet', 'Bonnet', 'Casualty'],</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'l a n g _ _': ['Buzzard', 'Cilia', 'Claw', 'Hare'],</a:t>
            </a:r>
            <a:endParaRPr b="0" lang="en-IN" sz="1200" spc="-1" strike="noStrike">
              <a:latin typeface="Arial"/>
            </a:endParaRPr>
          </a:p>
          <a:p>
            <a:pPr>
              <a:lnSpc>
                <a:spcPct val="100000"/>
              </a:lnSpc>
            </a:pPr>
            <a:r>
              <a:rPr b="0" lang="en-IN" sz="1200" spc="-1" strike="noStrike">
                <a:solidFill>
                  <a:srgbClr val="000000"/>
                </a:solidFill>
                <a:latin typeface="Courier New"/>
                <a:ea typeface="Courier New"/>
              </a:rPr>
              <a:t> </a:t>
            </a:r>
            <a:r>
              <a:rPr b="0" lang="en-IN" sz="1200" spc="-1" strike="noStrike">
                <a:solidFill>
                  <a:srgbClr val="000000"/>
                </a:solidFill>
                <a:latin typeface="Courier New"/>
                <a:ea typeface="Courier New"/>
              </a:rPr>
              <a:t>'_ _ s c a n': ['Abbess', 'Abnormal', 'Abode ', 'Aboriginal']</a:t>
            </a:r>
            <a:endParaRPr b="0" lang="en-IN"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03920" y="598680"/>
            <a:ext cx="7030080" cy="999000"/>
          </a:xfrm>
          <a:prstGeom prst="rect">
            <a:avLst/>
          </a:prstGeom>
          <a:noFill/>
          <a:ln>
            <a:noFill/>
          </a:ln>
        </p:spPr>
        <p:txBody>
          <a:bodyPr tIns="91440" bIns="91440">
            <a:normAutofit/>
          </a:bodyPr>
          <a:p>
            <a:pPr>
              <a:lnSpc>
                <a:spcPct val="100000"/>
              </a:lnSpc>
            </a:pPr>
            <a:r>
              <a:rPr b="1" lang="en-IN" sz="2800" spc="-1" strike="noStrike">
                <a:solidFill>
                  <a:srgbClr val="424242"/>
                </a:solidFill>
                <a:latin typeface="Maven Pro"/>
                <a:ea typeface="Maven Pro"/>
              </a:rPr>
              <a:t>Results</a:t>
            </a:r>
            <a:endParaRPr b="0" lang="en-IN" sz="2800" spc="-1" strike="noStrike">
              <a:solidFill>
                <a:srgbClr val="000000"/>
              </a:solidFill>
              <a:latin typeface="Arial"/>
            </a:endParaRPr>
          </a:p>
        </p:txBody>
      </p:sp>
      <p:sp>
        <p:nvSpPr>
          <p:cNvPr id="135" name="TextShape 2"/>
          <p:cNvSpPr txBox="1"/>
          <p:nvPr/>
        </p:nvSpPr>
        <p:spPr>
          <a:xfrm>
            <a:off x="1303920" y="1449360"/>
            <a:ext cx="7030080" cy="2541240"/>
          </a:xfrm>
          <a:prstGeom prst="rect">
            <a:avLst/>
          </a:prstGeom>
          <a:noFill/>
          <a:ln>
            <a:noFill/>
          </a:ln>
        </p:spPr>
        <p:txBody>
          <a:bodyPr tIns="91440" bIns="91440"/>
          <a:p>
            <a:pPr>
              <a:lnSpc>
                <a:spcPct val="115000"/>
              </a:lnSpc>
              <a:spcAft>
                <a:spcPts val="1199"/>
              </a:spcAft>
            </a:pPr>
            <a:r>
              <a:rPr b="1" lang="en-IN" sz="1500" spc="-1" strike="noStrike">
                <a:solidFill>
                  <a:srgbClr val="424242"/>
                </a:solidFill>
                <a:latin typeface="Nunito"/>
                <a:ea typeface="Nunito"/>
              </a:rPr>
              <a:t>The results obtained using the method suggested above are very poor. It is observed that a lot of common words are present in every element of the dictionary; implying these set of words are similar to many of the words present in the test dictionary. </a:t>
            </a:r>
            <a:endParaRPr b="0" lang="en-IN" sz="15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2021-01-24T22:56:15Z</dcterms:modified>
  <cp:revision>2</cp:revision>
  <dc:subject/>
  <dc:title/>
</cp:coreProperties>
</file>