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
      <p:font typeface="Lor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avenPro-regular.fntdata"/><Relationship Id="rId21" Type="http://schemas.openxmlformats.org/officeDocument/2006/relationships/font" Target="fonts/Nunito-boldItalic.fntdata"/><Relationship Id="rId24" Type="http://schemas.openxmlformats.org/officeDocument/2006/relationships/font" Target="fonts/Lora-regular.fntdata"/><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italic.fntdata"/><Relationship Id="rId25" Type="http://schemas.openxmlformats.org/officeDocument/2006/relationships/font" Target="fonts/Lora-bold.fntdata"/><Relationship Id="rId27"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895aab06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895aab06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895aab06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895aab06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95aab06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95aab06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9694c303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9694c303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9694c303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9694c303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9694c303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9694c303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9694c303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9694c303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9694c303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9694c303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895aab06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895aab06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895aab06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895aab06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895aab06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95aab06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dhiganthrao/WordUnMasker" TargetMode="External"/><Relationship Id="rId4" Type="http://schemas.openxmlformats.org/officeDocument/2006/relationships/hyperlink" Target="https://nlp.stanford.edu/projects/glove/" TargetMode="External"/><Relationship Id="rId5" Type="http://schemas.openxmlformats.org/officeDocument/2006/relationships/hyperlink" Target="https://data.world/idrismunir/english-word-meaning-and-usage-examples" TargetMode="External"/><Relationship Id="rId6" Type="http://schemas.openxmlformats.org/officeDocument/2006/relationships/hyperlink" Target="https://data.world/idrismunir/english-word-meaning-and-usage-examples" TargetMode="External"/><Relationship Id="rId7" Type="http://schemas.openxmlformats.org/officeDocument/2006/relationships/hyperlink" Target="https://www.sciencedirect.com/topics/computer-science/cosine-simila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dhiganthrao/WordUnMask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nlp.stanford.edu/projects/glo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world/idrismunir/english-word-meaning-and-usage-examp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ciencedirect.com/topics/computer-science/cosine-similarit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Code presentation: Make-A-Thon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Dhiganth Rao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Drawbacks and Suggestions</a:t>
            </a:r>
            <a:endParaRPr/>
          </a:p>
        </p:txBody>
      </p:sp>
      <p:sp>
        <p:nvSpPr>
          <p:cNvPr id="333" name="Google Shape;333;p22"/>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en" sz="1475"/>
              <a:t>The poor performance of the method suggested above can be attributed to the following reasons:</a:t>
            </a:r>
            <a:endParaRPr b="1" sz="1475"/>
          </a:p>
          <a:p>
            <a:pPr indent="-322262" lvl="0" marL="457200" rtl="0" algn="l">
              <a:spcBef>
                <a:spcPts val="1200"/>
              </a:spcBef>
              <a:spcAft>
                <a:spcPts val="0"/>
              </a:spcAft>
              <a:buSzPts val="1475"/>
              <a:buChar char="●"/>
            </a:pPr>
            <a:r>
              <a:rPr b="1" lang="en" sz="1475"/>
              <a:t>T</a:t>
            </a:r>
            <a:r>
              <a:rPr b="1" lang="en" sz="1475"/>
              <a:t>he train dataset; as not enough data was present to create enough vector representations out of.</a:t>
            </a:r>
            <a:endParaRPr b="1" sz="1475"/>
          </a:p>
          <a:p>
            <a:pPr indent="-322262" lvl="0" marL="457200" rtl="0" algn="l">
              <a:spcBef>
                <a:spcPts val="0"/>
              </a:spcBef>
              <a:spcAft>
                <a:spcPts val="0"/>
              </a:spcAft>
              <a:buSzPts val="1475"/>
              <a:buChar char="●"/>
            </a:pPr>
            <a:r>
              <a:rPr b="1" lang="en" sz="1475"/>
              <a:t>It was also observed that there were many flaws in the train dataset; many words had meanings that were “NaN”, which are non-string values and hence can’t be used.</a:t>
            </a:r>
            <a:endParaRPr b="1" sz="1475"/>
          </a:p>
          <a:p>
            <a:pPr indent="-311467" lvl="0" marL="457200" rtl="0" algn="l">
              <a:spcBef>
                <a:spcPts val="0"/>
              </a:spcBef>
              <a:spcAft>
                <a:spcPts val="0"/>
              </a:spcAft>
              <a:buSzPts val="1305"/>
              <a:buChar char="●"/>
            </a:pPr>
            <a:r>
              <a:rPr b="1" lang="en" sz="1475"/>
              <a:t>Creating sentence vectors by averaging the word vectors blurs information, thus leading to a drop in performance.</a:t>
            </a:r>
            <a:endParaRPr b="1" sz="1475"/>
          </a:p>
          <a:p>
            <a:pPr indent="-322262" lvl="0" marL="457200" rtl="0" algn="l">
              <a:spcBef>
                <a:spcPts val="0"/>
              </a:spcBef>
              <a:spcAft>
                <a:spcPts val="0"/>
              </a:spcAft>
              <a:buSzPts val="1475"/>
              <a:buChar char="●"/>
            </a:pPr>
            <a:r>
              <a:rPr b="1" lang="en" sz="1475"/>
              <a:t>One possible way to improve performance is to use higher dimensional word embeddings; as that increases the depth of representation of the word.</a:t>
            </a:r>
            <a:endParaRPr b="1" sz="177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39" name="Google Shape;339;p23"/>
          <p:cNvSpPr txBox="1"/>
          <p:nvPr>
            <p:ph idx="1" type="body"/>
          </p:nvPr>
        </p:nvSpPr>
        <p:spPr>
          <a:xfrm>
            <a:off x="1303800" y="16896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Thus, a possible method to ‘unmask’ a word based on its meaning was discussed. The results were poor, but this can mainly be attributed to the quality and quantity of the train dataset. It is also to be noted that no deep learning model was used, thus reducing computation time. However, some deep learning models that could be used for this particular problem are RNN’s (Recurrent Neural Networks), or Siamese networks.</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r>
              <a:rPr b="1" lang="en" sz="1500"/>
              <a:t>Thank you for providing this interesting problem statement! It was fun to work on and try to provide a working solution.</a:t>
            </a:r>
            <a:endParaRPr b="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45" name="Google Shape;345;p24"/>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GitHub link to the repository:</a:t>
            </a:r>
            <a:endParaRPr b="1" sz="1500"/>
          </a:p>
          <a:p>
            <a:pPr indent="0" lvl="0" marL="0" rtl="0" algn="l">
              <a:spcBef>
                <a:spcPts val="1200"/>
              </a:spcBef>
              <a:spcAft>
                <a:spcPts val="0"/>
              </a:spcAft>
              <a:buNone/>
            </a:pPr>
            <a:r>
              <a:rPr b="1" lang="en" sz="1500" u="sng">
                <a:solidFill>
                  <a:schemeClr val="hlink"/>
                </a:solidFill>
                <a:hlinkClick r:id="rId3"/>
              </a:rPr>
              <a:t>https://github.com/dhiganthrao/WordUnMasker</a:t>
            </a:r>
            <a:endParaRPr b="1" sz="1500"/>
          </a:p>
          <a:p>
            <a:pPr indent="0" lvl="0" marL="0" rtl="0" algn="l">
              <a:spcBef>
                <a:spcPts val="1200"/>
              </a:spcBef>
              <a:spcAft>
                <a:spcPts val="0"/>
              </a:spcAft>
              <a:buNone/>
            </a:pPr>
            <a:r>
              <a:rPr b="1" lang="en" sz="1500"/>
              <a:t>GloVe: Global Vectors for Word Representation:  </a:t>
            </a:r>
            <a:r>
              <a:rPr b="1" lang="en" sz="1500" u="sng">
                <a:solidFill>
                  <a:schemeClr val="hlink"/>
                </a:solidFill>
                <a:hlinkClick r:id="rId4"/>
              </a:rPr>
              <a:t>https://nlp.stanford.edu/projects/glove/</a:t>
            </a:r>
            <a:endParaRPr b="1" sz="1500"/>
          </a:p>
          <a:p>
            <a:pPr indent="0" lvl="0" marL="0" rtl="0" algn="l">
              <a:spcBef>
                <a:spcPts val="1200"/>
              </a:spcBef>
              <a:spcAft>
                <a:spcPts val="0"/>
              </a:spcAft>
              <a:buNone/>
            </a:pPr>
            <a:r>
              <a:rPr b="1" lang="en" sz="1500"/>
              <a:t>Training Dataset used: </a:t>
            </a:r>
            <a:r>
              <a:rPr b="1" lang="en" sz="1500" u="sng">
                <a:solidFill>
                  <a:schemeClr val="hlink"/>
                </a:solidFill>
                <a:hlinkClick r:id="rId5"/>
              </a:rPr>
              <a:t>h</a:t>
            </a:r>
            <a:r>
              <a:rPr b="1" lang="en" sz="1500" u="sng">
                <a:solidFill>
                  <a:schemeClr val="hlink"/>
                </a:solidFill>
                <a:hlinkClick r:id="rId6"/>
              </a:rPr>
              <a:t>ttps://data.world/idrismunir/english-word-meaning-and-usage-examples</a:t>
            </a:r>
            <a:endParaRPr b="1" sz="1500"/>
          </a:p>
          <a:p>
            <a:pPr indent="0" lvl="0" marL="0" rtl="0" algn="l">
              <a:spcBef>
                <a:spcPts val="1200"/>
              </a:spcBef>
              <a:spcAft>
                <a:spcPts val="0"/>
              </a:spcAft>
              <a:buNone/>
            </a:pPr>
            <a:r>
              <a:rPr b="1" lang="en" sz="1500"/>
              <a:t>Cosine Similarity: </a:t>
            </a:r>
            <a:r>
              <a:rPr b="1" lang="en" sz="1500" u="sng">
                <a:solidFill>
                  <a:schemeClr val="hlink"/>
                </a:solidFill>
                <a:hlinkClick r:id="rId7"/>
              </a:rPr>
              <a:t>https://www.sciencedirect.com/topics/computer-science/cosine-similarity</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r>
              <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Overview</a:t>
            </a:r>
            <a:endParaRPr/>
          </a:p>
        </p:txBody>
      </p:sp>
      <p:sp>
        <p:nvSpPr>
          <p:cNvPr id="284" name="Google Shape;284;p14"/>
          <p:cNvSpPr txBox="1"/>
          <p:nvPr>
            <p:ph idx="1" type="body"/>
          </p:nvPr>
        </p:nvSpPr>
        <p:spPr>
          <a:xfrm>
            <a:off x="955275" y="1597875"/>
            <a:ext cx="7030500" cy="2541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b="1" lang="en" sz="1120">
                <a:latin typeface="Lora"/>
                <a:ea typeface="Lora"/>
                <a:cs typeface="Lora"/>
                <a:sym typeface="Lora"/>
              </a:rPr>
              <a:t>One of the interesting problems in NLP for healthcare is in handling medical coded term associations and spelling errors. So we are going to mimic the problem with hangman / dump charades like NLP word games. Your ML model should predict the correct word from an intentionally obscured word and its description (Hint). Our evaluation set will have incomplete words and their descriptions.</a:t>
            </a:r>
            <a:endParaRPr b="1" sz="1120">
              <a:latin typeface="Lora"/>
              <a:ea typeface="Lora"/>
              <a:cs typeface="Lora"/>
              <a:sym typeface="Lora"/>
            </a:endParaRPr>
          </a:p>
          <a:p>
            <a:pPr indent="0" lvl="0" marL="0" rtl="0" algn="l">
              <a:lnSpc>
                <a:spcPct val="105000"/>
              </a:lnSpc>
              <a:spcBef>
                <a:spcPts val="1200"/>
              </a:spcBef>
              <a:spcAft>
                <a:spcPts val="0"/>
              </a:spcAft>
              <a:buSzPts val="440"/>
              <a:buNone/>
            </a:pPr>
            <a:r>
              <a:rPr b="1" lang="en" sz="1120">
                <a:latin typeface="Lora"/>
                <a:ea typeface="Lora"/>
                <a:cs typeface="Lora"/>
                <a:sym typeface="Lora"/>
              </a:rPr>
              <a:t>Input masked word 	 =   DEM_G_A_HY and</a:t>
            </a:r>
            <a:endParaRPr b="1" sz="1120">
              <a:latin typeface="Lora"/>
              <a:ea typeface="Lora"/>
              <a:cs typeface="Lora"/>
              <a:sym typeface="Lora"/>
            </a:endParaRPr>
          </a:p>
          <a:p>
            <a:pPr indent="0" lvl="0" marL="0" rtl="0" algn="l">
              <a:lnSpc>
                <a:spcPct val="105000"/>
              </a:lnSpc>
              <a:spcBef>
                <a:spcPts val="1200"/>
              </a:spcBef>
              <a:spcAft>
                <a:spcPts val="0"/>
              </a:spcAft>
              <a:buSzPts val="440"/>
              <a:buNone/>
            </a:pPr>
            <a:r>
              <a:rPr b="1" lang="en" sz="1120">
                <a:latin typeface="Lora"/>
                <a:ea typeface="Lora"/>
                <a:cs typeface="Lora"/>
                <a:sym typeface="Lora"/>
              </a:rPr>
              <a:t>Description   = is the statistical study of populations, especially human beings.</a:t>
            </a:r>
            <a:endParaRPr b="1" sz="1120">
              <a:latin typeface="Lora"/>
              <a:ea typeface="Lora"/>
              <a:cs typeface="Lora"/>
              <a:sym typeface="Lora"/>
            </a:endParaRPr>
          </a:p>
          <a:p>
            <a:pPr indent="0" lvl="0" marL="0" rtl="0" algn="l">
              <a:lnSpc>
                <a:spcPct val="105000"/>
              </a:lnSpc>
              <a:spcBef>
                <a:spcPts val="1200"/>
              </a:spcBef>
              <a:spcAft>
                <a:spcPts val="0"/>
              </a:spcAft>
              <a:buSzPts val="440"/>
              <a:buNone/>
            </a:pPr>
            <a:r>
              <a:t/>
            </a:r>
            <a:endParaRPr b="1" sz="1120">
              <a:latin typeface="Lora"/>
              <a:ea typeface="Lora"/>
              <a:cs typeface="Lora"/>
              <a:sym typeface="Lora"/>
            </a:endParaRPr>
          </a:p>
          <a:p>
            <a:pPr indent="0" lvl="0" marL="0" rtl="0" algn="l">
              <a:lnSpc>
                <a:spcPct val="105000"/>
              </a:lnSpc>
              <a:spcBef>
                <a:spcPts val="1200"/>
              </a:spcBef>
              <a:spcAft>
                <a:spcPts val="0"/>
              </a:spcAft>
              <a:buSzPts val="440"/>
              <a:buNone/>
            </a:pPr>
            <a:r>
              <a:rPr b="1" lang="en" sz="1120">
                <a:latin typeface="Lora"/>
                <a:ea typeface="Lora"/>
                <a:cs typeface="Lora"/>
                <a:sym typeface="Lora"/>
              </a:rPr>
              <a:t>Model prediction/output = DEMOGRAPHY</a:t>
            </a:r>
            <a:endParaRPr b="1" sz="1120">
              <a:latin typeface="Lora"/>
              <a:ea typeface="Lora"/>
              <a:cs typeface="Lora"/>
              <a:sym typeface="Lora"/>
            </a:endParaRPr>
          </a:p>
          <a:p>
            <a:pPr indent="0" lvl="0" marL="0" rtl="0" algn="l">
              <a:lnSpc>
                <a:spcPct val="105000"/>
              </a:lnSpc>
              <a:spcBef>
                <a:spcPts val="1200"/>
              </a:spcBef>
              <a:spcAft>
                <a:spcPts val="0"/>
              </a:spcAft>
              <a:buSzPts val="440"/>
              <a:buNone/>
            </a:pPr>
            <a:r>
              <a:t/>
            </a:r>
            <a:endParaRPr b="1" sz="1120">
              <a:latin typeface="Lora"/>
              <a:ea typeface="Lora"/>
              <a:cs typeface="Lora"/>
              <a:sym typeface="Lora"/>
            </a:endParaRPr>
          </a:p>
          <a:p>
            <a:pPr indent="0" lvl="0" marL="0" rtl="0" algn="l">
              <a:lnSpc>
                <a:spcPct val="105000"/>
              </a:lnSpc>
              <a:spcBef>
                <a:spcPts val="1200"/>
              </a:spcBef>
              <a:spcAft>
                <a:spcPts val="1200"/>
              </a:spcAft>
              <a:buSzPts val="440"/>
              <a:buNone/>
            </a:pPr>
            <a:r>
              <a:rPr b="1" lang="en" sz="1120">
                <a:latin typeface="Lora"/>
                <a:ea typeface="Lora"/>
                <a:cs typeface="Lora"/>
                <a:sym typeface="Lora"/>
              </a:rPr>
              <a:t>*You are free to choose / generate your own training dataset that would suit the problem</a:t>
            </a:r>
            <a:endParaRPr b="1" sz="182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Solutions: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Lora"/>
                <a:ea typeface="Lora"/>
                <a:cs typeface="Lora"/>
                <a:sym typeface="Lora"/>
              </a:rPr>
              <a:t>Since the problem included a test dataset with masked words and their meanings, the meanings could be used somehow to represent that word. Given a dataset containing a lot of words and their meanings, we can convert each meaning into a vector representation, compare these vector representations with the vector representations of the masked word, and pick out the most similar vector representation. Hopefully, that should be the word we’re looking for. </a:t>
            </a:r>
            <a:endParaRPr b="1" sz="1500">
              <a:latin typeface="Lora"/>
              <a:ea typeface="Lora"/>
              <a:cs typeface="Lora"/>
              <a:sym typeface="Lora"/>
            </a:endParaRPr>
          </a:p>
          <a:p>
            <a:pPr indent="0" lvl="0" marL="0" rtl="0" algn="l">
              <a:spcBef>
                <a:spcPts val="1200"/>
              </a:spcBef>
              <a:spcAft>
                <a:spcPts val="1200"/>
              </a:spcAft>
              <a:buNone/>
            </a:pPr>
            <a:r>
              <a:rPr b="1" lang="en" sz="1500">
                <a:latin typeface="Lora"/>
                <a:ea typeface="Lora"/>
                <a:cs typeface="Lora"/>
                <a:sym typeface="Lora"/>
              </a:rPr>
              <a:t>Please find my </a:t>
            </a:r>
            <a:r>
              <a:rPr b="1" lang="en" sz="1500" u="sng">
                <a:solidFill>
                  <a:schemeClr val="hlink"/>
                </a:solidFill>
                <a:latin typeface="Lora"/>
                <a:ea typeface="Lora"/>
                <a:cs typeface="Lora"/>
                <a:sym typeface="Lora"/>
                <a:hlinkClick r:id="rId3"/>
              </a:rPr>
              <a:t>GitHub repository</a:t>
            </a:r>
            <a:r>
              <a:rPr b="1" lang="en" sz="1500">
                <a:latin typeface="Lora"/>
                <a:ea typeface="Lora"/>
                <a:cs typeface="Lora"/>
                <a:sym typeface="Lora"/>
              </a:rPr>
              <a:t> containing my solution.</a:t>
            </a:r>
            <a:endParaRPr b="1" sz="15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 Using Vector Representations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latin typeface="Lora"/>
                <a:ea typeface="Lora"/>
                <a:cs typeface="Lora"/>
                <a:sym typeface="Lora"/>
              </a:rPr>
              <a:t>Using pre-trained word vector representations such as </a:t>
            </a:r>
            <a:r>
              <a:rPr b="1" lang="en" sz="1500" u="sng">
                <a:solidFill>
                  <a:schemeClr val="hlink"/>
                </a:solidFill>
                <a:latin typeface="Lora"/>
                <a:ea typeface="Lora"/>
                <a:cs typeface="Lora"/>
                <a:sym typeface="Lora"/>
                <a:hlinkClick r:id="rId3"/>
              </a:rPr>
              <a:t>GloVe</a:t>
            </a:r>
            <a:r>
              <a:rPr b="1" lang="en" sz="1500">
                <a:latin typeface="Lora"/>
                <a:ea typeface="Lora"/>
                <a:cs typeface="Lora"/>
                <a:sym typeface="Lora"/>
              </a:rPr>
              <a:t>, we can simplify this process a lot, as GloVe is trained on a very large corpus of documents (Wikipedia, to be exact). Here, we use the weights of the GloVe model as the vector representations of the particular word. The representations are in the form of a dictionary with each word mapped to its particular vector representation. GloVe representations are available in 50, 100, 200 and 300 dimensions. Here, the 50 dimension GloVe representations are used.</a:t>
            </a:r>
            <a:endParaRPr b="1" sz="150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302" name="Google Shape;302;p17"/>
          <p:cNvSpPr txBox="1"/>
          <p:nvPr>
            <p:ph idx="1" type="body"/>
          </p:nvPr>
        </p:nvSpPr>
        <p:spPr>
          <a:xfrm>
            <a:off x="1230650" y="225827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b="1" lang="en" sz="1500">
                <a:latin typeface="Lora"/>
                <a:ea typeface="Lora"/>
                <a:cs typeface="Lora"/>
                <a:sym typeface="Lora"/>
              </a:rPr>
              <a:t>The dataset was obtained from </a:t>
            </a:r>
            <a:r>
              <a:rPr b="1" lang="en" sz="1500" u="sng">
                <a:solidFill>
                  <a:schemeClr val="hlink"/>
                </a:solidFill>
                <a:latin typeface="Lora"/>
                <a:ea typeface="Lora"/>
                <a:cs typeface="Lora"/>
                <a:sym typeface="Lora"/>
                <a:hlinkClick r:id="rId3"/>
              </a:rPr>
              <a:t>this link.</a:t>
            </a:r>
            <a:endParaRPr b="1" sz="1500">
              <a:latin typeface="Lora"/>
              <a:ea typeface="Lora"/>
              <a:cs typeface="Lora"/>
              <a:sym typeface="Lora"/>
            </a:endParaRPr>
          </a:p>
          <a:p>
            <a:pPr indent="0" lvl="0" marL="0" rtl="0" algn="l">
              <a:lnSpc>
                <a:spcPct val="95000"/>
              </a:lnSpc>
              <a:spcBef>
                <a:spcPts val="1200"/>
              </a:spcBef>
              <a:spcAft>
                <a:spcPts val="0"/>
              </a:spcAft>
              <a:buSzPts val="440"/>
              <a:buNone/>
            </a:pPr>
            <a:r>
              <a:rPr b="1" lang="en" sz="1500">
                <a:latin typeface="Lora"/>
                <a:ea typeface="Lora"/>
                <a:cs typeface="Lora"/>
                <a:sym typeface="Lora"/>
              </a:rPr>
              <a:t>This dataset is a collection of over 13,000 English words, their respective meanings as well as 5-10 examples of their usage in a sentence. The sentences were dropped from this dataset due to redundancy.</a:t>
            </a:r>
            <a:endParaRPr b="1" sz="1500">
              <a:latin typeface="Lora"/>
              <a:ea typeface="Lora"/>
              <a:cs typeface="Lora"/>
              <a:sym typeface="Lora"/>
            </a:endParaRPr>
          </a:p>
          <a:p>
            <a:pPr indent="0" lvl="0" marL="0" rtl="0" algn="l">
              <a:lnSpc>
                <a:spcPct val="95000"/>
              </a:lnSpc>
              <a:spcBef>
                <a:spcPts val="1200"/>
              </a:spcBef>
              <a:spcAft>
                <a:spcPts val="0"/>
              </a:spcAft>
              <a:buSzPts val="440"/>
              <a:buNone/>
            </a:pPr>
            <a:r>
              <a:t/>
            </a:r>
            <a:endParaRPr b="1" sz="1500">
              <a:latin typeface="Lora"/>
              <a:ea typeface="Lora"/>
              <a:cs typeface="Lora"/>
              <a:sym typeface="Lora"/>
            </a:endParaRPr>
          </a:p>
          <a:p>
            <a:pPr indent="0" lvl="0" marL="0" rtl="0" algn="l">
              <a:lnSpc>
                <a:spcPct val="95000"/>
              </a:lnSpc>
              <a:spcBef>
                <a:spcPts val="1200"/>
              </a:spcBef>
              <a:spcAft>
                <a:spcPts val="1200"/>
              </a:spcAft>
              <a:buSzPts val="440"/>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Overview</a:t>
            </a:r>
            <a:endParaRPr/>
          </a:p>
        </p:txBody>
      </p:sp>
      <p:sp>
        <p:nvSpPr>
          <p:cNvPr id="308" name="Google Shape;308;p18"/>
          <p:cNvSpPr txBox="1"/>
          <p:nvPr>
            <p:ph idx="1" type="body"/>
          </p:nvPr>
        </p:nvSpPr>
        <p:spPr>
          <a:xfrm>
            <a:off x="1303800" y="1785750"/>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The datasets were loaded and preprocessed.</a:t>
            </a:r>
            <a:endParaRPr b="1" sz="1500"/>
          </a:p>
          <a:p>
            <a:pPr indent="-323850" lvl="0" marL="457200" rtl="0" algn="l">
              <a:spcBef>
                <a:spcPts val="0"/>
              </a:spcBef>
              <a:spcAft>
                <a:spcPts val="0"/>
              </a:spcAft>
              <a:buSzPts val="1500"/>
              <a:buChar char="●"/>
            </a:pPr>
            <a:r>
              <a:rPr b="1" lang="en" sz="1500"/>
              <a:t>They were then converted into word-meaning dictionaries.</a:t>
            </a:r>
            <a:endParaRPr b="1" sz="1500"/>
          </a:p>
          <a:p>
            <a:pPr indent="-323850" lvl="0" marL="457200" rtl="0" algn="l">
              <a:spcBef>
                <a:spcPts val="0"/>
              </a:spcBef>
              <a:spcAft>
                <a:spcPts val="0"/>
              </a:spcAft>
              <a:buSzPts val="1500"/>
              <a:buChar char="●"/>
            </a:pPr>
            <a:r>
              <a:rPr b="1" lang="en" sz="1500"/>
              <a:t>The words in the meaning were converted into their vector representations using GloVe.</a:t>
            </a:r>
            <a:endParaRPr b="1" sz="1500"/>
          </a:p>
          <a:p>
            <a:pPr indent="-323850" lvl="0" marL="457200" rtl="0" algn="l">
              <a:spcBef>
                <a:spcPts val="0"/>
              </a:spcBef>
              <a:spcAft>
                <a:spcPts val="0"/>
              </a:spcAft>
              <a:buSzPts val="1500"/>
              <a:buChar char="●"/>
            </a:pPr>
            <a:r>
              <a:rPr b="1" lang="en" sz="1500"/>
              <a:t>The overall meaning was represented by the average of all the vector representations of the words.</a:t>
            </a:r>
            <a:endParaRPr b="1"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overview</a:t>
            </a:r>
            <a:endParaRPr/>
          </a:p>
        </p:txBody>
      </p:sp>
      <p:sp>
        <p:nvSpPr>
          <p:cNvPr id="314" name="Google Shape;314;p19"/>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After the vector representations of the meanings present in both the train dataset and the test dataset had been obtained, an iterative loop was created where one meaning from the test dataset was compared with every meaning from the train dataset to compute the similarity. </a:t>
            </a:r>
            <a:endParaRPr b="1" sz="1500"/>
          </a:p>
          <a:p>
            <a:pPr indent="-323850" lvl="0" marL="457200" rtl="0" algn="l">
              <a:spcBef>
                <a:spcPts val="0"/>
              </a:spcBef>
              <a:spcAft>
                <a:spcPts val="0"/>
              </a:spcAft>
              <a:buSzPts val="1500"/>
              <a:buChar char="●"/>
            </a:pPr>
            <a:r>
              <a:rPr b="1" lang="en" sz="1500"/>
              <a:t>The similarity was computed using </a:t>
            </a:r>
            <a:r>
              <a:rPr b="1" lang="en" sz="1500" u="sng">
                <a:solidFill>
                  <a:schemeClr val="hlink"/>
                </a:solidFill>
                <a:hlinkClick r:id="rId3"/>
              </a:rPr>
              <a:t>Cosine Similarity.</a:t>
            </a:r>
            <a:r>
              <a:rPr b="1" lang="en" sz="1500"/>
              <a:t> </a:t>
            </a:r>
            <a:endParaRPr b="1" sz="1500"/>
          </a:p>
          <a:p>
            <a:pPr indent="-323850" lvl="0" marL="457200" rtl="0" algn="l">
              <a:spcBef>
                <a:spcPts val="0"/>
              </a:spcBef>
              <a:spcAft>
                <a:spcPts val="0"/>
              </a:spcAft>
              <a:buSzPts val="1500"/>
              <a:buChar char="●"/>
            </a:pPr>
            <a:r>
              <a:rPr b="1" lang="en" sz="1500"/>
              <a:t>After comparing, 5 similar vectors from the train dataset were appended into a list based on the threshold of Cosine Similarity (if Cosine Similarity &gt; 0.9, the vectors were considered.)</a:t>
            </a:r>
            <a:endParaRPr b="1" sz="1500"/>
          </a:p>
          <a:p>
            <a:pPr indent="0" lvl="0" marL="457200" rtl="0" algn="l">
              <a:spcBef>
                <a:spcPts val="1200"/>
              </a:spcBef>
              <a:spcAft>
                <a:spcPts val="1200"/>
              </a:spcAft>
              <a:buNone/>
            </a:pPr>
            <a:r>
              <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291775" y="1539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t>
            </a:r>
            <a:endParaRPr/>
          </a:p>
        </p:txBody>
      </p:sp>
      <p:sp>
        <p:nvSpPr>
          <p:cNvPr id="320" name="Google Shape;320;p20"/>
          <p:cNvSpPr txBox="1"/>
          <p:nvPr>
            <p:ph idx="1" type="body"/>
          </p:nvPr>
        </p:nvSpPr>
        <p:spPr>
          <a:xfrm>
            <a:off x="1339850" y="848375"/>
            <a:ext cx="7030500" cy="44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b="1" lang="en" sz="1510"/>
              <a:t>A sample of the </a:t>
            </a:r>
            <a:r>
              <a:rPr b="1" lang="en" sz="1510"/>
              <a:t> results obtained using the method suggested above are shown below.</a:t>
            </a:r>
            <a:endParaRPr b="1" sz="1510"/>
          </a:p>
        </p:txBody>
      </p:sp>
      <p:sp>
        <p:nvSpPr>
          <p:cNvPr id="321" name="Google Shape;321;p20"/>
          <p:cNvSpPr txBox="1"/>
          <p:nvPr/>
        </p:nvSpPr>
        <p:spPr>
          <a:xfrm>
            <a:off x="1394000" y="1487750"/>
            <a:ext cx="69222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 'C o _ _ n t h': ['Abattoir', 'Abnormal', 'Aboard', 'Abode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'_ e c e i _ e': ['A bed of roses', 'A Priori', 'Abandon', 'Abase'],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'_ o l l a g _': ['A bed of roses', 'A Priori', 'Abduct', 'Abject'],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't _ _ s h': ['A bed of roses', 'A Priori', 'Abase', 'Abdicate'],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'D e _ a w _ r _': ['Abdominal', 'Aberrant', 'Abnormal', 'Aboard'],</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 a l e _ t _': ['Abbess', 'Abnormal', 'Abnormality', 'Aboriginal'],</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'i c _ _ a _ e _ r o n':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'B a _ _ a c': ['Hasidic', 'Rococo'],</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'_ a l a _ s i _': ['Abnormal', 'Abode ', 'Abolish', 'Abolition'],</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 _ _ i _ o s i s': ['Cholesterol', 'Cyanosis', 'Hypertonic',                'Hypotrophy'],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 _ b _ _ _ s i b l e': ['A bed of roses', 'A Priori', 'Abduct', 'Abet'],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'f _ o t p _ d': ['Adolescence', 'Bayonet', 'Bonnet', 'Casualty'],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 a n g _ _': ['Buzzard', 'Cilia', 'Claw', 'Hare'],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'_ _ s c a n': ['Abbess', 'Abnormal', 'Abode ', 'Aboriginal']</a:t>
            </a:r>
            <a:endParaRPr sz="12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327" name="Google Shape;327;p21"/>
          <p:cNvSpPr txBox="1"/>
          <p:nvPr>
            <p:ph idx="1" type="body"/>
          </p:nvPr>
        </p:nvSpPr>
        <p:spPr>
          <a:xfrm>
            <a:off x="1303800" y="14492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500"/>
              <a:t>The results obtained using the method suggested above are very poor. It is observed that a lot of common words are present in every element of the dictionary; implying these set of words are similar to many of the words present in the test dictionary. </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