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4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27" r:id="rId6"/>
    <p:sldLayoutId id="2147483823" r:id="rId7"/>
    <p:sldLayoutId id="2147483824" r:id="rId8"/>
    <p:sldLayoutId id="2147483825" r:id="rId9"/>
    <p:sldLayoutId id="2147483826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finance/taxes/property-rolling-sales-data.page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0B09E-2DBF-4365-B60F-57FD3B1E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fr-FR" sz="2600" dirty="0"/>
              <a:t>BATTLE OF THE NEIGHBORHOODS</a:t>
            </a:r>
            <a:endParaRPr lang="en-GB" sz="2600" dirty="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BFEA756-C480-42D8-A8D1-B0EA3A740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6" r="12768" b="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40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96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5635-AFDD-446B-B5B5-9517E1084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err="1"/>
              <a:t>Finding</a:t>
            </a:r>
            <a:r>
              <a:rPr lang="fr-FR" sz="6000" dirty="0"/>
              <a:t> the best </a:t>
            </a:r>
            <a:r>
              <a:rPr lang="fr-FR" sz="6000" dirty="0" err="1"/>
              <a:t>neighborhood</a:t>
            </a:r>
            <a:r>
              <a:rPr lang="fr-FR" sz="6000" dirty="0"/>
              <a:t> to open the new offices.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A454-928F-4D44-97F7-A478AB320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Our client </a:t>
            </a:r>
            <a:r>
              <a:rPr lang="fr-FR" dirty="0" err="1"/>
              <a:t>would</a:t>
            </a:r>
            <a:r>
              <a:rPr lang="fr-FR" dirty="0"/>
              <a:t> like </a:t>
            </a:r>
            <a:r>
              <a:rPr lang="fr-FR" dirty="0" err="1"/>
              <a:t>this</a:t>
            </a:r>
            <a:r>
              <a:rPr lang="fr-FR" dirty="0"/>
              <a:t> to a </a:t>
            </a:r>
            <a:r>
              <a:rPr lang="fr-FR" dirty="0" err="1"/>
              <a:t>neighborhood</a:t>
            </a:r>
            <a:r>
              <a:rPr lang="fr-FR" dirty="0"/>
              <a:t> of Brooklyn.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look at the </a:t>
            </a:r>
            <a:r>
              <a:rPr lang="fr-FR" dirty="0" err="1"/>
              <a:t>similaries</a:t>
            </a:r>
            <a:r>
              <a:rPr lang="fr-FR" dirty="0"/>
              <a:t> and </a:t>
            </a:r>
            <a:r>
              <a:rPr lang="fr-FR" dirty="0" err="1"/>
              <a:t>differences</a:t>
            </a:r>
            <a:r>
              <a:rPr lang="fr-FR" dirty="0"/>
              <a:t> of the </a:t>
            </a:r>
            <a:r>
              <a:rPr lang="fr-FR" dirty="0" err="1"/>
              <a:t>differnt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 and propose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findings</a:t>
            </a:r>
            <a:r>
              <a:rPr lang="fr-F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0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60D3-E03B-496E-BF5A-FE713EBF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mericana BT" panose="02020504070506020904" pitchFamily="18" charset="0"/>
              </a:rPr>
              <a:t>DATA  SOURCES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mericana BT" panose="020205040705060209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75AA-53EE-4A82-881E-50D392B5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2"/>
              </a:rPr>
              <a:t>https://geo.nyu.edu/catalog/nyu_2451_34572</a:t>
            </a:r>
            <a:endParaRPr lang="en-GB" sz="1800" u="sng" dirty="0">
              <a:solidFill>
                <a:srgbClr val="4472C4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GB" sz="1800" u="sng" dirty="0">
              <a:solidFill>
                <a:srgbClr val="4472C4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r>
              <a:rPr lang="en-GB" sz="1800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https://www1.nyc.gov/site/finance/taxes/property-rolling-sales-data.page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84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A5FAB-5D43-4A00-9CF2-922F73B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 dirty="0">
                <a:solidFill>
                  <a:schemeClr val="accent2">
                    <a:lumMod val="50000"/>
                  </a:schemeClr>
                </a:solidFill>
                <a:latin typeface="Americana BT" panose="02020504070506020904" pitchFamily="18" charset="0"/>
              </a:rPr>
              <a:t>K- MEANS CLUSTERING</a:t>
            </a:r>
            <a:endParaRPr lang="en-GB" sz="3400" dirty="0">
              <a:solidFill>
                <a:schemeClr val="accent2">
                  <a:lumMod val="50000"/>
                </a:schemeClr>
              </a:solidFill>
              <a:latin typeface="Americana BT" panose="020205040705060209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72F57E-B2FB-4EA8-9140-4646998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/>
              <a:t>Using Foursquare API and K- meanings clustering we divided the 70 neighborhoods in Brooklyn to 5 clusters. </a:t>
            </a:r>
          </a:p>
          <a:p>
            <a:pPr lvl="1"/>
            <a:endParaRPr lang="en-US" sz="1300" dirty="0"/>
          </a:p>
          <a:p>
            <a:pPr marL="800100" lvl="1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 has 1 neighbourhood</a:t>
            </a:r>
            <a:endParaRPr lang="en-GB" sz="1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2 has 35 neighbourhoods</a:t>
            </a:r>
            <a:endParaRPr lang="en-GB" sz="1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 has 1 neighbourhood</a:t>
            </a:r>
            <a:endParaRPr lang="en-GB" sz="1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4 has 32 neighbourhoods</a:t>
            </a:r>
            <a:endParaRPr lang="en-GB" sz="1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5 has 1 neighbourhood</a:t>
            </a:r>
            <a:endParaRPr lang="en-GB" sz="1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F6BC0-2BCD-4F36-9851-7DC59B7A700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075" b="79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EE641-DB49-4B1E-904A-6799EADA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 fontScale="90000"/>
          </a:bodyPr>
          <a:lstStyle/>
          <a:p>
            <a:r>
              <a:rPr lang="fr-FR" sz="3600" b="0" dirty="0">
                <a:solidFill>
                  <a:schemeClr val="accent2">
                    <a:lumMod val="50000"/>
                  </a:schemeClr>
                </a:solidFill>
                <a:latin typeface="Americana BT" panose="02020504070506020904" pitchFamily="18" charset="0"/>
              </a:rPr>
              <a:t>MOST COMMON TYPES OF VENUES</a:t>
            </a:r>
            <a:endParaRPr lang="en-GB" sz="3600" b="0" dirty="0">
              <a:solidFill>
                <a:schemeClr val="accent2">
                  <a:lumMod val="50000"/>
                </a:schemeClr>
              </a:solidFill>
              <a:latin typeface="Americana BT" panose="020205040705060209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5741-2C10-4CB2-AEB1-04F344D9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now</a:t>
            </a:r>
            <a:r>
              <a:rPr lang="fr-FR" sz="1800" dirty="0"/>
              <a:t> focus </a:t>
            </a:r>
            <a:r>
              <a:rPr lang="fr-FR" sz="1800" dirty="0" err="1"/>
              <a:t>our</a:t>
            </a:r>
            <a:r>
              <a:rPr lang="fr-FR" sz="1800" dirty="0"/>
              <a:t> </a:t>
            </a:r>
            <a:r>
              <a:rPr lang="fr-FR" sz="1800" dirty="0" err="1"/>
              <a:t>analysis</a:t>
            </a:r>
            <a:r>
              <a:rPr lang="fr-FR" sz="1800" dirty="0"/>
              <a:t> on cluster 2 (35 </a:t>
            </a:r>
            <a:r>
              <a:rPr lang="fr-FR" sz="1800" dirty="0" err="1"/>
              <a:t>neighborhoods</a:t>
            </a:r>
            <a:r>
              <a:rPr lang="fr-FR" sz="1800" dirty="0"/>
              <a:t>) and cluster 4 (32 </a:t>
            </a:r>
            <a:r>
              <a:rPr lang="fr-FR" sz="1800" dirty="0" err="1"/>
              <a:t>neighborhoods</a:t>
            </a:r>
            <a:r>
              <a:rPr lang="fr-FR" sz="1800" dirty="0"/>
              <a:t>).  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most</a:t>
            </a:r>
            <a:r>
              <a:rPr lang="fr-FR" sz="1800" dirty="0"/>
              <a:t> types of venues and the count in the 2 clusters can are in the table on the right. </a:t>
            </a:r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59A8E-4B93-4C10-9A8D-C2126D348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0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2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9E985-1FA1-43D7-BDBE-9AFF3FAB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  <a:latin typeface="Americana BT" panose="02020504070506020904" pitchFamily="18" charset="0"/>
              </a:rPr>
              <a:t>VENUES IN CLUSTER 2 &amp; 4</a:t>
            </a:r>
            <a:endParaRPr lang="en-GB" sz="2800" dirty="0">
              <a:solidFill>
                <a:schemeClr val="accent2">
                  <a:lumMod val="50000"/>
                </a:schemeClr>
              </a:solidFill>
              <a:latin typeface="Americana BT" panose="020205040705060209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27428D-FFE1-4227-861C-F67FC163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The most common venues in both clusters are Pizza places. </a:t>
            </a:r>
          </a:p>
          <a:p>
            <a:r>
              <a:rPr lang="en-US" sz="1700" dirty="0"/>
              <a:t>Cluster 2 has a wider variety of venues than cluster 4.</a:t>
            </a:r>
          </a:p>
          <a:p>
            <a:r>
              <a:rPr lang="en-US" sz="1700" dirty="0"/>
              <a:t>Cluster 2 also has more venues than cluster 4.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34042-E48F-4E5F-82A1-93BEF7285D08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2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F815D-13E9-4E00-B4B5-2311A299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Americana BT" panose="02020504070506020904" pitchFamily="18" charset="0"/>
              </a:rPr>
              <a:t>EXPLORATORY  ANALYSIS ON  REAL ESTATE  PRICES</a:t>
            </a:r>
            <a:endParaRPr lang="en-GB" sz="2400" dirty="0">
              <a:solidFill>
                <a:schemeClr val="accent2">
                  <a:lumMod val="50000"/>
                </a:schemeClr>
              </a:solidFill>
              <a:latin typeface="Americana BT" panose="020205040705060209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7865-0DB3-4CD3-B999-48C7057A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52870"/>
            <a:ext cx="3778376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700" dirty="0"/>
          </a:p>
          <a:p>
            <a:pPr marL="0" indent="0" algn="just">
              <a:buNone/>
            </a:pPr>
            <a:r>
              <a:rPr lang="fr-FR" sz="1700" dirty="0" err="1"/>
              <a:t>Average</a:t>
            </a:r>
            <a:r>
              <a:rPr lang="fr-FR" sz="1700" dirty="0"/>
              <a:t> </a:t>
            </a:r>
            <a:r>
              <a:rPr lang="fr-FR" sz="1700" dirty="0" err="1"/>
              <a:t>price</a:t>
            </a:r>
            <a:r>
              <a:rPr lang="fr-FR" sz="1700" dirty="0"/>
              <a:t> for </a:t>
            </a:r>
            <a:r>
              <a:rPr lang="fr-FR" sz="1700" dirty="0" err="1"/>
              <a:t>residential</a:t>
            </a:r>
            <a:r>
              <a:rPr lang="fr-FR" sz="1700" dirty="0"/>
              <a:t> and commercial real </a:t>
            </a:r>
            <a:r>
              <a:rPr lang="fr-FR" sz="1700" dirty="0" err="1"/>
              <a:t>estate</a:t>
            </a:r>
            <a:r>
              <a:rPr lang="fr-FR" sz="1700" dirty="0"/>
              <a:t> </a:t>
            </a:r>
            <a:r>
              <a:rPr lang="fr-FR" sz="1700" dirty="0" err="1"/>
              <a:t>prices</a:t>
            </a:r>
            <a:r>
              <a:rPr lang="fr-FR" sz="1700" dirty="0"/>
              <a:t> in the 2 clusters </a:t>
            </a:r>
            <a:r>
              <a:rPr lang="fr-FR" sz="1700" dirty="0" err="1"/>
              <a:t>were</a:t>
            </a:r>
            <a:r>
              <a:rPr lang="fr-FR" sz="1700" dirty="0"/>
              <a:t>:</a:t>
            </a:r>
          </a:p>
          <a:p>
            <a:pPr marL="0" indent="0">
              <a:buNone/>
            </a:pPr>
            <a:endParaRPr lang="fr-FR" sz="1700" dirty="0"/>
          </a:p>
          <a:p>
            <a:pPr lvl="1"/>
            <a:r>
              <a:rPr lang="fr-FR" sz="1700" dirty="0"/>
              <a:t>Cluster 2 :     940 792 USD</a:t>
            </a:r>
          </a:p>
          <a:p>
            <a:pPr lvl="1"/>
            <a:r>
              <a:rPr lang="fr-FR" sz="1700" dirty="0"/>
              <a:t>Cluster 4 :  1 369 005 USD</a:t>
            </a:r>
          </a:p>
          <a:p>
            <a:pPr lvl="1"/>
            <a:endParaRPr lang="fr-FR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25425F2-693D-4A20-80A1-23D0492A9CC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89" y="1091021"/>
            <a:ext cx="5613014" cy="46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9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1E0F-AEF1-40D1-AA89-2E5A7D82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mericana BT" panose="02020504070506020904" pitchFamily="18" charset="0"/>
              </a:rPr>
              <a:t>CONCLUSION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mericana BT" panose="020205040705060209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19969-9BA8-4821-ACEA-CFB107D6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2478024"/>
            <a:ext cx="10425567" cy="369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 err="1"/>
              <a:t>Based</a:t>
            </a:r>
            <a:r>
              <a:rPr lang="fr-FR" sz="3600" dirty="0"/>
              <a:t> on the </a:t>
            </a:r>
            <a:r>
              <a:rPr lang="fr-FR" sz="3600" dirty="0" err="1"/>
              <a:t>wide</a:t>
            </a:r>
            <a:r>
              <a:rPr lang="fr-FR" sz="3600" dirty="0"/>
              <a:t> </a:t>
            </a:r>
            <a:r>
              <a:rPr lang="fr-FR" sz="3600" dirty="0" err="1"/>
              <a:t>variety</a:t>
            </a:r>
            <a:r>
              <a:rPr lang="fr-FR" sz="3600" dirty="0"/>
              <a:t> and </a:t>
            </a:r>
            <a:r>
              <a:rPr lang="fr-FR" sz="3600" dirty="0" err="1"/>
              <a:t>number</a:t>
            </a:r>
            <a:r>
              <a:rPr lang="fr-FR" sz="3600" dirty="0"/>
              <a:t> of venues in cluster 2 , </a:t>
            </a:r>
            <a:r>
              <a:rPr lang="fr-FR" sz="3600" dirty="0" err="1"/>
              <a:t>combined</a:t>
            </a:r>
            <a:r>
              <a:rPr lang="fr-FR" sz="3600" dirty="0"/>
              <a:t> </a:t>
            </a:r>
            <a:r>
              <a:rPr lang="fr-FR" sz="3600" dirty="0" err="1"/>
              <a:t>with</a:t>
            </a:r>
            <a:r>
              <a:rPr lang="fr-FR" sz="3600" dirty="0"/>
              <a:t> the </a:t>
            </a:r>
            <a:r>
              <a:rPr lang="fr-FR" sz="3600" dirty="0" err="1"/>
              <a:t>lower</a:t>
            </a:r>
            <a:r>
              <a:rPr lang="fr-FR" sz="3600" dirty="0"/>
              <a:t> real </a:t>
            </a:r>
            <a:r>
              <a:rPr lang="fr-FR" sz="3600" dirty="0" err="1"/>
              <a:t>estate</a:t>
            </a:r>
            <a:r>
              <a:rPr lang="fr-FR" sz="3600" dirty="0"/>
              <a:t> </a:t>
            </a:r>
            <a:r>
              <a:rPr lang="fr-FR" sz="3600" dirty="0" err="1"/>
              <a:t>prices</a:t>
            </a:r>
            <a:r>
              <a:rPr lang="fr-FR" sz="3600" dirty="0"/>
              <a:t>, the best option </a:t>
            </a:r>
            <a:r>
              <a:rPr lang="fr-FR" sz="3600" dirty="0" err="1"/>
              <a:t>that</a:t>
            </a:r>
            <a:r>
              <a:rPr lang="fr-FR" sz="3600" dirty="0"/>
              <a:t> </a:t>
            </a:r>
            <a:r>
              <a:rPr lang="fr-FR" sz="3600" dirty="0" err="1"/>
              <a:t>would</a:t>
            </a:r>
            <a:r>
              <a:rPr lang="fr-FR" sz="3600" dirty="0"/>
              <a:t> </a:t>
            </a:r>
            <a:r>
              <a:rPr lang="fr-FR" sz="3600" dirty="0" err="1"/>
              <a:t>guarantee</a:t>
            </a:r>
            <a:r>
              <a:rPr lang="fr-FR" sz="3600" dirty="0"/>
              <a:t> a </a:t>
            </a:r>
            <a:r>
              <a:rPr lang="fr-FR" sz="3600" dirty="0" err="1"/>
              <a:t>better</a:t>
            </a:r>
            <a:r>
              <a:rPr lang="fr-FR" sz="3600" dirty="0"/>
              <a:t> </a:t>
            </a:r>
            <a:r>
              <a:rPr lang="fr-FR" sz="3600" dirty="0" err="1"/>
              <a:t>quality</a:t>
            </a:r>
            <a:r>
              <a:rPr lang="fr-FR" sz="3600" dirty="0"/>
              <a:t> of life to </a:t>
            </a:r>
            <a:r>
              <a:rPr lang="fr-FR" sz="3600" dirty="0" err="1"/>
              <a:t>its</a:t>
            </a:r>
            <a:r>
              <a:rPr lang="fr-FR" sz="3600" dirty="0"/>
              <a:t> </a:t>
            </a:r>
            <a:r>
              <a:rPr lang="fr-FR" sz="3600" dirty="0" err="1"/>
              <a:t>residents</a:t>
            </a:r>
            <a:r>
              <a:rPr lang="fr-FR" sz="3600" dirty="0"/>
              <a:t> </a:t>
            </a:r>
            <a:r>
              <a:rPr lang="fr-FR" sz="3600" dirty="0" err="1"/>
              <a:t>would</a:t>
            </a:r>
            <a:r>
              <a:rPr lang="fr-FR" sz="3600" dirty="0"/>
              <a:t> </a:t>
            </a:r>
            <a:r>
              <a:rPr lang="fr-FR" sz="3600" dirty="0" err="1"/>
              <a:t>be</a:t>
            </a:r>
            <a:r>
              <a:rPr lang="fr-FR" sz="3600" dirty="0"/>
              <a:t> in a </a:t>
            </a:r>
            <a:r>
              <a:rPr lang="fr-FR" sz="3600" dirty="0" err="1"/>
              <a:t>neighborhood</a:t>
            </a:r>
            <a:r>
              <a:rPr lang="fr-FR" sz="3600" dirty="0"/>
              <a:t> in cluster 2.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466590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3BABB1"/>
      </a:accent1>
      <a:accent2>
        <a:srgbClr val="46B28B"/>
      </a:accent2>
      <a:accent3>
        <a:srgbClr val="4D8BC3"/>
      </a:accent3>
      <a:accent4>
        <a:srgbClr val="B13B81"/>
      </a:accent4>
      <a:accent5>
        <a:srgbClr val="C34D62"/>
      </a:accent5>
      <a:accent6>
        <a:srgbClr val="B1573B"/>
      </a:accent6>
      <a:hlink>
        <a:srgbClr val="C2504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Americana BT</vt:lpstr>
      <vt:lpstr>Arial</vt:lpstr>
      <vt:lpstr>Calibri</vt:lpstr>
      <vt:lpstr>Century Gothic</vt:lpstr>
      <vt:lpstr>Neue Haas Grotesk Text Pro</vt:lpstr>
      <vt:lpstr>Symbol</vt:lpstr>
      <vt:lpstr>AccentBoxVTI</vt:lpstr>
      <vt:lpstr>BATTLE OF THE NEIGHBORHOODS</vt:lpstr>
      <vt:lpstr>Finding the best neighborhood to open the new offices.</vt:lpstr>
      <vt:lpstr>DATA  SOURCES</vt:lpstr>
      <vt:lpstr>K- MEANS CLUSTERING</vt:lpstr>
      <vt:lpstr>MOST COMMON TYPES OF VENUES</vt:lpstr>
      <vt:lpstr>VENUES IN CLUSTER 2 &amp; 4</vt:lpstr>
      <vt:lpstr>EXPLORATORY  ANALYSIS ON  REAL ESTATE  PRICES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B. G.</dc:creator>
  <cp:lastModifiedBy>B. G.</cp:lastModifiedBy>
  <cp:revision>6</cp:revision>
  <dcterms:created xsi:type="dcterms:W3CDTF">2020-11-05T11:56:51Z</dcterms:created>
  <dcterms:modified xsi:type="dcterms:W3CDTF">2020-11-05T12:35:49Z</dcterms:modified>
</cp:coreProperties>
</file>