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81" r:id="rId24"/>
    <p:sldId id="282" r:id="rId25"/>
    <p:sldId id="283" r:id="rId26"/>
    <p:sldId id="280" r:id="rId27"/>
    <p:sldId id="277"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89804" autoAdjust="0"/>
  </p:normalViewPr>
  <p:slideViewPr>
    <p:cSldViewPr snapToGrid="0" snapToObjects="1" showGuides="1">
      <p:cViewPr varScale="1">
        <p:scale>
          <a:sx n="61" d="100"/>
          <a:sy n="61" d="100"/>
        </p:scale>
        <p:origin x="864"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20C03-84FC-4B4F-AE02-F76C9F896EEA}" type="doc">
      <dgm:prSet loTypeId="urn:microsoft.com/office/officeart/2008/layout/AlternatingHexagons" loCatId="list" qsTypeId="urn:microsoft.com/office/officeart/2005/8/quickstyle/simple2" qsCatId="simple" csTypeId="urn:microsoft.com/office/officeart/2005/8/colors/accent2_2" csCatId="accent2" phldr="1"/>
      <dgm:spPr/>
      <dgm:t>
        <a:bodyPr/>
        <a:lstStyle/>
        <a:p>
          <a:endParaRPr lang="en-US"/>
        </a:p>
      </dgm:t>
    </dgm:pt>
    <dgm:pt modelId="{60112396-4D7B-42CC-9673-8D1D5C86B274}">
      <dgm:prSet/>
      <dgm:spPr>
        <a:solidFill>
          <a:srgbClr val="C00000"/>
        </a:solidFill>
      </dgm:spPr>
      <dgm:t>
        <a:bodyPr/>
        <a:lstStyle/>
        <a:p>
          <a:r>
            <a:rPr lang="en-US" dirty="0"/>
            <a:t>JavaScript is currently the most popular language </a:t>
          </a:r>
        </a:p>
      </dgm:t>
    </dgm:pt>
    <dgm:pt modelId="{53C35FD4-BCD4-48CB-9197-7260787D02E5}" type="parTrans" cxnId="{1B8CC26D-AE34-477A-B9EE-E5B2BBA710CA}">
      <dgm:prSet/>
      <dgm:spPr/>
      <dgm:t>
        <a:bodyPr/>
        <a:lstStyle/>
        <a:p>
          <a:endParaRPr lang="en-US"/>
        </a:p>
      </dgm:t>
    </dgm:pt>
    <dgm:pt modelId="{211C9790-21D9-4ECD-BDF9-9A8E99EF1BA8}" type="sibTrans" cxnId="{1B8CC26D-AE34-477A-B9EE-E5B2BBA710CA}">
      <dgm:prSet/>
      <dgm:spPr>
        <a:solidFill>
          <a:srgbClr val="C00000"/>
        </a:solidFill>
      </dgm:spPr>
      <dgm:t>
        <a:bodyPr/>
        <a:lstStyle/>
        <a:p>
          <a:endParaRPr lang="en-US"/>
        </a:p>
      </dgm:t>
    </dgm:pt>
    <dgm:pt modelId="{AB3E38CF-CE6B-4949-8E62-ABC7618DCD90}">
      <dgm:prSet/>
      <dgm:spPr>
        <a:solidFill>
          <a:srgbClr val="C00000"/>
        </a:solidFill>
      </dgm:spPr>
      <dgm:t>
        <a:bodyPr/>
        <a:lstStyle/>
        <a:p>
          <a:r>
            <a:rPr lang="en-US" dirty="0"/>
            <a:t>93% of the respondents were Men</a:t>
          </a:r>
        </a:p>
      </dgm:t>
    </dgm:pt>
    <dgm:pt modelId="{D8B8E165-618B-4D53-A4C5-5A514554BE6D}" type="parTrans" cxnId="{773DB5A7-9F0D-405A-AB70-0C76DC906D7B}">
      <dgm:prSet/>
      <dgm:spPr/>
      <dgm:t>
        <a:bodyPr/>
        <a:lstStyle/>
        <a:p>
          <a:endParaRPr lang="en-US"/>
        </a:p>
      </dgm:t>
    </dgm:pt>
    <dgm:pt modelId="{AE9F46B9-B90A-43A1-84D3-EB8EAB0EA397}" type="sibTrans" cxnId="{773DB5A7-9F0D-405A-AB70-0C76DC906D7B}">
      <dgm:prSet/>
      <dgm:spPr>
        <a:solidFill>
          <a:srgbClr val="C00000"/>
        </a:solidFill>
      </dgm:spPr>
      <dgm:t>
        <a:bodyPr/>
        <a:lstStyle/>
        <a:p>
          <a:endParaRPr lang="en-US"/>
        </a:p>
      </dgm:t>
    </dgm:pt>
    <dgm:pt modelId="{B05C8429-7485-4E75-A396-92F506C7365B}">
      <dgm:prSet/>
      <dgm:spPr>
        <a:solidFill>
          <a:srgbClr val="C00000"/>
        </a:solidFill>
      </dgm:spPr>
      <dgm:t>
        <a:bodyPr/>
        <a:lstStyle/>
        <a:p>
          <a:r>
            <a:rPr lang="en-US" dirty="0"/>
            <a:t>MySQL is currently the most popular database</a:t>
          </a:r>
        </a:p>
      </dgm:t>
    </dgm:pt>
    <dgm:pt modelId="{4D37CB99-A31E-497A-9E95-A73187D4E01D}" type="parTrans" cxnId="{77AAB72A-4BC4-4F68-B11E-6746B5DC2C03}">
      <dgm:prSet/>
      <dgm:spPr/>
      <dgm:t>
        <a:bodyPr/>
        <a:lstStyle/>
        <a:p>
          <a:endParaRPr lang="en-US"/>
        </a:p>
      </dgm:t>
    </dgm:pt>
    <dgm:pt modelId="{B94AC88E-C14E-4D14-B5EC-3C6125C94BB4}" type="sibTrans" cxnId="{77AAB72A-4BC4-4F68-B11E-6746B5DC2C03}">
      <dgm:prSet/>
      <dgm:spPr>
        <a:solidFill>
          <a:srgbClr val="C00000"/>
        </a:solidFill>
      </dgm:spPr>
      <dgm:t>
        <a:bodyPr/>
        <a:lstStyle/>
        <a:p>
          <a:endParaRPr lang="en-US"/>
        </a:p>
      </dgm:t>
    </dgm:pt>
    <dgm:pt modelId="{3D8880BC-F843-466B-96D3-CA5C33E6B957}">
      <dgm:prSet/>
      <dgm:spPr>
        <a:solidFill>
          <a:srgbClr val="C00000"/>
        </a:solidFill>
      </dgm:spPr>
      <dgm:t>
        <a:bodyPr/>
        <a:lstStyle/>
        <a:p>
          <a:r>
            <a:rPr lang="en-US" dirty="0"/>
            <a:t>44% are full stack developers</a:t>
          </a:r>
        </a:p>
      </dgm:t>
    </dgm:pt>
    <dgm:pt modelId="{CDE9C5C5-37B2-44C9-9899-64F2CF47DC7F}" type="parTrans" cxnId="{D88A12F1-5A99-4E85-8228-FC2F51901C44}">
      <dgm:prSet/>
      <dgm:spPr/>
      <dgm:t>
        <a:bodyPr/>
        <a:lstStyle/>
        <a:p>
          <a:endParaRPr lang="en-US"/>
        </a:p>
      </dgm:t>
    </dgm:pt>
    <dgm:pt modelId="{6486A2EE-A906-4AE7-9450-468D10A3DF15}" type="sibTrans" cxnId="{D88A12F1-5A99-4E85-8228-FC2F51901C44}">
      <dgm:prSet/>
      <dgm:spPr>
        <a:solidFill>
          <a:srgbClr val="C00000"/>
        </a:solidFill>
      </dgm:spPr>
      <dgm:t>
        <a:bodyPr/>
        <a:lstStyle/>
        <a:p>
          <a:endParaRPr lang="en-US"/>
        </a:p>
      </dgm:t>
    </dgm:pt>
    <dgm:pt modelId="{1E6D4DCA-D8E1-4C99-AFC8-6C56E680D2DD}" type="pres">
      <dgm:prSet presAssocID="{A6F20C03-84FC-4B4F-AE02-F76C9F896EEA}" presName="Name0" presStyleCnt="0">
        <dgm:presLayoutVars>
          <dgm:chMax/>
          <dgm:chPref/>
          <dgm:dir/>
          <dgm:animLvl val="lvl"/>
        </dgm:presLayoutVars>
      </dgm:prSet>
      <dgm:spPr/>
    </dgm:pt>
    <dgm:pt modelId="{E1F2ADBC-EA22-4FDB-99CD-DF4DA841485C}" type="pres">
      <dgm:prSet presAssocID="{60112396-4D7B-42CC-9673-8D1D5C86B274}" presName="composite" presStyleCnt="0"/>
      <dgm:spPr/>
    </dgm:pt>
    <dgm:pt modelId="{89BCC63D-F07C-4315-A69F-C804DE3EB75A}" type="pres">
      <dgm:prSet presAssocID="{60112396-4D7B-42CC-9673-8D1D5C86B274}" presName="Parent1" presStyleLbl="node1" presStyleIdx="0" presStyleCnt="8">
        <dgm:presLayoutVars>
          <dgm:chMax val="1"/>
          <dgm:chPref val="1"/>
          <dgm:bulletEnabled val="1"/>
        </dgm:presLayoutVars>
      </dgm:prSet>
      <dgm:spPr/>
    </dgm:pt>
    <dgm:pt modelId="{3CB9BB68-4AB5-4C2C-8200-919F16325FD1}" type="pres">
      <dgm:prSet presAssocID="{60112396-4D7B-42CC-9673-8D1D5C86B274}" presName="Childtext1" presStyleLbl="revTx" presStyleIdx="0" presStyleCnt="4">
        <dgm:presLayoutVars>
          <dgm:chMax val="0"/>
          <dgm:chPref val="0"/>
          <dgm:bulletEnabled val="1"/>
        </dgm:presLayoutVars>
      </dgm:prSet>
      <dgm:spPr/>
    </dgm:pt>
    <dgm:pt modelId="{BF874405-2BFE-4562-B45A-EA773CFBA287}" type="pres">
      <dgm:prSet presAssocID="{60112396-4D7B-42CC-9673-8D1D5C86B274}" presName="BalanceSpacing" presStyleCnt="0"/>
      <dgm:spPr/>
    </dgm:pt>
    <dgm:pt modelId="{4A769FF2-CEE7-46B6-A802-98F30A37D881}" type="pres">
      <dgm:prSet presAssocID="{60112396-4D7B-42CC-9673-8D1D5C86B274}" presName="BalanceSpacing1" presStyleCnt="0"/>
      <dgm:spPr/>
    </dgm:pt>
    <dgm:pt modelId="{134207B5-E2AE-4C75-8A46-0A2B7520C646}" type="pres">
      <dgm:prSet presAssocID="{211C9790-21D9-4ECD-BDF9-9A8E99EF1BA8}" presName="Accent1Text" presStyleLbl="node1" presStyleIdx="1" presStyleCnt="8" custLinFactNeighborY="0"/>
      <dgm:spPr/>
    </dgm:pt>
    <dgm:pt modelId="{54468DD2-5F57-4288-85D2-6221FB3EF306}" type="pres">
      <dgm:prSet presAssocID="{211C9790-21D9-4ECD-BDF9-9A8E99EF1BA8}" presName="spaceBetweenRectangles" presStyleCnt="0"/>
      <dgm:spPr/>
    </dgm:pt>
    <dgm:pt modelId="{0E5BF84E-D7DA-40D8-9012-F062D8FB7CA1}" type="pres">
      <dgm:prSet presAssocID="{AB3E38CF-CE6B-4949-8E62-ABC7618DCD90}" presName="composite" presStyleCnt="0"/>
      <dgm:spPr/>
    </dgm:pt>
    <dgm:pt modelId="{D74CA1F2-7F48-4CBF-BE90-BA2AB1D62E84}" type="pres">
      <dgm:prSet presAssocID="{AB3E38CF-CE6B-4949-8E62-ABC7618DCD90}" presName="Parent1" presStyleLbl="node1" presStyleIdx="2" presStyleCnt="8" custLinFactNeighborY="0">
        <dgm:presLayoutVars>
          <dgm:chMax val="1"/>
          <dgm:chPref val="1"/>
          <dgm:bulletEnabled val="1"/>
        </dgm:presLayoutVars>
      </dgm:prSet>
      <dgm:spPr/>
    </dgm:pt>
    <dgm:pt modelId="{2360C803-9A78-4A88-B323-A4641B7885F6}" type="pres">
      <dgm:prSet presAssocID="{AB3E38CF-CE6B-4949-8E62-ABC7618DCD90}" presName="Childtext1" presStyleLbl="revTx" presStyleIdx="1" presStyleCnt="4">
        <dgm:presLayoutVars>
          <dgm:chMax val="0"/>
          <dgm:chPref val="0"/>
          <dgm:bulletEnabled val="1"/>
        </dgm:presLayoutVars>
      </dgm:prSet>
      <dgm:spPr/>
    </dgm:pt>
    <dgm:pt modelId="{1D27EDF4-5318-4AA9-BA67-1C695D837CDA}" type="pres">
      <dgm:prSet presAssocID="{AB3E38CF-CE6B-4949-8E62-ABC7618DCD90}" presName="BalanceSpacing" presStyleCnt="0"/>
      <dgm:spPr/>
    </dgm:pt>
    <dgm:pt modelId="{241C29EE-030C-4ACB-8175-FD64C1DB62D8}" type="pres">
      <dgm:prSet presAssocID="{AB3E38CF-CE6B-4949-8E62-ABC7618DCD90}" presName="BalanceSpacing1" presStyleCnt="0"/>
      <dgm:spPr/>
    </dgm:pt>
    <dgm:pt modelId="{9CCFBC14-C5C9-412F-8023-8CFFC5FF591A}" type="pres">
      <dgm:prSet presAssocID="{AE9F46B9-B90A-43A1-84D3-EB8EAB0EA397}" presName="Accent1Text" presStyleLbl="node1" presStyleIdx="3" presStyleCnt="8" custLinFactNeighborY="0"/>
      <dgm:spPr/>
    </dgm:pt>
    <dgm:pt modelId="{A23EA99D-335B-4F04-8C8A-F2B7D05C55A8}" type="pres">
      <dgm:prSet presAssocID="{AE9F46B9-B90A-43A1-84D3-EB8EAB0EA397}" presName="spaceBetweenRectangles" presStyleCnt="0"/>
      <dgm:spPr/>
    </dgm:pt>
    <dgm:pt modelId="{90BEA8AE-C1FA-48E3-A8FF-0A5DD7DE2EFD}" type="pres">
      <dgm:prSet presAssocID="{B05C8429-7485-4E75-A396-92F506C7365B}" presName="composite" presStyleCnt="0"/>
      <dgm:spPr/>
    </dgm:pt>
    <dgm:pt modelId="{829FD9EA-A08A-475E-B94B-0EB84EE4F13B}" type="pres">
      <dgm:prSet presAssocID="{B05C8429-7485-4E75-A396-92F506C7365B}" presName="Parent1" presStyleLbl="node1" presStyleIdx="4" presStyleCnt="8">
        <dgm:presLayoutVars>
          <dgm:chMax val="1"/>
          <dgm:chPref val="1"/>
          <dgm:bulletEnabled val="1"/>
        </dgm:presLayoutVars>
      </dgm:prSet>
      <dgm:spPr/>
    </dgm:pt>
    <dgm:pt modelId="{ADE6D7D5-535F-4AAA-A67A-F9CB3BA44459}" type="pres">
      <dgm:prSet presAssocID="{B05C8429-7485-4E75-A396-92F506C7365B}" presName="Childtext1" presStyleLbl="revTx" presStyleIdx="2" presStyleCnt="4">
        <dgm:presLayoutVars>
          <dgm:chMax val="0"/>
          <dgm:chPref val="0"/>
          <dgm:bulletEnabled val="1"/>
        </dgm:presLayoutVars>
      </dgm:prSet>
      <dgm:spPr/>
    </dgm:pt>
    <dgm:pt modelId="{94EE178D-D751-471A-85A7-78A0BF0BDA69}" type="pres">
      <dgm:prSet presAssocID="{B05C8429-7485-4E75-A396-92F506C7365B}" presName="BalanceSpacing" presStyleCnt="0"/>
      <dgm:spPr/>
    </dgm:pt>
    <dgm:pt modelId="{CA2FEE07-A242-4827-B360-B4BE83DC3B0F}" type="pres">
      <dgm:prSet presAssocID="{B05C8429-7485-4E75-A396-92F506C7365B}" presName="BalanceSpacing1" presStyleCnt="0"/>
      <dgm:spPr/>
    </dgm:pt>
    <dgm:pt modelId="{28C6C04A-136D-4BEA-974B-2DD8D44D9B20}" type="pres">
      <dgm:prSet presAssocID="{B94AC88E-C14E-4D14-B5EC-3C6125C94BB4}" presName="Accent1Text" presStyleLbl="node1" presStyleIdx="5" presStyleCnt="8"/>
      <dgm:spPr/>
    </dgm:pt>
    <dgm:pt modelId="{616A073D-5058-422C-83C7-70CA0E3E6C93}" type="pres">
      <dgm:prSet presAssocID="{B94AC88E-C14E-4D14-B5EC-3C6125C94BB4}" presName="spaceBetweenRectangles" presStyleCnt="0"/>
      <dgm:spPr/>
    </dgm:pt>
    <dgm:pt modelId="{F683732C-C7CA-48E5-9869-F52F6F66D1B4}" type="pres">
      <dgm:prSet presAssocID="{3D8880BC-F843-466B-96D3-CA5C33E6B957}" presName="composite" presStyleCnt="0"/>
      <dgm:spPr/>
    </dgm:pt>
    <dgm:pt modelId="{79381BAE-0A42-46A2-8F1F-207B2119DB1A}" type="pres">
      <dgm:prSet presAssocID="{3D8880BC-F843-466B-96D3-CA5C33E6B957}" presName="Parent1" presStyleLbl="node1" presStyleIdx="6" presStyleCnt="8">
        <dgm:presLayoutVars>
          <dgm:chMax val="1"/>
          <dgm:chPref val="1"/>
          <dgm:bulletEnabled val="1"/>
        </dgm:presLayoutVars>
      </dgm:prSet>
      <dgm:spPr/>
    </dgm:pt>
    <dgm:pt modelId="{119CF462-ABF0-48F8-9410-B7D9F494233F}" type="pres">
      <dgm:prSet presAssocID="{3D8880BC-F843-466B-96D3-CA5C33E6B957}" presName="Childtext1" presStyleLbl="revTx" presStyleIdx="3" presStyleCnt="4">
        <dgm:presLayoutVars>
          <dgm:chMax val="0"/>
          <dgm:chPref val="0"/>
          <dgm:bulletEnabled val="1"/>
        </dgm:presLayoutVars>
      </dgm:prSet>
      <dgm:spPr/>
    </dgm:pt>
    <dgm:pt modelId="{A05A5414-4102-4851-898C-5D3774537180}" type="pres">
      <dgm:prSet presAssocID="{3D8880BC-F843-466B-96D3-CA5C33E6B957}" presName="BalanceSpacing" presStyleCnt="0"/>
      <dgm:spPr/>
    </dgm:pt>
    <dgm:pt modelId="{0AD22CA2-2422-4ED6-BF4C-396302BC50BE}" type="pres">
      <dgm:prSet presAssocID="{3D8880BC-F843-466B-96D3-CA5C33E6B957}" presName="BalanceSpacing1" presStyleCnt="0"/>
      <dgm:spPr/>
    </dgm:pt>
    <dgm:pt modelId="{E19156C3-680A-4434-8205-EC8B0F1DE76D}" type="pres">
      <dgm:prSet presAssocID="{6486A2EE-A906-4AE7-9450-468D10A3DF15}" presName="Accent1Text" presStyleLbl="node1" presStyleIdx="7" presStyleCnt="8" custLinFactNeighborY="0"/>
      <dgm:spPr/>
    </dgm:pt>
  </dgm:ptLst>
  <dgm:cxnLst>
    <dgm:cxn modelId="{6A385702-557A-4686-993F-3BDB478FE186}" type="presOf" srcId="{B05C8429-7485-4E75-A396-92F506C7365B}" destId="{829FD9EA-A08A-475E-B94B-0EB84EE4F13B}" srcOrd="0" destOrd="0" presId="urn:microsoft.com/office/officeart/2008/layout/AlternatingHexagons"/>
    <dgm:cxn modelId="{77AAB72A-4BC4-4F68-B11E-6746B5DC2C03}" srcId="{A6F20C03-84FC-4B4F-AE02-F76C9F896EEA}" destId="{B05C8429-7485-4E75-A396-92F506C7365B}" srcOrd="2" destOrd="0" parTransId="{4D37CB99-A31E-497A-9E95-A73187D4E01D}" sibTransId="{B94AC88E-C14E-4D14-B5EC-3C6125C94BB4}"/>
    <dgm:cxn modelId="{00109B3F-7209-4A7E-87A3-04B55E0B9D58}" type="presOf" srcId="{A6F20C03-84FC-4B4F-AE02-F76C9F896EEA}" destId="{1E6D4DCA-D8E1-4C99-AFC8-6C56E680D2DD}" srcOrd="0" destOrd="0" presId="urn:microsoft.com/office/officeart/2008/layout/AlternatingHexagons"/>
    <dgm:cxn modelId="{EEC08146-456F-40C2-AAB0-4DD6FAA31BCC}" type="presOf" srcId="{AB3E38CF-CE6B-4949-8E62-ABC7618DCD90}" destId="{D74CA1F2-7F48-4CBF-BE90-BA2AB1D62E84}" srcOrd="0" destOrd="0" presId="urn:microsoft.com/office/officeart/2008/layout/AlternatingHexagons"/>
    <dgm:cxn modelId="{1B8CC26D-AE34-477A-B9EE-E5B2BBA710CA}" srcId="{A6F20C03-84FC-4B4F-AE02-F76C9F896EEA}" destId="{60112396-4D7B-42CC-9673-8D1D5C86B274}" srcOrd="0" destOrd="0" parTransId="{53C35FD4-BCD4-48CB-9197-7260787D02E5}" sibTransId="{211C9790-21D9-4ECD-BDF9-9A8E99EF1BA8}"/>
    <dgm:cxn modelId="{A5E46C59-05D3-4BF0-9C15-521081D51E44}" type="presOf" srcId="{B94AC88E-C14E-4D14-B5EC-3C6125C94BB4}" destId="{28C6C04A-136D-4BEA-974B-2DD8D44D9B20}" srcOrd="0" destOrd="0" presId="urn:microsoft.com/office/officeart/2008/layout/AlternatingHexagons"/>
    <dgm:cxn modelId="{4BABD49D-E458-4D18-8C43-08308F047368}" type="presOf" srcId="{60112396-4D7B-42CC-9673-8D1D5C86B274}" destId="{89BCC63D-F07C-4315-A69F-C804DE3EB75A}" srcOrd="0" destOrd="0" presId="urn:microsoft.com/office/officeart/2008/layout/AlternatingHexagons"/>
    <dgm:cxn modelId="{773DB5A7-9F0D-405A-AB70-0C76DC906D7B}" srcId="{A6F20C03-84FC-4B4F-AE02-F76C9F896EEA}" destId="{AB3E38CF-CE6B-4949-8E62-ABC7618DCD90}" srcOrd="1" destOrd="0" parTransId="{D8B8E165-618B-4D53-A4C5-5A514554BE6D}" sibTransId="{AE9F46B9-B90A-43A1-84D3-EB8EAB0EA397}"/>
    <dgm:cxn modelId="{36AB7CC0-570C-4450-A850-0FDEE408F904}" type="presOf" srcId="{211C9790-21D9-4ECD-BDF9-9A8E99EF1BA8}" destId="{134207B5-E2AE-4C75-8A46-0A2B7520C646}" srcOrd="0" destOrd="0" presId="urn:microsoft.com/office/officeart/2008/layout/AlternatingHexagons"/>
    <dgm:cxn modelId="{2F2979E6-CF3B-4629-88A7-6ECBE287E9FC}" type="presOf" srcId="{3D8880BC-F843-466B-96D3-CA5C33E6B957}" destId="{79381BAE-0A42-46A2-8F1F-207B2119DB1A}" srcOrd="0" destOrd="0" presId="urn:microsoft.com/office/officeart/2008/layout/AlternatingHexagons"/>
    <dgm:cxn modelId="{0AC78BEF-4823-42A4-8D99-8928CD741DF2}" type="presOf" srcId="{AE9F46B9-B90A-43A1-84D3-EB8EAB0EA397}" destId="{9CCFBC14-C5C9-412F-8023-8CFFC5FF591A}" srcOrd="0" destOrd="0" presId="urn:microsoft.com/office/officeart/2008/layout/AlternatingHexagons"/>
    <dgm:cxn modelId="{D88A12F1-5A99-4E85-8228-FC2F51901C44}" srcId="{A6F20C03-84FC-4B4F-AE02-F76C9F896EEA}" destId="{3D8880BC-F843-466B-96D3-CA5C33E6B957}" srcOrd="3" destOrd="0" parTransId="{CDE9C5C5-37B2-44C9-9899-64F2CF47DC7F}" sibTransId="{6486A2EE-A906-4AE7-9450-468D10A3DF15}"/>
    <dgm:cxn modelId="{822C92F6-A9BA-4625-9501-158AA5E83583}" type="presOf" srcId="{6486A2EE-A906-4AE7-9450-468D10A3DF15}" destId="{E19156C3-680A-4434-8205-EC8B0F1DE76D}" srcOrd="0" destOrd="0" presId="urn:microsoft.com/office/officeart/2008/layout/AlternatingHexagons"/>
    <dgm:cxn modelId="{7917BBD0-F7D0-4FB7-9CCE-4714AC36023D}" type="presParOf" srcId="{1E6D4DCA-D8E1-4C99-AFC8-6C56E680D2DD}" destId="{E1F2ADBC-EA22-4FDB-99CD-DF4DA841485C}" srcOrd="0" destOrd="0" presId="urn:microsoft.com/office/officeart/2008/layout/AlternatingHexagons"/>
    <dgm:cxn modelId="{14390FB5-A923-47E3-A951-A87888EF0E92}" type="presParOf" srcId="{E1F2ADBC-EA22-4FDB-99CD-DF4DA841485C}" destId="{89BCC63D-F07C-4315-A69F-C804DE3EB75A}" srcOrd="0" destOrd="0" presId="urn:microsoft.com/office/officeart/2008/layout/AlternatingHexagons"/>
    <dgm:cxn modelId="{CB91C13E-33DA-4292-A1AB-6728E6805C2F}" type="presParOf" srcId="{E1F2ADBC-EA22-4FDB-99CD-DF4DA841485C}" destId="{3CB9BB68-4AB5-4C2C-8200-919F16325FD1}" srcOrd="1" destOrd="0" presId="urn:microsoft.com/office/officeart/2008/layout/AlternatingHexagons"/>
    <dgm:cxn modelId="{33EA824A-EEC3-4222-8D99-468DB525CF5C}" type="presParOf" srcId="{E1F2ADBC-EA22-4FDB-99CD-DF4DA841485C}" destId="{BF874405-2BFE-4562-B45A-EA773CFBA287}" srcOrd="2" destOrd="0" presId="urn:microsoft.com/office/officeart/2008/layout/AlternatingHexagons"/>
    <dgm:cxn modelId="{293A3C3F-AEF4-439B-9261-E3E49B57C3D5}" type="presParOf" srcId="{E1F2ADBC-EA22-4FDB-99CD-DF4DA841485C}" destId="{4A769FF2-CEE7-46B6-A802-98F30A37D881}" srcOrd="3" destOrd="0" presId="urn:microsoft.com/office/officeart/2008/layout/AlternatingHexagons"/>
    <dgm:cxn modelId="{75179A5A-487D-4A8C-BC43-670D294E2673}" type="presParOf" srcId="{E1F2ADBC-EA22-4FDB-99CD-DF4DA841485C}" destId="{134207B5-E2AE-4C75-8A46-0A2B7520C646}" srcOrd="4" destOrd="0" presId="urn:microsoft.com/office/officeart/2008/layout/AlternatingHexagons"/>
    <dgm:cxn modelId="{809459EB-B6CB-4D42-83ED-FE6ABCFC0111}" type="presParOf" srcId="{1E6D4DCA-D8E1-4C99-AFC8-6C56E680D2DD}" destId="{54468DD2-5F57-4288-85D2-6221FB3EF306}" srcOrd="1" destOrd="0" presId="urn:microsoft.com/office/officeart/2008/layout/AlternatingHexagons"/>
    <dgm:cxn modelId="{2448D0FF-970B-42E1-AFB7-9B498A69F3C9}" type="presParOf" srcId="{1E6D4DCA-D8E1-4C99-AFC8-6C56E680D2DD}" destId="{0E5BF84E-D7DA-40D8-9012-F062D8FB7CA1}" srcOrd="2" destOrd="0" presId="urn:microsoft.com/office/officeart/2008/layout/AlternatingHexagons"/>
    <dgm:cxn modelId="{DE53441B-DDE6-4AC6-B54B-751F6015CBEF}" type="presParOf" srcId="{0E5BF84E-D7DA-40D8-9012-F062D8FB7CA1}" destId="{D74CA1F2-7F48-4CBF-BE90-BA2AB1D62E84}" srcOrd="0" destOrd="0" presId="urn:microsoft.com/office/officeart/2008/layout/AlternatingHexagons"/>
    <dgm:cxn modelId="{A7413579-6E18-4995-AD16-D2D332742D1C}" type="presParOf" srcId="{0E5BF84E-D7DA-40D8-9012-F062D8FB7CA1}" destId="{2360C803-9A78-4A88-B323-A4641B7885F6}" srcOrd="1" destOrd="0" presId="urn:microsoft.com/office/officeart/2008/layout/AlternatingHexagons"/>
    <dgm:cxn modelId="{B4C53C7D-7EFD-4F87-BB11-89A7407C7BE1}" type="presParOf" srcId="{0E5BF84E-D7DA-40D8-9012-F062D8FB7CA1}" destId="{1D27EDF4-5318-4AA9-BA67-1C695D837CDA}" srcOrd="2" destOrd="0" presId="urn:microsoft.com/office/officeart/2008/layout/AlternatingHexagons"/>
    <dgm:cxn modelId="{8CF6F732-35ED-4B16-9B1B-1F0F83192AB8}" type="presParOf" srcId="{0E5BF84E-D7DA-40D8-9012-F062D8FB7CA1}" destId="{241C29EE-030C-4ACB-8175-FD64C1DB62D8}" srcOrd="3" destOrd="0" presId="urn:microsoft.com/office/officeart/2008/layout/AlternatingHexagons"/>
    <dgm:cxn modelId="{A172D6D2-0CB1-455A-AA3E-35D5D5900A68}" type="presParOf" srcId="{0E5BF84E-D7DA-40D8-9012-F062D8FB7CA1}" destId="{9CCFBC14-C5C9-412F-8023-8CFFC5FF591A}" srcOrd="4" destOrd="0" presId="urn:microsoft.com/office/officeart/2008/layout/AlternatingHexagons"/>
    <dgm:cxn modelId="{103B6A54-EE95-41A8-A5FF-CAB6BC2AE03C}" type="presParOf" srcId="{1E6D4DCA-D8E1-4C99-AFC8-6C56E680D2DD}" destId="{A23EA99D-335B-4F04-8C8A-F2B7D05C55A8}" srcOrd="3" destOrd="0" presId="urn:microsoft.com/office/officeart/2008/layout/AlternatingHexagons"/>
    <dgm:cxn modelId="{DBBDB3CE-A736-4B23-9C0D-2963D3FFB973}" type="presParOf" srcId="{1E6D4DCA-D8E1-4C99-AFC8-6C56E680D2DD}" destId="{90BEA8AE-C1FA-48E3-A8FF-0A5DD7DE2EFD}" srcOrd="4" destOrd="0" presId="urn:microsoft.com/office/officeart/2008/layout/AlternatingHexagons"/>
    <dgm:cxn modelId="{A0F828A0-D957-4E3F-A637-E00C57942A5C}" type="presParOf" srcId="{90BEA8AE-C1FA-48E3-A8FF-0A5DD7DE2EFD}" destId="{829FD9EA-A08A-475E-B94B-0EB84EE4F13B}" srcOrd="0" destOrd="0" presId="urn:microsoft.com/office/officeart/2008/layout/AlternatingHexagons"/>
    <dgm:cxn modelId="{39FDC126-1EA7-499E-B9D4-1253EE353DB9}" type="presParOf" srcId="{90BEA8AE-C1FA-48E3-A8FF-0A5DD7DE2EFD}" destId="{ADE6D7D5-535F-4AAA-A67A-F9CB3BA44459}" srcOrd="1" destOrd="0" presId="urn:microsoft.com/office/officeart/2008/layout/AlternatingHexagons"/>
    <dgm:cxn modelId="{FF875ECC-C31F-4697-BB5E-9CE6745B4793}" type="presParOf" srcId="{90BEA8AE-C1FA-48E3-A8FF-0A5DD7DE2EFD}" destId="{94EE178D-D751-471A-85A7-78A0BF0BDA69}" srcOrd="2" destOrd="0" presId="urn:microsoft.com/office/officeart/2008/layout/AlternatingHexagons"/>
    <dgm:cxn modelId="{662A8779-032B-476F-98D2-F813BADF5C80}" type="presParOf" srcId="{90BEA8AE-C1FA-48E3-A8FF-0A5DD7DE2EFD}" destId="{CA2FEE07-A242-4827-B360-B4BE83DC3B0F}" srcOrd="3" destOrd="0" presId="urn:microsoft.com/office/officeart/2008/layout/AlternatingHexagons"/>
    <dgm:cxn modelId="{6BDF57F3-856E-40F0-A79A-9622154AC79C}" type="presParOf" srcId="{90BEA8AE-C1FA-48E3-A8FF-0A5DD7DE2EFD}" destId="{28C6C04A-136D-4BEA-974B-2DD8D44D9B20}" srcOrd="4" destOrd="0" presId="urn:microsoft.com/office/officeart/2008/layout/AlternatingHexagons"/>
    <dgm:cxn modelId="{B084F23C-24B4-4D4E-AF60-592E53349BEF}" type="presParOf" srcId="{1E6D4DCA-D8E1-4C99-AFC8-6C56E680D2DD}" destId="{616A073D-5058-422C-83C7-70CA0E3E6C93}" srcOrd="5" destOrd="0" presId="urn:microsoft.com/office/officeart/2008/layout/AlternatingHexagons"/>
    <dgm:cxn modelId="{EA968FB6-FE9C-4870-8C39-7F4BEE977640}" type="presParOf" srcId="{1E6D4DCA-D8E1-4C99-AFC8-6C56E680D2DD}" destId="{F683732C-C7CA-48E5-9869-F52F6F66D1B4}" srcOrd="6" destOrd="0" presId="urn:microsoft.com/office/officeart/2008/layout/AlternatingHexagons"/>
    <dgm:cxn modelId="{21B940BC-626F-4324-97C8-C404BD0347C6}" type="presParOf" srcId="{F683732C-C7CA-48E5-9869-F52F6F66D1B4}" destId="{79381BAE-0A42-46A2-8F1F-207B2119DB1A}" srcOrd="0" destOrd="0" presId="urn:microsoft.com/office/officeart/2008/layout/AlternatingHexagons"/>
    <dgm:cxn modelId="{15C42832-936D-42B4-9B3A-F95218CFF998}" type="presParOf" srcId="{F683732C-C7CA-48E5-9869-F52F6F66D1B4}" destId="{119CF462-ABF0-48F8-9410-B7D9F494233F}" srcOrd="1" destOrd="0" presId="urn:microsoft.com/office/officeart/2008/layout/AlternatingHexagons"/>
    <dgm:cxn modelId="{7B0620A4-83C2-4FCF-A8AA-1216D0FA1C4B}" type="presParOf" srcId="{F683732C-C7CA-48E5-9869-F52F6F66D1B4}" destId="{A05A5414-4102-4851-898C-5D3774537180}" srcOrd="2" destOrd="0" presId="urn:microsoft.com/office/officeart/2008/layout/AlternatingHexagons"/>
    <dgm:cxn modelId="{45097F6E-43F1-4BDA-B3D8-7A4C75218F4A}" type="presParOf" srcId="{F683732C-C7CA-48E5-9869-F52F6F66D1B4}" destId="{0AD22CA2-2422-4ED6-BF4C-396302BC50BE}" srcOrd="3" destOrd="0" presId="urn:microsoft.com/office/officeart/2008/layout/AlternatingHexagons"/>
    <dgm:cxn modelId="{F232649A-ED39-4144-8293-A8BFC7DB88F3}" type="presParOf" srcId="{F683732C-C7CA-48E5-9869-F52F6F66D1B4}" destId="{E19156C3-680A-4434-8205-EC8B0F1DE76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CC63D-F07C-4315-A69F-C804DE3EB75A}">
      <dsp:nvSpPr>
        <dsp:cNvPr id="0" name=""/>
        <dsp:cNvSpPr/>
      </dsp:nvSpPr>
      <dsp:spPr>
        <a:xfrm rot="5400000">
          <a:off x="2250795" y="81958"/>
          <a:ext cx="1225682" cy="1066343"/>
        </a:xfrm>
        <a:prstGeom prst="hexagon">
          <a:avLst>
            <a:gd name="adj" fmla="val 25000"/>
            <a:gd name="vf" fmla="val 11547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JavaScript is currently the most popular language </a:t>
          </a:r>
        </a:p>
      </dsp:txBody>
      <dsp:txXfrm rot="-5400000">
        <a:off x="2496636" y="193291"/>
        <a:ext cx="733999" cy="843678"/>
      </dsp:txXfrm>
    </dsp:sp>
    <dsp:sp modelId="{3CB9BB68-4AB5-4C2C-8200-919F16325FD1}">
      <dsp:nvSpPr>
        <dsp:cNvPr id="0" name=""/>
        <dsp:cNvSpPr/>
      </dsp:nvSpPr>
      <dsp:spPr>
        <a:xfrm>
          <a:off x="3429166" y="247425"/>
          <a:ext cx="1367861" cy="735409"/>
        </a:xfrm>
        <a:prstGeom prst="rect">
          <a:avLst/>
        </a:prstGeom>
        <a:noFill/>
        <a:ln>
          <a:noFill/>
        </a:ln>
        <a:effectLst/>
      </dsp:spPr>
      <dsp:style>
        <a:lnRef idx="0">
          <a:scrgbClr r="0" g="0" b="0"/>
        </a:lnRef>
        <a:fillRef idx="0">
          <a:scrgbClr r="0" g="0" b="0"/>
        </a:fillRef>
        <a:effectRef idx="0">
          <a:scrgbClr r="0" g="0" b="0"/>
        </a:effectRef>
        <a:fontRef idx="minor"/>
      </dsp:style>
    </dsp:sp>
    <dsp:sp modelId="{134207B5-E2AE-4C75-8A46-0A2B7520C646}">
      <dsp:nvSpPr>
        <dsp:cNvPr id="0" name=""/>
        <dsp:cNvSpPr/>
      </dsp:nvSpPr>
      <dsp:spPr>
        <a:xfrm rot="5400000">
          <a:off x="1099144" y="81958"/>
          <a:ext cx="1225682" cy="1066343"/>
        </a:xfrm>
        <a:prstGeom prst="hexagon">
          <a:avLst>
            <a:gd name="adj" fmla="val 25000"/>
            <a:gd name="vf" fmla="val 11547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44985" y="193291"/>
        <a:ext cx="733999" cy="843678"/>
      </dsp:txXfrm>
    </dsp:sp>
    <dsp:sp modelId="{D74CA1F2-7F48-4CBF-BE90-BA2AB1D62E84}">
      <dsp:nvSpPr>
        <dsp:cNvPr id="0" name=""/>
        <dsp:cNvSpPr/>
      </dsp:nvSpPr>
      <dsp:spPr>
        <a:xfrm rot="5400000">
          <a:off x="1672763" y="1122317"/>
          <a:ext cx="1225682" cy="1066343"/>
        </a:xfrm>
        <a:prstGeom prst="hexagon">
          <a:avLst>
            <a:gd name="adj" fmla="val 25000"/>
            <a:gd name="vf" fmla="val 11547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93% of the respondents were Men</a:t>
          </a:r>
        </a:p>
      </dsp:txBody>
      <dsp:txXfrm rot="-5400000">
        <a:off x="1918604" y="1233650"/>
        <a:ext cx="733999" cy="843678"/>
      </dsp:txXfrm>
    </dsp:sp>
    <dsp:sp modelId="{2360C803-9A78-4A88-B323-A4641B7885F6}">
      <dsp:nvSpPr>
        <dsp:cNvPr id="0" name=""/>
        <dsp:cNvSpPr/>
      </dsp:nvSpPr>
      <dsp:spPr>
        <a:xfrm>
          <a:off x="384571" y="1287784"/>
          <a:ext cx="1323736" cy="735409"/>
        </a:xfrm>
        <a:prstGeom prst="rect">
          <a:avLst/>
        </a:prstGeom>
        <a:noFill/>
        <a:ln>
          <a:noFill/>
        </a:ln>
        <a:effectLst/>
      </dsp:spPr>
      <dsp:style>
        <a:lnRef idx="0">
          <a:scrgbClr r="0" g="0" b="0"/>
        </a:lnRef>
        <a:fillRef idx="0">
          <a:scrgbClr r="0" g="0" b="0"/>
        </a:fillRef>
        <a:effectRef idx="0">
          <a:scrgbClr r="0" g="0" b="0"/>
        </a:effectRef>
        <a:fontRef idx="minor"/>
      </dsp:style>
    </dsp:sp>
    <dsp:sp modelId="{9CCFBC14-C5C9-412F-8023-8CFFC5FF591A}">
      <dsp:nvSpPr>
        <dsp:cNvPr id="0" name=""/>
        <dsp:cNvSpPr/>
      </dsp:nvSpPr>
      <dsp:spPr>
        <a:xfrm rot="5400000">
          <a:off x="2824415" y="1122317"/>
          <a:ext cx="1225682" cy="1066343"/>
        </a:xfrm>
        <a:prstGeom prst="hexagon">
          <a:avLst>
            <a:gd name="adj" fmla="val 25000"/>
            <a:gd name="vf" fmla="val 11547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070256" y="1233650"/>
        <a:ext cx="733999" cy="843678"/>
      </dsp:txXfrm>
    </dsp:sp>
    <dsp:sp modelId="{829FD9EA-A08A-475E-B94B-0EB84EE4F13B}">
      <dsp:nvSpPr>
        <dsp:cNvPr id="0" name=""/>
        <dsp:cNvSpPr/>
      </dsp:nvSpPr>
      <dsp:spPr>
        <a:xfrm rot="5400000">
          <a:off x="2250795" y="2162676"/>
          <a:ext cx="1225682" cy="1066343"/>
        </a:xfrm>
        <a:prstGeom prst="hexagon">
          <a:avLst>
            <a:gd name="adj" fmla="val 25000"/>
            <a:gd name="vf" fmla="val 11547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MySQL is currently the most popular database</a:t>
          </a:r>
        </a:p>
      </dsp:txBody>
      <dsp:txXfrm rot="-5400000">
        <a:off x="2496636" y="2274009"/>
        <a:ext cx="733999" cy="843678"/>
      </dsp:txXfrm>
    </dsp:sp>
    <dsp:sp modelId="{ADE6D7D5-535F-4AAA-A67A-F9CB3BA44459}">
      <dsp:nvSpPr>
        <dsp:cNvPr id="0" name=""/>
        <dsp:cNvSpPr/>
      </dsp:nvSpPr>
      <dsp:spPr>
        <a:xfrm>
          <a:off x="3429166" y="2328143"/>
          <a:ext cx="1367861" cy="735409"/>
        </a:xfrm>
        <a:prstGeom prst="rect">
          <a:avLst/>
        </a:prstGeom>
        <a:noFill/>
        <a:ln>
          <a:noFill/>
        </a:ln>
        <a:effectLst/>
      </dsp:spPr>
      <dsp:style>
        <a:lnRef idx="0">
          <a:scrgbClr r="0" g="0" b="0"/>
        </a:lnRef>
        <a:fillRef idx="0">
          <a:scrgbClr r="0" g="0" b="0"/>
        </a:fillRef>
        <a:effectRef idx="0">
          <a:scrgbClr r="0" g="0" b="0"/>
        </a:effectRef>
        <a:fontRef idx="minor"/>
      </dsp:style>
    </dsp:sp>
    <dsp:sp modelId="{28C6C04A-136D-4BEA-974B-2DD8D44D9B20}">
      <dsp:nvSpPr>
        <dsp:cNvPr id="0" name=""/>
        <dsp:cNvSpPr/>
      </dsp:nvSpPr>
      <dsp:spPr>
        <a:xfrm rot="5400000">
          <a:off x="1099144" y="2162676"/>
          <a:ext cx="1225682" cy="1066343"/>
        </a:xfrm>
        <a:prstGeom prst="hexagon">
          <a:avLst>
            <a:gd name="adj" fmla="val 25000"/>
            <a:gd name="vf" fmla="val 11547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44985" y="2274009"/>
        <a:ext cx="733999" cy="843678"/>
      </dsp:txXfrm>
    </dsp:sp>
    <dsp:sp modelId="{79381BAE-0A42-46A2-8F1F-207B2119DB1A}">
      <dsp:nvSpPr>
        <dsp:cNvPr id="0" name=""/>
        <dsp:cNvSpPr/>
      </dsp:nvSpPr>
      <dsp:spPr>
        <a:xfrm rot="5400000">
          <a:off x="1672763" y="3203035"/>
          <a:ext cx="1225682" cy="1066343"/>
        </a:xfrm>
        <a:prstGeom prst="hexagon">
          <a:avLst>
            <a:gd name="adj" fmla="val 25000"/>
            <a:gd name="vf" fmla="val 11547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44% are full stack developers</a:t>
          </a:r>
        </a:p>
      </dsp:txBody>
      <dsp:txXfrm rot="-5400000">
        <a:off x="1918604" y="3314368"/>
        <a:ext cx="733999" cy="843678"/>
      </dsp:txXfrm>
    </dsp:sp>
    <dsp:sp modelId="{119CF462-ABF0-48F8-9410-B7D9F494233F}">
      <dsp:nvSpPr>
        <dsp:cNvPr id="0" name=""/>
        <dsp:cNvSpPr/>
      </dsp:nvSpPr>
      <dsp:spPr>
        <a:xfrm>
          <a:off x="384571" y="3368503"/>
          <a:ext cx="1323736" cy="735409"/>
        </a:xfrm>
        <a:prstGeom prst="rect">
          <a:avLst/>
        </a:prstGeom>
        <a:noFill/>
        <a:ln>
          <a:noFill/>
        </a:ln>
        <a:effectLst/>
      </dsp:spPr>
      <dsp:style>
        <a:lnRef idx="0">
          <a:scrgbClr r="0" g="0" b="0"/>
        </a:lnRef>
        <a:fillRef idx="0">
          <a:scrgbClr r="0" g="0" b="0"/>
        </a:fillRef>
        <a:effectRef idx="0">
          <a:scrgbClr r="0" g="0" b="0"/>
        </a:effectRef>
        <a:fontRef idx="minor"/>
      </dsp:style>
    </dsp:sp>
    <dsp:sp modelId="{E19156C3-680A-4434-8205-EC8B0F1DE76D}">
      <dsp:nvSpPr>
        <dsp:cNvPr id="0" name=""/>
        <dsp:cNvSpPr/>
      </dsp:nvSpPr>
      <dsp:spPr>
        <a:xfrm rot="5400000">
          <a:off x="2824415" y="3203035"/>
          <a:ext cx="1225682" cy="1066343"/>
        </a:xfrm>
        <a:prstGeom prst="hexagon">
          <a:avLst>
            <a:gd name="adj" fmla="val 25000"/>
            <a:gd name="vf" fmla="val 115470"/>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070256" y="3314368"/>
        <a:ext cx="733999" cy="84367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286677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37" Type="http://schemas.openxmlformats.org/officeDocument/2006/relationships/image" Target="../media/image4.JPG"/><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u-gb.dataplatform.cloud.ibm.com/dashboards/917949e8-85b8-4eb2-96ac-8fef2fc7784a/view/5b13c51b1e883dea41bce2e4079d2c0e2f642c0fbbbbd250d2827b4909632397a9694092c8294c09d313056aa2e5465ec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customXml" Target="../ink/ink31.xml"/><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p:txBody>
          <a:bodyPr/>
          <a:lstStyle/>
          <a:p>
            <a:r>
              <a:rPr lang="en-US" dirty="0">
                <a:solidFill>
                  <a:schemeClr val="accent1">
                    <a:lumMod val="50000"/>
                  </a:schemeClr>
                </a:solidFill>
              </a:rPr>
              <a:t>Developer Survey Analysis 2019</a:t>
            </a: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8814216" y="5416305"/>
            <a:ext cx="2599544" cy="700031"/>
          </a:xfrm>
        </p:spPr>
        <p:txBody>
          <a:bodyPr>
            <a:normAutofit fontScale="92500" lnSpcReduction="10000"/>
          </a:bodyPr>
          <a:lstStyle/>
          <a:p>
            <a:pPr marL="0" indent="0" algn="r">
              <a:buNone/>
            </a:pPr>
            <a:r>
              <a:rPr lang="en-US" sz="2000" dirty="0"/>
              <a:t>D Grigaut</a:t>
            </a:r>
          </a:p>
          <a:p>
            <a:pPr marL="0" indent="0" algn="r">
              <a:buNone/>
            </a:pPr>
            <a:r>
              <a:rPr lang="en-US" sz="2000" dirty="0"/>
              <a:t>18th November 2020</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pic>
        <p:nvPicPr>
          <p:cNvPr id="35" name="Content Placeholder 34" descr="Text&#10;&#10;Description automatically generated">
            <a:extLst>
              <a:ext uri="{FF2B5EF4-FFF2-40B4-BE49-F238E27FC236}">
                <a16:creationId xmlns:a16="http://schemas.microsoft.com/office/drawing/2014/main" id="{5F69F814-57AB-4E35-B6BD-7627EF8D7687}"/>
              </a:ext>
            </a:extLst>
          </p:cNvPr>
          <p:cNvPicPr>
            <a:picLocks noGrp="1" noChangeAspect="1"/>
          </p:cNvPicPr>
          <p:nvPr>
            <p:ph sz="half" idx="1"/>
          </p:nvPr>
        </p:nvPicPr>
        <p:blipFill>
          <a:blip r:embed="rId37"/>
          <a:stretch>
            <a:fillRect/>
          </a:stretch>
        </p:blipFill>
        <p:spPr>
          <a:xfrm>
            <a:off x="775128" y="1417925"/>
            <a:ext cx="7919038" cy="4623461"/>
          </a:xfrm>
        </p:spPr>
      </p:pic>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pPr algn="just"/>
            <a:r>
              <a:rPr lang="en-US" sz="2400" dirty="0"/>
              <a:t>The most popular databases currently are MySQL and MS SQL Server.</a:t>
            </a:r>
          </a:p>
          <a:p>
            <a:pPr algn="just"/>
            <a:r>
              <a:rPr lang="en-US" sz="2400" dirty="0"/>
              <a:t>The least popular database in terms of current usage is MongoDB</a:t>
            </a:r>
          </a:p>
          <a:p>
            <a:pPr algn="just"/>
            <a:r>
              <a:rPr lang="en-US" sz="2400" dirty="0"/>
              <a:t>For future preference, the most popular database was identified as PostgreSQL.</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pPr algn="just"/>
            <a:r>
              <a:rPr lang="en-US" sz="2400" dirty="0"/>
              <a:t>Currently the most popular databases use structured data.</a:t>
            </a:r>
          </a:p>
          <a:p>
            <a:pPr algn="just"/>
            <a:r>
              <a:rPr lang="en-US" sz="2400" dirty="0"/>
              <a:t>There is a high demand for future for databases that use unstructured data.</a:t>
            </a:r>
          </a:p>
          <a:p>
            <a:pPr algn="just"/>
            <a:r>
              <a:rPr lang="en-US" sz="2400" dirty="0"/>
              <a:t>This can be seen in the rise in popularity in databases such as MongoDB, Elasticsearch and Redis</a:t>
            </a:r>
            <a:r>
              <a:rPr lang="en-US" sz="2600" dirty="0"/>
              <a:t>. </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hlinkClick r:id="rId2"/>
              </a:rPr>
              <a:t>Please Click to see Dashboard</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cap="all" dirty="0"/>
              <a:t>Current Technology Usage</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843E4E29-2F12-426E-8A21-CCD8F8339589}"/>
              </a:ext>
            </a:extLst>
          </p:cNvPr>
          <p:cNvPicPr>
            <a:picLocks noGrp="1" noChangeAspect="1"/>
          </p:cNvPicPr>
          <p:nvPr>
            <p:ph sz="half" idx="1"/>
          </p:nvPr>
        </p:nvPicPr>
        <p:blipFill>
          <a:blip r:embed="rId3"/>
          <a:stretch>
            <a:fillRect/>
          </a:stretch>
        </p:blipFill>
        <p:spPr>
          <a:xfrm>
            <a:off x="1782098" y="1405210"/>
            <a:ext cx="8512277" cy="4894559"/>
          </a:xfrm>
          <a:noFill/>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10;&#10;Description automatically generated">
            <a:extLst>
              <a:ext uri="{FF2B5EF4-FFF2-40B4-BE49-F238E27FC236}">
                <a16:creationId xmlns:a16="http://schemas.microsoft.com/office/drawing/2014/main" id="{9A139738-87E1-4EFD-8998-AA1804DDB493}"/>
              </a:ext>
            </a:extLst>
          </p:cNvPr>
          <p:cNvPicPr>
            <a:picLocks noGrp="1" noChangeAspect="1"/>
          </p:cNvPicPr>
          <p:nvPr>
            <p:ph idx="1"/>
          </p:nvPr>
        </p:nvPicPr>
        <p:blipFill>
          <a:blip r:embed="rId2"/>
          <a:stretch>
            <a:fillRect/>
          </a:stretch>
        </p:blipFill>
        <p:spPr>
          <a:xfrm>
            <a:off x="1740308" y="1366774"/>
            <a:ext cx="8915667" cy="5037609"/>
          </a:xfr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cap="all" dirty="0"/>
              <a:t>Future Technology Usage</a:t>
            </a:r>
          </a:p>
        </p:txBody>
      </p:sp>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cap="all" dirty="0"/>
              <a:t>Demographic Analysis</a:t>
            </a:r>
          </a:p>
        </p:txBody>
      </p:sp>
      <p:pic>
        <p:nvPicPr>
          <p:cNvPr id="4" name="Picture 3" descr="A picture containing graphical user interface&#10;&#10;Description automatically generated">
            <a:extLst>
              <a:ext uri="{FF2B5EF4-FFF2-40B4-BE49-F238E27FC236}">
                <a16:creationId xmlns:a16="http://schemas.microsoft.com/office/drawing/2014/main" id="{D39CED0F-2FBE-4F19-80AB-B110CD3B522D}"/>
              </a:ext>
            </a:extLst>
          </p:cNvPr>
          <p:cNvPicPr>
            <a:picLocks noChangeAspect="1"/>
          </p:cNvPicPr>
          <p:nvPr/>
        </p:nvPicPr>
        <p:blipFill>
          <a:blip r:embed="rId2"/>
          <a:stretch>
            <a:fillRect/>
          </a:stretch>
        </p:blipFill>
        <p:spPr>
          <a:xfrm>
            <a:off x="1750753" y="1381276"/>
            <a:ext cx="9017863" cy="5082101"/>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838200" y="1463019"/>
            <a:ext cx="10515600" cy="4351338"/>
          </a:xfrm>
        </p:spPr>
        <p:txBody>
          <a:bodyPr/>
          <a:lstStyle/>
          <a:p>
            <a:r>
              <a:rPr lang="en-US" sz="2400" dirty="0"/>
              <a:t>From our demographic analysis, we can see that most of our responders are in the USA and then in India. Surprisingly very few in Europe. Is this the reality or did we not get responses from European developers, given that the survey was in English and in most European countries, English isn’t the primary working language?</a:t>
            </a:r>
          </a:p>
          <a:p>
            <a:r>
              <a:rPr lang="en-US" sz="2400" dirty="0"/>
              <a:t>Given that most of the developers are between 20 and 30 years old, we can, can we conclude that this a field where workers are young? </a:t>
            </a:r>
          </a:p>
          <a:p>
            <a:r>
              <a:rPr lang="en-US" sz="2400" dirty="0"/>
              <a:t>Is there such a big difference in Gender in the field?</a:t>
            </a:r>
          </a:p>
          <a:p>
            <a:r>
              <a:rPr lang="en-US" sz="2400" dirty="0"/>
              <a:t>Do women really spend less hours working and reviewing code than men? Does this explain the difference in pay between the 2 genders?</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1325563"/>
          </a:xfrm>
        </p:spPr>
        <p:txBody>
          <a:bodyPr anchor="ctr">
            <a:normAutofit/>
          </a:bodyPr>
          <a:lstStyle/>
          <a:p>
            <a:r>
              <a:rPr lang="en-US" dirty="0"/>
              <a:t>OVERALL FINDINGS &amp; IMPLICATIONS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5181600" cy="4351338"/>
          </a:xfrm>
        </p:spPr>
        <p:txBody>
          <a:bodyPr>
            <a:normAutofit lnSpcReduction="10000"/>
          </a:bodyPr>
          <a:lstStyle/>
          <a:p>
            <a:pPr marL="0" indent="0" algn="just">
              <a:buNone/>
            </a:pPr>
            <a:r>
              <a:rPr lang="en-US" dirty="0"/>
              <a:t>Implications</a:t>
            </a:r>
          </a:p>
          <a:p>
            <a:pPr algn="just"/>
            <a:r>
              <a:rPr lang="en-US" sz="2400" dirty="0"/>
              <a:t>While JavaScript is the current favorite, Python seems to be rising in popularity as a language developers would like to learn for the future. </a:t>
            </a:r>
          </a:p>
          <a:p>
            <a:pPr algn="just"/>
            <a:r>
              <a:rPr lang="en-US" sz="2400" dirty="0"/>
              <a:t>While 93% of the respondents were men and earn 13% higher annual salary than women, they also contribute to the field in a higher number of hours than women. </a:t>
            </a:r>
          </a:p>
          <a:p>
            <a:pPr algn="just"/>
            <a:r>
              <a:rPr lang="en-US" sz="2400" dirty="0"/>
              <a:t>An in increase in demand for unstructured databases such as MongoDB and Elasticsearch.</a:t>
            </a:r>
          </a:p>
        </p:txBody>
      </p:sp>
      <p:graphicFrame>
        <p:nvGraphicFramePr>
          <p:cNvPr id="8" name="Content Placeholder 2">
            <a:extLst>
              <a:ext uri="{FF2B5EF4-FFF2-40B4-BE49-F238E27FC236}">
                <a16:creationId xmlns:a16="http://schemas.microsoft.com/office/drawing/2014/main" id="{1152CD8A-E02E-4A6A-84D3-7839EDDF44EA}"/>
              </a:ext>
            </a:extLst>
          </p:cNvPr>
          <p:cNvGraphicFramePr>
            <a:graphicFrameLocks noGrp="1"/>
          </p:cNvGraphicFramePr>
          <p:nvPr>
            <p:ph sz="half" idx="1"/>
            <p:extLst>
              <p:ext uri="{D42A27DB-BD31-4B8C-83A1-F6EECF244321}">
                <p14:modId xmlns:p14="http://schemas.microsoft.com/office/powerpoint/2010/main" val="837946118"/>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838200" y="1438440"/>
            <a:ext cx="10515600" cy="4351338"/>
          </a:xfrm>
        </p:spPr>
        <p:txBody>
          <a:bodyPr>
            <a:normAutofit fontScale="92500"/>
          </a:bodyPr>
          <a:lstStyle/>
          <a:p>
            <a:pPr algn="just"/>
            <a:r>
              <a:rPr lang="en-US" dirty="0"/>
              <a:t>JavaScript is the most popular languages amongst developers and required skills for jobs. Python is not far behind and seems to be rising in popularity. </a:t>
            </a:r>
          </a:p>
          <a:p>
            <a:pPr algn="just"/>
            <a:r>
              <a:rPr lang="en-US" dirty="0"/>
              <a:t>There is a strong demand for the future for non relational databases.</a:t>
            </a:r>
          </a:p>
          <a:p>
            <a:pPr algn="just"/>
            <a:r>
              <a:rPr lang="en-US" dirty="0"/>
              <a:t>The developers are between 20 and 30 and for this age group there is a strong positive correlation between age and working hours per week. </a:t>
            </a:r>
          </a:p>
          <a:p>
            <a:pPr algn="just"/>
            <a:r>
              <a:rPr lang="en-US" dirty="0"/>
              <a:t>Women spend less hours working and reviewing code per week and earn less than men. </a:t>
            </a:r>
          </a:p>
          <a:p>
            <a:pPr algn="just"/>
            <a:r>
              <a:rPr lang="en-US" dirty="0"/>
              <a:t>Percentage of women in the field are also significantly lower than men. </a:t>
            </a:r>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838200" y="1873249"/>
            <a:ext cx="6809509" cy="3228838"/>
          </a:xfrm>
        </p:spPr>
        <p:txBody>
          <a:bodyPr>
            <a:normAutofit/>
          </a:bodyPr>
          <a:lstStyle/>
          <a:p>
            <a:r>
              <a:rPr lang="en-US" dirty="0" err="1"/>
              <a:t>Github</a:t>
            </a:r>
            <a:r>
              <a:rPr lang="en-US" dirty="0"/>
              <a:t> job postings</a:t>
            </a:r>
          </a:p>
          <a:p>
            <a:r>
              <a:rPr lang="en-US" dirty="0"/>
              <a:t>Type of developers and level of education.</a:t>
            </a:r>
          </a:p>
          <a:p>
            <a:r>
              <a:rPr lang="en-US" dirty="0"/>
              <a:t>The coding experience</a:t>
            </a:r>
          </a:p>
          <a:p>
            <a:r>
              <a:rPr lang="en-US" dirty="0"/>
              <a:t>What role does age play in this field?</a:t>
            </a:r>
          </a:p>
          <a:p>
            <a:r>
              <a:rPr lang="en-US" dirty="0"/>
              <a:t>Popular languages Vs average salary</a:t>
            </a:r>
          </a:p>
          <a:p>
            <a:r>
              <a:rPr lang="en-US" dirty="0"/>
              <a:t>What role does gender play in this field?</a:t>
            </a:r>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GITHUB JOB POSTINGS</a:t>
            </a:r>
          </a:p>
        </p:txBody>
      </p:sp>
      <p:pic>
        <p:nvPicPr>
          <p:cNvPr id="4" name="Picture 3">
            <a:extLst>
              <a:ext uri="{FF2B5EF4-FFF2-40B4-BE49-F238E27FC236}">
                <a16:creationId xmlns:a16="http://schemas.microsoft.com/office/drawing/2014/main" id="{2D6EB74C-13C1-4F68-B135-6D07B4750F27}"/>
              </a:ext>
            </a:extLst>
          </p:cNvPr>
          <p:cNvPicPr>
            <a:picLocks noChangeAspect="1"/>
          </p:cNvPicPr>
          <p:nvPr/>
        </p:nvPicPr>
        <p:blipFill>
          <a:blip r:embed="rId2"/>
          <a:stretch>
            <a:fillRect/>
          </a:stretch>
        </p:blipFill>
        <p:spPr>
          <a:xfrm>
            <a:off x="725213" y="1619360"/>
            <a:ext cx="5738651" cy="3639167"/>
          </a:xfrm>
          <a:prstGeom prst="rect">
            <a:avLst/>
          </a:prstGeom>
        </p:spPr>
      </p:pic>
      <p:sp>
        <p:nvSpPr>
          <p:cNvPr id="6" name="Content Placeholder 5">
            <a:extLst>
              <a:ext uri="{FF2B5EF4-FFF2-40B4-BE49-F238E27FC236}">
                <a16:creationId xmlns:a16="http://schemas.microsoft.com/office/drawing/2014/main" id="{CEDE2563-7702-46A3-ADBF-D0F96A76C723}"/>
              </a:ext>
            </a:extLst>
          </p:cNvPr>
          <p:cNvSpPr>
            <a:spLocks noGrp="1"/>
          </p:cNvSpPr>
          <p:nvPr>
            <p:ph sz="half" idx="2"/>
          </p:nvPr>
        </p:nvSpPr>
        <p:spPr>
          <a:xfrm>
            <a:off x="6463865" y="1708614"/>
            <a:ext cx="5181600" cy="3624623"/>
          </a:xfrm>
        </p:spPr>
        <p:txBody>
          <a:bodyPr/>
          <a:lstStyle/>
          <a:p>
            <a:pPr marL="0" indent="0">
              <a:buNone/>
            </a:pPr>
            <a:endParaRPr lang="fr-FR" dirty="0"/>
          </a:p>
          <a:p>
            <a:pPr marL="0" indent="0" algn="just">
              <a:buNone/>
            </a:pPr>
            <a:endParaRPr lang="en-GB" dirty="0">
              <a:solidFill>
                <a:srgbClr val="0E659B"/>
              </a:solidFill>
            </a:endParaRPr>
          </a:p>
          <a:p>
            <a:pPr marL="0" indent="0" algn="just">
              <a:buNone/>
            </a:pPr>
            <a:r>
              <a:rPr lang="en-GB" sz="2400" dirty="0"/>
              <a:t>According to </a:t>
            </a:r>
            <a:r>
              <a:rPr lang="en-GB" sz="2400" dirty="0" err="1"/>
              <a:t>Github</a:t>
            </a:r>
            <a:r>
              <a:rPr lang="en-GB" sz="2400" dirty="0"/>
              <a:t> job postings the most sought after skills are</a:t>
            </a:r>
            <a:r>
              <a:rPr lang="en-GB" sz="2400" dirty="0">
                <a:solidFill>
                  <a:srgbClr val="0E659B"/>
                </a:solidFill>
              </a:rPr>
              <a:t> </a:t>
            </a:r>
            <a:r>
              <a:rPr lang="en-GB" dirty="0">
                <a:solidFill>
                  <a:srgbClr val="FF0000"/>
                </a:solidFill>
              </a:rPr>
              <a:t>Java</a:t>
            </a:r>
            <a:r>
              <a:rPr lang="en-GB" dirty="0">
                <a:solidFill>
                  <a:srgbClr val="0E659B"/>
                </a:solidFill>
              </a:rPr>
              <a:t> </a:t>
            </a:r>
            <a:r>
              <a:rPr lang="en-GB" sz="2400" dirty="0"/>
              <a:t>and</a:t>
            </a:r>
            <a:r>
              <a:rPr lang="en-GB" dirty="0">
                <a:solidFill>
                  <a:srgbClr val="0E659B"/>
                </a:solidFill>
              </a:rPr>
              <a:t> </a:t>
            </a:r>
            <a:r>
              <a:rPr lang="en-GB" dirty="0">
                <a:solidFill>
                  <a:srgbClr val="FF0000"/>
                </a:solidFill>
              </a:rPr>
              <a:t>Python</a:t>
            </a:r>
            <a:r>
              <a:rPr lang="en-GB" dirty="0">
                <a:solidFill>
                  <a:srgbClr val="0E659B"/>
                </a:solidFill>
              </a:rPr>
              <a:t>.</a:t>
            </a:r>
          </a:p>
        </p:txBody>
      </p:sp>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4" y="1600775"/>
            <a:ext cx="4728347" cy="4351338"/>
          </a:xfrm>
        </p:spPr>
        <p:txBody>
          <a:bodyPr>
            <a:normAutofit/>
          </a:bodyPr>
          <a:lstStyle/>
          <a:p>
            <a:r>
              <a:rPr lang="en-US" sz="2200" dirty="0">
                <a:solidFill>
                  <a:srgbClr val="0E659B"/>
                </a:solidFill>
              </a:rPr>
              <a:t>Executive Summary</a:t>
            </a:r>
          </a:p>
          <a:p>
            <a:r>
              <a:rPr lang="en-US" sz="2200" dirty="0">
                <a:solidFill>
                  <a:srgbClr val="0E659B"/>
                </a:solidFill>
              </a:rPr>
              <a:t>Introduction</a:t>
            </a:r>
          </a:p>
          <a:p>
            <a:r>
              <a:rPr lang="en-US" sz="2200" dirty="0">
                <a:solidFill>
                  <a:srgbClr val="0E659B"/>
                </a:solidFill>
              </a:rPr>
              <a:t>Methodology</a:t>
            </a:r>
          </a:p>
          <a:p>
            <a:r>
              <a:rPr lang="en-US" sz="2200" dirty="0">
                <a:solidFill>
                  <a:srgbClr val="0E659B"/>
                </a:solidFill>
              </a:rPr>
              <a:t>Results</a:t>
            </a:r>
          </a:p>
          <a:p>
            <a:pPr lvl="1"/>
            <a:r>
              <a:rPr lang="en-US" sz="1800" dirty="0">
                <a:solidFill>
                  <a:srgbClr val="0E659B"/>
                </a:solidFill>
              </a:rPr>
              <a:t>Visualization – Charts</a:t>
            </a:r>
          </a:p>
          <a:p>
            <a:pPr lvl="1"/>
            <a:r>
              <a:rPr lang="en-US" sz="1800" dirty="0">
                <a:solidFill>
                  <a:srgbClr val="0E659B"/>
                </a:solidFill>
              </a:rPr>
              <a:t>Dashboard</a:t>
            </a:r>
          </a:p>
          <a:p>
            <a:r>
              <a:rPr lang="en-US" sz="2200" dirty="0">
                <a:solidFill>
                  <a:srgbClr val="0E659B"/>
                </a:solidFill>
              </a:rPr>
              <a:t>Discussion</a:t>
            </a:r>
          </a:p>
          <a:p>
            <a:pPr lvl="1"/>
            <a:r>
              <a:rPr lang="en-US" sz="1800" dirty="0">
                <a:solidFill>
                  <a:srgbClr val="0E659B"/>
                </a:solidFill>
              </a:rPr>
              <a:t>Findings &amp; Implications</a:t>
            </a:r>
          </a:p>
          <a:p>
            <a:r>
              <a:rPr lang="en-US" sz="2200" dirty="0">
                <a:solidFill>
                  <a:srgbClr val="0E659B"/>
                </a:solidFill>
              </a:rPr>
              <a:t>Conclusion</a:t>
            </a:r>
          </a:p>
          <a:p>
            <a:r>
              <a:rPr lang="en-US" sz="2200" dirty="0">
                <a:solidFill>
                  <a:srgbClr val="0E659B"/>
                </a:solidFill>
              </a:rPr>
              <a:t>Appendix</a:t>
            </a: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80E0B0-B98B-4F9F-B8CF-ACB3FFFD7A0C}"/>
              </a:ext>
            </a:extLst>
          </p:cNvPr>
          <p:cNvPicPr>
            <a:picLocks noGrp="1" noChangeAspect="1"/>
          </p:cNvPicPr>
          <p:nvPr>
            <p:ph sz="half" idx="1"/>
          </p:nvPr>
        </p:nvPicPr>
        <p:blipFill>
          <a:blip r:embed="rId2"/>
          <a:stretch>
            <a:fillRect/>
          </a:stretch>
        </p:blipFill>
        <p:spPr>
          <a:xfrm>
            <a:off x="704776" y="1470581"/>
            <a:ext cx="5437598" cy="2781379"/>
          </a:xfrm>
          <a:prstGeom prst="rect">
            <a:avLst/>
          </a:prstGeom>
        </p:spPr>
      </p:pic>
      <p:sp>
        <p:nvSpPr>
          <p:cNvPr id="2" name="Title 1">
            <a:extLst>
              <a:ext uri="{FF2B5EF4-FFF2-40B4-BE49-F238E27FC236}">
                <a16:creationId xmlns:a16="http://schemas.microsoft.com/office/drawing/2014/main" id="{65F7746B-E02F-4681-A83E-0EA229EDDE45}"/>
              </a:ext>
            </a:extLst>
          </p:cNvPr>
          <p:cNvSpPr>
            <a:spLocks noGrp="1"/>
          </p:cNvSpPr>
          <p:nvPr>
            <p:ph type="title"/>
          </p:nvPr>
        </p:nvSpPr>
        <p:spPr/>
        <p:txBody>
          <a:bodyPr/>
          <a:lstStyle/>
          <a:p>
            <a:r>
              <a:rPr lang="fr-FR" dirty="0"/>
              <a:t>TYPE OF DEVELOPERS AND LEVEL OF EDUCATION</a:t>
            </a:r>
            <a:endParaRPr lang="en-GB" dirty="0"/>
          </a:p>
        </p:txBody>
      </p:sp>
      <p:pic>
        <p:nvPicPr>
          <p:cNvPr id="6" name="Content Placeholder 5">
            <a:extLst>
              <a:ext uri="{FF2B5EF4-FFF2-40B4-BE49-F238E27FC236}">
                <a16:creationId xmlns:a16="http://schemas.microsoft.com/office/drawing/2014/main" id="{F5A1BCC4-AF01-4CED-888C-30BE4F3CCF1F}"/>
              </a:ext>
            </a:extLst>
          </p:cNvPr>
          <p:cNvPicPr>
            <a:picLocks noGrp="1" noChangeAspect="1"/>
          </p:cNvPicPr>
          <p:nvPr>
            <p:ph sz="half" idx="2"/>
          </p:nvPr>
        </p:nvPicPr>
        <p:blipFill>
          <a:blip r:embed="rId3"/>
          <a:stretch>
            <a:fillRect/>
          </a:stretch>
        </p:blipFill>
        <p:spPr>
          <a:xfrm>
            <a:off x="6096000" y="1500665"/>
            <a:ext cx="5257800" cy="2570680"/>
          </a:xfrm>
          <a:prstGeom prst="rect">
            <a:avLst/>
          </a:prstGeom>
        </p:spPr>
      </p:pic>
      <p:sp>
        <p:nvSpPr>
          <p:cNvPr id="8" name="TextBox 7">
            <a:extLst>
              <a:ext uri="{FF2B5EF4-FFF2-40B4-BE49-F238E27FC236}">
                <a16:creationId xmlns:a16="http://schemas.microsoft.com/office/drawing/2014/main" id="{605E6EA4-0166-42F2-8318-44BA61E624F1}"/>
              </a:ext>
            </a:extLst>
          </p:cNvPr>
          <p:cNvSpPr txBox="1"/>
          <p:nvPr/>
        </p:nvSpPr>
        <p:spPr>
          <a:xfrm>
            <a:off x="6487814" y="4950403"/>
            <a:ext cx="4587765" cy="1200329"/>
          </a:xfrm>
          <a:prstGeom prst="rect">
            <a:avLst/>
          </a:prstGeom>
          <a:noFill/>
        </p:spPr>
        <p:txBody>
          <a:bodyPr wrap="square">
            <a:spAutoFit/>
          </a:bodyPr>
          <a:lstStyle/>
          <a:p>
            <a:pPr algn="just"/>
            <a:r>
              <a:rPr lang="fr-FR" sz="2400" dirty="0">
                <a:solidFill>
                  <a:srgbClr val="0070C0"/>
                </a:solidFill>
              </a:rPr>
              <a:t>More </a:t>
            </a:r>
            <a:r>
              <a:rPr lang="fr-FR" sz="2400" dirty="0" err="1">
                <a:solidFill>
                  <a:srgbClr val="0070C0"/>
                </a:solidFill>
              </a:rPr>
              <a:t>than</a:t>
            </a:r>
            <a:r>
              <a:rPr lang="fr-FR" sz="2400" dirty="0">
                <a:solidFill>
                  <a:srgbClr val="0070C0"/>
                </a:solidFill>
              </a:rPr>
              <a:t> </a:t>
            </a:r>
            <a:r>
              <a:rPr lang="fr-FR" sz="2400" dirty="0" err="1">
                <a:solidFill>
                  <a:srgbClr val="0070C0"/>
                </a:solidFill>
              </a:rPr>
              <a:t>half</a:t>
            </a:r>
            <a:r>
              <a:rPr lang="fr-FR" sz="2400" dirty="0">
                <a:solidFill>
                  <a:srgbClr val="0070C0"/>
                </a:solidFill>
              </a:rPr>
              <a:t> (</a:t>
            </a:r>
            <a:r>
              <a:rPr lang="fr-FR" sz="2400" dirty="0">
                <a:solidFill>
                  <a:srgbClr val="FF0000"/>
                </a:solidFill>
              </a:rPr>
              <a:t>54.1</a:t>
            </a:r>
            <a:r>
              <a:rPr lang="fr-FR" sz="2400" dirty="0">
                <a:solidFill>
                  <a:srgbClr val="0070C0"/>
                </a:solidFill>
              </a:rPr>
              <a:t>%) of the </a:t>
            </a:r>
            <a:r>
              <a:rPr lang="fr-FR" sz="2400" dirty="0" err="1">
                <a:solidFill>
                  <a:srgbClr val="0070C0"/>
                </a:solidFill>
              </a:rPr>
              <a:t>respondents</a:t>
            </a:r>
            <a:r>
              <a:rPr lang="fr-FR" sz="2400" dirty="0">
                <a:solidFill>
                  <a:srgbClr val="0070C0"/>
                </a:solidFill>
              </a:rPr>
              <a:t> </a:t>
            </a:r>
            <a:r>
              <a:rPr lang="fr-FR" sz="2400" dirty="0" err="1">
                <a:solidFill>
                  <a:srgbClr val="0070C0"/>
                </a:solidFill>
              </a:rPr>
              <a:t>had</a:t>
            </a:r>
            <a:r>
              <a:rPr lang="fr-FR" sz="2400" dirty="0">
                <a:solidFill>
                  <a:srgbClr val="0070C0"/>
                </a:solidFill>
              </a:rPr>
              <a:t> a </a:t>
            </a:r>
            <a:r>
              <a:rPr lang="fr-FR" sz="2400" dirty="0" err="1">
                <a:solidFill>
                  <a:srgbClr val="FF0000"/>
                </a:solidFill>
              </a:rPr>
              <a:t>Bachelor’s</a:t>
            </a:r>
            <a:r>
              <a:rPr lang="fr-FR" sz="2400" dirty="0">
                <a:solidFill>
                  <a:srgbClr val="FF0000"/>
                </a:solidFill>
              </a:rPr>
              <a:t> </a:t>
            </a:r>
            <a:r>
              <a:rPr lang="fr-FR" sz="2400" dirty="0" err="1">
                <a:solidFill>
                  <a:srgbClr val="FF0000"/>
                </a:solidFill>
              </a:rPr>
              <a:t>degree</a:t>
            </a:r>
            <a:r>
              <a:rPr lang="fr-FR" sz="2400" dirty="0">
                <a:solidFill>
                  <a:schemeClr val="accent1">
                    <a:lumMod val="75000"/>
                  </a:schemeClr>
                </a:solidFill>
              </a:rPr>
              <a:t>. </a:t>
            </a:r>
            <a:endParaRPr lang="en-GB" sz="2400" b="0" i="0" dirty="0">
              <a:solidFill>
                <a:schemeClr val="accent1">
                  <a:lumMod val="75000"/>
                </a:schemeClr>
              </a:solidFill>
              <a:effectLst/>
              <a:latin typeface="Helvetica Neue"/>
            </a:endParaRPr>
          </a:p>
        </p:txBody>
      </p:sp>
      <p:sp>
        <p:nvSpPr>
          <p:cNvPr id="9" name="TextBox 8">
            <a:extLst>
              <a:ext uri="{FF2B5EF4-FFF2-40B4-BE49-F238E27FC236}">
                <a16:creationId xmlns:a16="http://schemas.microsoft.com/office/drawing/2014/main" id="{96FF69B4-39A3-4B4A-B9B6-2E7DEEF689C3}"/>
              </a:ext>
            </a:extLst>
          </p:cNvPr>
          <p:cNvSpPr txBox="1"/>
          <p:nvPr/>
        </p:nvSpPr>
        <p:spPr>
          <a:xfrm>
            <a:off x="1047750" y="4906666"/>
            <a:ext cx="4587765" cy="1200329"/>
          </a:xfrm>
          <a:prstGeom prst="rect">
            <a:avLst/>
          </a:prstGeom>
          <a:noFill/>
        </p:spPr>
        <p:txBody>
          <a:bodyPr wrap="square">
            <a:spAutoFit/>
          </a:bodyPr>
          <a:lstStyle/>
          <a:p>
            <a:pPr algn="just"/>
            <a:r>
              <a:rPr lang="en-US" sz="2400" dirty="0">
                <a:solidFill>
                  <a:srgbClr val="0070C0"/>
                </a:solidFill>
              </a:rPr>
              <a:t>At</a:t>
            </a:r>
            <a:r>
              <a:rPr lang="en-US" sz="2400" dirty="0">
                <a:solidFill>
                  <a:schemeClr val="accent1">
                    <a:lumMod val="75000"/>
                  </a:schemeClr>
                </a:solidFill>
              </a:rPr>
              <a:t> </a:t>
            </a:r>
            <a:r>
              <a:rPr lang="en-US" sz="2400" dirty="0">
                <a:solidFill>
                  <a:srgbClr val="FF0000"/>
                </a:solidFill>
              </a:rPr>
              <a:t>43.7%</a:t>
            </a:r>
            <a:r>
              <a:rPr lang="en-US" sz="2400" dirty="0">
                <a:solidFill>
                  <a:schemeClr val="accent1">
                    <a:lumMod val="75000"/>
                  </a:schemeClr>
                </a:solidFill>
              </a:rPr>
              <a:t> </a:t>
            </a:r>
            <a:r>
              <a:rPr lang="en-US" sz="2400" dirty="0">
                <a:solidFill>
                  <a:srgbClr val="0070C0"/>
                </a:solidFill>
              </a:rPr>
              <a:t>the highest percentage of developers are </a:t>
            </a:r>
            <a:r>
              <a:rPr lang="en-US" sz="2400" dirty="0">
                <a:solidFill>
                  <a:srgbClr val="FF0000"/>
                </a:solidFill>
              </a:rPr>
              <a:t>Full-Stack Developers.</a:t>
            </a:r>
            <a:endParaRPr lang="en-GB" sz="2400" b="0" i="0" dirty="0">
              <a:solidFill>
                <a:srgbClr val="FF0000"/>
              </a:solidFill>
              <a:effectLst/>
              <a:latin typeface="Helvetica Neue"/>
            </a:endParaRPr>
          </a:p>
        </p:txBody>
      </p:sp>
    </p:spTree>
    <p:extLst>
      <p:ext uri="{BB962C8B-B14F-4D97-AF65-F5344CB8AC3E}">
        <p14:creationId xmlns:p14="http://schemas.microsoft.com/office/powerpoint/2010/main" val="312442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6197-7ABD-46E8-8832-54002E022376}"/>
              </a:ext>
            </a:extLst>
          </p:cNvPr>
          <p:cNvSpPr>
            <a:spLocks noGrp="1"/>
          </p:cNvSpPr>
          <p:nvPr>
            <p:ph type="title"/>
          </p:nvPr>
        </p:nvSpPr>
        <p:spPr/>
        <p:txBody>
          <a:bodyPr/>
          <a:lstStyle/>
          <a:p>
            <a:r>
              <a:rPr lang="fr-FR" dirty="0"/>
              <a:t>THE CODING EXPERIENCE</a:t>
            </a:r>
            <a:endParaRPr lang="en-GB" dirty="0"/>
          </a:p>
        </p:txBody>
      </p:sp>
      <p:pic>
        <p:nvPicPr>
          <p:cNvPr id="5" name="Content Placeholder 4">
            <a:extLst>
              <a:ext uri="{FF2B5EF4-FFF2-40B4-BE49-F238E27FC236}">
                <a16:creationId xmlns:a16="http://schemas.microsoft.com/office/drawing/2014/main" id="{18D817BA-2160-4BB8-A873-6B11DDF9161F}"/>
              </a:ext>
            </a:extLst>
          </p:cNvPr>
          <p:cNvPicPr>
            <a:picLocks noGrp="1" noChangeAspect="1"/>
          </p:cNvPicPr>
          <p:nvPr>
            <p:ph sz="half" idx="1"/>
          </p:nvPr>
        </p:nvPicPr>
        <p:blipFill>
          <a:blip r:embed="rId2"/>
          <a:stretch>
            <a:fillRect/>
          </a:stretch>
        </p:blipFill>
        <p:spPr>
          <a:xfrm>
            <a:off x="663389" y="1825625"/>
            <a:ext cx="5181600" cy="3754904"/>
          </a:xfrm>
          <a:prstGeom prst="rect">
            <a:avLst/>
          </a:prstGeom>
        </p:spPr>
      </p:pic>
      <p:sp>
        <p:nvSpPr>
          <p:cNvPr id="4" name="Content Placeholder 3">
            <a:extLst>
              <a:ext uri="{FF2B5EF4-FFF2-40B4-BE49-F238E27FC236}">
                <a16:creationId xmlns:a16="http://schemas.microsoft.com/office/drawing/2014/main" id="{A8255D55-EF7A-4F23-AB1A-5996443A9B0E}"/>
              </a:ext>
            </a:extLst>
          </p:cNvPr>
          <p:cNvSpPr>
            <a:spLocks noGrp="1"/>
          </p:cNvSpPr>
          <p:nvPr>
            <p:ph sz="half" idx="2"/>
          </p:nvPr>
        </p:nvSpPr>
        <p:spPr>
          <a:xfrm>
            <a:off x="6172200" y="2261053"/>
            <a:ext cx="5181600" cy="3283404"/>
          </a:xfrm>
        </p:spPr>
        <p:txBody>
          <a:bodyPr>
            <a:normAutofit/>
          </a:bodyPr>
          <a:lstStyle/>
          <a:p>
            <a:pPr algn="just"/>
            <a:r>
              <a:rPr lang="fr-FR" sz="2400" dirty="0"/>
              <a:t>The </a:t>
            </a:r>
            <a:r>
              <a:rPr lang="fr-FR" sz="2400" dirty="0" err="1"/>
              <a:t>highest</a:t>
            </a:r>
            <a:r>
              <a:rPr lang="fr-FR" sz="2400" dirty="0"/>
              <a:t> percentage for </a:t>
            </a:r>
            <a:r>
              <a:rPr lang="fr-FR" sz="2400" dirty="0" err="1"/>
              <a:t>number</a:t>
            </a:r>
            <a:r>
              <a:rPr lang="fr-FR" sz="2400" dirty="0"/>
              <a:t> of </a:t>
            </a:r>
            <a:r>
              <a:rPr lang="fr-FR" sz="2400" dirty="0" err="1"/>
              <a:t>years</a:t>
            </a:r>
            <a:r>
              <a:rPr lang="fr-FR" sz="2400" dirty="0"/>
              <a:t> of </a:t>
            </a:r>
            <a:r>
              <a:rPr lang="fr-FR" sz="2400" dirty="0" err="1"/>
              <a:t>coding</a:t>
            </a:r>
            <a:r>
              <a:rPr lang="fr-FR" sz="2400" dirty="0"/>
              <a:t> </a:t>
            </a:r>
            <a:r>
              <a:rPr lang="fr-FR" sz="2400" dirty="0" err="1"/>
              <a:t>epxerience</a:t>
            </a:r>
            <a:r>
              <a:rPr lang="fr-FR" sz="2400" dirty="0"/>
              <a:t> </a:t>
            </a:r>
            <a:r>
              <a:rPr lang="fr-FR" sz="2400" dirty="0" err="1"/>
              <a:t>is</a:t>
            </a:r>
            <a:r>
              <a:rPr lang="fr-FR" sz="2400" dirty="0"/>
              <a:t> </a:t>
            </a:r>
            <a:r>
              <a:rPr lang="fr-FR" sz="2400" dirty="0">
                <a:solidFill>
                  <a:srgbClr val="FF0000"/>
                </a:solidFill>
              </a:rPr>
              <a:t>28%  </a:t>
            </a:r>
            <a:r>
              <a:rPr lang="fr-FR" sz="2400" dirty="0"/>
              <a:t>for </a:t>
            </a:r>
            <a:r>
              <a:rPr lang="fr-FR" sz="2400" dirty="0">
                <a:solidFill>
                  <a:srgbClr val="FF0000"/>
                </a:solidFill>
              </a:rPr>
              <a:t>6 </a:t>
            </a:r>
            <a:r>
              <a:rPr lang="fr-FR" sz="2400" dirty="0" err="1">
                <a:solidFill>
                  <a:srgbClr val="FF0000"/>
                </a:solidFill>
              </a:rPr>
              <a:t>years</a:t>
            </a:r>
            <a:r>
              <a:rPr lang="fr-FR" sz="2400" dirty="0">
                <a:solidFill>
                  <a:srgbClr val="FF0000"/>
                </a:solidFill>
              </a:rPr>
              <a:t>.</a:t>
            </a:r>
          </a:p>
          <a:p>
            <a:pPr algn="just"/>
            <a:endParaRPr lang="fr-FR" sz="2400" dirty="0"/>
          </a:p>
          <a:p>
            <a:pPr algn="just"/>
            <a:r>
              <a:rPr lang="fr-FR" sz="2400" dirty="0" err="1"/>
              <a:t>Only</a:t>
            </a:r>
            <a:r>
              <a:rPr lang="fr-FR" sz="2400" dirty="0"/>
              <a:t> </a:t>
            </a:r>
            <a:r>
              <a:rPr lang="fr-FR" sz="2400" dirty="0">
                <a:solidFill>
                  <a:srgbClr val="FF0000"/>
                </a:solidFill>
              </a:rPr>
              <a:t>0.6% </a:t>
            </a:r>
            <a:r>
              <a:rPr lang="fr-FR" sz="2400" dirty="0"/>
              <a:t>of </a:t>
            </a:r>
            <a:r>
              <a:rPr lang="fr-FR" sz="2400" dirty="0" err="1"/>
              <a:t>respondents</a:t>
            </a:r>
            <a:r>
              <a:rPr lang="fr-FR" sz="2400" dirty="0"/>
              <a:t> are </a:t>
            </a:r>
            <a:r>
              <a:rPr lang="fr-FR" sz="2400" dirty="0" err="1"/>
              <a:t>are</a:t>
            </a:r>
            <a:r>
              <a:rPr lang="fr-FR" sz="2400" dirty="0"/>
              <a:t> </a:t>
            </a:r>
            <a:r>
              <a:rPr lang="fr-FR" sz="2400" dirty="0" err="1"/>
              <a:t>beginers</a:t>
            </a:r>
            <a:r>
              <a:rPr lang="fr-FR" sz="2400" dirty="0"/>
              <a:t> </a:t>
            </a:r>
            <a:r>
              <a:rPr lang="fr-FR" sz="2400" dirty="0" err="1"/>
              <a:t>with</a:t>
            </a:r>
            <a:r>
              <a:rPr lang="fr-FR" sz="2400" dirty="0"/>
              <a:t> </a:t>
            </a:r>
            <a:r>
              <a:rPr lang="fr-FR" sz="2400" dirty="0" err="1"/>
              <a:t>less</a:t>
            </a:r>
            <a:r>
              <a:rPr lang="fr-FR" sz="2400" dirty="0"/>
              <a:t> </a:t>
            </a:r>
            <a:r>
              <a:rPr lang="fr-FR" sz="2400" dirty="0" err="1"/>
              <a:t>than</a:t>
            </a:r>
            <a:r>
              <a:rPr lang="fr-FR" sz="2400" dirty="0"/>
              <a:t> </a:t>
            </a:r>
            <a:r>
              <a:rPr lang="fr-FR" sz="2400" dirty="0">
                <a:solidFill>
                  <a:srgbClr val="FF0000"/>
                </a:solidFill>
              </a:rPr>
              <a:t>1 </a:t>
            </a:r>
            <a:r>
              <a:rPr lang="fr-FR" sz="2400" dirty="0" err="1">
                <a:solidFill>
                  <a:srgbClr val="FF0000"/>
                </a:solidFill>
              </a:rPr>
              <a:t>years</a:t>
            </a:r>
            <a:r>
              <a:rPr lang="fr-FR" sz="2400" dirty="0">
                <a:solidFill>
                  <a:srgbClr val="FF0000"/>
                </a:solidFill>
              </a:rPr>
              <a:t> </a:t>
            </a:r>
            <a:r>
              <a:rPr lang="fr-FR" sz="2400" dirty="0" err="1">
                <a:solidFill>
                  <a:srgbClr val="FF0000"/>
                </a:solidFill>
              </a:rPr>
              <a:t>experience</a:t>
            </a:r>
            <a:r>
              <a:rPr lang="fr-FR" sz="2400" dirty="0">
                <a:solidFill>
                  <a:srgbClr val="FF0000"/>
                </a:solidFill>
              </a:rPr>
              <a:t>. </a:t>
            </a:r>
            <a:endParaRPr lang="en-GB" sz="2400" dirty="0">
              <a:solidFill>
                <a:srgbClr val="FF0000"/>
              </a:solidFill>
            </a:endParaRPr>
          </a:p>
        </p:txBody>
      </p:sp>
    </p:spTree>
    <p:extLst>
      <p:ext uri="{BB962C8B-B14F-4D97-AF65-F5344CB8AC3E}">
        <p14:creationId xmlns:p14="http://schemas.microsoft.com/office/powerpoint/2010/main" val="3587105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0B0B-1E87-435C-9BF8-FB332C845F53}"/>
              </a:ext>
            </a:extLst>
          </p:cNvPr>
          <p:cNvSpPr>
            <a:spLocks noGrp="1"/>
          </p:cNvSpPr>
          <p:nvPr>
            <p:ph type="title"/>
          </p:nvPr>
        </p:nvSpPr>
        <p:spPr/>
        <p:txBody>
          <a:bodyPr/>
          <a:lstStyle/>
          <a:p>
            <a:r>
              <a:rPr lang="fr-FR" dirty="0"/>
              <a:t>WHAT ROLE DOES AGE PLAY IN THIS FIELD?</a:t>
            </a:r>
            <a:endParaRPr lang="en-GB" dirty="0"/>
          </a:p>
        </p:txBody>
      </p:sp>
      <p:pic>
        <p:nvPicPr>
          <p:cNvPr id="5" name="Content Placeholder 4">
            <a:extLst>
              <a:ext uri="{FF2B5EF4-FFF2-40B4-BE49-F238E27FC236}">
                <a16:creationId xmlns:a16="http://schemas.microsoft.com/office/drawing/2014/main" id="{773BB927-82C7-4874-8E68-0FD7C368508B}"/>
              </a:ext>
            </a:extLst>
          </p:cNvPr>
          <p:cNvPicPr>
            <a:picLocks noGrp="1" noChangeAspect="1"/>
          </p:cNvPicPr>
          <p:nvPr>
            <p:ph sz="half" idx="1"/>
          </p:nvPr>
        </p:nvPicPr>
        <p:blipFill>
          <a:blip r:embed="rId2"/>
          <a:stretch>
            <a:fillRect/>
          </a:stretch>
        </p:blipFill>
        <p:spPr>
          <a:xfrm>
            <a:off x="353785" y="1402330"/>
            <a:ext cx="3739239" cy="3053824"/>
          </a:xfrm>
          <a:prstGeom prst="rect">
            <a:avLst/>
          </a:prstGeom>
        </p:spPr>
      </p:pic>
      <p:sp>
        <p:nvSpPr>
          <p:cNvPr id="4" name="Content Placeholder 3">
            <a:extLst>
              <a:ext uri="{FF2B5EF4-FFF2-40B4-BE49-F238E27FC236}">
                <a16:creationId xmlns:a16="http://schemas.microsoft.com/office/drawing/2014/main" id="{68B4C7A4-04C5-4871-881E-79351AFFCC2D}"/>
              </a:ext>
            </a:extLst>
          </p:cNvPr>
          <p:cNvSpPr>
            <a:spLocks noGrp="1"/>
          </p:cNvSpPr>
          <p:nvPr>
            <p:ph sz="half" idx="2"/>
          </p:nvPr>
        </p:nvSpPr>
        <p:spPr>
          <a:xfrm>
            <a:off x="671604" y="4659085"/>
            <a:ext cx="3254824" cy="1436916"/>
          </a:xfrm>
        </p:spPr>
        <p:txBody>
          <a:bodyPr>
            <a:normAutofit fontScale="85000" lnSpcReduction="20000"/>
          </a:bodyPr>
          <a:lstStyle/>
          <a:p>
            <a:pPr algn="just"/>
            <a:r>
              <a:rPr lang="fr-FR" dirty="0" err="1"/>
              <a:t>Histogram</a:t>
            </a:r>
            <a:r>
              <a:rPr lang="fr-FR" dirty="0"/>
              <a:t> shows </a:t>
            </a:r>
            <a:r>
              <a:rPr lang="fr-FR" dirty="0" err="1"/>
              <a:t>that</a:t>
            </a:r>
            <a:r>
              <a:rPr lang="fr-FR" dirty="0"/>
              <a:t> the </a:t>
            </a:r>
            <a:r>
              <a:rPr lang="fr-FR" dirty="0" err="1"/>
              <a:t>highest</a:t>
            </a:r>
            <a:r>
              <a:rPr lang="fr-FR" dirty="0"/>
              <a:t> </a:t>
            </a:r>
            <a:r>
              <a:rPr lang="fr-FR" dirty="0" err="1"/>
              <a:t>number</a:t>
            </a:r>
            <a:r>
              <a:rPr lang="fr-FR" dirty="0"/>
              <a:t> of </a:t>
            </a:r>
            <a:r>
              <a:rPr lang="fr-FR" dirty="0" err="1"/>
              <a:t>developers</a:t>
            </a:r>
            <a:r>
              <a:rPr lang="fr-FR" dirty="0"/>
              <a:t> are </a:t>
            </a:r>
            <a:r>
              <a:rPr lang="fr-FR" dirty="0" err="1"/>
              <a:t>between</a:t>
            </a:r>
            <a:r>
              <a:rPr lang="fr-FR" dirty="0"/>
              <a:t> the </a:t>
            </a:r>
            <a:r>
              <a:rPr lang="fr-FR" dirty="0" err="1"/>
              <a:t>age</a:t>
            </a:r>
            <a:r>
              <a:rPr lang="fr-FR" dirty="0"/>
              <a:t> of 20 and 30</a:t>
            </a:r>
            <a:endParaRPr lang="en-GB" dirty="0"/>
          </a:p>
        </p:txBody>
      </p:sp>
      <p:pic>
        <p:nvPicPr>
          <p:cNvPr id="6" name="Picture 5">
            <a:extLst>
              <a:ext uri="{FF2B5EF4-FFF2-40B4-BE49-F238E27FC236}">
                <a16:creationId xmlns:a16="http://schemas.microsoft.com/office/drawing/2014/main" id="{A5D62883-9E56-4DB0-9C20-1D8D8C9FC8F5}"/>
              </a:ext>
            </a:extLst>
          </p:cNvPr>
          <p:cNvPicPr>
            <a:picLocks noChangeAspect="1"/>
          </p:cNvPicPr>
          <p:nvPr/>
        </p:nvPicPr>
        <p:blipFill>
          <a:blip r:embed="rId3"/>
          <a:stretch>
            <a:fillRect/>
          </a:stretch>
        </p:blipFill>
        <p:spPr>
          <a:xfrm>
            <a:off x="4093025" y="1474954"/>
            <a:ext cx="3434991" cy="3125929"/>
          </a:xfrm>
          <a:prstGeom prst="rect">
            <a:avLst/>
          </a:prstGeom>
        </p:spPr>
      </p:pic>
      <p:pic>
        <p:nvPicPr>
          <p:cNvPr id="7" name="Picture 6">
            <a:extLst>
              <a:ext uri="{FF2B5EF4-FFF2-40B4-BE49-F238E27FC236}">
                <a16:creationId xmlns:a16="http://schemas.microsoft.com/office/drawing/2014/main" id="{351633C8-2C8F-498C-9039-0C4690201648}"/>
              </a:ext>
            </a:extLst>
          </p:cNvPr>
          <p:cNvPicPr>
            <a:picLocks noChangeAspect="1"/>
          </p:cNvPicPr>
          <p:nvPr/>
        </p:nvPicPr>
        <p:blipFill>
          <a:blip r:embed="rId4"/>
          <a:stretch>
            <a:fillRect/>
          </a:stretch>
        </p:blipFill>
        <p:spPr>
          <a:xfrm>
            <a:off x="7571287" y="1453182"/>
            <a:ext cx="3748499" cy="3053823"/>
          </a:xfrm>
          <a:prstGeom prst="rect">
            <a:avLst/>
          </a:prstGeom>
        </p:spPr>
      </p:pic>
      <p:sp>
        <p:nvSpPr>
          <p:cNvPr id="10" name="Content Placeholder 3">
            <a:extLst>
              <a:ext uri="{FF2B5EF4-FFF2-40B4-BE49-F238E27FC236}">
                <a16:creationId xmlns:a16="http://schemas.microsoft.com/office/drawing/2014/main" id="{C598B6B2-AD8D-4C9C-9609-CED5C6D17199}"/>
              </a:ext>
            </a:extLst>
          </p:cNvPr>
          <p:cNvSpPr txBox="1">
            <a:spLocks/>
          </p:cNvSpPr>
          <p:nvPr/>
        </p:nvSpPr>
        <p:spPr>
          <a:xfrm>
            <a:off x="4222864" y="4600883"/>
            <a:ext cx="3254824" cy="143691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fr-FR" dirty="0" err="1"/>
              <a:t>Scatterplot</a:t>
            </a:r>
            <a:r>
              <a:rPr lang="fr-FR" dirty="0"/>
              <a:t> shows </a:t>
            </a:r>
            <a:r>
              <a:rPr lang="fr-FR" dirty="0" err="1"/>
              <a:t>that</a:t>
            </a:r>
            <a:r>
              <a:rPr lang="fr-FR" dirty="0"/>
              <a:t> </a:t>
            </a:r>
            <a:r>
              <a:rPr lang="fr-FR" dirty="0" err="1"/>
              <a:t>that</a:t>
            </a:r>
            <a:r>
              <a:rPr lang="fr-FR" dirty="0"/>
              <a:t> </a:t>
            </a:r>
            <a:r>
              <a:rPr lang="fr-FR" dirty="0" err="1"/>
              <a:t>there</a:t>
            </a:r>
            <a:r>
              <a:rPr lang="fr-FR" dirty="0"/>
              <a:t> </a:t>
            </a:r>
            <a:r>
              <a:rPr lang="fr-FR" dirty="0" err="1"/>
              <a:t>is</a:t>
            </a:r>
            <a:r>
              <a:rPr lang="fr-FR" dirty="0"/>
              <a:t> a </a:t>
            </a:r>
            <a:r>
              <a:rPr lang="fr-FR" dirty="0" err="1"/>
              <a:t>strong</a:t>
            </a:r>
            <a:r>
              <a:rPr lang="fr-FR" dirty="0"/>
              <a:t> </a:t>
            </a:r>
            <a:r>
              <a:rPr lang="fr-FR" dirty="0" err="1"/>
              <a:t>correlation</a:t>
            </a:r>
            <a:r>
              <a:rPr lang="fr-FR" dirty="0"/>
              <a:t> </a:t>
            </a:r>
            <a:r>
              <a:rPr lang="fr-FR" dirty="0" err="1"/>
              <a:t>between</a:t>
            </a:r>
            <a:r>
              <a:rPr lang="fr-FR" dirty="0"/>
              <a:t> </a:t>
            </a:r>
            <a:r>
              <a:rPr lang="fr-FR" dirty="0" err="1"/>
              <a:t>age</a:t>
            </a:r>
            <a:r>
              <a:rPr lang="fr-FR" dirty="0"/>
              <a:t> and </a:t>
            </a:r>
            <a:r>
              <a:rPr lang="fr-FR" dirty="0" err="1"/>
              <a:t>number</a:t>
            </a:r>
            <a:r>
              <a:rPr lang="fr-FR" dirty="0"/>
              <a:t> of </a:t>
            </a:r>
            <a:r>
              <a:rPr lang="fr-FR" dirty="0" err="1"/>
              <a:t>working</a:t>
            </a:r>
            <a:r>
              <a:rPr lang="fr-FR" dirty="0"/>
              <a:t> </a:t>
            </a:r>
            <a:r>
              <a:rPr lang="fr-FR" dirty="0" err="1"/>
              <a:t>hours</a:t>
            </a:r>
            <a:r>
              <a:rPr lang="fr-FR" dirty="0"/>
              <a:t>. </a:t>
            </a:r>
            <a:endParaRPr lang="en-GB" dirty="0"/>
          </a:p>
        </p:txBody>
      </p:sp>
      <p:sp>
        <p:nvSpPr>
          <p:cNvPr id="11" name="Content Placeholder 3">
            <a:extLst>
              <a:ext uri="{FF2B5EF4-FFF2-40B4-BE49-F238E27FC236}">
                <a16:creationId xmlns:a16="http://schemas.microsoft.com/office/drawing/2014/main" id="{325ABADF-09E6-4692-A05B-A4948BBD0675}"/>
              </a:ext>
            </a:extLst>
          </p:cNvPr>
          <p:cNvSpPr txBox="1">
            <a:spLocks/>
          </p:cNvSpPr>
          <p:nvPr/>
        </p:nvSpPr>
        <p:spPr>
          <a:xfrm>
            <a:off x="7900343" y="4554503"/>
            <a:ext cx="3254824" cy="143691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fr-FR" dirty="0" err="1"/>
              <a:t>Heatmap</a:t>
            </a:r>
            <a:r>
              <a:rPr lang="fr-FR" dirty="0"/>
              <a:t> </a:t>
            </a:r>
            <a:r>
              <a:rPr lang="fr-FR" dirty="0" err="1"/>
              <a:t>confirms</a:t>
            </a:r>
            <a:r>
              <a:rPr lang="fr-FR" dirty="0"/>
              <a:t> </a:t>
            </a:r>
            <a:r>
              <a:rPr lang="fr-FR" dirty="0" err="1"/>
              <a:t>that</a:t>
            </a:r>
            <a:r>
              <a:rPr lang="fr-FR" dirty="0"/>
              <a:t> </a:t>
            </a:r>
            <a:r>
              <a:rPr lang="fr-FR" dirty="0" err="1"/>
              <a:t>there</a:t>
            </a:r>
            <a:r>
              <a:rPr lang="fr-FR" dirty="0"/>
              <a:t> </a:t>
            </a:r>
            <a:r>
              <a:rPr lang="fr-FR" dirty="0" err="1"/>
              <a:t>is</a:t>
            </a:r>
            <a:r>
              <a:rPr lang="fr-FR" dirty="0"/>
              <a:t> a  </a:t>
            </a:r>
            <a:r>
              <a:rPr lang="fr-FR" dirty="0" err="1"/>
              <a:t>strong</a:t>
            </a:r>
            <a:r>
              <a:rPr lang="fr-FR" dirty="0"/>
              <a:t> </a:t>
            </a:r>
            <a:r>
              <a:rPr lang="fr-FR" dirty="0" err="1"/>
              <a:t>correlation</a:t>
            </a:r>
            <a:r>
              <a:rPr lang="fr-FR" dirty="0"/>
              <a:t> </a:t>
            </a:r>
            <a:r>
              <a:rPr lang="fr-FR" dirty="0" err="1"/>
              <a:t>between</a:t>
            </a:r>
            <a:r>
              <a:rPr lang="fr-FR" dirty="0"/>
              <a:t> </a:t>
            </a:r>
            <a:r>
              <a:rPr lang="fr-FR" dirty="0" err="1"/>
              <a:t>age</a:t>
            </a:r>
            <a:r>
              <a:rPr lang="fr-FR" dirty="0"/>
              <a:t> and </a:t>
            </a:r>
            <a:r>
              <a:rPr lang="fr-FR" dirty="0" err="1"/>
              <a:t>working</a:t>
            </a:r>
            <a:r>
              <a:rPr lang="fr-FR" dirty="0"/>
              <a:t> </a:t>
            </a:r>
            <a:r>
              <a:rPr lang="fr-FR" dirty="0" err="1"/>
              <a:t>hours</a:t>
            </a:r>
            <a:r>
              <a:rPr lang="fr-FR" dirty="0"/>
              <a:t> and </a:t>
            </a:r>
            <a:r>
              <a:rPr lang="fr-FR" dirty="0" err="1"/>
              <a:t>also</a:t>
            </a:r>
            <a:r>
              <a:rPr lang="fr-FR" dirty="0"/>
              <a:t> </a:t>
            </a:r>
            <a:r>
              <a:rPr lang="fr-FR" dirty="0" err="1"/>
              <a:t>annual</a:t>
            </a:r>
            <a:r>
              <a:rPr lang="fr-FR" dirty="0"/>
              <a:t> </a:t>
            </a:r>
            <a:r>
              <a:rPr lang="fr-FR" dirty="0" err="1"/>
              <a:t>salary</a:t>
            </a:r>
            <a:r>
              <a:rPr lang="fr-FR" dirty="0"/>
              <a:t>.</a:t>
            </a:r>
            <a:endParaRPr lang="en-GB" dirty="0"/>
          </a:p>
        </p:txBody>
      </p:sp>
    </p:spTree>
    <p:extLst>
      <p:ext uri="{BB962C8B-B14F-4D97-AF65-F5344CB8AC3E}">
        <p14:creationId xmlns:p14="http://schemas.microsoft.com/office/powerpoint/2010/main" val="282452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D45F-0C34-4A8A-AA9F-01DA81DEC874}"/>
              </a:ext>
            </a:extLst>
          </p:cNvPr>
          <p:cNvSpPr>
            <a:spLocks noGrp="1"/>
          </p:cNvSpPr>
          <p:nvPr>
            <p:ph type="title"/>
          </p:nvPr>
        </p:nvSpPr>
        <p:spPr/>
        <p:txBody>
          <a:bodyPr/>
          <a:lstStyle/>
          <a:p>
            <a:r>
              <a:rPr lang="fr-FR" dirty="0"/>
              <a:t>WHAT ROLE DOES GENDER PLAY IN THIS FIELD?</a:t>
            </a:r>
            <a:endParaRPr lang="en-GB" dirty="0"/>
          </a:p>
        </p:txBody>
      </p:sp>
      <p:pic>
        <p:nvPicPr>
          <p:cNvPr id="6" name="Content Placeholder 5" descr="Chart, box and whisker chart&#10;&#10;Description automatically generated">
            <a:extLst>
              <a:ext uri="{FF2B5EF4-FFF2-40B4-BE49-F238E27FC236}">
                <a16:creationId xmlns:a16="http://schemas.microsoft.com/office/drawing/2014/main" id="{2E769E01-5DF2-4D0D-B906-B009E1507CAE}"/>
              </a:ext>
            </a:extLst>
          </p:cNvPr>
          <p:cNvPicPr>
            <a:picLocks noGrp="1" noChangeAspect="1"/>
          </p:cNvPicPr>
          <p:nvPr>
            <p:ph sz="half" idx="1"/>
          </p:nvPr>
        </p:nvPicPr>
        <p:blipFill>
          <a:blip r:embed="rId2"/>
          <a:stretch>
            <a:fillRect/>
          </a:stretch>
        </p:blipFill>
        <p:spPr>
          <a:xfrm>
            <a:off x="476767" y="1414556"/>
            <a:ext cx="5554222" cy="3409522"/>
          </a:xfrm>
        </p:spPr>
      </p:pic>
      <p:sp>
        <p:nvSpPr>
          <p:cNvPr id="4" name="Content Placeholder 3">
            <a:extLst>
              <a:ext uri="{FF2B5EF4-FFF2-40B4-BE49-F238E27FC236}">
                <a16:creationId xmlns:a16="http://schemas.microsoft.com/office/drawing/2014/main" id="{8A7A676B-B1A2-4E89-875E-3E91323DED6D}"/>
              </a:ext>
            </a:extLst>
          </p:cNvPr>
          <p:cNvSpPr>
            <a:spLocks noGrp="1"/>
          </p:cNvSpPr>
          <p:nvPr>
            <p:ph sz="half" idx="2"/>
          </p:nvPr>
        </p:nvSpPr>
        <p:spPr>
          <a:xfrm>
            <a:off x="745436" y="4906248"/>
            <a:ext cx="5181600" cy="1325564"/>
          </a:xfrm>
        </p:spPr>
        <p:txBody>
          <a:bodyPr>
            <a:normAutofit/>
          </a:bodyPr>
          <a:lstStyle/>
          <a:p>
            <a:pPr algn="just"/>
            <a:r>
              <a:rPr lang="fr-FR" sz="2400" dirty="0" err="1"/>
              <a:t>Average</a:t>
            </a:r>
            <a:r>
              <a:rPr lang="fr-FR" sz="2400" dirty="0"/>
              <a:t> </a:t>
            </a:r>
            <a:r>
              <a:rPr lang="fr-FR" sz="2400" dirty="0" err="1"/>
              <a:t>Annual</a:t>
            </a:r>
            <a:r>
              <a:rPr lang="fr-FR" sz="2400" dirty="0"/>
              <a:t> Salary for men in the </a:t>
            </a:r>
            <a:r>
              <a:rPr lang="fr-FR" sz="2400" dirty="0" err="1"/>
              <a:t>field</a:t>
            </a:r>
            <a:r>
              <a:rPr lang="fr-FR" sz="2400" dirty="0"/>
              <a:t> </a:t>
            </a:r>
            <a:r>
              <a:rPr lang="fr-FR" sz="2400" dirty="0" err="1"/>
              <a:t>is</a:t>
            </a:r>
            <a:r>
              <a:rPr lang="fr-FR" sz="2400" dirty="0"/>
              <a:t> </a:t>
            </a:r>
            <a:r>
              <a:rPr lang="fr-FR" sz="2400" dirty="0">
                <a:solidFill>
                  <a:srgbClr val="FF0000"/>
                </a:solidFill>
              </a:rPr>
              <a:t>13%</a:t>
            </a:r>
            <a:r>
              <a:rPr lang="fr-FR" sz="2400" dirty="0"/>
              <a:t> </a:t>
            </a:r>
            <a:r>
              <a:rPr lang="fr-FR" sz="2400" dirty="0" err="1"/>
              <a:t>higher</a:t>
            </a:r>
            <a:r>
              <a:rPr lang="fr-FR" sz="2400" dirty="0"/>
              <a:t> </a:t>
            </a:r>
            <a:r>
              <a:rPr lang="fr-FR" sz="2400" dirty="0" err="1"/>
              <a:t>than</a:t>
            </a:r>
            <a:r>
              <a:rPr lang="fr-FR" sz="2400" dirty="0"/>
              <a:t> </a:t>
            </a:r>
            <a:r>
              <a:rPr lang="fr-FR" sz="2400" dirty="0" err="1"/>
              <a:t>that</a:t>
            </a:r>
            <a:r>
              <a:rPr lang="fr-FR" sz="2400" dirty="0"/>
              <a:t> of </a:t>
            </a:r>
            <a:r>
              <a:rPr lang="fr-FR" sz="2400" dirty="0" err="1"/>
              <a:t>women</a:t>
            </a:r>
            <a:r>
              <a:rPr lang="fr-FR" sz="2400" dirty="0"/>
              <a:t>.</a:t>
            </a:r>
            <a:endParaRPr lang="en-GB" sz="2400" dirty="0"/>
          </a:p>
        </p:txBody>
      </p:sp>
      <p:pic>
        <p:nvPicPr>
          <p:cNvPr id="5" name="Picture 4">
            <a:extLst>
              <a:ext uri="{FF2B5EF4-FFF2-40B4-BE49-F238E27FC236}">
                <a16:creationId xmlns:a16="http://schemas.microsoft.com/office/drawing/2014/main" id="{D9066381-369E-4FEF-8FA4-A31430027BBB}"/>
              </a:ext>
            </a:extLst>
          </p:cNvPr>
          <p:cNvPicPr>
            <a:picLocks noChangeAspect="1"/>
          </p:cNvPicPr>
          <p:nvPr/>
        </p:nvPicPr>
        <p:blipFill>
          <a:blip r:embed="rId3"/>
          <a:stretch>
            <a:fillRect/>
          </a:stretch>
        </p:blipFill>
        <p:spPr>
          <a:xfrm>
            <a:off x="6095999" y="1401304"/>
            <a:ext cx="5191125" cy="3543300"/>
          </a:xfrm>
          <a:prstGeom prst="rect">
            <a:avLst/>
          </a:prstGeom>
        </p:spPr>
      </p:pic>
      <p:sp>
        <p:nvSpPr>
          <p:cNvPr id="7" name="Content Placeholder 3">
            <a:extLst>
              <a:ext uri="{FF2B5EF4-FFF2-40B4-BE49-F238E27FC236}">
                <a16:creationId xmlns:a16="http://schemas.microsoft.com/office/drawing/2014/main" id="{302992E8-3881-481F-9306-1707E7EDE8FF}"/>
              </a:ext>
            </a:extLst>
          </p:cNvPr>
          <p:cNvSpPr txBox="1">
            <a:spLocks/>
          </p:cNvSpPr>
          <p:nvPr/>
        </p:nvSpPr>
        <p:spPr>
          <a:xfrm>
            <a:off x="6119192" y="4892996"/>
            <a:ext cx="5181600" cy="13255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fr-FR" sz="2400" dirty="0" err="1"/>
              <a:t>According</a:t>
            </a:r>
            <a:r>
              <a:rPr lang="fr-FR" sz="2400" dirty="0"/>
              <a:t> to </a:t>
            </a:r>
            <a:r>
              <a:rPr lang="fr-FR" sz="2400" dirty="0" err="1"/>
              <a:t>this</a:t>
            </a:r>
            <a:r>
              <a:rPr lang="fr-FR" sz="2400" dirty="0"/>
              <a:t> Bubble chart, </a:t>
            </a:r>
            <a:r>
              <a:rPr lang="fr-FR" sz="2400" dirty="0" err="1"/>
              <a:t>women</a:t>
            </a:r>
            <a:r>
              <a:rPr lang="fr-FR" sz="2400" dirty="0"/>
              <a:t> </a:t>
            </a:r>
            <a:r>
              <a:rPr lang="fr-FR" sz="2400" dirty="0" err="1"/>
              <a:t>spend</a:t>
            </a:r>
            <a:r>
              <a:rPr lang="fr-FR" sz="2400" dirty="0"/>
              <a:t> far </a:t>
            </a:r>
            <a:r>
              <a:rPr lang="fr-FR" sz="2400" dirty="0" err="1"/>
              <a:t>less</a:t>
            </a:r>
            <a:r>
              <a:rPr lang="fr-FR" sz="2400" dirty="0"/>
              <a:t> </a:t>
            </a:r>
            <a:r>
              <a:rPr lang="fr-FR" sz="2400" dirty="0" err="1"/>
              <a:t>hours</a:t>
            </a:r>
            <a:r>
              <a:rPr lang="fr-FR" sz="2400" dirty="0"/>
              <a:t> </a:t>
            </a:r>
            <a:r>
              <a:rPr lang="fr-FR" sz="2400" dirty="0" err="1"/>
              <a:t>working</a:t>
            </a:r>
            <a:r>
              <a:rPr lang="fr-FR" sz="2400" dirty="0"/>
              <a:t> or </a:t>
            </a:r>
            <a:r>
              <a:rPr lang="fr-FR" sz="2400" dirty="0" err="1"/>
              <a:t>reviewing</a:t>
            </a:r>
            <a:r>
              <a:rPr lang="fr-FR" sz="2400" dirty="0"/>
              <a:t> code. </a:t>
            </a:r>
            <a:r>
              <a:rPr lang="fr-FR" sz="2400" dirty="0" err="1"/>
              <a:t>Maybe</a:t>
            </a:r>
            <a:r>
              <a:rPr lang="fr-FR" sz="2400" dirty="0"/>
              <a:t> </a:t>
            </a:r>
            <a:r>
              <a:rPr lang="fr-FR" sz="2400" dirty="0" err="1"/>
              <a:t>that</a:t>
            </a:r>
            <a:r>
              <a:rPr lang="fr-FR" sz="2400" dirty="0"/>
              <a:t> </a:t>
            </a:r>
            <a:r>
              <a:rPr lang="fr-FR" sz="2400" dirty="0" err="1"/>
              <a:t>explains</a:t>
            </a:r>
            <a:r>
              <a:rPr lang="fr-FR" sz="2400" dirty="0"/>
              <a:t> the </a:t>
            </a:r>
            <a:r>
              <a:rPr lang="fr-FR" sz="2400" dirty="0" err="1"/>
              <a:t>difference</a:t>
            </a:r>
            <a:r>
              <a:rPr lang="fr-FR" sz="2400" dirty="0"/>
              <a:t> </a:t>
            </a:r>
            <a:r>
              <a:rPr lang="fr-FR" sz="2400" dirty="0" err="1"/>
              <a:t>is</a:t>
            </a:r>
            <a:r>
              <a:rPr lang="fr-FR" sz="2400" dirty="0"/>
              <a:t> </a:t>
            </a:r>
            <a:r>
              <a:rPr lang="fr-FR" sz="2400" dirty="0" err="1"/>
              <a:t>salary</a:t>
            </a:r>
            <a:r>
              <a:rPr lang="fr-FR" sz="2400" dirty="0"/>
              <a:t>?</a:t>
            </a:r>
            <a:endParaRPr lang="en-GB" sz="2400" dirty="0"/>
          </a:p>
        </p:txBody>
      </p:sp>
    </p:spTree>
    <p:extLst>
      <p:ext uri="{BB962C8B-B14F-4D97-AF65-F5344CB8AC3E}">
        <p14:creationId xmlns:p14="http://schemas.microsoft.com/office/powerpoint/2010/main" val="247766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POPULAR LANGUAGES Vs AVERAGE SALARY</a:t>
            </a:r>
          </a:p>
        </p:txBody>
      </p:sp>
      <p:pic>
        <p:nvPicPr>
          <p:cNvPr id="7" name="Picture 6" descr="Chart, bar chart&#10;&#10;Description automatically generated">
            <a:extLst>
              <a:ext uri="{FF2B5EF4-FFF2-40B4-BE49-F238E27FC236}">
                <a16:creationId xmlns:a16="http://schemas.microsoft.com/office/drawing/2014/main" id="{4BA3F7A7-0C38-4BCD-86D0-507800B4099A}"/>
              </a:ext>
            </a:extLst>
          </p:cNvPr>
          <p:cNvPicPr>
            <a:picLocks noChangeAspect="1"/>
          </p:cNvPicPr>
          <p:nvPr/>
        </p:nvPicPr>
        <p:blipFill>
          <a:blip r:embed="rId2"/>
          <a:stretch>
            <a:fillRect/>
          </a:stretch>
        </p:blipFill>
        <p:spPr>
          <a:xfrm>
            <a:off x="552450" y="2019332"/>
            <a:ext cx="5181600" cy="3963924"/>
          </a:xfrm>
          <a:prstGeom prst="rect">
            <a:avLst/>
          </a:prstGeom>
          <a:noFill/>
        </p:spPr>
      </p:pic>
      <p:sp>
        <p:nvSpPr>
          <p:cNvPr id="12" name="Content Placeholder 3">
            <a:extLst>
              <a:ext uri="{FF2B5EF4-FFF2-40B4-BE49-F238E27FC236}">
                <a16:creationId xmlns:a16="http://schemas.microsoft.com/office/drawing/2014/main" id="{0EF076C2-17A7-4412-872D-0996CCD4D131}"/>
              </a:ext>
            </a:extLst>
          </p:cNvPr>
          <p:cNvSpPr>
            <a:spLocks noGrp="1"/>
          </p:cNvSpPr>
          <p:nvPr>
            <p:ph sz="half" idx="2"/>
          </p:nvPr>
        </p:nvSpPr>
        <p:spPr>
          <a:xfrm>
            <a:off x="6172200" y="1825625"/>
            <a:ext cx="5181600" cy="4351338"/>
          </a:xfrm>
        </p:spPr>
        <p:txBody>
          <a:bodyPr>
            <a:normAutofit/>
          </a:bodyPr>
          <a:lstStyle/>
          <a:p>
            <a:pPr algn="just"/>
            <a:r>
              <a:rPr lang="en-US" sz="2400" dirty="0"/>
              <a:t>The highest paid programing languages are </a:t>
            </a:r>
            <a:r>
              <a:rPr lang="en-US" sz="2400" dirty="0">
                <a:solidFill>
                  <a:srgbClr val="FF0000"/>
                </a:solidFill>
              </a:rPr>
              <a:t>Swift</a:t>
            </a:r>
            <a:r>
              <a:rPr lang="en-US" sz="2400" dirty="0"/>
              <a:t> and </a:t>
            </a:r>
            <a:r>
              <a:rPr lang="en-US" sz="2400" dirty="0">
                <a:solidFill>
                  <a:srgbClr val="FF0000"/>
                </a:solidFill>
              </a:rPr>
              <a:t>Python</a:t>
            </a:r>
            <a:r>
              <a:rPr lang="en-US" sz="2400" dirty="0"/>
              <a:t> where the programmers earn $</a:t>
            </a:r>
            <a:r>
              <a:rPr lang="en-GB" sz="2400" b="0" i="0" dirty="0">
                <a:solidFill>
                  <a:srgbClr val="FF0000"/>
                </a:solidFill>
                <a:effectLst/>
                <a:latin typeface="Helvetica Neue"/>
              </a:rPr>
              <a:t>130,801</a:t>
            </a:r>
            <a:r>
              <a:rPr lang="en-US" sz="2400" dirty="0"/>
              <a:t> &amp; $</a:t>
            </a:r>
            <a:r>
              <a:rPr lang="en-GB" sz="2400" b="0" i="0" dirty="0">
                <a:solidFill>
                  <a:srgbClr val="FF0000"/>
                </a:solidFill>
                <a:effectLst/>
                <a:latin typeface="Helvetica Neue"/>
              </a:rPr>
              <a:t>114,383</a:t>
            </a:r>
            <a:r>
              <a:rPr lang="en-GB" sz="2400" b="0" i="0" dirty="0">
                <a:effectLst/>
                <a:latin typeface="Helvetica Neue"/>
              </a:rPr>
              <a:t> respectively.</a:t>
            </a:r>
          </a:p>
          <a:p>
            <a:pPr algn="just"/>
            <a:endParaRPr lang="en-GB" sz="2400" dirty="0">
              <a:latin typeface="Helvetica Neue"/>
            </a:endParaRPr>
          </a:p>
          <a:p>
            <a:pPr algn="just"/>
            <a:r>
              <a:rPr lang="en-US" sz="2400" dirty="0"/>
              <a:t>The least paid programing languages are </a:t>
            </a:r>
            <a:r>
              <a:rPr lang="en-US" sz="2400" dirty="0">
                <a:solidFill>
                  <a:srgbClr val="FF0000"/>
                </a:solidFill>
              </a:rPr>
              <a:t>SQL</a:t>
            </a:r>
            <a:r>
              <a:rPr lang="en-US" sz="2400" dirty="0"/>
              <a:t> and PHP where the programmers earn $</a:t>
            </a:r>
            <a:r>
              <a:rPr lang="en-GB" sz="2400" b="0" i="0" dirty="0">
                <a:solidFill>
                  <a:srgbClr val="FF0000"/>
                </a:solidFill>
                <a:effectLst/>
                <a:latin typeface="Helvetica Neue"/>
              </a:rPr>
              <a:t>84,793</a:t>
            </a:r>
            <a:r>
              <a:rPr lang="en-US" sz="2400" dirty="0"/>
              <a:t> &amp; $</a:t>
            </a:r>
            <a:r>
              <a:rPr lang="en-GB" sz="2400" b="0" i="0" dirty="0">
                <a:solidFill>
                  <a:srgbClr val="FF0000"/>
                </a:solidFill>
                <a:effectLst/>
                <a:latin typeface="Helvetica Neue"/>
              </a:rPr>
              <a:t>84,727</a:t>
            </a:r>
            <a:r>
              <a:rPr lang="en-GB" sz="2400" b="0" i="0" dirty="0">
                <a:effectLst/>
                <a:latin typeface="Helvetica Neue"/>
              </a:rPr>
              <a:t> respectively.</a:t>
            </a:r>
            <a:endParaRPr lang="en-US" sz="2400" dirty="0"/>
          </a:p>
          <a:p>
            <a:pPr algn="just"/>
            <a:endParaRPr lang="en-US" sz="2400" dirty="0">
              <a:solidFill>
                <a:schemeClr val="accent1">
                  <a:lumMod val="75000"/>
                </a:schemeClr>
              </a:solidFill>
            </a:endParaRPr>
          </a:p>
        </p:txBody>
      </p:sp>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33927" y="1825625"/>
            <a:ext cx="10619874" cy="3647128"/>
          </a:xfrm>
        </p:spPr>
        <p:txBody>
          <a:bodyPr>
            <a:normAutofit/>
          </a:bodyPr>
          <a:lstStyle/>
          <a:p>
            <a:r>
              <a:rPr lang="en-US" sz="2200" dirty="0"/>
              <a:t>JavaScript comes in top position as the current langue used and as the desired language to learn.</a:t>
            </a:r>
          </a:p>
          <a:p>
            <a:r>
              <a:rPr lang="en-US" sz="2200" dirty="0"/>
              <a:t>MySQL comes in top position as the most popular database currently used. </a:t>
            </a:r>
          </a:p>
          <a:p>
            <a:pPr lvl="1"/>
            <a:r>
              <a:rPr lang="en-US" sz="1800" dirty="0"/>
              <a:t>MongoDB that’s is in 5</a:t>
            </a:r>
            <a:r>
              <a:rPr lang="en-US" sz="1800" baseline="30000" dirty="0"/>
              <a:t>th</a:t>
            </a:r>
            <a:r>
              <a:rPr lang="en-US" sz="1800" dirty="0"/>
              <a:t> currently used DB position takes the 2</a:t>
            </a:r>
            <a:r>
              <a:rPr lang="en-US" sz="1800" baseline="30000" dirty="0"/>
              <a:t>nd</a:t>
            </a:r>
            <a:r>
              <a:rPr lang="en-US" sz="1800" dirty="0"/>
              <a:t> position as the DB desired to learn.</a:t>
            </a:r>
          </a:p>
          <a:p>
            <a:r>
              <a:rPr lang="en-US" sz="2200" dirty="0"/>
              <a:t>93% of the developers who responded to the survey are men.</a:t>
            </a:r>
          </a:p>
          <a:p>
            <a:r>
              <a:rPr lang="en-US" sz="2200" dirty="0"/>
              <a:t>Most developers who responded to the survey are between age 20 and 30.</a:t>
            </a:r>
          </a:p>
          <a:p>
            <a:r>
              <a:rPr lang="en-US" sz="2200" dirty="0"/>
              <a:t>Most of the respondents are from the USA</a:t>
            </a: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770021" y="1494550"/>
            <a:ext cx="1058377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400" dirty="0"/>
              <a:t>A report with information targeted at those who are currently working in the field or who would like to join the field of developers. </a:t>
            </a:r>
          </a:p>
          <a:p>
            <a:pPr algn="just"/>
            <a:r>
              <a:rPr lang="en-US" sz="2400" dirty="0"/>
              <a:t>An insight to current and future trends in the field. </a:t>
            </a:r>
          </a:p>
          <a:p>
            <a:pPr algn="just"/>
            <a:r>
              <a:rPr lang="en-US" sz="2400" dirty="0"/>
              <a:t>Comparison of programming languages that are currently used and responders would like to learn for the futures.</a:t>
            </a:r>
          </a:p>
          <a:p>
            <a:pPr algn="just"/>
            <a:r>
              <a:rPr lang="en-US" sz="2400" dirty="0"/>
              <a:t>Comparison of databases that are currently used and responders would like to learn for the futures.</a:t>
            </a:r>
          </a:p>
          <a:p>
            <a:pPr algn="just"/>
            <a:r>
              <a:rPr lang="en-US" sz="2400" dirty="0"/>
              <a:t>The Role of Gender amongst developers. Is there a correlation between gender and working hours? What does the average salary look like for the 2 groups?</a:t>
            </a:r>
          </a:p>
          <a:p>
            <a:pPr algn="just"/>
            <a:r>
              <a:rPr lang="en-US" sz="2400" dirty="0"/>
              <a:t>Looking at the role age plays in the field. Is there a correlation between age and working hours? What about the pay?</a:t>
            </a:r>
          </a:p>
          <a:p>
            <a:pPr algn="just"/>
            <a:r>
              <a:rPr lang="en-US" sz="2400" dirty="0"/>
              <a:t>Where do most developers come from?</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782053" y="1825625"/>
            <a:ext cx="10571747" cy="4056560"/>
          </a:xfrm>
        </p:spPr>
        <p:txBody>
          <a:bodyPr>
            <a:normAutofit/>
          </a:bodyPr>
          <a:lstStyle/>
          <a:p>
            <a:pPr algn="just"/>
            <a:r>
              <a:rPr lang="en-US" sz="2200" dirty="0"/>
              <a:t>We used </a:t>
            </a:r>
            <a:r>
              <a:rPr lang="en-US" sz="2200" dirty="0" err="1"/>
              <a:t>Stackoverflow’s</a:t>
            </a:r>
            <a:r>
              <a:rPr lang="en-US" sz="2200" dirty="0"/>
              <a:t> developer’s survey open data for our analysis. </a:t>
            </a:r>
          </a:p>
          <a:p>
            <a:pPr algn="just"/>
            <a:r>
              <a:rPr lang="en-US" sz="2200" dirty="0"/>
              <a:t>The data set contained 11552 responses. After cleaning and removing duplicates, we had 11398 responses that we used for our analysis. </a:t>
            </a:r>
          </a:p>
          <a:p>
            <a:pPr algn="just"/>
            <a:r>
              <a:rPr lang="en-US" sz="2200" dirty="0"/>
              <a:t>We had responders from 135 different countries.</a:t>
            </a:r>
          </a:p>
          <a:p>
            <a:pPr algn="just"/>
            <a:r>
              <a:rPr lang="en-US" sz="2200" dirty="0"/>
              <a:t>We cleaned the age field, with the assumption that the retirement age is 65 in most countries and kept responses that were below 65. </a:t>
            </a:r>
          </a:p>
          <a:p>
            <a:pPr algn="just"/>
            <a:r>
              <a:rPr lang="en-US" sz="2200" dirty="0"/>
              <a:t>We used the IQR to detect the outlier fences to cleaned the work hours per week field. </a:t>
            </a:r>
          </a:p>
          <a:p>
            <a:pPr algn="just"/>
            <a:r>
              <a:rPr lang="en-US" sz="2200" dirty="0"/>
              <a:t>We saw that there we many different options given for the gender field but filtered the field to keep the responses: Man and Women. </a:t>
            </a:r>
          </a:p>
          <a:p>
            <a:pPr algn="just"/>
            <a:r>
              <a:rPr lang="en-US" sz="2200" dirty="0"/>
              <a:t>We used EDA to get visuals and more insight to our data.</a:t>
            </a:r>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Content Placeholder 2">
            <a:extLst>
              <a:ext uri="{FF2B5EF4-FFF2-40B4-BE49-F238E27FC236}">
                <a16:creationId xmlns:a16="http://schemas.microsoft.com/office/drawing/2014/main" id="{064D508C-C808-47BD-9E28-454EEE800542}"/>
              </a:ext>
            </a:extLst>
          </p:cNvPr>
          <p:cNvSpPr txBox="1">
            <a:spLocks/>
          </p:cNvSpPr>
          <p:nvPr/>
        </p:nvSpPr>
        <p:spPr>
          <a:xfrm>
            <a:off x="782053" y="1416187"/>
            <a:ext cx="10571747" cy="4760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000" dirty="0"/>
              <a:t>26% of our responders identified JavaScript as the most popular language today and 25% identified it as a language that they would like to learn for the future. </a:t>
            </a:r>
          </a:p>
          <a:p>
            <a:pPr algn="just"/>
            <a:r>
              <a:rPr lang="en-US" sz="2000" dirty="0">
                <a:latin typeface="IBM Plex Mono Text" panose="020B0509050203000203"/>
              </a:rPr>
              <a:t>The highest paid programing languages are Swift and Python where the programmers earn $</a:t>
            </a:r>
            <a:r>
              <a:rPr lang="en-GB" sz="2000" b="0" i="0" dirty="0">
                <a:effectLst/>
                <a:latin typeface="IBM Plex Mono Text" panose="020B0509050203000203"/>
              </a:rPr>
              <a:t>130,801</a:t>
            </a:r>
            <a:r>
              <a:rPr lang="en-US" sz="2000" dirty="0">
                <a:latin typeface="IBM Plex Mono Text" panose="020B0509050203000203"/>
              </a:rPr>
              <a:t> &amp; $</a:t>
            </a:r>
            <a:r>
              <a:rPr lang="en-GB" sz="2000" b="0" i="0" dirty="0">
                <a:effectLst/>
                <a:latin typeface="IBM Plex Mono Text" panose="020B0509050203000203"/>
              </a:rPr>
              <a:t>114,383 respectively.</a:t>
            </a:r>
            <a:endParaRPr lang="en-US" sz="2000" dirty="0"/>
          </a:p>
          <a:p>
            <a:pPr algn="just"/>
            <a:r>
              <a:rPr lang="en-US" sz="2000" dirty="0"/>
              <a:t>At 27%, MySQL is currently the most popular database. 24% responded that they would like to learn PostgreSQL in the future. At 20%, MongoDB was identified as a database that respondents would like to learn in the futures. MongoDB’s current popularity is at only 15%</a:t>
            </a:r>
          </a:p>
          <a:p>
            <a:pPr algn="just"/>
            <a:r>
              <a:rPr lang="en-US" sz="2000" dirty="0"/>
              <a:t>Most of our responders are male (93%) and most common age group is between age 20 and 30. We also saw that men’s average annual salary is 13% higher than that of women. The number of hours spent working or reviewing code is also significantly lower amongst women than in men. Strong correlation between age and number of hours working or reviewing code. </a:t>
            </a:r>
          </a:p>
          <a:p>
            <a:pPr algn="just"/>
            <a:r>
              <a:rPr lang="en-US" sz="2000" dirty="0"/>
              <a:t>43.7% of the responders identified themselves as full stack developers and 54% of hold a Bachelor’s degree.</a:t>
            </a:r>
          </a:p>
          <a:p>
            <a:pPr algn="just"/>
            <a:r>
              <a:rPr lang="fr-FR" sz="2000" dirty="0"/>
              <a:t>The </a:t>
            </a:r>
            <a:r>
              <a:rPr lang="fr-FR" sz="2000" dirty="0" err="1"/>
              <a:t>highest</a:t>
            </a:r>
            <a:r>
              <a:rPr lang="fr-FR" sz="2000" dirty="0"/>
              <a:t> percentage for </a:t>
            </a:r>
            <a:r>
              <a:rPr lang="fr-FR" sz="2000" dirty="0" err="1"/>
              <a:t>number</a:t>
            </a:r>
            <a:r>
              <a:rPr lang="fr-FR" sz="2000" dirty="0"/>
              <a:t> of </a:t>
            </a:r>
            <a:r>
              <a:rPr lang="fr-FR" sz="2000" dirty="0" err="1"/>
              <a:t>years</a:t>
            </a:r>
            <a:r>
              <a:rPr lang="fr-FR" sz="2000" dirty="0"/>
              <a:t> of </a:t>
            </a:r>
            <a:r>
              <a:rPr lang="fr-FR" sz="2000" dirty="0" err="1"/>
              <a:t>coding</a:t>
            </a:r>
            <a:r>
              <a:rPr lang="fr-FR" sz="2000" dirty="0"/>
              <a:t> </a:t>
            </a:r>
            <a:r>
              <a:rPr lang="fr-FR" sz="2000" dirty="0" err="1"/>
              <a:t>epxerience</a:t>
            </a:r>
            <a:r>
              <a:rPr lang="fr-FR" sz="2000" dirty="0"/>
              <a:t> </a:t>
            </a:r>
            <a:r>
              <a:rPr lang="fr-FR" sz="2000" dirty="0" err="1"/>
              <a:t>is</a:t>
            </a:r>
            <a:r>
              <a:rPr lang="fr-FR" sz="2000" dirty="0"/>
              <a:t> 28%  for 6 </a:t>
            </a:r>
            <a:r>
              <a:rPr lang="fr-FR" sz="2000" dirty="0" err="1"/>
              <a:t>years</a:t>
            </a:r>
            <a:r>
              <a:rPr lang="fr-FR" sz="2000" dirty="0"/>
              <a:t>.</a:t>
            </a:r>
          </a:p>
          <a:p>
            <a:pPr algn="just"/>
            <a:endParaRPr lang="en-US" sz="2000" dirty="0"/>
          </a:p>
          <a:p>
            <a:pPr marL="0" indent="0" algn="just">
              <a:buNone/>
            </a:pPr>
            <a:endParaRPr lang="en-US" sz="2200" dirty="0"/>
          </a:p>
          <a:p>
            <a:pPr marL="0" indent="0" algn="just">
              <a:buNone/>
            </a:pPr>
            <a:endParaRPr lang="en-US" sz="2200" dirty="0"/>
          </a:p>
          <a:p>
            <a:pPr algn="just"/>
            <a:endParaRPr lang="en-US" sz="22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591738" y="188277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786349" y="1798483"/>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descr="Chart, bar chart&#10;&#10;Description automatically generated">
            <a:extLst>
              <a:ext uri="{FF2B5EF4-FFF2-40B4-BE49-F238E27FC236}">
                <a16:creationId xmlns:a16="http://schemas.microsoft.com/office/drawing/2014/main" id="{277B3915-5B22-4368-B3C3-BCC264233AA1}"/>
              </a:ext>
            </a:extLst>
          </p:cNvPr>
          <p:cNvPicPr>
            <a:picLocks noChangeAspect="1"/>
          </p:cNvPicPr>
          <p:nvPr/>
        </p:nvPicPr>
        <p:blipFill>
          <a:blip r:embed="rId2"/>
          <a:stretch>
            <a:fillRect/>
          </a:stretch>
        </p:blipFill>
        <p:spPr>
          <a:xfrm>
            <a:off x="192986" y="2441864"/>
            <a:ext cx="5715000" cy="3057525"/>
          </a:xfrm>
          <a:prstGeom prst="rect">
            <a:avLst/>
          </a:prstGeom>
        </p:spPr>
      </p:pic>
      <p:pic>
        <p:nvPicPr>
          <p:cNvPr id="14" name="Picture 13" descr="Chart, bar chart&#10;&#10;Description automatically generated">
            <a:extLst>
              <a:ext uri="{FF2B5EF4-FFF2-40B4-BE49-F238E27FC236}">
                <a16:creationId xmlns:a16="http://schemas.microsoft.com/office/drawing/2014/main" id="{0EEB9F21-E8EC-4D02-B761-AAFD76BE067A}"/>
              </a:ext>
            </a:extLst>
          </p:cNvPr>
          <p:cNvPicPr>
            <a:picLocks noChangeAspect="1"/>
          </p:cNvPicPr>
          <p:nvPr/>
        </p:nvPicPr>
        <p:blipFill>
          <a:blip r:embed="rId3"/>
          <a:stretch>
            <a:fillRect/>
          </a:stretch>
        </p:blipFill>
        <p:spPr>
          <a:xfrm>
            <a:off x="5805573" y="2327564"/>
            <a:ext cx="5800725" cy="331470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pPr algn="just"/>
            <a:r>
              <a:rPr lang="en-US" sz="2400" dirty="0"/>
              <a:t>JavaScript the most popular language currently. </a:t>
            </a:r>
          </a:p>
          <a:p>
            <a:pPr algn="just"/>
            <a:r>
              <a:rPr lang="en-US" sz="2400" dirty="0"/>
              <a:t>JavaScript is also the most popular language that respondents would like to learn in the future.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pPr algn="just"/>
            <a:r>
              <a:rPr lang="en-US" sz="2400" dirty="0"/>
              <a:t>Looking at the 2 bar graphs for the top 5 most popular languages JavaScript, HTML, Python, SQL are in high demand for now and for the future.</a:t>
            </a:r>
          </a:p>
          <a:p>
            <a:pPr algn="just"/>
            <a:r>
              <a:rPr lang="en-US" sz="2400" dirty="0"/>
              <a:t>Python seems to have the highest rise in demand as the language respondents would like to learn for the future.</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descr="Chart, bar chart&#10;&#10;Description automatically generated">
            <a:extLst>
              <a:ext uri="{FF2B5EF4-FFF2-40B4-BE49-F238E27FC236}">
                <a16:creationId xmlns:a16="http://schemas.microsoft.com/office/drawing/2014/main" id="{EFAD65E9-F131-461D-9627-9AB4F10FCBEE}"/>
              </a:ext>
            </a:extLst>
          </p:cNvPr>
          <p:cNvPicPr>
            <a:picLocks noChangeAspect="1"/>
          </p:cNvPicPr>
          <p:nvPr/>
        </p:nvPicPr>
        <p:blipFill>
          <a:blip r:embed="rId2"/>
          <a:stretch>
            <a:fillRect/>
          </a:stretch>
        </p:blipFill>
        <p:spPr>
          <a:xfrm>
            <a:off x="152400" y="2376054"/>
            <a:ext cx="5772150" cy="3248025"/>
          </a:xfrm>
          <a:prstGeom prst="rect">
            <a:avLst/>
          </a:prstGeom>
        </p:spPr>
      </p:pic>
      <p:pic>
        <p:nvPicPr>
          <p:cNvPr id="12" name="Picture 11" descr="Chart, bar chart&#10;&#10;Description automatically generated">
            <a:extLst>
              <a:ext uri="{FF2B5EF4-FFF2-40B4-BE49-F238E27FC236}">
                <a16:creationId xmlns:a16="http://schemas.microsoft.com/office/drawing/2014/main" id="{74C805E9-0E46-48E5-8405-EA951F0848A2}"/>
              </a:ext>
            </a:extLst>
          </p:cNvPr>
          <p:cNvPicPr>
            <a:picLocks noChangeAspect="1"/>
          </p:cNvPicPr>
          <p:nvPr/>
        </p:nvPicPr>
        <p:blipFill>
          <a:blip r:embed="rId3"/>
          <a:stretch>
            <a:fillRect/>
          </a:stretch>
        </p:blipFill>
        <p:spPr>
          <a:xfrm>
            <a:off x="5927321" y="2424544"/>
            <a:ext cx="5676900" cy="3190875"/>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155be751-a274-42e8-93fb-f39d3b9bccc8"/>
    <ds:schemaRef ds:uri="http://purl.org/dc/elements/1.1/"/>
    <ds:schemaRef ds:uri="http://schemas.microsoft.com/office/2006/metadata/properties"/>
    <ds:schemaRef ds:uri="f80a141d-92ca-4d3d-9308-f7e7b1d44ce8"/>
    <ds:schemaRef ds:uri="http://www.w3.org/XML/1998/namespace"/>
    <ds:schemaRef ds:uri="http://purl.org/dc/term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315</TotalTime>
  <Words>1394</Words>
  <Application>Microsoft Office PowerPoint</Application>
  <PresentationFormat>Widescreen</PresentationFormat>
  <Paragraphs>130</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Helv</vt:lpstr>
      <vt:lpstr>Helvetica Neue</vt:lpstr>
      <vt:lpstr>IBM Plex Mono SemiBold</vt:lpstr>
      <vt:lpstr>IBM Plex Mono Text</vt:lpstr>
      <vt:lpstr>IBM Plex Sans Text</vt:lpstr>
      <vt:lpstr>SLIDE_TEMPLATE_skill_network</vt:lpstr>
      <vt:lpstr>Developer Survey Analysis 2019</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Usage</vt:lpstr>
      <vt:lpstr>Demographic Analysis</vt:lpstr>
      <vt:lpstr>DISCUSSION</vt:lpstr>
      <vt:lpstr>OVERALL FINDINGS &amp; IMPLICATIONS</vt:lpstr>
      <vt:lpstr>CONCLUSION</vt:lpstr>
      <vt:lpstr>APPENDIX</vt:lpstr>
      <vt:lpstr>GITHUB JOB POSTINGS</vt:lpstr>
      <vt:lpstr>TYPE OF DEVELOPERS AND LEVEL OF EDUCATION</vt:lpstr>
      <vt:lpstr>THE CODING EXPERIENCE</vt:lpstr>
      <vt:lpstr>WHAT ROLE DOES AGE PLAY IN THIS FIELD?</vt:lpstr>
      <vt:lpstr>WHAT ROLE DOES GENDER PLAY IN THIS FIELD?</vt:lpstr>
      <vt:lpstr>POPULAR LANGUAGES Vs AVERAGE SALARY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B. G.</dc:creator>
  <cp:lastModifiedBy>B. G.</cp:lastModifiedBy>
  <cp:revision>42</cp:revision>
  <dcterms:created xsi:type="dcterms:W3CDTF">2020-11-18T16:34:32Z</dcterms:created>
  <dcterms:modified xsi:type="dcterms:W3CDTF">2020-11-19T11:25:01Z</dcterms:modified>
</cp:coreProperties>
</file>