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5" r:id="rId8"/>
    <p:sldId id="264" r:id="rId9"/>
    <p:sldId id="268" r:id="rId10"/>
    <p:sldId id="267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EEA"/>
    <a:srgbClr val="CBCBCB"/>
    <a:srgbClr val="366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0A4F-7BCF-7688-C675-35F9120B2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FA8CF-2792-7608-4259-4208BE036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F618F-AAE8-0A8B-1DC6-6DE74A57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E60B-D47B-47DF-96C7-E35D93CBF973}" type="datetimeFigureOut">
              <a:rPr lang="id-ID" smtClean="0"/>
              <a:t>09/02/2023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8D6C0-33C5-ABE0-BE9D-07879C9F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C3296-8932-3F00-F0D9-EE088E07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9837-39CA-4F04-8C1C-ABCE7B6BD9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347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C6D3-27CA-EDF4-B317-9124DC60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334CB-ED27-8D18-7E6C-FAD415A8A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89DF6-289A-E9AC-862C-8E782A9C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E60B-D47B-47DF-96C7-E35D93CBF973}" type="datetimeFigureOut">
              <a:rPr lang="id-ID" smtClean="0"/>
              <a:t>09/02/2023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E7E2-FEB1-1A97-442D-3C88C514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CCAC6-C433-C6F2-3553-2D3F17DE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9837-39CA-4F04-8C1C-ABCE7B6BD9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727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B3E13-1359-EA69-96D9-276FA6222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7520C-2AE2-5E63-7147-0C18E1806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9B7A-5CFA-9640-CCAF-65445067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E60B-D47B-47DF-96C7-E35D93CBF973}" type="datetimeFigureOut">
              <a:rPr lang="id-ID" smtClean="0"/>
              <a:t>09/02/2023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FD70E-9B1E-3ED0-DF2B-259729A6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006BE-CC60-F357-8954-ABB9E063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9837-39CA-4F04-8C1C-ABCE7B6BD9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689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B608-2C0D-0BC0-1516-361615F3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DD21-C2E8-EA1C-9BDB-E336AADA6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078FF-2A33-93C8-526E-E183E112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E60B-D47B-47DF-96C7-E35D93CBF973}" type="datetimeFigureOut">
              <a:rPr lang="id-ID" smtClean="0"/>
              <a:t>09/02/2023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CF4F0-538C-016C-1485-E88F431B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DEDB4-4C0E-FAF1-0E2E-50A1DCBC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9837-39CA-4F04-8C1C-ABCE7B6BD9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065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00A1-97A8-47D3-1196-32E78766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F9768-5B04-BA7C-1966-FB71368F6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4632-B4EB-ED3C-0CB1-95A97987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E60B-D47B-47DF-96C7-E35D93CBF973}" type="datetimeFigureOut">
              <a:rPr lang="id-ID" smtClean="0"/>
              <a:t>09/02/2023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C5A1F-B8DA-07EA-BD26-3B561CAB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8005A-B7FE-1393-A4DF-6EAB9319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9837-39CA-4F04-8C1C-ABCE7B6BD9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31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4077-92D3-D9A6-3797-CBC47919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CDB2-3F34-65D8-8FC4-2D08733C8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396B1-5E26-C2C2-8D0B-6454517AE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432EA-F128-D0A9-CE42-5B1A5AA6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E60B-D47B-47DF-96C7-E35D93CBF973}" type="datetimeFigureOut">
              <a:rPr lang="id-ID" smtClean="0"/>
              <a:t>09/02/2023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38C4B-57D1-1BF8-DDBE-8A69CD56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1CA0-D015-B651-D2CB-DB8140A7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9837-39CA-4F04-8C1C-ABCE7B6BD9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776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2B38-8844-604A-3392-5D21E0D3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771-1DB2-E1F7-B273-E18052AAA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1C362-54AD-4AA8-E645-05A6853F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76692-3065-F2F1-79BC-94F73D302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C0E62-9F24-B78E-C611-6426F787A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590B7-5443-ACBB-70DE-E8D2AB3D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E60B-D47B-47DF-96C7-E35D93CBF973}" type="datetimeFigureOut">
              <a:rPr lang="id-ID" smtClean="0"/>
              <a:t>09/02/2023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215A5-56E5-2F5A-EA60-293FC9E2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3F403-11EB-16D9-49AA-7DFB7458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9837-39CA-4F04-8C1C-ABCE7B6BD9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92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5A78-5B81-DC4B-8EF3-20BF4BC4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C6D2D-7264-218D-2A10-5FB903CE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E60B-D47B-47DF-96C7-E35D93CBF973}" type="datetimeFigureOut">
              <a:rPr lang="id-ID" smtClean="0"/>
              <a:t>09/02/2023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E737D-A247-AA66-717A-1C03D5EC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BDA5A-D523-E55D-02FD-11FDF2B1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9837-39CA-4F04-8C1C-ABCE7B6BD9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517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4F4F9-35D3-9A51-58D7-EE6DF3F7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E60B-D47B-47DF-96C7-E35D93CBF973}" type="datetimeFigureOut">
              <a:rPr lang="id-ID" smtClean="0"/>
              <a:t>09/02/2023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F82B8-8774-01AE-6BE6-530615A5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64A51-D3C3-05F1-AA41-C9004E7D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9837-39CA-4F04-8C1C-ABCE7B6BD9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086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3085-A761-EA22-583A-58D4C656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5B05-1EC9-FCFA-28D0-3C3C78823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BCD97-A5E0-A3B7-09FC-E1D3B4365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BB4D9-33CE-1A3F-58C6-58F621F6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E60B-D47B-47DF-96C7-E35D93CBF973}" type="datetimeFigureOut">
              <a:rPr lang="id-ID" smtClean="0"/>
              <a:t>09/02/2023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31B25-6764-A447-1608-F3C32497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57005-7C9D-2267-2D7F-08DCA8D9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9837-39CA-4F04-8C1C-ABCE7B6BD9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180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3213-E1DE-2E09-7FD6-3720C2AA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0535D-0DAF-2E8A-D78E-F469DEE4B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C8B29-76D0-485D-A074-E546FE2EE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6DACD-EF52-9B63-E7BC-48C9E455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E60B-D47B-47DF-96C7-E35D93CBF973}" type="datetimeFigureOut">
              <a:rPr lang="id-ID" smtClean="0"/>
              <a:t>09/02/2023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F5E01-F44B-3DD9-0469-73F758DA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B7E1B-8A0D-E26D-CB4D-5F202CC7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9837-39CA-4F04-8C1C-ABCE7B6BD9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541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85E39-89E0-7191-540A-9E91604E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FB305-AFA8-CD83-6AFD-952A6420C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B6398-65F0-0E41-536B-0D7183FF5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E60B-D47B-47DF-96C7-E35D93CBF973}" type="datetimeFigureOut">
              <a:rPr lang="id-ID" smtClean="0"/>
              <a:t>09/02/2023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9AC1A-1DB4-FB36-AD09-D84B2B2CB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7015-F75C-6A14-A0BE-EF4E8C805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E9837-39CA-4F04-8C1C-ABCE7B6BD9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63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ikaha/HOME-CREDIT-SCORECARD-MODEL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4A4E814-75BB-EFC1-A090-22390D248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47449"/>
            <a:ext cx="3074711" cy="394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C99C41-1BF2-C4B0-C3EA-3275A62AA004}"/>
              </a:ext>
            </a:extLst>
          </p:cNvPr>
          <p:cNvSpPr txBox="1"/>
          <p:nvPr/>
        </p:nvSpPr>
        <p:spPr>
          <a:xfrm>
            <a:off x="3233530" y="1775792"/>
            <a:ext cx="44129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rgbClr val="366B9D"/>
                </a:solidFill>
                <a:latin typeface="Montserrat SemiBold" panose="00000700000000000000" pitchFamily="2" charset="0"/>
              </a:rPr>
              <a:t>HOME CREDIT SCORECARD</a:t>
            </a:r>
          </a:p>
          <a:p>
            <a:r>
              <a:rPr lang="id-ID" sz="4400" dirty="0">
                <a:solidFill>
                  <a:srgbClr val="366B9D"/>
                </a:solidFill>
                <a:latin typeface="Montserrat SemiBold" panose="00000700000000000000" pitchFamily="2" charset="0"/>
              </a:rPr>
              <a:t>MODEL</a:t>
            </a:r>
            <a:endParaRPr lang="id-ID" sz="4400" dirty="0">
              <a:solidFill>
                <a:srgbClr val="366B9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C09FC-C18D-D4FE-131F-0AF7B89566C9}"/>
              </a:ext>
            </a:extLst>
          </p:cNvPr>
          <p:cNvSpPr txBox="1"/>
          <p:nvPr/>
        </p:nvSpPr>
        <p:spPr>
          <a:xfrm>
            <a:off x="3286538" y="3857243"/>
            <a:ext cx="6096000" cy="835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id-ID" dirty="0">
                <a:latin typeface="Montserrat Light" panose="00000400000000000000" pitchFamily="2" charset="0"/>
              </a:rPr>
              <a:t>Virtual Internship Program Rakamin Academy</a:t>
            </a:r>
            <a:endParaRPr lang="id-ID" sz="1800" dirty="0">
              <a:latin typeface="Montserrat Light" panose="000004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id-ID" sz="1600" dirty="0">
                <a:latin typeface="Montserrat Light" panose="00000400000000000000" pitchFamily="2" charset="0"/>
              </a:rPr>
              <a:t>By : Dhika Haryuna Aziiz</a:t>
            </a:r>
          </a:p>
        </p:txBody>
      </p:sp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496AB893-F996-DE3E-1547-60EE6777C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407" y="293053"/>
            <a:ext cx="1257830" cy="437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E0EC65-B1AF-A566-E53C-37DE7A39A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5411" y="92766"/>
            <a:ext cx="1430815" cy="8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93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EA0F-A93B-2A28-5D60-EAA5DC35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d-ID" sz="7200" dirty="0">
                <a:solidFill>
                  <a:srgbClr val="366B9D"/>
                </a:solidFill>
                <a:latin typeface="Montserrat SemiBold" panose="00000700000000000000" pitchFamily="2" charset="0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6F3AC0-C762-A453-2ABC-F54BCD75633E}"/>
              </a:ext>
            </a:extLst>
          </p:cNvPr>
          <p:cNvSpPr/>
          <p:nvPr/>
        </p:nvSpPr>
        <p:spPr>
          <a:xfrm>
            <a:off x="3081131" y="4134678"/>
            <a:ext cx="6029739" cy="2723322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3ED30-9589-F128-E7BE-5AB4732651C7}"/>
              </a:ext>
            </a:extLst>
          </p:cNvPr>
          <p:cNvSpPr/>
          <p:nvPr/>
        </p:nvSpPr>
        <p:spPr>
          <a:xfrm>
            <a:off x="3081131" y="2478156"/>
            <a:ext cx="6029739" cy="145773"/>
          </a:xfrm>
          <a:prstGeom prst="rect">
            <a:avLst/>
          </a:prstGeom>
          <a:solidFill>
            <a:srgbClr val="73A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165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DDD4E67-9CAC-BC9B-6365-ADF0E935EA29}"/>
              </a:ext>
            </a:extLst>
          </p:cNvPr>
          <p:cNvSpPr txBox="1"/>
          <p:nvPr/>
        </p:nvSpPr>
        <p:spPr>
          <a:xfrm>
            <a:off x="761999" y="1977884"/>
            <a:ext cx="44394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0" dirty="0">
                <a:solidFill>
                  <a:srgbClr val="CBCBCB"/>
                </a:solidFill>
                <a:latin typeface="Montserrat Light" panose="00000400000000000000" pitchFamily="2" charset="0"/>
              </a:rPr>
              <a:t>01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1C62931-12D3-3B91-C293-367256F1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598" y="92766"/>
            <a:ext cx="6278219" cy="1948069"/>
          </a:xfrm>
        </p:spPr>
        <p:txBody>
          <a:bodyPr>
            <a:normAutofit/>
          </a:bodyPr>
          <a:lstStyle/>
          <a:p>
            <a:r>
              <a:rPr lang="id-ID" sz="4800" dirty="0">
                <a:solidFill>
                  <a:srgbClr val="366B9D"/>
                </a:solidFill>
                <a:latin typeface="Montserrat" panose="00000500000000000000" pitchFamily="2" charset="0"/>
              </a:rPr>
              <a:t>Table of contents</a:t>
            </a:r>
            <a:br>
              <a:rPr lang="id-ID" sz="4400" dirty="0">
                <a:solidFill>
                  <a:srgbClr val="366B9D"/>
                </a:solidFill>
              </a:rPr>
            </a:br>
            <a:endParaRPr lang="id-ID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F05D635-ABCE-9750-99DF-5DAD6AD62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5484"/>
            <a:ext cx="1531267" cy="1861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161FDA-8963-9B6D-5775-FCE41B45AD68}"/>
              </a:ext>
            </a:extLst>
          </p:cNvPr>
          <p:cNvSpPr txBox="1"/>
          <p:nvPr/>
        </p:nvSpPr>
        <p:spPr>
          <a:xfrm>
            <a:off x="2199862" y="216255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latin typeface="Montserrat Light" panose="00000400000000000000" pitchFamily="2" charset="0"/>
              </a:rPr>
              <a:t>Problem </a:t>
            </a:r>
          </a:p>
          <a:p>
            <a:r>
              <a:rPr lang="id-ID" sz="2800" dirty="0">
                <a:latin typeface="Montserrat Light" panose="00000400000000000000" pitchFamily="2" charset="0"/>
              </a:rPr>
              <a:t>Research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ADBFE1-F387-AF16-7A10-20BF71ABE4B7}"/>
              </a:ext>
            </a:extLst>
          </p:cNvPr>
          <p:cNvSpPr txBox="1"/>
          <p:nvPr/>
        </p:nvSpPr>
        <p:spPr>
          <a:xfrm>
            <a:off x="6798362" y="1977884"/>
            <a:ext cx="44394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0" dirty="0">
                <a:solidFill>
                  <a:srgbClr val="CBCBCB"/>
                </a:solidFill>
                <a:latin typeface="Montserrat Light" panose="00000400000000000000" pitchFamily="2" charset="0"/>
              </a:rPr>
              <a:t>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4112A9-FEE9-0594-C1FC-071777F41AE2}"/>
              </a:ext>
            </a:extLst>
          </p:cNvPr>
          <p:cNvSpPr txBox="1"/>
          <p:nvPr/>
        </p:nvSpPr>
        <p:spPr>
          <a:xfrm>
            <a:off x="8209722" y="2162550"/>
            <a:ext cx="2696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latin typeface="Montserrat Light" panose="00000400000000000000" pitchFamily="2" charset="0"/>
              </a:rPr>
              <a:t>Data</a:t>
            </a:r>
          </a:p>
          <a:p>
            <a:r>
              <a:rPr lang="id-ID" sz="2800" dirty="0">
                <a:latin typeface="Montserrat Light" panose="00000400000000000000" pitchFamily="2" charset="0"/>
              </a:rPr>
              <a:t>Pre-Procesing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8CC3EE-C7C0-2860-651C-9B1A32639F03}"/>
              </a:ext>
            </a:extLst>
          </p:cNvPr>
          <p:cNvSpPr txBox="1"/>
          <p:nvPr/>
        </p:nvSpPr>
        <p:spPr>
          <a:xfrm>
            <a:off x="708990" y="3478693"/>
            <a:ext cx="44394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0" dirty="0">
                <a:solidFill>
                  <a:srgbClr val="CBCBCB"/>
                </a:solidFill>
                <a:latin typeface="Montserrat Light" panose="00000400000000000000" pitchFamily="2" charset="0"/>
              </a:rPr>
              <a:t>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0DF98B-EA1D-BBC5-F689-15E63BC6BC41}"/>
              </a:ext>
            </a:extLst>
          </p:cNvPr>
          <p:cNvSpPr txBox="1"/>
          <p:nvPr/>
        </p:nvSpPr>
        <p:spPr>
          <a:xfrm>
            <a:off x="2199862" y="3597963"/>
            <a:ext cx="4240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Light" panose="00000400000000000000" pitchFamily="2" charset="0"/>
              </a:rPr>
              <a:t>Data Visualization and Business Insight</a:t>
            </a:r>
            <a:endParaRPr lang="id-ID" sz="2800" dirty="0">
              <a:latin typeface="Montserrat Light" panose="000004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4CF42C-FBF4-7E18-0D52-F9C9A872EC14}"/>
              </a:ext>
            </a:extLst>
          </p:cNvPr>
          <p:cNvSpPr txBox="1"/>
          <p:nvPr/>
        </p:nvSpPr>
        <p:spPr>
          <a:xfrm>
            <a:off x="6798362" y="3419058"/>
            <a:ext cx="44394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0" dirty="0">
                <a:solidFill>
                  <a:srgbClr val="CBCBCB"/>
                </a:solidFill>
                <a:latin typeface="Montserrat Light" panose="00000400000000000000" pitchFamily="2" charset="0"/>
              </a:rPr>
              <a:t>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879CDA-B1E6-745F-72E1-459CA6FB61E8}"/>
              </a:ext>
            </a:extLst>
          </p:cNvPr>
          <p:cNvSpPr txBox="1"/>
          <p:nvPr/>
        </p:nvSpPr>
        <p:spPr>
          <a:xfrm>
            <a:off x="8209722" y="3578086"/>
            <a:ext cx="4412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latin typeface="Montserrat Light" panose="00000400000000000000" pitchFamily="2" charset="0"/>
              </a:rPr>
              <a:t>Machine Learning Implementation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618FB6-5F43-DB5B-F739-CDEC82EEA3C0}"/>
              </a:ext>
            </a:extLst>
          </p:cNvPr>
          <p:cNvSpPr txBox="1"/>
          <p:nvPr/>
        </p:nvSpPr>
        <p:spPr>
          <a:xfrm>
            <a:off x="708990" y="4817161"/>
            <a:ext cx="44394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0" dirty="0">
                <a:solidFill>
                  <a:srgbClr val="CBCBCB"/>
                </a:solidFill>
                <a:latin typeface="Montserrat Light" panose="00000400000000000000" pitchFamily="2" charset="0"/>
              </a:rPr>
              <a:t>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A7034A-6DE8-9347-FFB3-A479DE4143A2}"/>
              </a:ext>
            </a:extLst>
          </p:cNvPr>
          <p:cNvSpPr txBox="1"/>
          <p:nvPr/>
        </p:nvSpPr>
        <p:spPr>
          <a:xfrm>
            <a:off x="2199862" y="4976189"/>
            <a:ext cx="4412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latin typeface="Montserrat Light" panose="00000400000000000000" pitchFamily="2" charset="0"/>
              </a:rPr>
              <a:t>Business Recommendation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A1756A-F67A-C333-A670-A37DD348B4AB}"/>
              </a:ext>
            </a:extLst>
          </p:cNvPr>
          <p:cNvSpPr/>
          <p:nvPr/>
        </p:nvSpPr>
        <p:spPr>
          <a:xfrm>
            <a:off x="622852" y="2557670"/>
            <a:ext cx="159026" cy="159026"/>
          </a:xfrm>
          <a:prstGeom prst="rect">
            <a:avLst/>
          </a:prstGeom>
          <a:solidFill>
            <a:srgbClr val="366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35081B-BB2B-ABF7-7129-62D36DBD50AF}"/>
              </a:ext>
            </a:extLst>
          </p:cNvPr>
          <p:cNvSpPr/>
          <p:nvPr/>
        </p:nvSpPr>
        <p:spPr>
          <a:xfrm>
            <a:off x="629478" y="4022035"/>
            <a:ext cx="159026" cy="159026"/>
          </a:xfrm>
          <a:prstGeom prst="rect">
            <a:avLst/>
          </a:prstGeom>
          <a:solidFill>
            <a:srgbClr val="366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470950-6D05-1234-5150-963843171BCA}"/>
              </a:ext>
            </a:extLst>
          </p:cNvPr>
          <p:cNvSpPr/>
          <p:nvPr/>
        </p:nvSpPr>
        <p:spPr>
          <a:xfrm>
            <a:off x="629478" y="5373757"/>
            <a:ext cx="159026" cy="159026"/>
          </a:xfrm>
          <a:prstGeom prst="rect">
            <a:avLst/>
          </a:prstGeom>
          <a:solidFill>
            <a:srgbClr val="366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DD362A-7BB4-9972-025E-61F53EEEB966}"/>
              </a:ext>
            </a:extLst>
          </p:cNvPr>
          <p:cNvSpPr/>
          <p:nvPr/>
        </p:nvSpPr>
        <p:spPr>
          <a:xfrm>
            <a:off x="6639339" y="2557670"/>
            <a:ext cx="159026" cy="159026"/>
          </a:xfrm>
          <a:prstGeom prst="rect">
            <a:avLst/>
          </a:prstGeom>
          <a:solidFill>
            <a:srgbClr val="366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04E363-E1AC-079A-8271-C22DE8366EBA}"/>
              </a:ext>
            </a:extLst>
          </p:cNvPr>
          <p:cNvSpPr/>
          <p:nvPr/>
        </p:nvSpPr>
        <p:spPr>
          <a:xfrm>
            <a:off x="6672470" y="3982279"/>
            <a:ext cx="159026" cy="159026"/>
          </a:xfrm>
          <a:prstGeom prst="rect">
            <a:avLst/>
          </a:prstGeom>
          <a:solidFill>
            <a:srgbClr val="366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502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>
            <a:extLst>
              <a:ext uri="{FF2B5EF4-FFF2-40B4-BE49-F238E27FC236}">
                <a16:creationId xmlns:a16="http://schemas.microsoft.com/office/drawing/2014/main" id="{552E749B-A514-967A-BECB-5F72EE659D66}"/>
              </a:ext>
            </a:extLst>
          </p:cNvPr>
          <p:cNvSpPr txBox="1">
            <a:spLocks/>
          </p:cNvSpPr>
          <p:nvPr/>
        </p:nvSpPr>
        <p:spPr>
          <a:xfrm>
            <a:off x="1553815" y="397567"/>
            <a:ext cx="8252794" cy="13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800" dirty="0">
                <a:solidFill>
                  <a:srgbClr val="366B9D"/>
                </a:solidFill>
                <a:latin typeface="Montserrat" panose="00000500000000000000" pitchFamily="2" charset="0"/>
              </a:rPr>
              <a:t>Data Pre-Procesing</a:t>
            </a:r>
            <a:br>
              <a:rPr lang="id-ID" dirty="0">
                <a:solidFill>
                  <a:srgbClr val="366B9D"/>
                </a:solidFill>
              </a:rPr>
            </a:br>
            <a:endParaRPr lang="id-ID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7C0A7C2-5E12-3275-0196-207DCA2E4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6435" y="741501"/>
            <a:ext cx="3445565" cy="21265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08E056-0A12-7519-1D81-30A8F47D7934}"/>
              </a:ext>
            </a:extLst>
          </p:cNvPr>
          <p:cNvGrpSpPr/>
          <p:nvPr/>
        </p:nvGrpSpPr>
        <p:grpSpPr>
          <a:xfrm>
            <a:off x="785192" y="1918254"/>
            <a:ext cx="10621617" cy="993911"/>
            <a:chOff x="795131" y="1918254"/>
            <a:chExt cx="10621617" cy="993911"/>
          </a:xfrm>
        </p:grpSpPr>
        <p:sp>
          <p:nvSpPr>
            <p:cNvPr id="2" name="Arrow: Chevron 1">
              <a:extLst>
                <a:ext uri="{FF2B5EF4-FFF2-40B4-BE49-F238E27FC236}">
                  <a16:creationId xmlns:a16="http://schemas.microsoft.com/office/drawing/2014/main" id="{BD5B4A89-9E84-8B07-14DB-A83ADEFF66C3}"/>
                </a:ext>
              </a:extLst>
            </p:cNvPr>
            <p:cNvSpPr/>
            <p:nvPr/>
          </p:nvSpPr>
          <p:spPr>
            <a:xfrm>
              <a:off x="795131" y="1935646"/>
              <a:ext cx="2753138" cy="959126"/>
            </a:xfrm>
            <a:prstGeom prst="chevron">
              <a:avLst>
                <a:gd name="adj" fmla="val 47917"/>
              </a:avLst>
            </a:prstGeom>
            <a:noFill/>
            <a:ln w="28575">
              <a:solidFill>
                <a:srgbClr val="73AE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application_train.csv</a:t>
              </a:r>
            </a:p>
          </p:txBody>
        </p:sp>
        <p:sp>
          <p:nvSpPr>
            <p:cNvPr id="3" name="Arrow: Chevron 2">
              <a:extLst>
                <a:ext uri="{FF2B5EF4-FFF2-40B4-BE49-F238E27FC236}">
                  <a16:creationId xmlns:a16="http://schemas.microsoft.com/office/drawing/2014/main" id="{47F9B457-F9E6-0A86-D5B9-96AC32B5B2BE}"/>
                </a:ext>
              </a:extLst>
            </p:cNvPr>
            <p:cNvSpPr/>
            <p:nvPr/>
          </p:nvSpPr>
          <p:spPr>
            <a:xfrm>
              <a:off x="3385931" y="1924879"/>
              <a:ext cx="2816086" cy="980661"/>
            </a:xfrm>
            <a:prstGeom prst="chevron">
              <a:avLst>
                <a:gd name="adj" fmla="val 47917"/>
              </a:avLst>
            </a:prstGeom>
            <a:noFill/>
            <a:ln w="28575">
              <a:solidFill>
                <a:srgbClr val="73AE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Analysis for feature selection with correlation and data visualization</a:t>
              </a:r>
              <a:endParaRPr lang="id-ID" sz="1100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28EAC732-B930-B229-BCCC-7622B8E8A912}"/>
                </a:ext>
              </a:extLst>
            </p:cNvPr>
            <p:cNvSpPr/>
            <p:nvPr/>
          </p:nvSpPr>
          <p:spPr>
            <a:xfrm>
              <a:off x="6089374" y="1918254"/>
              <a:ext cx="2723322" cy="993911"/>
            </a:xfrm>
            <a:prstGeom prst="chevron">
              <a:avLst>
                <a:gd name="adj" fmla="val 47917"/>
              </a:avLst>
            </a:prstGeom>
            <a:noFill/>
            <a:ln w="28575">
              <a:solidFill>
                <a:srgbClr val="73AE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Clean up, transformation, sclaing, encoding, imputing nulls,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1B1CC202-6DE4-770F-C729-73F0A4872A19}"/>
                </a:ext>
              </a:extLst>
            </p:cNvPr>
            <p:cNvSpPr/>
            <p:nvPr/>
          </p:nvSpPr>
          <p:spPr>
            <a:xfrm>
              <a:off x="8693426" y="1918254"/>
              <a:ext cx="2723322" cy="993911"/>
            </a:xfrm>
            <a:prstGeom prst="chevron">
              <a:avLst>
                <a:gd name="adj" fmla="val 47917"/>
              </a:avLst>
            </a:prstGeom>
            <a:noFill/>
            <a:ln w="28575">
              <a:solidFill>
                <a:srgbClr val="73AE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dirty="0">
                  <a:solidFill>
                    <a:schemeClr val="tx1"/>
                  </a:solidFill>
                  <a:latin typeface="Montserrat" panose="00000500000000000000" pitchFamily="2" charset="0"/>
                </a:rPr>
                <a:t>KNN, Random Forest, Logistic Reggresion, LGBMclassifier, Summarize resulst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887BEB-8D61-A5DB-36FE-A7227595F208}"/>
              </a:ext>
            </a:extLst>
          </p:cNvPr>
          <p:cNvGrpSpPr/>
          <p:nvPr/>
        </p:nvGrpSpPr>
        <p:grpSpPr>
          <a:xfrm>
            <a:off x="2186610" y="3873776"/>
            <a:ext cx="7818781" cy="985630"/>
            <a:chOff x="1875183" y="3873776"/>
            <a:chExt cx="7818781" cy="985630"/>
          </a:xfrm>
        </p:grpSpPr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FC400FD7-7E72-AC1A-233B-7AC3BFD8269C}"/>
                </a:ext>
              </a:extLst>
            </p:cNvPr>
            <p:cNvSpPr/>
            <p:nvPr/>
          </p:nvSpPr>
          <p:spPr>
            <a:xfrm>
              <a:off x="1875183" y="3900280"/>
              <a:ext cx="2623930" cy="959126"/>
            </a:xfrm>
            <a:prstGeom prst="chevron">
              <a:avLst>
                <a:gd name="adj" fmla="val 47917"/>
              </a:avLst>
            </a:prstGeom>
            <a:noFill/>
            <a:ln w="28575">
              <a:solidFill>
                <a:srgbClr val="73AE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100" dirty="0">
                  <a:solidFill>
                    <a:schemeClr val="tx1"/>
                  </a:solidFill>
                  <a:latin typeface="Montserrat Light" panose="00000400000000000000" pitchFamily="2" charset="0"/>
                </a:rPr>
                <a:t>application_test.csv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7E960DAD-1AC3-F479-4161-890B7AEB3A79}"/>
                </a:ext>
              </a:extLst>
            </p:cNvPr>
            <p:cNvSpPr/>
            <p:nvPr/>
          </p:nvSpPr>
          <p:spPr>
            <a:xfrm>
              <a:off x="4505739" y="3880402"/>
              <a:ext cx="2623930" cy="959126"/>
            </a:xfrm>
            <a:prstGeom prst="chevron">
              <a:avLst>
                <a:gd name="adj" fmla="val 47917"/>
              </a:avLst>
            </a:prstGeom>
            <a:noFill/>
            <a:ln w="28575">
              <a:solidFill>
                <a:srgbClr val="73AE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100" dirty="0">
                  <a:solidFill>
                    <a:schemeClr val="tx1"/>
                  </a:solidFill>
                  <a:latin typeface="Montserrat Light" panose="00000400000000000000" pitchFamily="2" charset="0"/>
                </a:rPr>
                <a:t>Predict with KNN, Random Forest, Logistic Reggresion, LGBMclassifier. </a:t>
              </a: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23A69A2B-114A-E986-041A-06F843D015B3}"/>
                </a:ext>
              </a:extLst>
            </p:cNvPr>
            <p:cNvSpPr/>
            <p:nvPr/>
          </p:nvSpPr>
          <p:spPr>
            <a:xfrm>
              <a:off x="7070034" y="3873776"/>
              <a:ext cx="2623930" cy="959126"/>
            </a:xfrm>
            <a:prstGeom prst="chevron">
              <a:avLst>
                <a:gd name="adj" fmla="val 47917"/>
              </a:avLst>
            </a:prstGeom>
            <a:noFill/>
            <a:ln w="28575">
              <a:solidFill>
                <a:srgbClr val="73AE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100" dirty="0">
                  <a:solidFill>
                    <a:schemeClr val="tx1"/>
                  </a:solidFill>
                  <a:latin typeface="Montserrat Light" panose="00000400000000000000" pitchFamily="2" charset="0"/>
                </a:rPr>
                <a:t>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49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>
            <a:extLst>
              <a:ext uri="{FF2B5EF4-FFF2-40B4-BE49-F238E27FC236}">
                <a16:creationId xmlns:a16="http://schemas.microsoft.com/office/drawing/2014/main" id="{552E749B-A514-967A-BECB-5F72EE659D66}"/>
              </a:ext>
            </a:extLst>
          </p:cNvPr>
          <p:cNvSpPr txBox="1">
            <a:spLocks/>
          </p:cNvSpPr>
          <p:nvPr/>
        </p:nvSpPr>
        <p:spPr>
          <a:xfrm>
            <a:off x="1194352" y="1722784"/>
            <a:ext cx="6278219" cy="123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id-ID" sz="14400" dirty="0">
                <a:solidFill>
                  <a:srgbClr val="366B9D"/>
                </a:solidFill>
                <a:latin typeface="Montserrat" panose="00000500000000000000" pitchFamily="2" charset="0"/>
              </a:rPr>
              <a:t>Problem </a:t>
            </a:r>
          </a:p>
          <a:p>
            <a:pPr>
              <a:lnSpc>
                <a:spcPct val="120000"/>
              </a:lnSpc>
            </a:pPr>
            <a:r>
              <a:rPr lang="id-ID" sz="14400" dirty="0">
                <a:solidFill>
                  <a:srgbClr val="366B9D"/>
                </a:solidFill>
                <a:latin typeface="Montserrat" panose="00000500000000000000" pitchFamily="2" charset="0"/>
              </a:rPr>
              <a:t>research</a:t>
            </a:r>
            <a:br>
              <a:rPr lang="id-ID" dirty="0">
                <a:solidFill>
                  <a:srgbClr val="366B9D"/>
                </a:solidFill>
              </a:rPr>
            </a:br>
            <a:endParaRPr lang="id-ID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7C0A7C2-5E12-3275-0196-207DCA2E4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22232"/>
            <a:ext cx="1531267" cy="186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E417D-B37C-4894-2335-BDD9196F2A17}"/>
              </a:ext>
            </a:extLst>
          </p:cNvPr>
          <p:cNvSpPr txBox="1"/>
          <p:nvPr/>
        </p:nvSpPr>
        <p:spPr>
          <a:xfrm>
            <a:off x="1205948" y="2888974"/>
            <a:ext cx="9780104" cy="1890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Light" panose="00000400000000000000" pitchFamily="2" charset="0"/>
              </a:rPr>
              <a:t>How well the borrower has performed in repayment on previous loans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Light" panose="00000400000000000000" pitchFamily="2" charset="0"/>
              </a:rPr>
              <a:t>Which occupancy group has no problem in repayment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Light" panose="00000400000000000000" pitchFamily="2" charset="0"/>
              </a:rPr>
              <a:t>The company's loss if it mistakenly determines potential borrowers who are difficult to pay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617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A48879-BA0B-64B3-6089-432438C08CEA}"/>
              </a:ext>
            </a:extLst>
          </p:cNvPr>
          <p:cNvSpPr/>
          <p:nvPr/>
        </p:nvSpPr>
        <p:spPr>
          <a:xfrm>
            <a:off x="8693426" y="622852"/>
            <a:ext cx="3498574" cy="5817705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552E749B-A514-967A-BECB-5F72EE659D66}"/>
              </a:ext>
            </a:extLst>
          </p:cNvPr>
          <p:cNvSpPr txBox="1">
            <a:spLocks/>
          </p:cNvSpPr>
          <p:nvPr/>
        </p:nvSpPr>
        <p:spPr>
          <a:xfrm>
            <a:off x="1553815" y="397567"/>
            <a:ext cx="7219124" cy="123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366B9D"/>
                </a:solidFill>
                <a:latin typeface="Montserrat" panose="00000500000000000000" pitchFamily="2" charset="0"/>
              </a:rPr>
              <a:t>Data Visualization and Business Insight</a:t>
            </a:r>
          </a:p>
          <a:p>
            <a:br>
              <a:rPr lang="id-ID" dirty="0">
                <a:solidFill>
                  <a:srgbClr val="366B9D"/>
                </a:solidFill>
              </a:rPr>
            </a:br>
            <a:endParaRPr lang="id-ID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7C0A7C2-5E12-3275-0196-207DCA2E4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5484"/>
            <a:ext cx="1531267" cy="186151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F122F34F-EF66-B624-0CA4-A3CC429AF5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650974" cy="365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A3D3A13-B52F-1755-8AE5-B38641E104C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83" y="1274917"/>
            <a:ext cx="8120623" cy="4807831"/>
          </a:xfrm>
          <a:prstGeom prst="rect">
            <a:avLst/>
          </a:prstGeom>
          <a:ln w="28575">
            <a:solidFill>
              <a:srgbClr val="366B9D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F00C4-3738-6951-BE3C-D86E2ADEE778}"/>
              </a:ext>
            </a:extLst>
          </p:cNvPr>
          <p:cNvSpPr txBox="1"/>
          <p:nvPr/>
        </p:nvSpPr>
        <p:spPr>
          <a:xfrm>
            <a:off x="8706678" y="751344"/>
            <a:ext cx="29552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66B9D"/>
              </a:buClr>
              <a:buFont typeface="Montserrat Light" panose="00000400000000000000" pitchFamily="2" charset="0"/>
              <a:buChar char="■"/>
            </a:pPr>
            <a:r>
              <a:rPr lang="en-US" dirty="0">
                <a:latin typeface="Montserrat Light" panose="00000400000000000000" pitchFamily="2" charset="0"/>
              </a:rPr>
              <a:t>We can see that lending money to accountants is the most secure with an R/A ratio of 0.9516 and lending money to low-skilled employees is the least secure with an R/A ratio of 0.8284 based on the ratio of repayments to applicants in each job class.</a:t>
            </a:r>
            <a:endParaRPr lang="id-ID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90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>
            <a:extLst>
              <a:ext uri="{FF2B5EF4-FFF2-40B4-BE49-F238E27FC236}">
                <a16:creationId xmlns:a16="http://schemas.microsoft.com/office/drawing/2014/main" id="{552E749B-A514-967A-BECB-5F72EE659D66}"/>
              </a:ext>
            </a:extLst>
          </p:cNvPr>
          <p:cNvSpPr txBox="1">
            <a:spLocks/>
          </p:cNvSpPr>
          <p:nvPr/>
        </p:nvSpPr>
        <p:spPr>
          <a:xfrm>
            <a:off x="1553815" y="198785"/>
            <a:ext cx="6278219" cy="123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800" dirty="0">
                <a:solidFill>
                  <a:srgbClr val="366B9D"/>
                </a:solidFill>
                <a:latin typeface="Montserrat" panose="00000500000000000000" pitchFamily="2" charset="0"/>
              </a:rPr>
              <a:t>Machine Learning Implementation</a:t>
            </a:r>
          </a:p>
          <a:p>
            <a:br>
              <a:rPr lang="id-ID" dirty="0">
                <a:solidFill>
                  <a:srgbClr val="366B9D"/>
                </a:solidFill>
              </a:rPr>
            </a:br>
            <a:endParaRPr lang="id-ID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7C0A7C2-5E12-3275-0196-207DCA2E4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10197"/>
            <a:ext cx="1531267" cy="186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E417D-B37C-4894-2335-BDD9196F2A17}"/>
              </a:ext>
            </a:extLst>
          </p:cNvPr>
          <p:cNvSpPr txBox="1"/>
          <p:nvPr/>
        </p:nvSpPr>
        <p:spPr>
          <a:xfrm>
            <a:off x="808383" y="728870"/>
            <a:ext cx="10654748" cy="212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3AEEA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ontserrat Light" panose="00000400000000000000" pitchFamily="2" charset="0"/>
              </a:rPr>
              <a:t>Supervised machine learning techniques such as KNN, Random Forests, Logistic Regression, </a:t>
            </a:r>
            <a:r>
              <a:rPr lang="en-US" dirty="0" err="1">
                <a:latin typeface="Montserrat Light" panose="00000400000000000000" pitchFamily="2" charset="0"/>
              </a:rPr>
              <a:t>LightGBM</a:t>
            </a:r>
            <a:r>
              <a:rPr lang="en-US" dirty="0">
                <a:latin typeface="Montserrat Light" panose="00000400000000000000" pitchFamily="2" charset="0"/>
              </a:rPr>
              <a:t>, and </a:t>
            </a:r>
            <a:r>
              <a:rPr lang="en-US" dirty="0" err="1">
                <a:latin typeface="Montserrat Light" panose="00000400000000000000" pitchFamily="2" charset="0"/>
              </a:rPr>
              <a:t>MLPClassifier</a:t>
            </a:r>
            <a:r>
              <a:rPr lang="en-US" dirty="0">
                <a:latin typeface="Montserrat Light" panose="00000400000000000000" pitchFamily="2" charset="0"/>
              </a:rPr>
              <a:t> are used to identify candidates who won't have payment issues. The result of combining all of these techniques is user ids that are secure in payment with a target symbol of 0, and user concepts that will experience issues with payment with a target symbol of 1.</a:t>
            </a:r>
            <a:endParaRPr lang="id-ID" dirty="0">
              <a:latin typeface="Montserrat Light" panose="00000400000000000000" pitchFamily="2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BDCC5C-AEB2-8402-41BD-8C6909BA6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27295"/>
              </p:ext>
            </p:extLst>
          </p:nvPr>
        </p:nvGraphicFramePr>
        <p:xfrm>
          <a:off x="853659" y="2984224"/>
          <a:ext cx="6859104" cy="14817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86452">
                  <a:extLst>
                    <a:ext uri="{9D8B030D-6E8A-4147-A177-3AD203B41FA5}">
                      <a16:colId xmlns:a16="http://schemas.microsoft.com/office/drawing/2014/main" val="2049689510"/>
                    </a:ext>
                  </a:extLst>
                </a:gridCol>
                <a:gridCol w="712068">
                  <a:extLst>
                    <a:ext uri="{9D8B030D-6E8A-4147-A177-3AD203B41FA5}">
                      <a16:colId xmlns:a16="http://schemas.microsoft.com/office/drawing/2014/main" val="467210416"/>
                    </a:ext>
                  </a:extLst>
                </a:gridCol>
                <a:gridCol w="930049">
                  <a:extLst>
                    <a:ext uri="{9D8B030D-6E8A-4147-A177-3AD203B41FA5}">
                      <a16:colId xmlns:a16="http://schemas.microsoft.com/office/drawing/2014/main" val="50041096"/>
                    </a:ext>
                  </a:extLst>
                </a:gridCol>
                <a:gridCol w="900983">
                  <a:extLst>
                    <a:ext uri="{9D8B030D-6E8A-4147-A177-3AD203B41FA5}">
                      <a16:colId xmlns:a16="http://schemas.microsoft.com/office/drawing/2014/main" val="4244332740"/>
                    </a:ext>
                  </a:extLst>
                </a:gridCol>
                <a:gridCol w="886452">
                  <a:extLst>
                    <a:ext uri="{9D8B030D-6E8A-4147-A177-3AD203B41FA5}">
                      <a16:colId xmlns:a16="http://schemas.microsoft.com/office/drawing/2014/main" val="788636713"/>
                    </a:ext>
                  </a:extLst>
                </a:gridCol>
                <a:gridCol w="712068">
                  <a:extLst>
                    <a:ext uri="{9D8B030D-6E8A-4147-A177-3AD203B41FA5}">
                      <a16:colId xmlns:a16="http://schemas.microsoft.com/office/drawing/2014/main" val="1688357224"/>
                    </a:ext>
                  </a:extLst>
                </a:gridCol>
                <a:gridCol w="930049">
                  <a:extLst>
                    <a:ext uri="{9D8B030D-6E8A-4147-A177-3AD203B41FA5}">
                      <a16:colId xmlns:a16="http://schemas.microsoft.com/office/drawing/2014/main" val="3940977055"/>
                    </a:ext>
                  </a:extLst>
                </a:gridCol>
                <a:gridCol w="900983">
                  <a:extLst>
                    <a:ext uri="{9D8B030D-6E8A-4147-A177-3AD203B41FA5}">
                      <a16:colId xmlns:a16="http://schemas.microsoft.com/office/drawing/2014/main" val="2633599345"/>
                    </a:ext>
                  </a:extLst>
                </a:gridCol>
              </a:tblGrid>
              <a:tr h="49392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  <a:latin typeface="Montserrat" panose="00000500000000000000" pitchFamily="2" charset="0"/>
                        </a:rPr>
                        <a:t>KNN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73AE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  <a:latin typeface="Montserrat" panose="00000500000000000000" pitchFamily="2" charset="0"/>
                        </a:rPr>
                        <a:t>Random Forest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73AE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595962"/>
                  </a:ext>
                </a:extLst>
              </a:tr>
              <a:tr h="49392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Accuracy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Recall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  <a:latin typeface="Montserrat" panose="00000500000000000000" pitchFamily="2" charset="0"/>
                        </a:rPr>
                        <a:t>Precision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ROC AUC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Accuracy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Recall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Precision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ROC AUC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6871699"/>
                  </a:ext>
                </a:extLst>
              </a:tr>
              <a:tr h="49392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  <a:latin typeface="Montserrat" panose="00000500000000000000" pitchFamily="2" charset="0"/>
                        </a:rPr>
                        <a:t>0.8364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  <a:latin typeface="Montserrat" panose="00000500000000000000" pitchFamily="2" charset="0"/>
                        </a:rPr>
                        <a:t>0.9886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0.7581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0.9423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0.8931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0.9157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0.8764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0.9604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646215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89AE3D-8F5D-6C85-7F69-E53B0559D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10204"/>
              </p:ext>
            </p:extLst>
          </p:nvPr>
        </p:nvGraphicFramePr>
        <p:xfrm>
          <a:off x="901149" y="4627491"/>
          <a:ext cx="6824870" cy="17600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82029">
                  <a:extLst>
                    <a:ext uri="{9D8B030D-6E8A-4147-A177-3AD203B41FA5}">
                      <a16:colId xmlns:a16="http://schemas.microsoft.com/office/drawing/2014/main" val="325169116"/>
                    </a:ext>
                  </a:extLst>
                </a:gridCol>
                <a:gridCol w="708514">
                  <a:extLst>
                    <a:ext uri="{9D8B030D-6E8A-4147-A177-3AD203B41FA5}">
                      <a16:colId xmlns:a16="http://schemas.microsoft.com/office/drawing/2014/main" val="1939499658"/>
                    </a:ext>
                  </a:extLst>
                </a:gridCol>
                <a:gridCol w="925406">
                  <a:extLst>
                    <a:ext uri="{9D8B030D-6E8A-4147-A177-3AD203B41FA5}">
                      <a16:colId xmlns:a16="http://schemas.microsoft.com/office/drawing/2014/main" val="583864514"/>
                    </a:ext>
                  </a:extLst>
                </a:gridCol>
                <a:gridCol w="896486">
                  <a:extLst>
                    <a:ext uri="{9D8B030D-6E8A-4147-A177-3AD203B41FA5}">
                      <a16:colId xmlns:a16="http://schemas.microsoft.com/office/drawing/2014/main" val="2955097358"/>
                    </a:ext>
                  </a:extLst>
                </a:gridCol>
                <a:gridCol w="882029">
                  <a:extLst>
                    <a:ext uri="{9D8B030D-6E8A-4147-A177-3AD203B41FA5}">
                      <a16:colId xmlns:a16="http://schemas.microsoft.com/office/drawing/2014/main" val="3229243339"/>
                    </a:ext>
                  </a:extLst>
                </a:gridCol>
                <a:gridCol w="708514">
                  <a:extLst>
                    <a:ext uri="{9D8B030D-6E8A-4147-A177-3AD203B41FA5}">
                      <a16:colId xmlns:a16="http://schemas.microsoft.com/office/drawing/2014/main" val="3757787027"/>
                    </a:ext>
                  </a:extLst>
                </a:gridCol>
                <a:gridCol w="925406">
                  <a:extLst>
                    <a:ext uri="{9D8B030D-6E8A-4147-A177-3AD203B41FA5}">
                      <a16:colId xmlns:a16="http://schemas.microsoft.com/office/drawing/2014/main" val="1891981947"/>
                    </a:ext>
                  </a:extLst>
                </a:gridCol>
                <a:gridCol w="896486">
                  <a:extLst>
                    <a:ext uri="{9D8B030D-6E8A-4147-A177-3AD203B41FA5}">
                      <a16:colId xmlns:a16="http://schemas.microsoft.com/office/drawing/2014/main" val="1137074696"/>
                    </a:ext>
                  </a:extLst>
                </a:gridCol>
              </a:tblGrid>
              <a:tr h="58668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  <a:latin typeface="Montserrat" panose="00000500000000000000" pitchFamily="2" charset="0"/>
                        </a:rPr>
                        <a:t>Logistic Regression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73AE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  <a:latin typeface="Montserrat" panose="00000500000000000000" pitchFamily="2" charset="0"/>
                        </a:rPr>
                        <a:t>LightGBM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73AE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864368"/>
                  </a:ext>
                </a:extLst>
              </a:tr>
              <a:tr h="58668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Accuracy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Recall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Precision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ROC AUC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Accuracy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Recall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Precision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  <a:latin typeface="Montserrat" panose="00000500000000000000" pitchFamily="2" charset="0"/>
                        </a:rPr>
                        <a:t>ROC AUC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4526056"/>
                  </a:ext>
                </a:extLst>
              </a:tr>
              <a:tr h="58668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  <a:latin typeface="Montserrat" panose="00000500000000000000" pitchFamily="2" charset="0"/>
                        </a:rPr>
                        <a:t>0.6728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  <a:latin typeface="Montserrat" panose="00000500000000000000" pitchFamily="2" charset="0"/>
                        </a:rPr>
                        <a:t>0.6685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  <a:latin typeface="Montserrat" panose="00000500000000000000" pitchFamily="2" charset="0"/>
                        </a:rPr>
                        <a:t>0.6749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  <a:latin typeface="Montserrat" panose="00000500000000000000" pitchFamily="2" charset="0"/>
                        </a:rPr>
                        <a:t>0.7348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  <a:latin typeface="Montserrat" panose="00000500000000000000" pitchFamily="2" charset="0"/>
                        </a:rPr>
                        <a:t>0.7067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0.7099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0.706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0.7821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28929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2A0E07A-DFBD-57BB-89F4-A2DF3ADAF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96883"/>
              </p:ext>
            </p:extLst>
          </p:nvPr>
        </p:nvGraphicFramePr>
        <p:xfrm>
          <a:off x="7911548" y="2997476"/>
          <a:ext cx="3551582" cy="8122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7994">
                  <a:extLst>
                    <a:ext uri="{9D8B030D-6E8A-4147-A177-3AD203B41FA5}">
                      <a16:colId xmlns:a16="http://schemas.microsoft.com/office/drawing/2014/main" val="1551651374"/>
                    </a:ext>
                  </a:extLst>
                </a:gridCol>
                <a:gridCol w="737405">
                  <a:extLst>
                    <a:ext uri="{9D8B030D-6E8A-4147-A177-3AD203B41FA5}">
                      <a16:colId xmlns:a16="http://schemas.microsoft.com/office/drawing/2014/main" val="2869573098"/>
                    </a:ext>
                  </a:extLst>
                </a:gridCol>
                <a:gridCol w="963140">
                  <a:extLst>
                    <a:ext uri="{9D8B030D-6E8A-4147-A177-3AD203B41FA5}">
                      <a16:colId xmlns:a16="http://schemas.microsoft.com/office/drawing/2014/main" val="2106353552"/>
                    </a:ext>
                  </a:extLst>
                </a:gridCol>
                <a:gridCol w="933043">
                  <a:extLst>
                    <a:ext uri="{9D8B030D-6E8A-4147-A177-3AD203B41FA5}">
                      <a16:colId xmlns:a16="http://schemas.microsoft.com/office/drawing/2014/main" val="3904142876"/>
                    </a:ext>
                  </a:extLst>
                </a:gridCol>
              </a:tblGrid>
              <a:tr h="26421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1800" u="none" strike="noStrike" dirty="0">
                          <a:effectLst/>
                          <a:latin typeface="Montserrat" panose="00000500000000000000" pitchFamily="2" charset="0"/>
                        </a:rPr>
                        <a:t>MPL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73AE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375623"/>
                  </a:ext>
                </a:extLst>
              </a:tr>
              <a:tr h="26421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Accuracy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Recall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Precision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  <a:latin typeface="Montserrat" panose="00000500000000000000" pitchFamily="2" charset="0"/>
                        </a:rPr>
                        <a:t>ROC AUC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25827"/>
                  </a:ext>
                </a:extLst>
              </a:tr>
              <a:tr h="26421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0.7028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  <a:latin typeface="Montserrat" panose="00000500000000000000" pitchFamily="2" charset="0"/>
                        </a:rPr>
                        <a:t>0.7368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0.6904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Montserrat" panose="00000500000000000000" pitchFamily="2" charset="0"/>
                        </a:rPr>
                        <a:t>0.7727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4770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03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2E30D-A4D3-CE05-E13A-D00C0D2F278E}"/>
              </a:ext>
            </a:extLst>
          </p:cNvPr>
          <p:cNvSpPr/>
          <p:nvPr/>
        </p:nvSpPr>
        <p:spPr>
          <a:xfrm>
            <a:off x="3790122" y="424070"/>
            <a:ext cx="8401878" cy="6016487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3AB66-73E6-684C-ED46-690F44B2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43" y="1064318"/>
            <a:ext cx="4527786" cy="4729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9C8D25-3CA6-A08C-6DFD-5219C6D5BA94}"/>
              </a:ext>
            </a:extLst>
          </p:cNvPr>
          <p:cNvSpPr txBox="1"/>
          <p:nvPr/>
        </p:nvSpPr>
        <p:spPr>
          <a:xfrm>
            <a:off x="8507896" y="1582341"/>
            <a:ext cx="31540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66B9D"/>
              </a:buClr>
              <a:buFont typeface="Montserrat Light" panose="00000400000000000000" pitchFamily="2" charset="0"/>
              <a:buChar char="■"/>
            </a:pPr>
            <a:r>
              <a:rPr lang="en-US" dirty="0">
                <a:latin typeface="Montserrat Light" panose="00000400000000000000" pitchFamily="2" charset="0"/>
              </a:rPr>
              <a:t>The following is the outcome of the machine learning, with TARGET having a value of 0 for a candidate who is projected to have no problems with payment and a value of 1 for a candidate who is predicted to have troubles with payment.</a:t>
            </a:r>
            <a:endParaRPr lang="id-ID" dirty="0">
              <a:latin typeface="Montserrat Light" panose="000004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69CAA7-2ACE-DF77-F0E5-A619EEF78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226" y="2774820"/>
            <a:ext cx="2007657" cy="130836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DB0C24D-8643-2B71-011F-5EF9C1C5D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0733" y="569223"/>
            <a:ext cx="1531267" cy="1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>
            <a:extLst>
              <a:ext uri="{FF2B5EF4-FFF2-40B4-BE49-F238E27FC236}">
                <a16:creationId xmlns:a16="http://schemas.microsoft.com/office/drawing/2014/main" id="{552E749B-A514-967A-BECB-5F72EE659D66}"/>
              </a:ext>
            </a:extLst>
          </p:cNvPr>
          <p:cNvSpPr txBox="1">
            <a:spLocks/>
          </p:cNvSpPr>
          <p:nvPr/>
        </p:nvSpPr>
        <p:spPr>
          <a:xfrm>
            <a:off x="1593572" y="503584"/>
            <a:ext cx="6278219" cy="123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800" dirty="0">
                <a:solidFill>
                  <a:srgbClr val="366B9D"/>
                </a:solidFill>
                <a:latin typeface="Montserrat Light" panose="00000400000000000000" pitchFamily="2" charset="0"/>
              </a:rPr>
              <a:t>Business Recommendation</a:t>
            </a:r>
          </a:p>
          <a:p>
            <a:br>
              <a:rPr lang="id-ID" dirty="0">
                <a:solidFill>
                  <a:srgbClr val="366B9D"/>
                </a:solidFill>
              </a:rPr>
            </a:br>
            <a:endParaRPr lang="id-ID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7C0A7C2-5E12-3275-0196-207DCA2E4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5484"/>
            <a:ext cx="1531267" cy="186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E417D-B37C-4894-2335-BDD9196F2A17}"/>
              </a:ext>
            </a:extLst>
          </p:cNvPr>
          <p:cNvSpPr txBox="1"/>
          <p:nvPr/>
        </p:nvSpPr>
        <p:spPr>
          <a:xfrm>
            <a:off x="1523999" y="1709529"/>
            <a:ext cx="9064487" cy="42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Accountants, highly skilled tech personnel, and managers are occupation categories without remuneration issues.</a:t>
            </a:r>
            <a:endParaRPr lang="id-ID" dirty="0"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By accounting for applicants who are predicted to have difficulty in payment with a total of 14050 and are predicted to have difficulty in payment with a total loan credit amount of 6,397,070,000, the company's loss if it incorrectly determines prospective borrowers who are difficult to pay is calculated through the use of machine learning.</a:t>
            </a:r>
            <a:endParaRPr lang="id-ID" dirty="0"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The home credit company can reduce the loss of 6,397,070,000 caused by lending to borrowers who are at danger of default by using machine learning to establish a score.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2541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31720-A4B2-7A8D-95B5-13BA0852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7326"/>
            <a:ext cx="10515600" cy="106334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366B9D"/>
                </a:solidFill>
                <a:latin typeface="Montserrat SemiBold" panose="00000700000000000000" pitchFamily="2" charset="0"/>
              </a:rPr>
              <a:t>You can see the entire </a:t>
            </a:r>
            <a:endParaRPr lang="id-ID" dirty="0">
              <a:solidFill>
                <a:srgbClr val="366B9D"/>
              </a:solidFill>
              <a:latin typeface="Montserrat SemiBold" panose="00000700000000000000" pitchFamily="2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366B9D"/>
                </a:solidFill>
                <a:latin typeface="Montserrat SemiBold" panose="00000700000000000000" pitchFamily="2" charset="0"/>
              </a:rPr>
              <a:t>project</a:t>
            </a:r>
            <a:r>
              <a:rPr lang="id-ID" dirty="0">
                <a:solidFill>
                  <a:srgbClr val="366B9D"/>
                </a:solidFill>
                <a:latin typeface="Montserrat SemiBold" panose="00000700000000000000" pitchFamily="2" charset="0"/>
              </a:rPr>
              <a:t> </a:t>
            </a:r>
            <a:r>
              <a:rPr lang="en-US" dirty="0">
                <a:solidFill>
                  <a:srgbClr val="366B9D"/>
                </a:solidFill>
                <a:latin typeface="Montserrat SemiBold" panose="00000700000000000000" pitchFamily="2" charset="0"/>
              </a:rPr>
              <a:t>documentation here!</a:t>
            </a:r>
            <a:endParaRPr lang="id-ID" dirty="0">
              <a:solidFill>
                <a:srgbClr val="366B9D"/>
              </a:solidFill>
              <a:latin typeface="Montserrat SemiBold" panose="00000700000000000000" pitchFamily="2" charset="0"/>
            </a:endParaRPr>
          </a:p>
          <a:p>
            <a:pPr marL="0" indent="0" algn="ctr">
              <a:buNone/>
            </a:pPr>
            <a:endParaRPr lang="id-ID" dirty="0">
              <a:solidFill>
                <a:srgbClr val="366B9D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45034A-BF69-3287-324F-B32051D607DF}"/>
              </a:ext>
            </a:extLst>
          </p:cNvPr>
          <p:cNvSpPr/>
          <p:nvPr/>
        </p:nvSpPr>
        <p:spPr>
          <a:xfrm>
            <a:off x="1510747" y="3750366"/>
            <a:ext cx="861391" cy="861391"/>
          </a:xfrm>
          <a:prstGeom prst="ellipse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85784476-0129-B95A-8874-4B15742C65E4}"/>
              </a:ext>
            </a:extLst>
          </p:cNvPr>
          <p:cNvSpPr/>
          <p:nvPr/>
        </p:nvSpPr>
        <p:spPr>
          <a:xfrm>
            <a:off x="1828800" y="3932582"/>
            <a:ext cx="8534400" cy="53340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  <a:latin typeface="Montserrat Light" panose="00000400000000000000" pitchFamily="2" charset="0"/>
              </a:rPr>
              <a:t>https://github.com/dhikaha/HOME-CREDIT-SCORECARD-MODEL.git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CABEF-EE96-5BFF-EC6D-1BD748924735}"/>
              </a:ext>
            </a:extLst>
          </p:cNvPr>
          <p:cNvSpPr/>
          <p:nvPr/>
        </p:nvSpPr>
        <p:spPr>
          <a:xfrm>
            <a:off x="1775792" y="4008783"/>
            <a:ext cx="344556" cy="344556"/>
          </a:xfrm>
          <a:prstGeom prst="ellipse">
            <a:avLst/>
          </a:prstGeom>
          <a:solidFill>
            <a:srgbClr val="73A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014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487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Montserrat Light</vt:lpstr>
      <vt:lpstr>Montserrat SemiBold</vt:lpstr>
      <vt:lpstr>Office Theme</vt:lpstr>
      <vt:lpstr>PowerPoint Presentation</vt:lpstr>
      <vt:lpstr>Table of contents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dhikaharyuna</dc:creator>
  <cp:lastModifiedBy>dhikaharyuna</cp:lastModifiedBy>
  <cp:revision>9</cp:revision>
  <dcterms:created xsi:type="dcterms:W3CDTF">2023-02-08T08:24:39Z</dcterms:created>
  <dcterms:modified xsi:type="dcterms:W3CDTF">2023-02-09T10:39:02Z</dcterms:modified>
</cp:coreProperties>
</file>