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Lato-regular.fntdata"/><Relationship Id="rId21" Type="http://schemas.openxmlformats.org/officeDocument/2006/relationships/font" Target="fonts/PTSansNarrow-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35361a0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35361a0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92929"/>
                </a:solidFill>
                <a:highlight>
                  <a:srgbClr val="FFFFFF"/>
                </a:highlight>
                <a:latin typeface="Georgia"/>
                <a:ea typeface="Georgia"/>
                <a:cs typeface="Georgia"/>
                <a:sym typeface="Georgia"/>
              </a:rPr>
              <a:t>During the training, it was also added another data augmentation process consisting of performing some transformations, such as some rotations, changes in light intensity, and rescaling. These two data augmentation process were chosen to help improve the generalization capability of the model.</a:t>
            </a:r>
            <a:endParaRPr>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0"/>
              </a:spcBef>
              <a:spcAft>
                <a:spcPts val="0"/>
              </a:spcAft>
              <a:buNone/>
            </a:pPr>
            <a:r>
              <a:t/>
            </a:r>
            <a:endParaRPr sz="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32a6a7f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32a6a7f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35361a0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35361a0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https://towardsdatascience.com/sign-language-recognition-using-deep-learning-6549268c60bd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32a6a7f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32a6a7f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highlight>
                  <a:schemeClr val="lt1"/>
                </a:highlight>
                <a:latin typeface="Lato"/>
                <a:ea typeface="Lato"/>
                <a:cs typeface="Lato"/>
                <a:sym typeface="Lato"/>
              </a:rPr>
              <a:t>In this case, the confusion matrix provides comprehensive intuition into the performance of problem classifier. </a:t>
            </a:r>
            <a:endParaRPr sz="1200">
              <a:solidFill>
                <a:srgbClr val="595959"/>
              </a:solidFill>
              <a:highlight>
                <a:schemeClr val="lt1"/>
              </a:highlight>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200">
                <a:solidFill>
                  <a:srgbClr val="595959"/>
                </a:solidFill>
                <a:highlight>
                  <a:schemeClr val="lt1"/>
                </a:highlight>
                <a:latin typeface="Lato"/>
                <a:ea typeface="Lato"/>
                <a:cs typeface="Lato"/>
                <a:sym typeface="Lato"/>
              </a:rPr>
              <a:t>Model evaluation includes accuracy, precision, and speed. From this, the best-performing model was identified, allowing the necessary recommendations to be given.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32a6a7f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32a6a7f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0c0e29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0c0e29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Sign Language is a form of communication used primarily by people hard of hearing or deaf and is usually not known to normal people, so it becomes a challenge for a normal person to communicate with a hearing impaired person.</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The sign language is a very important way of communication for deaf-dumb people. .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It is basically a non-verbal language which is usually used to deaf and dumb people to communicate more effectively with each other or normal people.</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 Sign language contains special rules and grammars for expressing effectively. </a:t>
            </a:r>
            <a:endParaRPr sz="12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2a6a7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2a6a7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32a6a7f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32a6a7f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the primary language of many North Americans who are deaf and hard of hearing and is used by some hearing people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0c0e290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0c0e290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c0e290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0c0e290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0c0e290a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0c0e290a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rPr>
              <a:t>A CNN is a kind of network architecture for deep learning algorithms and is specifically used for </a:t>
            </a:r>
            <a:r>
              <a:rPr b="1" lang="en" sz="1200">
                <a:solidFill>
                  <a:srgbClr val="202124"/>
                </a:solidFill>
                <a:highlight>
                  <a:srgbClr val="FFFFFF"/>
                </a:highlight>
              </a:rPr>
              <a:t>image recognition and tasks that involve the processing of pixel data</a:t>
            </a:r>
            <a:r>
              <a:rPr lang="en"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2a6a7f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2a6a7f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32a6a7f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32a6a7f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t/>
            </a:r>
            <a:endParaRPr sz="10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latin typeface="Lato"/>
                <a:ea typeface="Lato"/>
                <a:cs typeface="Lato"/>
                <a:sym typeface="Lato"/>
              </a:rPr>
              <a:t>Hand Sign Language Recognition</a:t>
            </a:r>
            <a:endParaRPr sz="5000">
              <a:latin typeface="Lato"/>
              <a:ea typeface="Lato"/>
              <a:cs typeface="Lato"/>
              <a:sym typeface="Lato"/>
            </a:endParaRPr>
          </a:p>
        </p:txBody>
      </p:sp>
      <p:sp>
        <p:nvSpPr>
          <p:cNvPr id="67" name="Google Shape;67;p13"/>
          <p:cNvSpPr txBox="1"/>
          <p:nvPr>
            <p:ph idx="1" type="subTitle"/>
          </p:nvPr>
        </p:nvSpPr>
        <p:spPr>
          <a:xfrm>
            <a:off x="6264975" y="3299800"/>
            <a:ext cx="27630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380">
                <a:solidFill>
                  <a:schemeClr val="accent1"/>
                </a:solidFill>
                <a:latin typeface="Lato"/>
                <a:ea typeface="Lato"/>
                <a:cs typeface="Lato"/>
                <a:sym typeface="Lato"/>
              </a:rPr>
              <a:t>Abinaya U (19PD02)</a:t>
            </a:r>
            <a:endParaRPr sz="1380">
              <a:solidFill>
                <a:schemeClr val="accent1"/>
              </a:solidFill>
              <a:latin typeface="Lato"/>
              <a:ea typeface="Lato"/>
              <a:cs typeface="Lato"/>
              <a:sym typeface="Lato"/>
            </a:endParaRPr>
          </a:p>
          <a:p>
            <a:pPr indent="0" lvl="0" marL="0" rtl="0" algn="ctr">
              <a:lnSpc>
                <a:spcPct val="80000"/>
              </a:lnSpc>
              <a:spcBef>
                <a:spcPts val="0"/>
              </a:spcBef>
              <a:spcAft>
                <a:spcPts val="0"/>
              </a:spcAft>
              <a:buSzPts val="935"/>
              <a:buNone/>
            </a:pPr>
            <a:r>
              <a:t/>
            </a:r>
            <a:endParaRPr sz="680">
              <a:solidFill>
                <a:schemeClr val="accent1"/>
              </a:solidFill>
              <a:latin typeface="Lato"/>
              <a:ea typeface="Lato"/>
              <a:cs typeface="Lato"/>
              <a:sym typeface="Lato"/>
            </a:endParaRPr>
          </a:p>
          <a:p>
            <a:pPr indent="0" lvl="0" marL="0" rtl="0" algn="l">
              <a:lnSpc>
                <a:spcPct val="80000"/>
              </a:lnSpc>
              <a:spcBef>
                <a:spcPts val="0"/>
              </a:spcBef>
              <a:spcAft>
                <a:spcPts val="0"/>
              </a:spcAft>
              <a:buSzPts val="935"/>
              <a:buNone/>
            </a:pPr>
            <a:r>
              <a:rPr lang="en" sz="1380">
                <a:solidFill>
                  <a:schemeClr val="accent1"/>
                </a:solidFill>
                <a:latin typeface="Lato"/>
                <a:ea typeface="Lato"/>
                <a:cs typeface="Lato"/>
                <a:sym typeface="Lato"/>
              </a:rPr>
              <a:t>Dhikshitha A (19PD09)</a:t>
            </a:r>
            <a:endParaRPr sz="138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300"/>
              </a:spcBef>
              <a:spcAft>
                <a:spcPts val="0"/>
              </a:spcAft>
              <a:buClr>
                <a:srgbClr val="595959"/>
              </a:buClr>
              <a:buSzPts val="1800"/>
              <a:buFont typeface="Lato"/>
              <a:buAutoNum type="arabicPeriod"/>
            </a:pPr>
            <a:r>
              <a:rPr lang="en">
                <a:solidFill>
                  <a:srgbClr val="3A3A3A"/>
                </a:solidFill>
                <a:latin typeface="Lato"/>
                <a:ea typeface="Lato"/>
                <a:cs typeface="Lato"/>
                <a:sym typeface="Lato"/>
              </a:rPr>
              <a:t>With spatial transformation techniques, pixels are moved around the image in set ways to create the augmented image like flipping, rotation, translation, cropping.</a:t>
            </a:r>
            <a:endParaRPr>
              <a:solidFill>
                <a:srgbClr val="595959"/>
              </a:solidFill>
              <a:highlight>
                <a:srgbClr val="FFFFFF"/>
              </a:highlight>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AutoNum type="arabicPeriod"/>
            </a:pPr>
            <a:r>
              <a:rPr lang="en">
                <a:solidFill>
                  <a:srgbClr val="3A3A3A"/>
                </a:solidFill>
                <a:latin typeface="Lato"/>
                <a:ea typeface="Lato"/>
                <a:cs typeface="Lato"/>
                <a:sym typeface="Lato"/>
              </a:rPr>
              <a:t>With colour transformation techniques, the spatial aspect of the image is normally preserved while the values of the pixels are edited like brightness, contrast etc … </a:t>
            </a:r>
            <a:endParaRPr>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Architecture - Model Building </a:t>
            </a:r>
            <a:r>
              <a:rPr lang="en"/>
              <a:t>and Training </a:t>
            </a:r>
            <a:endParaRPr/>
          </a:p>
        </p:txBody>
      </p:sp>
      <p:sp>
        <p:nvSpPr>
          <p:cNvPr id="138" name="Google Shape;138;p23"/>
          <p:cNvSpPr txBox="1"/>
          <p:nvPr>
            <p:ph idx="1" type="body"/>
          </p:nvPr>
        </p:nvSpPr>
        <p:spPr>
          <a:xfrm>
            <a:off x="311700" y="1353550"/>
            <a:ext cx="8520600" cy="3450600"/>
          </a:xfrm>
          <a:prstGeom prst="rect">
            <a:avLst/>
          </a:prstGeom>
        </p:spPr>
        <p:txBody>
          <a:bodyPr anchorCtr="0" anchor="t" bIns="91425" lIns="91425" spcFirstLastPara="1" rIns="91425" wrap="square" tIns="91425">
            <a:normAutofit/>
          </a:bodyPr>
          <a:lstStyle/>
          <a:p>
            <a:pPr indent="0" lvl="0" marL="0" rtl="0" algn="l">
              <a:lnSpc>
                <a:spcPct val="218181"/>
              </a:lnSpc>
              <a:spcBef>
                <a:spcPts val="0"/>
              </a:spcBef>
              <a:spcAft>
                <a:spcPts val="0"/>
              </a:spcAft>
              <a:buNone/>
            </a:pPr>
            <a:r>
              <a:rPr lang="en">
                <a:highlight>
                  <a:srgbClr val="FFFFFF"/>
                </a:highlight>
                <a:latin typeface="Lato"/>
                <a:ea typeface="Lato"/>
                <a:cs typeface="Lato"/>
                <a:sym typeface="Lato"/>
              </a:rPr>
              <a:t>ConvNet architectures are basically made of 3 elements:-</a:t>
            </a:r>
            <a:endParaRPr>
              <a:highlight>
                <a:srgbClr val="FFFFFF"/>
              </a:highlight>
              <a:latin typeface="Lato"/>
              <a:ea typeface="Lato"/>
              <a:cs typeface="Lato"/>
              <a:sym typeface="Lato"/>
            </a:endParaRPr>
          </a:p>
          <a:p>
            <a:pPr indent="-342900" lvl="0" marL="749300" rtl="0" algn="l">
              <a:lnSpc>
                <a:spcPct val="190909"/>
              </a:lnSpc>
              <a:spcBef>
                <a:spcPts val="0"/>
              </a:spcBef>
              <a:spcAft>
                <a:spcPts val="0"/>
              </a:spcAft>
              <a:buClr>
                <a:schemeClr val="dk2"/>
              </a:buClr>
              <a:buSzPts val="1800"/>
              <a:buFont typeface="Lato"/>
              <a:buAutoNum type="arabicPeriod"/>
            </a:pPr>
            <a:r>
              <a:rPr lang="en">
                <a:highlight>
                  <a:srgbClr val="FFFFFF"/>
                </a:highlight>
                <a:latin typeface="Lato"/>
                <a:ea typeface="Lato"/>
                <a:cs typeface="Lato"/>
                <a:sym typeface="Lato"/>
              </a:rPr>
              <a:t>Convolution Layers</a:t>
            </a:r>
            <a:endParaRPr>
              <a:highlight>
                <a:srgbClr val="FFFFFF"/>
              </a:highlight>
              <a:latin typeface="Lato"/>
              <a:ea typeface="Lato"/>
              <a:cs typeface="Lato"/>
              <a:sym typeface="Lato"/>
            </a:endParaRPr>
          </a:p>
          <a:p>
            <a:pPr indent="-342900" lvl="0" marL="749300" rtl="0" algn="l">
              <a:lnSpc>
                <a:spcPct val="190909"/>
              </a:lnSpc>
              <a:spcBef>
                <a:spcPts val="0"/>
              </a:spcBef>
              <a:spcAft>
                <a:spcPts val="0"/>
              </a:spcAft>
              <a:buClr>
                <a:schemeClr val="dk2"/>
              </a:buClr>
              <a:buSzPts val="1800"/>
              <a:buFont typeface="Lato"/>
              <a:buAutoNum type="arabicPeriod"/>
            </a:pPr>
            <a:r>
              <a:rPr lang="en">
                <a:highlight>
                  <a:srgbClr val="FFFFFF"/>
                </a:highlight>
                <a:latin typeface="Lato"/>
                <a:ea typeface="Lato"/>
                <a:cs typeface="Lato"/>
                <a:sym typeface="Lato"/>
              </a:rPr>
              <a:t>Pooling Layers</a:t>
            </a:r>
            <a:endParaRPr>
              <a:highlight>
                <a:srgbClr val="FFFFFF"/>
              </a:highlight>
              <a:latin typeface="Lato"/>
              <a:ea typeface="Lato"/>
              <a:cs typeface="Lato"/>
              <a:sym typeface="Lato"/>
            </a:endParaRPr>
          </a:p>
          <a:p>
            <a:pPr indent="-342900" lvl="0" marL="749300" rtl="0" algn="l">
              <a:lnSpc>
                <a:spcPct val="190909"/>
              </a:lnSpc>
              <a:spcBef>
                <a:spcPts val="0"/>
              </a:spcBef>
              <a:spcAft>
                <a:spcPts val="0"/>
              </a:spcAft>
              <a:buClr>
                <a:schemeClr val="dk2"/>
              </a:buClr>
              <a:buSzPts val="1800"/>
              <a:buFont typeface="Lato"/>
              <a:buAutoNum type="arabicPeriod"/>
            </a:pPr>
            <a:r>
              <a:rPr lang="en">
                <a:highlight>
                  <a:srgbClr val="FFFFFF"/>
                </a:highlight>
                <a:latin typeface="Lato"/>
                <a:ea typeface="Lato"/>
                <a:cs typeface="Lato"/>
                <a:sym typeface="Lato"/>
              </a:rPr>
              <a:t>Fully Connected Layers</a:t>
            </a:r>
            <a:endParaRPr>
              <a:highlight>
                <a:srgbClr val="FFFFFF"/>
              </a:highlight>
              <a:latin typeface="Lato"/>
              <a:ea typeface="Lato"/>
              <a:cs typeface="Lato"/>
              <a:sym typeface="Lato"/>
            </a:endParaRPr>
          </a:p>
          <a:p>
            <a:pPr indent="0" lvl="0" marL="0" rtl="0" algn="l">
              <a:lnSpc>
                <a:spcPct val="150000"/>
              </a:lnSpc>
              <a:spcBef>
                <a:spcPts val="0"/>
              </a:spcBef>
              <a:spcAft>
                <a:spcPts val="1200"/>
              </a:spcAft>
              <a:buNone/>
            </a:pPr>
            <a:r>
              <a:t/>
            </a:r>
            <a:endParaRPr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4"/>
          <p:cNvPicPr preferRelativeResize="0"/>
          <p:nvPr/>
        </p:nvPicPr>
        <p:blipFill rotWithShape="1">
          <a:blip r:embed="rId3">
            <a:alphaModFix/>
          </a:blip>
          <a:srcRect b="0" l="0" r="2486" t="0"/>
          <a:stretch/>
        </p:blipFill>
        <p:spPr>
          <a:xfrm>
            <a:off x="638150" y="1266325"/>
            <a:ext cx="7801374" cy="2978225"/>
          </a:xfrm>
          <a:prstGeom prst="rect">
            <a:avLst/>
          </a:prstGeom>
          <a:noFill/>
          <a:ln>
            <a:noFill/>
          </a:ln>
        </p:spPr>
      </p:pic>
      <p:pic>
        <p:nvPicPr>
          <p:cNvPr id="146" name="Google Shape;146;p24"/>
          <p:cNvPicPr preferRelativeResize="0"/>
          <p:nvPr/>
        </p:nvPicPr>
        <p:blipFill rotWithShape="1">
          <a:blip r:embed="rId3">
            <a:alphaModFix/>
          </a:blip>
          <a:srcRect b="80181" l="97389" r="1755" t="8449"/>
          <a:stretch/>
        </p:blipFill>
        <p:spPr>
          <a:xfrm>
            <a:off x="8439525" y="1524525"/>
            <a:ext cx="67026" cy="34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and Real time prediction:</a:t>
            </a:r>
            <a:endParaRPr/>
          </a:p>
        </p:txBody>
      </p:sp>
      <p:sp>
        <p:nvSpPr>
          <p:cNvPr id="152" name="Google Shape;152;p25"/>
          <p:cNvSpPr txBox="1"/>
          <p:nvPr>
            <p:ph idx="1" type="body"/>
          </p:nvPr>
        </p:nvSpPr>
        <p:spPr>
          <a:xfrm>
            <a:off x="311700" y="1266325"/>
            <a:ext cx="8520600" cy="3317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595959"/>
              </a:buClr>
              <a:buSzPts val="1800"/>
              <a:buFont typeface="Lato"/>
              <a:buChar char="●"/>
            </a:pPr>
            <a:r>
              <a:rPr lang="en">
                <a:solidFill>
                  <a:srgbClr val="595959"/>
                </a:solidFill>
                <a:highlight>
                  <a:srgbClr val="FFFFFF"/>
                </a:highlight>
                <a:latin typeface="Lato"/>
                <a:ea typeface="Lato"/>
                <a:cs typeface="Lato"/>
                <a:sym typeface="Lato"/>
              </a:rPr>
              <a:t>Evaluate the trained model using Accuracy, Precision, Recall, F1 score, confusion matrix.</a:t>
            </a:r>
            <a:endParaRPr>
              <a:solidFill>
                <a:srgbClr val="595959"/>
              </a:solidFill>
              <a:highlight>
                <a:srgbClr val="FFFFFF"/>
              </a:highlight>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lang="en">
                <a:solidFill>
                  <a:srgbClr val="595959"/>
                </a:solidFill>
                <a:highlight>
                  <a:srgbClr val="FFFFFF"/>
                </a:highlight>
                <a:latin typeface="Lato"/>
                <a:ea typeface="Lato"/>
                <a:cs typeface="Lato"/>
                <a:sym typeface="Lato"/>
              </a:rPr>
              <a:t>At first, CNN model will be tested  with the existing image dataset and then the CNN model s used to </a:t>
            </a:r>
            <a:r>
              <a:rPr lang="en">
                <a:solidFill>
                  <a:srgbClr val="595959"/>
                </a:solidFill>
                <a:highlight>
                  <a:srgbClr val="FFFFFF"/>
                </a:highlight>
                <a:latin typeface="Lato"/>
                <a:ea typeface="Lato"/>
                <a:cs typeface="Lato"/>
                <a:sym typeface="Lato"/>
              </a:rPr>
              <a:t>predict</a:t>
            </a:r>
            <a:r>
              <a:rPr lang="en">
                <a:solidFill>
                  <a:srgbClr val="595959"/>
                </a:solidFill>
                <a:highlight>
                  <a:srgbClr val="FFFFFF"/>
                </a:highlight>
                <a:latin typeface="Lato"/>
                <a:ea typeface="Lato"/>
                <a:cs typeface="Lato"/>
                <a:sym typeface="Lato"/>
              </a:rPr>
              <a:t> the real time hand sign images. </a:t>
            </a:r>
            <a:endParaRPr>
              <a:solidFill>
                <a:srgbClr val="595959"/>
              </a:solidFill>
              <a:highlight>
                <a:srgbClr val="FFFFFF"/>
              </a:highlight>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lang="en">
                <a:solidFill>
                  <a:srgbClr val="595959"/>
                </a:solidFill>
                <a:highlight>
                  <a:srgbClr val="FFFFFF"/>
                </a:highlight>
                <a:latin typeface="Lato"/>
                <a:ea typeface="Lato"/>
                <a:cs typeface="Lato"/>
                <a:sym typeface="Lato"/>
              </a:rPr>
              <a:t>In the real-time prediction step, hand positions will be captured using a </a:t>
            </a:r>
            <a:r>
              <a:rPr lang="en">
                <a:solidFill>
                  <a:srgbClr val="595959"/>
                </a:solidFill>
                <a:highlight>
                  <a:srgbClr val="FFFFFF"/>
                </a:highlight>
                <a:latin typeface="Lato"/>
                <a:ea typeface="Lato"/>
                <a:cs typeface="Lato"/>
                <a:sym typeface="Lato"/>
              </a:rPr>
              <a:t>python</a:t>
            </a:r>
            <a:r>
              <a:rPr lang="en">
                <a:solidFill>
                  <a:srgbClr val="595959"/>
                </a:solidFill>
                <a:highlight>
                  <a:srgbClr val="FFFFFF"/>
                </a:highlight>
                <a:latin typeface="Lato"/>
                <a:ea typeface="Lato"/>
                <a:cs typeface="Lato"/>
                <a:sym typeface="Lato"/>
              </a:rPr>
              <a:t> library and will sent to the model for prediction. Now the trained model finds the best match for the given sign and output the predicted label. </a:t>
            </a:r>
            <a:endParaRPr>
              <a:solidFill>
                <a:srgbClr val="595959"/>
              </a:solidFill>
              <a:highlight>
                <a:srgbClr val="FFFFFF"/>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6"/>
          <p:cNvSpPr txBox="1"/>
          <p:nvPr>
            <p:ph idx="1" type="body"/>
          </p:nvPr>
        </p:nvSpPr>
        <p:spPr>
          <a:xfrm>
            <a:off x="2692750" y="1835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800"/>
              <a:t>THANK YOU</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Font typeface="Lato"/>
              <a:buChar char="●"/>
            </a:pPr>
            <a:r>
              <a:rPr lang="en" sz="1900">
                <a:latin typeface="Lato"/>
                <a:ea typeface="Lato"/>
                <a:cs typeface="Lato"/>
                <a:sym typeface="Lato"/>
              </a:rPr>
              <a:t>Sign Language is a form of communication used primarily by people hard of hearing or deaf. </a:t>
            </a:r>
            <a:endParaRPr sz="1900">
              <a:latin typeface="Lato"/>
              <a:ea typeface="Lato"/>
              <a:cs typeface="Lato"/>
              <a:sym typeface="Lato"/>
            </a:endParaRPr>
          </a:p>
          <a:p>
            <a:pPr indent="-349250" lvl="0" marL="457200" rtl="0" algn="l">
              <a:lnSpc>
                <a:spcPct val="150000"/>
              </a:lnSpc>
              <a:spcBef>
                <a:spcPts val="0"/>
              </a:spcBef>
              <a:spcAft>
                <a:spcPts val="0"/>
              </a:spcAft>
              <a:buSzPts val="1900"/>
              <a:buFont typeface="Lato"/>
              <a:buChar char="●"/>
            </a:pPr>
            <a:r>
              <a:rPr lang="en" sz="1900">
                <a:latin typeface="Lato"/>
                <a:ea typeface="Lato"/>
                <a:cs typeface="Lato"/>
                <a:sym typeface="Lato"/>
              </a:rPr>
              <a:t>Hand sign language recognition </a:t>
            </a:r>
            <a:r>
              <a:rPr lang="en" sz="1900">
                <a:latin typeface="Lato"/>
                <a:ea typeface="Lato"/>
                <a:cs typeface="Lato"/>
                <a:sym typeface="Lato"/>
              </a:rPr>
              <a:t>system takes an input sign as an image from deaf and dumb person gives output to the normal person in form of text or voice.</a:t>
            </a:r>
            <a:endParaRPr sz="1900">
              <a:latin typeface="Lato"/>
              <a:ea typeface="Lato"/>
              <a:cs typeface="Lato"/>
              <a:sym typeface="Lato"/>
            </a:endParaRPr>
          </a:p>
          <a:p>
            <a:pPr indent="-349250" lvl="0" marL="457200" rtl="0" algn="l">
              <a:lnSpc>
                <a:spcPct val="150000"/>
              </a:lnSpc>
              <a:spcBef>
                <a:spcPts val="0"/>
              </a:spcBef>
              <a:spcAft>
                <a:spcPts val="0"/>
              </a:spcAft>
              <a:buSzPts val="1900"/>
              <a:buFont typeface="Lato"/>
              <a:buChar char="●"/>
            </a:pPr>
            <a:r>
              <a:rPr lang="en" sz="1900">
                <a:latin typeface="Lato"/>
                <a:ea typeface="Lato"/>
                <a:cs typeface="Lato"/>
                <a:sym typeface="Lato"/>
              </a:rPr>
              <a:t>The letters indicated by hand signs can further be concatenated to form a string.</a:t>
            </a:r>
            <a:endParaRPr sz="19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9" name="Google Shape;79;p15"/>
          <p:cNvSpPr txBox="1"/>
          <p:nvPr>
            <p:ph idx="1" type="body"/>
          </p:nvPr>
        </p:nvSpPr>
        <p:spPr>
          <a:xfrm>
            <a:off x="356975" y="1505550"/>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Font typeface="Lato"/>
              <a:buChar char="●"/>
            </a:pPr>
            <a:r>
              <a:rPr lang="en" sz="1900">
                <a:latin typeface="Lato"/>
                <a:ea typeface="Lato"/>
                <a:cs typeface="Lato"/>
                <a:sym typeface="Lato"/>
              </a:rPr>
              <a:t>Sign language is learned by deaf and dumb, usually it is not known to normal people, so it becomes a challenge to establish a </a:t>
            </a:r>
            <a:r>
              <a:rPr lang="en" sz="1900">
                <a:latin typeface="Lato"/>
                <a:ea typeface="Lato"/>
                <a:cs typeface="Lato"/>
                <a:sym typeface="Lato"/>
              </a:rPr>
              <a:t>communication</a:t>
            </a:r>
            <a:r>
              <a:rPr lang="en" sz="1900">
                <a:latin typeface="Lato"/>
                <a:ea typeface="Lato"/>
                <a:cs typeface="Lato"/>
                <a:sym typeface="Lato"/>
              </a:rPr>
              <a:t> between normal </a:t>
            </a:r>
            <a:r>
              <a:rPr lang="en" sz="1900">
                <a:latin typeface="Lato"/>
                <a:ea typeface="Lato"/>
                <a:cs typeface="Lato"/>
                <a:sym typeface="Lato"/>
              </a:rPr>
              <a:t>person and hearing impaired person.</a:t>
            </a:r>
            <a:endParaRPr sz="1900">
              <a:latin typeface="Lato"/>
              <a:ea typeface="Lato"/>
              <a:cs typeface="Lato"/>
              <a:sym typeface="Lato"/>
            </a:endParaRPr>
          </a:p>
          <a:p>
            <a:pPr indent="-349250" lvl="0" marL="457200" rtl="0" algn="l">
              <a:lnSpc>
                <a:spcPct val="150000"/>
              </a:lnSpc>
              <a:spcBef>
                <a:spcPts val="0"/>
              </a:spcBef>
              <a:spcAft>
                <a:spcPts val="0"/>
              </a:spcAft>
              <a:buSzPts val="1900"/>
              <a:buFont typeface="Lato"/>
              <a:buChar char="●"/>
            </a:pPr>
            <a:r>
              <a:rPr lang="en" sz="1900">
                <a:latin typeface="Lato"/>
                <a:ea typeface="Lato"/>
                <a:cs typeface="Lato"/>
                <a:sym typeface="Lato"/>
              </a:rPr>
              <a:t>So, it strikes a bridge between hearing impaired person and normal person to make communication easier.</a:t>
            </a:r>
            <a:endParaRPr sz="1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5" name="Google Shape;85;p16"/>
          <p:cNvSpPr txBox="1"/>
          <p:nvPr>
            <p:ph idx="1" type="body"/>
          </p:nvPr>
        </p:nvSpPr>
        <p:spPr>
          <a:xfrm>
            <a:off x="311700" y="1152475"/>
            <a:ext cx="8520600" cy="36549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latin typeface="Lato"/>
                <a:ea typeface="Lato"/>
                <a:cs typeface="Lato"/>
                <a:sym typeface="Lato"/>
              </a:rPr>
              <a:t>To understand the exact context of the symbolic expressions of deaf and dumb person and provide an efficient and accurate way to convert the sign language into text.</a:t>
            </a:r>
            <a:endParaRPr>
              <a:latin typeface="Lato"/>
              <a:ea typeface="Lato"/>
              <a:cs typeface="Lato"/>
              <a:sym typeface="Lato"/>
            </a:endParaRPr>
          </a:p>
          <a:p>
            <a:pPr indent="0" lvl="0" marL="0" rtl="0" algn="l">
              <a:lnSpc>
                <a:spcPct val="150000"/>
              </a:lnSpc>
              <a:spcBef>
                <a:spcPts val="1200"/>
              </a:spcBef>
              <a:spcAft>
                <a:spcPts val="0"/>
              </a:spcAft>
              <a:buNone/>
            </a:pPr>
            <a:r>
              <a:rPr lang="en">
                <a:latin typeface="Lato"/>
                <a:ea typeface="Lato"/>
                <a:cs typeface="Lato"/>
                <a:sym typeface="Lato"/>
              </a:rPr>
              <a:t>ASL (American Sign Language) is used to detect and predict the hand signs of the deaf and dumb person.</a:t>
            </a:r>
            <a:endParaRPr>
              <a:latin typeface="Lato"/>
              <a:ea typeface="Lato"/>
              <a:cs typeface="Lato"/>
              <a:sym typeface="Lato"/>
            </a:endParaRPr>
          </a:p>
          <a:p>
            <a:pPr indent="0" lvl="0" marL="0" rtl="0" algn="l">
              <a:lnSpc>
                <a:spcPct val="150000"/>
              </a:lnSpc>
              <a:spcBef>
                <a:spcPts val="1200"/>
              </a:spcBef>
              <a:spcAft>
                <a:spcPts val="0"/>
              </a:spcAft>
              <a:buNone/>
            </a:pPr>
            <a:r>
              <a:rPr lang="en">
                <a:latin typeface="Lato"/>
                <a:ea typeface="Lato"/>
                <a:cs typeface="Lato"/>
                <a:sym typeface="Lato"/>
              </a:rPr>
              <a:t>ASL is a complete, natural language that has the same linguistic properties as spoken languages, with grammar that differs from English. </a:t>
            </a:r>
            <a:endParaRPr>
              <a:latin typeface="Lato"/>
              <a:ea typeface="Lato"/>
              <a:cs typeface="Lato"/>
              <a:sym typeface="Lato"/>
            </a:endParaRPr>
          </a:p>
          <a:p>
            <a:pPr indent="0" lvl="0" marL="0" rtl="0" algn="l">
              <a:lnSpc>
                <a:spcPct val="150000"/>
              </a:lnSpc>
              <a:spcBef>
                <a:spcPts val="1200"/>
              </a:spcBef>
              <a:spcAft>
                <a:spcPts val="1200"/>
              </a:spcAft>
              <a:buNone/>
            </a:pPr>
            <a:r>
              <a:rPr lang="en">
                <a:latin typeface="Lato"/>
                <a:ea typeface="Lato"/>
                <a:cs typeface="Lato"/>
                <a:sym typeface="Lato"/>
              </a:rPr>
              <a:t>ASL is expressed by movements of the hands and face.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1" name="Google Shape;91;p17"/>
          <p:cNvSpPr txBox="1"/>
          <p:nvPr>
            <p:ph idx="1" type="body"/>
          </p:nvPr>
        </p:nvSpPr>
        <p:spPr>
          <a:xfrm>
            <a:off x="1030500" y="1318550"/>
            <a:ext cx="78018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t/>
            </a:r>
            <a:endParaRPr sz="800">
              <a:latin typeface="Lato"/>
              <a:ea typeface="Lato"/>
              <a:cs typeface="Lato"/>
              <a:sym typeface="Lato"/>
            </a:endParaRPr>
          </a:p>
          <a:p>
            <a:pPr indent="0" lvl="0" marL="0" rtl="0" algn="l">
              <a:lnSpc>
                <a:spcPct val="150000"/>
              </a:lnSpc>
              <a:spcBef>
                <a:spcPts val="1200"/>
              </a:spcBef>
              <a:spcAft>
                <a:spcPts val="0"/>
              </a:spcAft>
              <a:buNone/>
            </a:pPr>
            <a:r>
              <a:rPr b="1" lang="en" sz="2000">
                <a:latin typeface="Lato"/>
                <a:ea typeface="Lato"/>
                <a:cs typeface="Lato"/>
                <a:sym typeface="Lato"/>
              </a:rPr>
              <a:t>Image Dataset</a:t>
            </a:r>
            <a:r>
              <a:rPr lang="en" sz="2000">
                <a:latin typeface="Lato"/>
                <a:ea typeface="Lato"/>
                <a:cs typeface="Lato"/>
                <a:sym typeface="Lato"/>
              </a:rPr>
              <a:t>: </a:t>
            </a:r>
            <a:endParaRPr sz="2000">
              <a:latin typeface="Lato"/>
              <a:ea typeface="Lato"/>
              <a:cs typeface="Lato"/>
              <a:sym typeface="Lato"/>
            </a:endParaRPr>
          </a:p>
          <a:p>
            <a:pPr indent="0" lvl="0" marL="0" rtl="0" algn="l">
              <a:lnSpc>
                <a:spcPct val="150000"/>
              </a:lnSpc>
              <a:spcBef>
                <a:spcPts val="1200"/>
              </a:spcBef>
              <a:spcAft>
                <a:spcPts val="0"/>
              </a:spcAft>
              <a:buNone/>
            </a:pPr>
            <a:r>
              <a:rPr lang="en" sz="2000">
                <a:latin typeface="Lato"/>
                <a:ea typeface="Lato"/>
                <a:cs typeface="Lato"/>
                <a:sym typeface="Lato"/>
              </a:rPr>
              <a:t>Collection of images labelled as 36 classes, of which </a:t>
            </a:r>
            <a:endParaRPr sz="2000">
              <a:latin typeface="Lato"/>
              <a:ea typeface="Lato"/>
              <a:cs typeface="Lato"/>
              <a:sym typeface="Lato"/>
            </a:endParaRPr>
          </a:p>
          <a:p>
            <a:pPr indent="-355600" lvl="0" marL="457200" rtl="0" algn="l">
              <a:lnSpc>
                <a:spcPct val="150000"/>
              </a:lnSpc>
              <a:spcBef>
                <a:spcPts val="1200"/>
              </a:spcBef>
              <a:spcAft>
                <a:spcPts val="0"/>
              </a:spcAft>
              <a:buSzPts val="2000"/>
              <a:buFont typeface="Lato"/>
              <a:buChar char="●"/>
            </a:pPr>
            <a:r>
              <a:rPr lang="en" sz="2000">
                <a:latin typeface="Lato"/>
                <a:ea typeface="Lato"/>
                <a:cs typeface="Lato"/>
                <a:sym typeface="Lato"/>
              </a:rPr>
              <a:t>26 are for the ASL alphabets A-Z</a:t>
            </a:r>
            <a:endParaRPr sz="2000">
              <a:latin typeface="Lato"/>
              <a:ea typeface="Lato"/>
              <a:cs typeface="Lato"/>
              <a:sym typeface="Lato"/>
            </a:endParaRPr>
          </a:p>
          <a:p>
            <a:pPr indent="-355600" lvl="0" marL="457200" rtl="0" algn="l">
              <a:lnSpc>
                <a:spcPct val="150000"/>
              </a:lnSpc>
              <a:spcBef>
                <a:spcPts val="0"/>
              </a:spcBef>
              <a:spcAft>
                <a:spcPts val="0"/>
              </a:spcAft>
              <a:buSzPts val="2000"/>
              <a:buFont typeface="Lato"/>
              <a:buChar char="●"/>
            </a:pPr>
            <a:r>
              <a:rPr lang="en" sz="2000">
                <a:latin typeface="Lato"/>
                <a:ea typeface="Lato"/>
                <a:cs typeface="Lato"/>
                <a:sym typeface="Lato"/>
              </a:rPr>
              <a:t>10 classes for the numbers 0-9</a:t>
            </a:r>
            <a:r>
              <a:rPr i="1" lang="en" sz="2000">
                <a:latin typeface="Lato"/>
                <a:ea typeface="Lato"/>
                <a:cs typeface="Lato"/>
                <a:sym typeface="Lato"/>
              </a:rPr>
              <a:t>. </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p:cNvPicPr preferRelativeResize="0"/>
          <p:nvPr/>
        </p:nvPicPr>
        <p:blipFill rotWithShape="1">
          <a:blip r:embed="rId3">
            <a:alphaModFix/>
          </a:blip>
          <a:srcRect b="5633" l="0" r="0" t="0"/>
          <a:stretch/>
        </p:blipFill>
        <p:spPr>
          <a:xfrm>
            <a:off x="1120814" y="1203075"/>
            <a:ext cx="6902361" cy="273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04" name="Google Shape;104;p19"/>
          <p:cNvSpPr txBox="1"/>
          <p:nvPr>
            <p:ph idx="1" type="body"/>
          </p:nvPr>
        </p:nvSpPr>
        <p:spPr>
          <a:xfrm>
            <a:off x="311700" y="1225325"/>
            <a:ext cx="8520600" cy="3578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latin typeface="Lato"/>
                <a:ea typeface="Lato"/>
                <a:cs typeface="Lato"/>
                <a:sym typeface="Lato"/>
              </a:rPr>
              <a:t>Convolution Neural Networks (CNN):</a:t>
            </a:r>
            <a:endParaRPr b="1">
              <a:latin typeface="Lato"/>
              <a:ea typeface="Lato"/>
              <a:cs typeface="Lato"/>
              <a:sym typeface="Lato"/>
            </a:endParaRPr>
          </a:p>
          <a:p>
            <a:pPr indent="0" lvl="0" marL="0" rtl="0" algn="l">
              <a:lnSpc>
                <a:spcPct val="150000"/>
              </a:lnSpc>
              <a:spcBef>
                <a:spcPts val="1200"/>
              </a:spcBef>
              <a:spcAft>
                <a:spcPts val="0"/>
              </a:spcAft>
              <a:buNone/>
            </a:pPr>
            <a:r>
              <a:rPr b="1" lang="en">
                <a:latin typeface="Lato"/>
                <a:ea typeface="Lato"/>
                <a:cs typeface="Lato"/>
                <a:sym typeface="Lato"/>
              </a:rPr>
              <a:t>Convolutional Neural Network (ConvNet/CNN)</a:t>
            </a:r>
            <a:r>
              <a:rPr lang="en">
                <a:latin typeface="Lato"/>
                <a:ea typeface="Lato"/>
                <a:cs typeface="Lato"/>
                <a:sym typeface="Lato"/>
              </a:rPr>
              <a:t> is a Deep Learning algorithm that can take in an input image, assign importance (learnable weights and biases) to various aspects/objects in the image, and be able to differentiate one from the other. </a:t>
            </a:r>
            <a:endParaRPr>
              <a:latin typeface="Lato"/>
              <a:ea typeface="Lato"/>
              <a:cs typeface="Lato"/>
              <a:sym typeface="Lato"/>
            </a:endParaRPr>
          </a:p>
          <a:p>
            <a:pPr indent="0" lvl="0" marL="0" rtl="0" algn="l">
              <a:lnSpc>
                <a:spcPct val="150000"/>
              </a:lnSpc>
              <a:spcBef>
                <a:spcPts val="1200"/>
              </a:spcBef>
              <a:spcAft>
                <a:spcPts val="1200"/>
              </a:spcAft>
              <a:buNone/>
            </a:pPr>
            <a:r>
              <a:rPr lang="en">
                <a:latin typeface="Lato"/>
                <a:ea typeface="Lato"/>
                <a:cs typeface="Lato"/>
                <a:sym typeface="Lato"/>
              </a:rPr>
              <a:t>The architecture performs a better fitting to the image dataset due to the reduction in the number of parameters involved and the reusability of weights.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of project</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1" name="Google Shape;111;p20"/>
          <p:cNvSpPr/>
          <p:nvPr/>
        </p:nvSpPr>
        <p:spPr>
          <a:xfrm>
            <a:off x="443600" y="2359200"/>
            <a:ext cx="1267500" cy="10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112" name="Google Shape;112;p20"/>
          <p:cNvSpPr/>
          <p:nvPr/>
        </p:nvSpPr>
        <p:spPr>
          <a:xfrm>
            <a:off x="2045975" y="2369700"/>
            <a:ext cx="1421400" cy="10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Pre-processing</a:t>
            </a:r>
            <a:endParaRPr/>
          </a:p>
        </p:txBody>
      </p:sp>
      <p:sp>
        <p:nvSpPr>
          <p:cNvPr id="113" name="Google Shape;113;p20"/>
          <p:cNvSpPr/>
          <p:nvPr/>
        </p:nvSpPr>
        <p:spPr>
          <a:xfrm>
            <a:off x="3861300" y="2369700"/>
            <a:ext cx="1421400" cy="10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14" name="Google Shape;114;p20"/>
          <p:cNvSpPr/>
          <p:nvPr/>
        </p:nvSpPr>
        <p:spPr>
          <a:xfrm>
            <a:off x="5683313" y="2359200"/>
            <a:ext cx="1421400" cy="10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Building (CNN)</a:t>
            </a:r>
            <a:endParaRPr/>
          </a:p>
        </p:txBody>
      </p:sp>
      <p:sp>
        <p:nvSpPr>
          <p:cNvPr id="115" name="Google Shape;115;p20"/>
          <p:cNvSpPr/>
          <p:nvPr/>
        </p:nvSpPr>
        <p:spPr>
          <a:xfrm>
            <a:off x="7432900" y="2369700"/>
            <a:ext cx="1326900" cy="9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Evaluation</a:t>
            </a:r>
            <a:endParaRPr/>
          </a:p>
        </p:txBody>
      </p:sp>
      <p:cxnSp>
        <p:nvCxnSpPr>
          <p:cNvPr id="116" name="Google Shape;116;p20"/>
          <p:cNvCxnSpPr>
            <a:stCxn id="111" idx="3"/>
            <a:endCxn id="112" idx="1"/>
          </p:cNvCxnSpPr>
          <p:nvPr/>
        </p:nvCxnSpPr>
        <p:spPr>
          <a:xfrm>
            <a:off x="1711100" y="2859600"/>
            <a:ext cx="334800" cy="105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0"/>
          <p:cNvCxnSpPr>
            <a:stCxn id="112" idx="3"/>
            <a:endCxn id="113" idx="1"/>
          </p:cNvCxnSpPr>
          <p:nvPr/>
        </p:nvCxnSpPr>
        <p:spPr>
          <a:xfrm>
            <a:off x="3467375" y="2870100"/>
            <a:ext cx="3939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a:stCxn id="113" idx="3"/>
            <a:endCxn id="114" idx="1"/>
          </p:cNvCxnSpPr>
          <p:nvPr/>
        </p:nvCxnSpPr>
        <p:spPr>
          <a:xfrm flipH="1" rot="10800000">
            <a:off x="5282700" y="2859600"/>
            <a:ext cx="400500" cy="10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0"/>
          <p:cNvCxnSpPr>
            <a:stCxn id="114" idx="3"/>
            <a:endCxn id="115" idx="1"/>
          </p:cNvCxnSpPr>
          <p:nvPr/>
        </p:nvCxnSpPr>
        <p:spPr>
          <a:xfrm flipH="1" rot="10800000">
            <a:off x="7104713" y="2848200"/>
            <a:ext cx="328200" cy="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430100" y="1107600"/>
            <a:ext cx="7942800" cy="350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Lato"/>
                <a:ea typeface="Lato"/>
                <a:cs typeface="Lato"/>
                <a:sym typeface="Lato"/>
              </a:rPr>
              <a:t>There are several techniques used to preprocess the data:  </a:t>
            </a:r>
            <a:endParaRPr>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latin typeface="Lato"/>
                <a:ea typeface="Lato"/>
                <a:cs typeface="Lato"/>
                <a:sym typeface="Lato"/>
              </a:rPr>
              <a:t>Colour image conversion to grayscale and reduction the size of an image</a:t>
            </a:r>
            <a:endParaRPr sz="1800">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latin typeface="Lato"/>
                <a:ea typeface="Lato"/>
                <a:cs typeface="Lato"/>
                <a:sym typeface="Lato"/>
              </a:rPr>
              <a:t>Getting more contrast in an image using histogram equalization</a:t>
            </a:r>
            <a:endParaRPr sz="1800">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latin typeface="Lato"/>
                <a:ea typeface="Lato"/>
                <a:cs typeface="Lato"/>
                <a:sym typeface="Lato"/>
              </a:rPr>
              <a:t>Image binarization to remove background and enhance an object image</a:t>
            </a:r>
            <a:endParaRPr sz="1800">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latin typeface="Lato"/>
                <a:ea typeface="Lato"/>
                <a:cs typeface="Lato"/>
                <a:sym typeface="Lato"/>
              </a:rPr>
              <a:t>Detection edge of an image to reduce the amount of data and get only important features</a:t>
            </a:r>
            <a:endParaRPr sz="1800">
              <a:latin typeface="Lato"/>
              <a:ea typeface="Lato"/>
              <a:cs typeface="Lato"/>
              <a:sym typeface="Lato"/>
            </a:endParaRPr>
          </a:p>
          <a:p>
            <a:pPr indent="0" lvl="0" marL="0" rtl="0" algn="l">
              <a:lnSpc>
                <a:spcPct val="150000"/>
              </a:lnSpc>
              <a:spcBef>
                <a:spcPts val="0"/>
              </a:spcBef>
              <a:spcAft>
                <a:spcPts val="1200"/>
              </a:spcAft>
              <a:buNone/>
            </a:pPr>
            <a:r>
              <a:t/>
            </a:r>
            <a:endParaRPr b="1">
              <a:latin typeface="Lato"/>
              <a:ea typeface="Lato"/>
              <a:cs typeface="Lato"/>
              <a:sym typeface="Lato"/>
            </a:endParaRPr>
          </a:p>
        </p:txBody>
      </p:sp>
      <p:sp>
        <p:nvSpPr>
          <p:cNvPr id="126" name="Google Shape;126;p21"/>
          <p:cNvSpPr txBox="1"/>
          <p:nvPr>
            <p:ph type="title"/>
          </p:nvPr>
        </p:nvSpPr>
        <p:spPr>
          <a:xfrm>
            <a:off x="311700" y="400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